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7" r:id="rId10"/>
    <p:sldId id="263" r:id="rId11"/>
    <p:sldId id="264" r:id="rId12"/>
    <p:sldId id="266"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2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16" name="Zástupný symbol dátumu 15"/>
          <p:cNvSpPr>
            <a:spLocks noGrp="1"/>
          </p:cNvSpPr>
          <p:nvPr>
            <p:ph type="dt" sz="half" idx="10"/>
          </p:nvPr>
        </p:nvSpPr>
        <p:spPr/>
        <p:txBody>
          <a:bodyPr/>
          <a:lstStyle/>
          <a:p>
            <a:fld id="{6EBC9CD8-8FB3-44E3-A5DD-12B3AD2E4CD9}" type="datetimeFigureOut">
              <a:rPr lang="sk-SK" smtClean="0"/>
              <a:t>4. 3. 2020</a:t>
            </a:fld>
            <a:endParaRPr lang="sk-SK"/>
          </a:p>
        </p:txBody>
      </p:sp>
      <p:sp>
        <p:nvSpPr>
          <p:cNvPr id="2" name="Zástupný symbol päty 1"/>
          <p:cNvSpPr>
            <a:spLocks noGrp="1"/>
          </p:cNvSpPr>
          <p:nvPr>
            <p:ph type="ftr" sz="quarter" idx="11"/>
          </p:nvPr>
        </p:nvSpPr>
        <p:spPr/>
        <p:txBody>
          <a:bodyPr/>
          <a:lstStyle/>
          <a:p>
            <a:endParaRPr lang="sk-SK"/>
          </a:p>
        </p:txBody>
      </p:sp>
      <p:sp>
        <p:nvSpPr>
          <p:cNvPr id="15" name="Zástupný symbol čísla snímky 14"/>
          <p:cNvSpPr>
            <a:spLocks noGrp="1"/>
          </p:cNvSpPr>
          <p:nvPr>
            <p:ph type="sldNum" sz="quarter" idx="12"/>
          </p:nvPr>
        </p:nvSpPr>
        <p:spPr>
          <a:xfrm>
            <a:off x="8229600" y="6473952"/>
            <a:ext cx="758952" cy="246888"/>
          </a:xfrm>
        </p:spPr>
        <p:txBody>
          <a:bodyPr/>
          <a:lstStyle/>
          <a:p>
            <a:fld id="{E295DEB4-6C16-42CE-9C37-B121A8583097}"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EBC9CD8-8FB3-44E3-A5DD-12B3AD2E4CD9}" type="datetimeFigureOut">
              <a:rPr lang="sk-SK" smtClean="0"/>
              <a:t>4. 3. 2020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295DEB4-6C16-42CE-9C37-B121A8583097}"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58000" y="549276"/>
            <a:ext cx="18288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549276"/>
            <a:ext cx="62484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EBC9CD8-8FB3-44E3-A5DD-12B3AD2E4CD9}" type="datetimeFigureOut">
              <a:rPr lang="sk-SK" smtClean="0"/>
              <a:t>4. 3. 2020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295DEB4-6C16-42CE-9C37-B121A8583097}"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sk-SK" smtClean="0"/>
              <a:t>Kliknite sem a upravte štýl predlohy nadpisov.</a:t>
            </a:r>
            <a:endParaRPr kumimoji="0" lang="en-US"/>
          </a:p>
        </p:txBody>
      </p:sp>
      <p:sp>
        <p:nvSpPr>
          <p:cNvPr id="27" name="Zástupný symbol obsahu 26"/>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Zástupný symbol dátumu 24"/>
          <p:cNvSpPr>
            <a:spLocks noGrp="1"/>
          </p:cNvSpPr>
          <p:nvPr>
            <p:ph type="dt" sz="half" idx="10"/>
          </p:nvPr>
        </p:nvSpPr>
        <p:spPr/>
        <p:txBody>
          <a:bodyPr/>
          <a:lstStyle/>
          <a:p>
            <a:fld id="{6EBC9CD8-8FB3-44E3-A5DD-12B3AD2E4CD9}" type="datetimeFigureOut">
              <a:rPr lang="sk-SK" smtClean="0"/>
              <a:t>4. 3. 2020</a:t>
            </a:fld>
            <a:endParaRPr lang="sk-SK"/>
          </a:p>
        </p:txBody>
      </p:sp>
      <p:sp>
        <p:nvSpPr>
          <p:cNvPr id="19" name="Zástupný symbol päty 18"/>
          <p:cNvSpPr>
            <a:spLocks noGrp="1"/>
          </p:cNvSpPr>
          <p:nvPr>
            <p:ph type="ftr" sz="quarter" idx="11"/>
          </p:nvPr>
        </p:nvSpPr>
        <p:spPr>
          <a:xfrm>
            <a:off x="3581400" y="76200"/>
            <a:ext cx="2895600" cy="288925"/>
          </a:xfrm>
        </p:spPr>
        <p:txBody>
          <a:bodyPr/>
          <a:lstStyle/>
          <a:p>
            <a:endParaRPr lang="sk-SK"/>
          </a:p>
        </p:txBody>
      </p:sp>
      <p:sp>
        <p:nvSpPr>
          <p:cNvPr id="16" name="Zástupný symbol čísla snímky 15"/>
          <p:cNvSpPr>
            <a:spLocks noGrp="1"/>
          </p:cNvSpPr>
          <p:nvPr>
            <p:ph type="sldNum" sz="quarter" idx="12"/>
          </p:nvPr>
        </p:nvSpPr>
        <p:spPr>
          <a:xfrm>
            <a:off x="8229600" y="6473952"/>
            <a:ext cx="758952" cy="246888"/>
          </a:xfrm>
        </p:spPr>
        <p:txBody>
          <a:bodyPr/>
          <a:lstStyle/>
          <a:p>
            <a:fld id="{E295DEB4-6C16-42CE-9C37-B121A8583097}"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tex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19" name="Zástupný symbol dátumu 18"/>
          <p:cNvSpPr>
            <a:spLocks noGrp="1"/>
          </p:cNvSpPr>
          <p:nvPr>
            <p:ph type="dt" sz="half" idx="10"/>
          </p:nvPr>
        </p:nvSpPr>
        <p:spPr/>
        <p:txBody>
          <a:bodyPr/>
          <a:lstStyle/>
          <a:p>
            <a:fld id="{6EBC9CD8-8FB3-44E3-A5DD-12B3AD2E4CD9}" type="datetimeFigureOut">
              <a:rPr lang="sk-SK" smtClean="0"/>
              <a:t>4. 3. 2020</a:t>
            </a:fld>
            <a:endParaRPr lang="sk-SK"/>
          </a:p>
        </p:txBody>
      </p:sp>
      <p:sp>
        <p:nvSpPr>
          <p:cNvPr id="11" name="Zástupný symbol päty 10"/>
          <p:cNvSpPr>
            <a:spLocks noGrp="1"/>
          </p:cNvSpPr>
          <p:nvPr>
            <p:ph type="ftr" sz="quarter" idx="11"/>
          </p:nvPr>
        </p:nvSpPr>
        <p:spPr/>
        <p:txBody>
          <a:bodyPr/>
          <a:lstStyle/>
          <a:p>
            <a:endParaRPr lang="sk-SK"/>
          </a:p>
        </p:txBody>
      </p:sp>
      <p:sp>
        <p:nvSpPr>
          <p:cNvPr id="16" name="Zástupný symbol čísla snímky 15"/>
          <p:cNvSpPr>
            <a:spLocks noGrp="1"/>
          </p:cNvSpPr>
          <p:nvPr>
            <p:ph type="sldNum" sz="quarter" idx="12"/>
          </p:nvPr>
        </p:nvSpPr>
        <p:spPr/>
        <p:txBody>
          <a:bodyPr/>
          <a:lstStyle/>
          <a:p>
            <a:fld id="{E295DEB4-6C16-42CE-9C37-B121A8583097}" type="slidenum">
              <a:rPr lang="sk-SK" smtClean="0"/>
              <a:t>‹#›</a:t>
            </a:fld>
            <a:endParaRPr lang="sk-SK"/>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sk-SK" smtClean="0"/>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sk-SK" smtClean="0"/>
              <a:t>Kliknite sem a upravte štýl predlohy nadpisov.</a:t>
            </a:r>
            <a:endParaRPr kumimoji="0" lang="en-US"/>
          </a:p>
        </p:txBody>
      </p:sp>
      <p:sp>
        <p:nvSpPr>
          <p:cNvPr id="14" name="Zástupný symbol obsah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0"/>
          </p:nvPr>
        </p:nvSpPr>
        <p:spPr/>
        <p:txBody>
          <a:bodyPr/>
          <a:lstStyle/>
          <a:p>
            <a:fld id="{6EBC9CD8-8FB3-44E3-A5DD-12B3AD2E4CD9}" type="datetimeFigureOut">
              <a:rPr lang="sk-SK" smtClean="0"/>
              <a:t>4. 3. 2020</a:t>
            </a:fld>
            <a:endParaRPr lang="sk-SK"/>
          </a:p>
        </p:txBody>
      </p:sp>
      <p:sp>
        <p:nvSpPr>
          <p:cNvPr id="10" name="Zástupný symbol päty 9"/>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E295DEB4-6C16-42CE-9C37-B121A8583097}"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25" name="Zástupný symbol tex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obsah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8" name="Zástupný symbol obsah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0" name="Zástupný symbol dátumu 9"/>
          <p:cNvSpPr>
            <a:spLocks noGrp="1"/>
          </p:cNvSpPr>
          <p:nvPr>
            <p:ph type="dt" sz="half" idx="10"/>
          </p:nvPr>
        </p:nvSpPr>
        <p:spPr/>
        <p:txBody>
          <a:bodyPr/>
          <a:lstStyle/>
          <a:p>
            <a:fld id="{6EBC9CD8-8FB3-44E3-A5DD-12B3AD2E4CD9}" type="datetimeFigureOut">
              <a:rPr lang="sk-SK" smtClean="0"/>
              <a:t>4. 3. 2020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229600" y="6477000"/>
            <a:ext cx="762000" cy="246888"/>
          </a:xfrm>
        </p:spPr>
        <p:txBody>
          <a:bodyPr/>
          <a:lstStyle/>
          <a:p>
            <a:fld id="{E295DEB4-6C16-42CE-9C37-B121A8583097}" type="slidenum">
              <a:rPr lang="sk-SK" smtClean="0"/>
              <a:t>‹#›</a:t>
            </a:fld>
            <a:endParaRPr lang="sk-SK"/>
          </a:p>
        </p:txBody>
      </p:sp>
      <p:sp>
        <p:nvSpPr>
          <p:cNvPr id="11" name="Rovná spojnic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sk-SK" smtClean="0"/>
              <a:t>Kliknite sem a upravte štýl predlohy nadpisov.</a:t>
            </a:r>
            <a:endParaRPr kumimoji="0" lang="en-US"/>
          </a:p>
        </p:txBody>
      </p:sp>
      <p:sp>
        <p:nvSpPr>
          <p:cNvPr id="12" name="Zástupný symbol dátumu 11"/>
          <p:cNvSpPr>
            <a:spLocks noGrp="1"/>
          </p:cNvSpPr>
          <p:nvPr>
            <p:ph type="dt" sz="half" idx="10"/>
          </p:nvPr>
        </p:nvSpPr>
        <p:spPr/>
        <p:txBody>
          <a:bodyPr/>
          <a:lstStyle/>
          <a:p>
            <a:fld id="{6EBC9CD8-8FB3-44E3-A5DD-12B3AD2E4CD9}" type="datetimeFigureOut">
              <a:rPr lang="sk-SK" smtClean="0"/>
              <a:t>4. 3. 2020</a:t>
            </a:fld>
            <a:endParaRPr lang="sk-SK"/>
          </a:p>
        </p:txBody>
      </p:sp>
      <p:sp>
        <p:nvSpPr>
          <p:cNvPr id="21" name="Zástupný symbol päty 20"/>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295DEB4-6C16-42CE-9C37-B121A8583097}"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p>
            <a:fld id="{6EBC9CD8-8FB3-44E3-A5DD-12B3AD2E4CD9}" type="datetimeFigureOut">
              <a:rPr lang="sk-SK" smtClean="0"/>
              <a:t>4. 3. 2020</a:t>
            </a:fld>
            <a:endParaRPr lang="sk-SK"/>
          </a:p>
        </p:txBody>
      </p:sp>
      <p:sp>
        <p:nvSpPr>
          <p:cNvPr id="24" name="Zástupný symbol päty 23"/>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295DEB4-6C16-42CE-9C37-B121A8583097}"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ovná spojnic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sk-SK" smtClean="0"/>
              <a:t>Kliknite sem a upravte štýl predlohy nadpisov.</a:t>
            </a:r>
            <a:endParaRPr kumimoji="0" lang="en-US"/>
          </a:p>
        </p:txBody>
      </p:sp>
      <p:sp>
        <p:nvSpPr>
          <p:cNvPr id="26" name="Zástupný symbol tex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14" name="Zástupný symbol obsah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Zástupný symbol dátumu 24"/>
          <p:cNvSpPr>
            <a:spLocks noGrp="1"/>
          </p:cNvSpPr>
          <p:nvPr>
            <p:ph type="dt" sz="half" idx="10"/>
          </p:nvPr>
        </p:nvSpPr>
        <p:spPr/>
        <p:txBody>
          <a:bodyPr/>
          <a:lstStyle/>
          <a:p>
            <a:fld id="{6EBC9CD8-8FB3-44E3-A5DD-12B3AD2E4CD9}" type="datetimeFigureOut">
              <a:rPr lang="sk-SK" smtClean="0"/>
              <a:t>4. 3. 2020</a:t>
            </a:fld>
            <a:endParaRPr lang="sk-SK"/>
          </a:p>
        </p:txBody>
      </p:sp>
      <p:sp>
        <p:nvSpPr>
          <p:cNvPr id="29" name="Zástupný symbol päty 28"/>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295DEB4-6C16-42CE-9C37-B121A8583097}"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3" name="Zástupný symbol obrázka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sk-SK" smtClean="0"/>
              <a:t>Ak chcete pridať obrázok, kliknite na ikonu</a:t>
            </a:r>
            <a:endParaRPr kumimoji="0" lang="en-US" dirty="0"/>
          </a:p>
        </p:txBody>
      </p:sp>
      <p:sp>
        <p:nvSpPr>
          <p:cNvPr id="7" name="Zástupný symbol dátumu 6"/>
          <p:cNvSpPr>
            <a:spLocks noGrp="1"/>
          </p:cNvSpPr>
          <p:nvPr>
            <p:ph type="dt" sz="half" idx="10"/>
          </p:nvPr>
        </p:nvSpPr>
        <p:spPr/>
        <p:txBody>
          <a:bodyPr/>
          <a:lstStyle/>
          <a:p>
            <a:fld id="{6EBC9CD8-8FB3-44E3-A5DD-12B3AD2E4CD9}" type="datetimeFigureOut">
              <a:rPr lang="sk-SK" smtClean="0"/>
              <a:t>4. 3. 2020</a:t>
            </a:fld>
            <a:endParaRPr lang="sk-SK"/>
          </a:p>
        </p:txBody>
      </p:sp>
      <p:sp>
        <p:nvSpPr>
          <p:cNvPr id="5" name="Zástupný symbol päty 4"/>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E295DEB4-6C16-42CE-9C37-B121A8583097}" type="slidenum">
              <a:rPr lang="sk-SK" smtClean="0"/>
              <a:t>‹#›</a:t>
            </a:fld>
            <a:endParaRPr lang="sk-SK"/>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sk-SK" smtClean="0"/>
              <a:t>Kliknite sem a upravte štýl predlohy nadpisov.</a:t>
            </a:r>
            <a:endParaRPr kumimoji="0" lang="en-US"/>
          </a:p>
        </p:txBody>
      </p:sp>
      <p:sp>
        <p:nvSpPr>
          <p:cNvPr id="26" name="Zástupný symbol tex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tex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1" name="Zástupný symbol dátum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EBC9CD8-8FB3-44E3-A5DD-12B3AD2E4CD9}" type="datetimeFigureOut">
              <a:rPr lang="sk-SK" smtClean="0"/>
              <a:t>4. 3. 2020</a:t>
            </a:fld>
            <a:endParaRPr lang="sk-SK"/>
          </a:p>
        </p:txBody>
      </p:sp>
      <p:sp>
        <p:nvSpPr>
          <p:cNvPr id="28" name="Zástupný symbol päty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sk-SK"/>
          </a:p>
        </p:txBody>
      </p:sp>
      <p:sp>
        <p:nvSpPr>
          <p:cNvPr id="5" name="Zástupný symbol čísla snímky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295DEB4-6C16-42CE-9C37-B121A8583097}" type="slidenum">
              <a:rPr lang="sk-SK" smtClean="0"/>
              <a:t>‹#›</a:t>
            </a:fld>
            <a:endParaRPr lang="sk-SK"/>
          </a:p>
        </p:txBody>
      </p:sp>
      <p:sp>
        <p:nvSpPr>
          <p:cNvPr id="10" name="Zástupný symbol nadpisu 9"/>
          <p:cNvSpPr>
            <a:spLocks noGrp="1"/>
          </p:cNvSpPr>
          <p:nvPr>
            <p:ph type="title"/>
          </p:nvPr>
        </p:nvSpPr>
        <p:spPr>
          <a:xfrm>
            <a:off x="304800" y="457200"/>
            <a:ext cx="8686800" cy="838200"/>
          </a:xfrm>
          <a:prstGeom prst="rect">
            <a:avLst/>
          </a:prstGeom>
        </p:spPr>
        <p:txBody>
          <a:bodyPr vert="horz" anchor="ctr">
            <a:normAutofit/>
          </a:bodyPr>
          <a:lstStyle/>
          <a:p>
            <a:r>
              <a:rPr kumimoji="0" lang="sk-SK" smtClean="0"/>
              <a:t>Kliknite sem a upravte štýl predlohy nadpisov.</a:t>
            </a:r>
            <a:endParaRPr kumimoji="0" lang="en-US"/>
          </a:p>
        </p:txBody>
      </p:sp>
      <p:sp>
        <p:nvSpPr>
          <p:cNvPr id="9" name="Rovná spojnic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ovná spojnic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Mark</a:t>
            </a:r>
            <a:r>
              <a:rPr lang="sk-SK" dirty="0" smtClean="0"/>
              <a:t> </a:t>
            </a:r>
            <a:r>
              <a:rPr lang="sk-SK" dirty="0" err="1" smtClean="0"/>
              <a:t>Zuckerberg</a:t>
            </a:r>
            <a:endParaRPr lang="sk-SK" dirty="0"/>
          </a:p>
        </p:txBody>
      </p:sp>
      <p:sp>
        <p:nvSpPr>
          <p:cNvPr id="3" name="Podnadpis 2"/>
          <p:cNvSpPr>
            <a:spLocks noGrp="1"/>
          </p:cNvSpPr>
          <p:nvPr>
            <p:ph type="subTitle" idx="1"/>
          </p:nvPr>
        </p:nvSpPr>
        <p:spPr/>
        <p:txBody>
          <a:bodyPr/>
          <a:lstStyle/>
          <a:p>
            <a:r>
              <a:rPr lang="sk-SK" dirty="0" smtClean="0"/>
              <a:t>Peter Štrpka</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Autofit/>
          </a:bodyPr>
          <a:lstStyle/>
          <a:p>
            <a:r>
              <a:rPr lang="en-US" sz="2400" dirty="0"/>
              <a:t>Once at college, </a:t>
            </a:r>
            <a:r>
              <a:rPr lang="en-US" sz="2400" dirty="0" err="1"/>
              <a:t>Zuckerberg's</a:t>
            </a:r>
            <a:r>
              <a:rPr lang="en-US" sz="2400" dirty="0"/>
              <a:t> </a:t>
            </a:r>
            <a:r>
              <a:rPr lang="en-US" sz="2400" dirty="0" err="1"/>
              <a:t>Facebook</a:t>
            </a:r>
            <a:r>
              <a:rPr lang="en-US" sz="2400" dirty="0"/>
              <a:t> started off as just a "Harvard thing" until </a:t>
            </a:r>
            <a:r>
              <a:rPr lang="en-US" sz="2400" dirty="0" err="1"/>
              <a:t>Zuckerberg</a:t>
            </a:r>
            <a:r>
              <a:rPr lang="en-US" sz="2400" dirty="0"/>
              <a:t> decided to spread it to other schools, enlisting the help of roommate Dustin </a:t>
            </a:r>
            <a:r>
              <a:rPr lang="en-US" sz="2400" dirty="0" err="1" smtClean="0"/>
              <a:t>Moskovi</a:t>
            </a:r>
            <a:r>
              <a:rPr lang="sk-SK" sz="2400" dirty="0" smtClean="0"/>
              <a:t>t</a:t>
            </a:r>
            <a:r>
              <a:rPr lang="en-US" sz="2400" dirty="0" smtClean="0"/>
              <a:t>z</a:t>
            </a:r>
            <a:r>
              <a:rPr lang="en-US" sz="2400" dirty="0"/>
              <a:t>. They began with Columbia University, New York University, Stanford, Dartmouth, Cornell, University of </a:t>
            </a:r>
            <a:r>
              <a:rPr lang="en-US" sz="2400" dirty="0" err="1" smtClean="0"/>
              <a:t>Pennsylvan</a:t>
            </a:r>
            <a:r>
              <a:rPr lang="sk-SK" sz="2400" dirty="0" smtClean="0"/>
              <a:t>i</a:t>
            </a:r>
            <a:r>
              <a:rPr lang="en-US" sz="2400" dirty="0" smtClean="0"/>
              <a:t>a</a:t>
            </a:r>
            <a:r>
              <a:rPr lang="en-US" sz="2400" dirty="0"/>
              <a:t>, Brown, and </a:t>
            </a:r>
            <a:r>
              <a:rPr lang="en-US" sz="2400" dirty="0" smtClean="0"/>
              <a:t>Yale</a:t>
            </a:r>
            <a:r>
              <a:rPr lang="sk-SK" sz="2400" dirty="0" smtClean="0"/>
              <a:t>.</a:t>
            </a:r>
            <a:r>
              <a:rPr lang="en-US" sz="2400" dirty="0"/>
              <a:t> </a:t>
            </a:r>
            <a:r>
              <a:rPr lang="en-US" sz="2400" dirty="0" err="1"/>
              <a:t>Samyr</a:t>
            </a:r>
            <a:r>
              <a:rPr lang="en-US" sz="2400" dirty="0"/>
              <a:t> </a:t>
            </a:r>
            <a:r>
              <a:rPr lang="en-US" sz="2400" dirty="0" err="1"/>
              <a:t>Laine</a:t>
            </a:r>
            <a:r>
              <a:rPr lang="en-US" sz="2400" dirty="0"/>
              <a:t>, a triple jumper representing Haiti at the 2012 Summer Olympics, shared a room with </a:t>
            </a:r>
            <a:r>
              <a:rPr lang="en-US" sz="2400" dirty="0" err="1"/>
              <a:t>Zuckerberg</a:t>
            </a:r>
            <a:r>
              <a:rPr lang="en-US" sz="2400" dirty="0"/>
              <a:t> during </a:t>
            </a:r>
            <a:r>
              <a:rPr lang="en-US" sz="2400" dirty="0" err="1"/>
              <a:t>Facebook's</a:t>
            </a:r>
            <a:r>
              <a:rPr lang="en-US" sz="2400" dirty="0"/>
              <a:t> founding. "Mark was clearly on to great things," said </a:t>
            </a:r>
            <a:r>
              <a:rPr lang="en-US" sz="2400" dirty="0" err="1"/>
              <a:t>Laine</a:t>
            </a:r>
            <a:r>
              <a:rPr lang="en-US" sz="2400" dirty="0"/>
              <a:t>, who was </a:t>
            </a:r>
            <a:r>
              <a:rPr lang="en-US" sz="2400" dirty="0" err="1"/>
              <a:t>Facebook's</a:t>
            </a:r>
            <a:r>
              <a:rPr lang="en-US" sz="2400" dirty="0"/>
              <a:t> fourteenth user</a:t>
            </a:r>
            <a:r>
              <a:rPr lang="en-US" sz="2400" dirty="0" smtClean="0"/>
              <a:t>.</a:t>
            </a:r>
            <a:endParaRPr lang="sk-SK"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r>
              <a:rPr lang="en-US" dirty="0" err="1"/>
              <a:t>Zuckerberg</a:t>
            </a:r>
            <a:r>
              <a:rPr lang="en-US" dirty="0"/>
              <a:t>, </a:t>
            </a:r>
            <a:r>
              <a:rPr lang="en-US" dirty="0" err="1"/>
              <a:t>Moskovitz</a:t>
            </a:r>
            <a:r>
              <a:rPr lang="en-US" dirty="0"/>
              <a:t> and some friends moved to Palo Alto, California in Silicon Valley where they leased a small house that served as an office. Over the summer, </a:t>
            </a:r>
            <a:r>
              <a:rPr lang="en-US" dirty="0" err="1"/>
              <a:t>Zuckerberg</a:t>
            </a:r>
            <a:r>
              <a:rPr lang="en-US" dirty="0"/>
              <a:t> met Peter </a:t>
            </a:r>
            <a:r>
              <a:rPr lang="en-US" dirty="0" err="1"/>
              <a:t>Thiel</a:t>
            </a:r>
            <a:r>
              <a:rPr lang="en-US" dirty="0"/>
              <a:t>, who invested in the company. They got their first office in mid-2004. According to </a:t>
            </a:r>
            <a:r>
              <a:rPr lang="en-US" dirty="0" err="1"/>
              <a:t>Zuckerberg</a:t>
            </a:r>
            <a:r>
              <a:rPr lang="en-US" dirty="0"/>
              <a:t>, the group planned to return to Harvard, but eventually decided to remain in California</a:t>
            </a:r>
            <a:r>
              <a:rPr lang="en-US" dirty="0" smtClean="0"/>
              <a:t>.</a:t>
            </a:r>
            <a:r>
              <a:rPr lang="sk-SK" dirty="0"/>
              <a:t> </a:t>
            </a:r>
            <a:r>
              <a:rPr lang="sk-SK" dirty="0" err="1" smtClean="0"/>
              <a:t>Since</a:t>
            </a:r>
            <a:r>
              <a:rPr lang="sk-SK" dirty="0" smtClean="0"/>
              <a:t> </a:t>
            </a:r>
            <a:r>
              <a:rPr lang="sk-SK" dirty="0" err="1" smtClean="0"/>
              <a:t>then</a:t>
            </a:r>
            <a:r>
              <a:rPr lang="sk-SK" dirty="0" smtClean="0"/>
              <a:t> </a:t>
            </a:r>
            <a:r>
              <a:rPr lang="sk-SK" dirty="0" err="1" smtClean="0"/>
              <a:t>facebook</a:t>
            </a:r>
            <a:r>
              <a:rPr lang="sk-SK" dirty="0" smtClean="0"/>
              <a:t> has </a:t>
            </a:r>
            <a:r>
              <a:rPr lang="sk-SK" dirty="0" err="1" smtClean="0"/>
              <a:t>been</a:t>
            </a:r>
            <a:r>
              <a:rPr lang="sk-SK" dirty="0" smtClean="0"/>
              <a:t> </a:t>
            </a:r>
            <a:r>
              <a:rPr lang="sk-SK" dirty="0" err="1" smtClean="0"/>
              <a:t>growing</a:t>
            </a:r>
            <a:r>
              <a:rPr lang="sk-SK" dirty="0" smtClean="0"/>
              <a:t>.</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The</a:t>
            </a:r>
            <a:r>
              <a:rPr lang="sk-SK" dirty="0" smtClean="0"/>
              <a:t> End </a:t>
            </a:r>
            <a:endParaRPr lang="sk-SK" dirty="0"/>
          </a:p>
        </p:txBody>
      </p:sp>
      <p:sp>
        <p:nvSpPr>
          <p:cNvPr id="3" name="Zástupný symbol obsahu 2"/>
          <p:cNvSpPr>
            <a:spLocks noGrp="1"/>
          </p:cNvSpPr>
          <p:nvPr>
            <p:ph idx="1"/>
          </p:nvPr>
        </p:nvSpPr>
        <p:spPr/>
        <p:txBody>
          <a:bodyPr/>
          <a:lstStyle/>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Výsledok vyhľadávania obrázkov pre dopyt mark zuckerber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28" name="AutoShape 4" descr="Výsledok vyhľadávania obrázkov pre dopyt mark zuckerber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030" name="Picture 6" descr="Výsledok vyhľadávania obrázkov pre dopyt mark zuckerberg"/>
          <p:cNvPicPr>
            <a:picLocks noChangeAspect="1" noChangeArrowheads="1"/>
          </p:cNvPicPr>
          <p:nvPr/>
        </p:nvPicPr>
        <p:blipFill>
          <a:blip r:embed="rId2" cstate="print"/>
          <a:srcRect/>
          <a:stretch>
            <a:fillRect/>
          </a:stretch>
        </p:blipFill>
        <p:spPr bwMode="auto">
          <a:xfrm>
            <a:off x="395536" y="908720"/>
            <a:ext cx="8333183" cy="520824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Who</a:t>
            </a:r>
            <a:r>
              <a:rPr lang="sk-SK" dirty="0" smtClean="0"/>
              <a:t> </a:t>
            </a:r>
            <a:r>
              <a:rPr lang="sk-SK" dirty="0" err="1" smtClean="0"/>
              <a:t>is</a:t>
            </a:r>
            <a:r>
              <a:rPr lang="sk-SK" dirty="0" smtClean="0"/>
              <a:t> </a:t>
            </a:r>
            <a:r>
              <a:rPr lang="sk-SK" dirty="0" err="1"/>
              <a:t>M</a:t>
            </a:r>
            <a:r>
              <a:rPr lang="sk-SK" dirty="0" err="1" smtClean="0"/>
              <a:t>ark</a:t>
            </a:r>
            <a:r>
              <a:rPr lang="sk-SK" dirty="0" smtClean="0"/>
              <a:t> </a:t>
            </a:r>
            <a:r>
              <a:rPr lang="sk-SK" dirty="0" err="1"/>
              <a:t>Z</a:t>
            </a:r>
            <a:r>
              <a:rPr lang="sk-SK" dirty="0" err="1" smtClean="0"/>
              <a:t>uckerberg</a:t>
            </a:r>
            <a:r>
              <a:rPr lang="sk-SK" dirty="0" smtClean="0"/>
              <a:t> ?</a:t>
            </a:r>
            <a:endParaRPr lang="sk-SK" dirty="0"/>
          </a:p>
        </p:txBody>
      </p:sp>
      <p:sp>
        <p:nvSpPr>
          <p:cNvPr id="3" name="Zástupný symbol obsahu 2"/>
          <p:cNvSpPr>
            <a:spLocks noGrp="1"/>
          </p:cNvSpPr>
          <p:nvPr>
            <p:ph idx="1"/>
          </p:nvPr>
        </p:nvSpPr>
        <p:spPr/>
        <p:txBody>
          <a:bodyPr>
            <a:normAutofit/>
          </a:bodyPr>
          <a:lstStyle/>
          <a:p>
            <a:r>
              <a:rPr lang="en-US" sz="2800" b="1" dirty="0"/>
              <a:t>Mark Elliot </a:t>
            </a:r>
            <a:r>
              <a:rPr lang="en-US" sz="2800" b="1" dirty="0" err="1"/>
              <a:t>Zuckerberg</a:t>
            </a:r>
            <a:r>
              <a:rPr lang="en-US" sz="2800" dirty="0"/>
              <a:t> </a:t>
            </a:r>
            <a:r>
              <a:rPr lang="sk-SK" sz="2800" dirty="0" smtClean="0"/>
              <a:t> (</a:t>
            </a:r>
            <a:r>
              <a:rPr lang="en-US" sz="2800" dirty="0" smtClean="0"/>
              <a:t>born </a:t>
            </a:r>
            <a:r>
              <a:rPr lang="en-US" sz="2800" dirty="0"/>
              <a:t>May 14, 1984) is an American internet entrepreneur and philanthropist. He co-founded </a:t>
            </a:r>
            <a:r>
              <a:rPr lang="en-US" sz="2800" dirty="0" err="1"/>
              <a:t>Facebook</a:t>
            </a:r>
            <a:r>
              <a:rPr lang="en-US" sz="2800" dirty="0"/>
              <a:t>, </a:t>
            </a:r>
            <a:r>
              <a:rPr lang="en-US" sz="2800" dirty="0" smtClean="0"/>
              <a:t>Inc.</a:t>
            </a:r>
            <a:r>
              <a:rPr lang="sk-SK" sz="2800" dirty="0" smtClean="0"/>
              <a:t> </a:t>
            </a:r>
            <a:r>
              <a:rPr lang="en-US" sz="2800" dirty="0" smtClean="0"/>
              <a:t>and </a:t>
            </a:r>
            <a:r>
              <a:rPr lang="en-US" sz="2800" dirty="0"/>
              <a:t>serves as its chairman, chief executive officer, and controlling shareholder</a:t>
            </a:r>
            <a:r>
              <a:rPr lang="en-US" sz="2800" dirty="0" smtClean="0"/>
              <a:t>.</a:t>
            </a:r>
            <a:r>
              <a:rPr lang="en-US" sz="2800" dirty="0"/>
              <a:t> He also co-founded and is a board member of the solar sail spacecraft development project Breakthrough </a:t>
            </a:r>
            <a:r>
              <a:rPr lang="en-US" sz="2800" dirty="0" err="1" smtClean="0"/>
              <a:t>Starshot</a:t>
            </a:r>
            <a:r>
              <a:rPr lang="sk-SK" sz="2800" dirty="0" smtClean="0"/>
              <a:t>.</a:t>
            </a:r>
            <a:endParaRPr lang="sk-SK"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85000" lnSpcReduction="20000"/>
          </a:bodyPr>
          <a:lstStyle/>
          <a:p>
            <a:r>
              <a:rPr lang="en-US" dirty="0"/>
              <a:t>Born in White Plains, New York, </a:t>
            </a:r>
            <a:r>
              <a:rPr lang="en-US" dirty="0" err="1"/>
              <a:t>Zuckerberg</a:t>
            </a:r>
            <a:r>
              <a:rPr lang="en-US" dirty="0"/>
              <a:t> attended Harvard University, where he launched the </a:t>
            </a:r>
            <a:r>
              <a:rPr lang="en-US" dirty="0" err="1"/>
              <a:t>Facebook</a:t>
            </a:r>
            <a:r>
              <a:rPr lang="en-US" dirty="0"/>
              <a:t> social networking service from his dormitory room on February 4, 2004, with college roommates Eduardo </a:t>
            </a:r>
            <a:r>
              <a:rPr lang="en-US" dirty="0" err="1"/>
              <a:t>Saverin</a:t>
            </a:r>
            <a:r>
              <a:rPr lang="en-US" dirty="0"/>
              <a:t>, Andrew McCollum, Dustin </a:t>
            </a:r>
            <a:r>
              <a:rPr lang="en-US" dirty="0" err="1"/>
              <a:t>Moskovitz</a:t>
            </a:r>
            <a:r>
              <a:rPr lang="en-US" dirty="0"/>
              <a:t>, and Chris Hughes</a:t>
            </a:r>
            <a:r>
              <a:rPr lang="en-US" dirty="0" smtClean="0"/>
              <a:t>.</a:t>
            </a:r>
            <a:r>
              <a:rPr lang="en-US" dirty="0"/>
              <a:t> Originally launched to select college campuses, the site expanded rapidly and eventually beyond colleges, reaching one billion users by 2012. </a:t>
            </a:r>
            <a:r>
              <a:rPr lang="en-US" dirty="0" err="1"/>
              <a:t>Zuckerberg</a:t>
            </a:r>
            <a:r>
              <a:rPr lang="en-US" dirty="0"/>
              <a:t> took the company public in May 2012 with majority shares. His net worth is estimated to be nearly $82 billion as of February 2019, increasing over the past year with </a:t>
            </a:r>
            <a:r>
              <a:rPr lang="en-US" dirty="0" err="1"/>
              <a:t>Facebook</a:t>
            </a:r>
            <a:r>
              <a:rPr lang="en-US" dirty="0"/>
              <a:t> stock as </a:t>
            </a:r>
            <a:r>
              <a:rPr lang="en-US" dirty="0" smtClean="0"/>
              <a:t>a</a:t>
            </a:r>
            <a:r>
              <a:rPr lang="sk-SK" dirty="0" smtClean="0"/>
              <a:t> </a:t>
            </a:r>
            <a:r>
              <a:rPr lang="sk-SK" dirty="0" err="1" smtClean="0"/>
              <a:t>whole</a:t>
            </a:r>
            <a:r>
              <a:rPr lang="sk-SK"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a:bodyPr>
          <a:lstStyle/>
          <a:p>
            <a:r>
              <a:rPr lang="en-US" sz="3000" dirty="0"/>
              <a:t>In 2007, at age 23, he became the world's youngest self-made billionaire. As of 2019, he is the only person under 50 in the </a:t>
            </a:r>
            <a:r>
              <a:rPr lang="en-US" sz="3000" i="1" u="sng" dirty="0"/>
              <a:t>Forbes</a:t>
            </a:r>
            <a:r>
              <a:rPr lang="en-US" sz="3000" dirty="0"/>
              <a:t> ten richest people list, and the only one under 40 in the Top 20 Billionaires list</a:t>
            </a:r>
            <a:r>
              <a:rPr lang="en-US" sz="3000" dirty="0" smtClean="0"/>
              <a:t>.</a:t>
            </a:r>
            <a:endParaRPr lang="en-US" sz="3000" dirty="0"/>
          </a:p>
          <a:p>
            <a:r>
              <a:rPr lang="en-US" sz="3000" dirty="0"/>
              <a:t>Since 2010, </a:t>
            </a:r>
            <a:r>
              <a:rPr lang="en-US" sz="3000" i="1" u="sng" dirty="0"/>
              <a:t>Time</a:t>
            </a:r>
            <a:r>
              <a:rPr lang="en-US" sz="3000" dirty="0"/>
              <a:t> magazine has named </a:t>
            </a:r>
            <a:r>
              <a:rPr lang="en-US" sz="3000" dirty="0" err="1"/>
              <a:t>Zuckerberg</a:t>
            </a:r>
            <a:r>
              <a:rPr lang="en-US" sz="3000" dirty="0"/>
              <a:t> among the 100 wealthiest and most influential people in the world as a part of its Person of the Year award</a:t>
            </a:r>
            <a:r>
              <a:rPr lang="en-US" sz="3000" dirty="0" smtClean="0"/>
              <a:t>.</a:t>
            </a:r>
            <a:r>
              <a:rPr lang="en-US" sz="3000" dirty="0"/>
              <a:t> In December 2016, </a:t>
            </a:r>
            <a:r>
              <a:rPr lang="en-US" sz="3000" dirty="0" err="1"/>
              <a:t>Zuckerberg</a:t>
            </a:r>
            <a:r>
              <a:rPr lang="en-US" sz="3000" dirty="0"/>
              <a:t> was ranked 10th on </a:t>
            </a:r>
            <a:r>
              <a:rPr lang="en-US" sz="3000" i="1" dirty="0"/>
              <a:t>Forbes</a:t>
            </a:r>
            <a:r>
              <a:rPr lang="en-US" sz="3000" dirty="0"/>
              <a:t> list of The World's Most Powerful People</a:t>
            </a:r>
            <a:r>
              <a:rPr lang="en-US" sz="3000" dirty="0" smtClean="0"/>
              <a:t>.</a:t>
            </a:r>
            <a:endParaRPr lang="en-US" dirty="0"/>
          </a:p>
          <a:p>
            <a:endParaRPr lang="sk-SK"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Childhood</a:t>
            </a:r>
            <a:endParaRPr lang="sk-SK" dirty="0"/>
          </a:p>
        </p:txBody>
      </p:sp>
      <p:sp>
        <p:nvSpPr>
          <p:cNvPr id="3" name="Zástupný symbol obsahu 2"/>
          <p:cNvSpPr>
            <a:spLocks noGrp="1"/>
          </p:cNvSpPr>
          <p:nvPr>
            <p:ph idx="1"/>
          </p:nvPr>
        </p:nvSpPr>
        <p:spPr/>
        <p:txBody>
          <a:bodyPr>
            <a:normAutofit fontScale="85000" lnSpcReduction="10000"/>
          </a:bodyPr>
          <a:lstStyle/>
          <a:p>
            <a:r>
              <a:rPr lang="en-US" dirty="0" err="1"/>
              <a:t>Zuckerberg</a:t>
            </a:r>
            <a:r>
              <a:rPr lang="en-US" dirty="0"/>
              <a:t> was born on May 14, 1984, in White Plains, New </a:t>
            </a:r>
            <a:r>
              <a:rPr lang="en-US" dirty="0" smtClean="0"/>
              <a:t>York</a:t>
            </a:r>
            <a:r>
              <a:rPr lang="sk-SK" dirty="0" smtClean="0"/>
              <a:t>. </a:t>
            </a:r>
          </a:p>
          <a:p>
            <a:r>
              <a:rPr lang="en-US" dirty="0"/>
              <a:t>At Ardsley High School, </a:t>
            </a:r>
            <a:r>
              <a:rPr lang="en-US" dirty="0" err="1"/>
              <a:t>Zuckerberg</a:t>
            </a:r>
            <a:r>
              <a:rPr lang="en-US" dirty="0"/>
              <a:t> excelled in classes. After two years, he transferred to the private school Phillips Exeter Academy, where he won prizes in mathematics, astronomy, physics, and classical studies. In his youth, he also attended the </a:t>
            </a:r>
            <a:r>
              <a:rPr lang="en-US" dirty="0" smtClean="0"/>
              <a:t>Johns </a:t>
            </a:r>
            <a:r>
              <a:rPr lang="en-US" dirty="0"/>
              <a:t>Hopkins Center for Talented Youth summer camp. On his college application, </a:t>
            </a:r>
            <a:r>
              <a:rPr lang="en-US" dirty="0" err="1"/>
              <a:t>Zuckerberg</a:t>
            </a:r>
            <a:r>
              <a:rPr lang="en-US" dirty="0"/>
              <a:t> stated that he could read and write French, Hebrew, Latin, and ancient Greek. He was captain of the fencing team.</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Early</a:t>
            </a:r>
            <a:r>
              <a:rPr lang="sk-SK" dirty="0" smtClean="0"/>
              <a:t> </a:t>
            </a:r>
            <a:r>
              <a:rPr lang="sk-SK" dirty="0" err="1" smtClean="0"/>
              <a:t>programming</a:t>
            </a:r>
            <a:endParaRPr lang="sk-SK" dirty="0"/>
          </a:p>
        </p:txBody>
      </p:sp>
      <p:sp>
        <p:nvSpPr>
          <p:cNvPr id="3" name="Zástupný symbol obsahu 2"/>
          <p:cNvSpPr>
            <a:spLocks noGrp="1"/>
          </p:cNvSpPr>
          <p:nvPr>
            <p:ph idx="1"/>
          </p:nvPr>
        </p:nvSpPr>
        <p:spPr/>
        <p:txBody>
          <a:bodyPr>
            <a:normAutofit fontScale="85000" lnSpcReduction="20000"/>
          </a:bodyPr>
          <a:lstStyle/>
          <a:p>
            <a:r>
              <a:rPr lang="en-US" dirty="0" err="1"/>
              <a:t>Zuckerberg</a:t>
            </a:r>
            <a:r>
              <a:rPr lang="en-US" dirty="0"/>
              <a:t> began using computers and writing software in middle school. His father taught him Atari BASIC Programming in the 1990s, and later hired software developer David Newman to tutor him privately. </a:t>
            </a:r>
            <a:r>
              <a:rPr lang="en-US" dirty="0" err="1"/>
              <a:t>Zuckerberg</a:t>
            </a:r>
            <a:r>
              <a:rPr lang="en-US" dirty="0"/>
              <a:t> took a graduate course in the subject at Mercy College near his home while still in high school. In one program, since his father's dental practice was operated from their home, he built a software program he called "</a:t>
            </a:r>
            <a:r>
              <a:rPr lang="en-US" dirty="0" err="1"/>
              <a:t>ZuckNet</a:t>
            </a:r>
            <a:r>
              <a:rPr lang="en-US" dirty="0"/>
              <a:t>" that allowed all the computers between the house and dental office to communicate with each other. It is considered a "primitive" version of AOL's Instant Messenger, which came out the following year.</a:t>
            </a:r>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Facebook</a:t>
            </a:r>
            <a:endParaRPr lang="sk-SK" dirty="0"/>
          </a:p>
        </p:txBody>
      </p:sp>
      <p:sp>
        <p:nvSpPr>
          <p:cNvPr id="3" name="Zástupný symbol obsahu 2"/>
          <p:cNvSpPr>
            <a:spLocks noGrp="1"/>
          </p:cNvSpPr>
          <p:nvPr>
            <p:ph idx="1"/>
          </p:nvPr>
        </p:nvSpPr>
        <p:spPr/>
        <p:txBody>
          <a:bodyPr/>
          <a:lstStyle/>
          <a:p>
            <a:r>
              <a:rPr lang="en-US" sz="2800" dirty="0"/>
              <a:t>On February 4, 2004, </a:t>
            </a:r>
            <a:r>
              <a:rPr lang="en-US" sz="2800" dirty="0" err="1"/>
              <a:t>Zuckerberg</a:t>
            </a:r>
            <a:r>
              <a:rPr lang="en-US" sz="2800" dirty="0"/>
              <a:t> launched </a:t>
            </a:r>
            <a:r>
              <a:rPr lang="en-US" sz="2800" dirty="0" err="1"/>
              <a:t>Facebook</a:t>
            </a:r>
            <a:r>
              <a:rPr lang="en-US" sz="2800" dirty="0"/>
              <a:t> from his Harvard dormitory room</a:t>
            </a:r>
            <a:r>
              <a:rPr lang="en-US" sz="2800" dirty="0" smtClean="0"/>
              <a:t>.</a:t>
            </a:r>
            <a:r>
              <a:rPr lang="en-US" sz="2800" dirty="0"/>
              <a:t> An earlier inspiration for </a:t>
            </a:r>
            <a:r>
              <a:rPr lang="en-US" sz="2800" dirty="0" err="1"/>
              <a:t>Facebook</a:t>
            </a:r>
            <a:r>
              <a:rPr lang="en-US" sz="2800" dirty="0"/>
              <a:t> may have come from Phillips Exeter Academy, the prep school from which </a:t>
            </a:r>
            <a:r>
              <a:rPr lang="en-US" sz="2800" dirty="0" err="1"/>
              <a:t>Zuckerberg</a:t>
            </a:r>
            <a:r>
              <a:rPr lang="en-US" sz="2800" dirty="0"/>
              <a:t> graduated in 2002. It published its own student directory, "The Photo Address Book", which students referred to as "The </a:t>
            </a:r>
            <a:r>
              <a:rPr lang="en-US" sz="2800" dirty="0" err="1"/>
              <a:t>Facebook</a:t>
            </a:r>
            <a:r>
              <a:rPr lang="en-US" dirty="0"/>
              <a:t>".</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Mark Zuckerberg with a laptop, facing the came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23556" name="AutoShape 4" descr="Mark Zuckerberg with a laptop, facing the came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23558" name="Picture 6" descr="Výsledok vyhľadávania obrázkov pre dopyt mark zuckerberg at harvard"/>
          <p:cNvPicPr>
            <a:picLocks noChangeAspect="1" noChangeArrowheads="1"/>
          </p:cNvPicPr>
          <p:nvPr/>
        </p:nvPicPr>
        <p:blipFill>
          <a:blip r:embed="rId2" cstate="print"/>
          <a:srcRect/>
          <a:stretch>
            <a:fillRect/>
          </a:stretch>
        </p:blipFill>
        <p:spPr bwMode="auto">
          <a:xfrm>
            <a:off x="2123728" y="1268760"/>
            <a:ext cx="4921083" cy="42147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ovanie">
  <a:themeElements>
    <a:clrScheme name="Cestovani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ovani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ovani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TotalTime>
  <Words>119</Words>
  <Application>Microsoft Office PowerPoint</Application>
  <PresentationFormat>Prezentácia na obrazovke (4:3)</PresentationFormat>
  <Paragraphs>17</Paragraphs>
  <Slides>12</Slides>
  <Notes>0</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Cestovanie</vt:lpstr>
      <vt:lpstr>Mark Zuckerberg</vt:lpstr>
      <vt:lpstr>Snímka 2</vt:lpstr>
      <vt:lpstr>Who is Mark Zuckerberg ?</vt:lpstr>
      <vt:lpstr>Snímka 4</vt:lpstr>
      <vt:lpstr>Snímka 5</vt:lpstr>
      <vt:lpstr>Childhood</vt:lpstr>
      <vt:lpstr>Early programming</vt:lpstr>
      <vt:lpstr>Facebook</vt:lpstr>
      <vt:lpstr>Snímka 9</vt:lpstr>
      <vt:lpstr>Snímka 10</vt:lpstr>
      <vt:lpstr>Snímka 11</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Zuckerberg</dc:title>
  <dc:creator>Peter Štrpka</dc:creator>
  <cp:lastModifiedBy>Peter Štrpka</cp:lastModifiedBy>
  <cp:revision>3</cp:revision>
  <dcterms:created xsi:type="dcterms:W3CDTF">2020-03-04T17:17:18Z</dcterms:created>
  <dcterms:modified xsi:type="dcterms:W3CDTF">2020-03-04T17:49:50Z</dcterms:modified>
</cp:coreProperties>
</file>