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8" r:id="rId4"/>
    <p:sldId id="258" r:id="rId5"/>
    <p:sldId id="260" r:id="rId6"/>
    <p:sldId id="273" r:id="rId7"/>
    <p:sldId id="274" r:id="rId8"/>
    <p:sldId id="269" r:id="rId9"/>
    <p:sldId id="264" r:id="rId10"/>
    <p:sldId id="271" r:id="rId11"/>
    <p:sldId id="267" r:id="rId12"/>
    <p:sldId id="275" r:id="rId13"/>
    <p:sldId id="265" r:id="rId14"/>
    <p:sldId id="266" r:id="rId1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7316689892854923E-2"/>
          <c:y val="5.1091887955892014E-2"/>
          <c:w val="0.90886726369393211"/>
          <c:h val="0.89079662109632329"/>
        </c:manualLayout>
      </c:layout>
      <c:lineChart>
        <c:grouping val="standard"/>
        <c:varyColors val="0"/>
        <c:ser>
          <c:idx val="0"/>
          <c:order val="0"/>
          <c:spPr>
            <a:ln w="34925" cap="rnd">
              <a:solidFill>
                <a:schemeClr val="accent6"/>
              </a:solidFill>
              <a:round/>
            </a:ln>
            <a:effectLst>
              <a:outerShdw blurRad="57150" dist="19050" dir="5400000" algn="ctr" rotWithShape="0">
                <a:srgbClr val="000000">
                  <a:alpha val="63000"/>
                </a:srgbClr>
              </a:outerShdw>
            </a:effectLst>
          </c:spPr>
          <c:marker>
            <c:symbol val="none"/>
          </c:marker>
          <c:cat>
            <c:strRef>
              <c:f>List1!$H$21:$H$25</c:f>
              <c:strCache>
                <c:ptCount val="5"/>
                <c:pt idx="0">
                  <c:v>induction cooktop</c:v>
                </c:pt>
                <c:pt idx="1">
                  <c:v>kettle</c:v>
                </c:pt>
                <c:pt idx="2">
                  <c:v>iron</c:v>
                </c:pt>
                <c:pt idx="3">
                  <c:v>hairdryer</c:v>
                </c:pt>
                <c:pt idx="4">
                  <c:v>microwave</c:v>
                </c:pt>
              </c:strCache>
            </c:strRef>
          </c:cat>
          <c:val>
            <c:numRef>
              <c:f>List1!$I$21:$I$25</c:f>
              <c:numCache>
                <c:formatCode>0.00%</c:formatCode>
                <c:ptCount val="5"/>
                <c:pt idx="0">
                  <c:v>0.31069999999999998</c:v>
                </c:pt>
                <c:pt idx="1">
                  <c:v>0.1084</c:v>
                </c:pt>
                <c:pt idx="2">
                  <c:v>4.0300000000000002E-2</c:v>
                </c:pt>
                <c:pt idx="3">
                  <c:v>5.0299999999999997E-2</c:v>
                </c:pt>
                <c:pt idx="4">
                  <c:v>3.0700000000000002E-2</c:v>
                </c:pt>
              </c:numCache>
            </c:numRef>
          </c:val>
          <c:smooth val="0"/>
          <c:extLst>
            <c:ext xmlns:c16="http://schemas.microsoft.com/office/drawing/2014/chart" uri="{C3380CC4-5D6E-409C-BE32-E72D297353CC}">
              <c16:uniqueId val="{00000000-2513-4728-9198-9CFCD3DF7208}"/>
            </c:ext>
          </c:extLst>
        </c:ser>
        <c:dLbls>
          <c:showLegendKey val="0"/>
          <c:showVal val="0"/>
          <c:showCatName val="0"/>
          <c:showSerName val="0"/>
          <c:showPercent val="0"/>
          <c:showBubbleSize val="0"/>
        </c:dLbls>
        <c:smooth val="0"/>
        <c:axId val="443298712"/>
        <c:axId val="443302320"/>
      </c:lineChart>
      <c:catAx>
        <c:axId val="4432987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sk-SK"/>
          </a:p>
        </c:txPr>
        <c:crossAx val="443302320"/>
        <c:crosses val="autoZero"/>
        <c:auto val="1"/>
        <c:lblAlgn val="ctr"/>
        <c:lblOffset val="100"/>
        <c:noMultiLvlLbl val="0"/>
      </c:catAx>
      <c:valAx>
        <c:axId val="443302320"/>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sk-SK"/>
          </a:p>
        </c:txPr>
        <c:crossAx val="443298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77673-8192-499F-8382-63D08F6FCE4B}" type="datetimeFigureOut">
              <a:rPr lang="sk-SK" smtClean="0"/>
              <a:t>18.1.2020</a:t>
            </a:fld>
            <a:endParaRPr lang="sk-SK"/>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661591-2BD7-4AD1-978B-1CC4580E5ADD}" type="slidenum">
              <a:rPr lang="sk-SK" smtClean="0"/>
              <a:t>‹#›</a:t>
            </a:fld>
            <a:endParaRPr lang="sk-SK"/>
          </a:p>
        </p:txBody>
      </p:sp>
    </p:spTree>
    <p:extLst>
      <p:ext uri="{BB962C8B-B14F-4D97-AF65-F5344CB8AC3E}">
        <p14:creationId xmlns:p14="http://schemas.microsoft.com/office/powerpoint/2010/main" val="209785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4331AC-9EDD-42B8-9C31-05C7F66EB2B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sk-SK"/>
          </a:p>
        </p:txBody>
      </p:sp>
      <p:sp>
        <p:nvSpPr>
          <p:cNvPr id="3" name="Podnadpis 2">
            <a:extLst>
              <a:ext uri="{FF2B5EF4-FFF2-40B4-BE49-F238E27FC236}">
                <a16:creationId xmlns:a16="http://schemas.microsoft.com/office/drawing/2014/main" id="{49D670FE-4096-47EC-BC03-2702E12773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sk-SK"/>
          </a:p>
        </p:txBody>
      </p:sp>
      <p:sp>
        <p:nvSpPr>
          <p:cNvPr id="4" name="Zástupný symbol pro datum 3">
            <a:extLst>
              <a:ext uri="{FF2B5EF4-FFF2-40B4-BE49-F238E27FC236}">
                <a16:creationId xmlns:a16="http://schemas.microsoft.com/office/drawing/2014/main" id="{06F382C7-54A1-4B79-AB06-B8D1E5829AE9}"/>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95524829-157F-4321-871C-A371DF5AD772}"/>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3E0BC93C-C1C1-4817-B84D-3D8A11D6170C}"/>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294956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E996D1-045C-461B-A220-7CD4C9F1A46B}"/>
              </a:ext>
            </a:extLst>
          </p:cNvPr>
          <p:cNvSpPr>
            <a:spLocks noGrp="1"/>
          </p:cNvSpPr>
          <p:nvPr>
            <p:ph type="title"/>
          </p:nvPr>
        </p:nvSpPr>
        <p:spPr/>
        <p:txBody>
          <a:bodyPr/>
          <a:lstStyle/>
          <a:p>
            <a:r>
              <a:rPr lang="cs-CZ"/>
              <a:t>Kliknutím lze upravit styl.</a:t>
            </a:r>
            <a:endParaRPr lang="sk-SK"/>
          </a:p>
        </p:txBody>
      </p:sp>
      <p:sp>
        <p:nvSpPr>
          <p:cNvPr id="3" name="Zástupný symbol pro svislý text 2">
            <a:extLst>
              <a:ext uri="{FF2B5EF4-FFF2-40B4-BE49-F238E27FC236}">
                <a16:creationId xmlns:a16="http://schemas.microsoft.com/office/drawing/2014/main" id="{513E70A5-0B33-4C30-A1A0-CB42B4E9F8C1}"/>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7DCAF830-A74B-4DD6-BD30-EA1FD838B49C}"/>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43F16255-C309-4C8F-8E22-7A781815244E}"/>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6C44B9A1-A730-479C-AB17-4317F0CEA2D0}"/>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50889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0930E82-4C89-4CED-A91A-962D4A9684C4}"/>
              </a:ext>
            </a:extLst>
          </p:cNvPr>
          <p:cNvSpPr>
            <a:spLocks noGrp="1"/>
          </p:cNvSpPr>
          <p:nvPr>
            <p:ph type="title" orient="vert"/>
          </p:nvPr>
        </p:nvSpPr>
        <p:spPr>
          <a:xfrm>
            <a:off x="8724900" y="365125"/>
            <a:ext cx="2628900" cy="5811838"/>
          </a:xfrm>
        </p:spPr>
        <p:txBody>
          <a:bodyPr vert="eaVert"/>
          <a:lstStyle/>
          <a:p>
            <a:r>
              <a:rPr lang="cs-CZ"/>
              <a:t>Kliknutím lze upravit styl.</a:t>
            </a:r>
            <a:endParaRPr lang="sk-SK"/>
          </a:p>
        </p:txBody>
      </p:sp>
      <p:sp>
        <p:nvSpPr>
          <p:cNvPr id="3" name="Zástupný symbol pro svislý text 2">
            <a:extLst>
              <a:ext uri="{FF2B5EF4-FFF2-40B4-BE49-F238E27FC236}">
                <a16:creationId xmlns:a16="http://schemas.microsoft.com/office/drawing/2014/main" id="{B1C6AC69-ECC1-49BB-B22A-0BD648E3841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91F932D0-7D5F-451D-B395-5B48A85B0C38}"/>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51D58054-015B-4ED2-A81D-040226031253}"/>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8FC3C40D-D652-4F22-BA6F-9D189A9E4B0C}"/>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345064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C65DF3-4151-49D4-89D9-A87E4401E3B9}"/>
              </a:ext>
            </a:extLst>
          </p:cNvPr>
          <p:cNvSpPr>
            <a:spLocks noGrp="1"/>
          </p:cNvSpPr>
          <p:nvPr>
            <p:ph type="title"/>
          </p:nvPr>
        </p:nvSpPr>
        <p:spPr/>
        <p:txBody>
          <a:bodyPr/>
          <a:lstStyle/>
          <a:p>
            <a:r>
              <a:rPr lang="cs-CZ"/>
              <a:t>Kliknutím lze upravit styl.</a:t>
            </a:r>
            <a:endParaRPr lang="sk-SK"/>
          </a:p>
        </p:txBody>
      </p:sp>
      <p:sp>
        <p:nvSpPr>
          <p:cNvPr id="3" name="Zástupný obsah 2">
            <a:extLst>
              <a:ext uri="{FF2B5EF4-FFF2-40B4-BE49-F238E27FC236}">
                <a16:creationId xmlns:a16="http://schemas.microsoft.com/office/drawing/2014/main" id="{0A721850-2A34-426E-B8F8-EA25314C782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F37613C3-5122-4ED5-BB45-11FD3F2CB533}"/>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8FC8076C-F683-44BE-BF02-070C09F9CFF2}"/>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1218B955-E780-4413-9D26-DC1CD109C1A4}"/>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249701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DCF581-F92B-4D33-8B18-E1BD3FD10A9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sk-SK"/>
          </a:p>
        </p:txBody>
      </p:sp>
      <p:sp>
        <p:nvSpPr>
          <p:cNvPr id="3" name="Zástupný text 2">
            <a:extLst>
              <a:ext uri="{FF2B5EF4-FFF2-40B4-BE49-F238E27FC236}">
                <a16:creationId xmlns:a16="http://schemas.microsoft.com/office/drawing/2014/main" id="{C2A3A037-1038-4F30-8179-F64AB3B38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216155A-6490-4DD0-B705-71ECB1897240}"/>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CE582E31-7DF7-4C0A-BC48-EECC0874E228}"/>
              </a:ext>
            </a:extLst>
          </p:cNvPr>
          <p:cNvSpPr>
            <a:spLocks noGrp="1"/>
          </p:cNvSpPr>
          <p:nvPr>
            <p:ph type="ftr" sz="quarter" idx="11"/>
          </p:nvPr>
        </p:nvSpPr>
        <p:spPr/>
        <p:txBody>
          <a:bodyPr/>
          <a:lstStyle/>
          <a:p>
            <a:endParaRPr lang="sk-SK"/>
          </a:p>
        </p:txBody>
      </p:sp>
      <p:sp>
        <p:nvSpPr>
          <p:cNvPr id="6" name="Zástupný symbol pro číslo snímku 5">
            <a:extLst>
              <a:ext uri="{FF2B5EF4-FFF2-40B4-BE49-F238E27FC236}">
                <a16:creationId xmlns:a16="http://schemas.microsoft.com/office/drawing/2014/main" id="{54849DDE-225B-4482-B8EE-19F1A9DC652C}"/>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675279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ABCDE0-ED7D-4654-8C1F-528080F2901F}"/>
              </a:ext>
            </a:extLst>
          </p:cNvPr>
          <p:cNvSpPr>
            <a:spLocks noGrp="1"/>
          </p:cNvSpPr>
          <p:nvPr>
            <p:ph type="title"/>
          </p:nvPr>
        </p:nvSpPr>
        <p:spPr/>
        <p:txBody>
          <a:bodyPr/>
          <a:lstStyle/>
          <a:p>
            <a:r>
              <a:rPr lang="cs-CZ"/>
              <a:t>Kliknutím lze upravit styl.</a:t>
            </a:r>
            <a:endParaRPr lang="sk-SK"/>
          </a:p>
        </p:txBody>
      </p:sp>
      <p:sp>
        <p:nvSpPr>
          <p:cNvPr id="3" name="Zástupný obsah 2">
            <a:extLst>
              <a:ext uri="{FF2B5EF4-FFF2-40B4-BE49-F238E27FC236}">
                <a16:creationId xmlns:a16="http://schemas.microsoft.com/office/drawing/2014/main" id="{B4FDB284-DC54-41F7-B332-884C3FF9F9B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obsah 3">
            <a:extLst>
              <a:ext uri="{FF2B5EF4-FFF2-40B4-BE49-F238E27FC236}">
                <a16:creationId xmlns:a16="http://schemas.microsoft.com/office/drawing/2014/main" id="{78CDDC62-1B15-4FB3-A946-B7C3CD5C245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4">
            <a:extLst>
              <a:ext uri="{FF2B5EF4-FFF2-40B4-BE49-F238E27FC236}">
                <a16:creationId xmlns:a16="http://schemas.microsoft.com/office/drawing/2014/main" id="{0385FC72-23C3-4904-A503-4A5DB01E9ECE}"/>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6" name="Zástupný symbol pro zápatí 5">
            <a:extLst>
              <a:ext uri="{FF2B5EF4-FFF2-40B4-BE49-F238E27FC236}">
                <a16:creationId xmlns:a16="http://schemas.microsoft.com/office/drawing/2014/main" id="{E4AF16E5-97FB-469E-AC7B-13EC5973C986}"/>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88360DD3-1E12-41A7-9759-CB909A55B329}"/>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7788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F61077-CDE9-4C30-BC10-51DC02146898}"/>
              </a:ext>
            </a:extLst>
          </p:cNvPr>
          <p:cNvSpPr>
            <a:spLocks noGrp="1"/>
          </p:cNvSpPr>
          <p:nvPr>
            <p:ph type="title"/>
          </p:nvPr>
        </p:nvSpPr>
        <p:spPr>
          <a:xfrm>
            <a:off x="839788" y="365125"/>
            <a:ext cx="10515600" cy="1325563"/>
          </a:xfrm>
        </p:spPr>
        <p:txBody>
          <a:bodyPr/>
          <a:lstStyle/>
          <a:p>
            <a:r>
              <a:rPr lang="cs-CZ"/>
              <a:t>Kliknutím lze upravit styl.</a:t>
            </a:r>
            <a:endParaRPr lang="sk-SK"/>
          </a:p>
        </p:txBody>
      </p:sp>
      <p:sp>
        <p:nvSpPr>
          <p:cNvPr id="3" name="Zástupný text 2">
            <a:extLst>
              <a:ext uri="{FF2B5EF4-FFF2-40B4-BE49-F238E27FC236}">
                <a16:creationId xmlns:a16="http://schemas.microsoft.com/office/drawing/2014/main" id="{5BFA2ACA-90C1-420A-AA97-72923F67DF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FB16619-CE57-4F67-81F9-2E3BC78B499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text 4">
            <a:extLst>
              <a:ext uri="{FF2B5EF4-FFF2-40B4-BE49-F238E27FC236}">
                <a16:creationId xmlns:a16="http://schemas.microsoft.com/office/drawing/2014/main" id="{58B38F9B-C1B1-41B1-AA0D-24A8F85C92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4618D4D-E560-4C52-9B85-BACEB82207C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6">
            <a:extLst>
              <a:ext uri="{FF2B5EF4-FFF2-40B4-BE49-F238E27FC236}">
                <a16:creationId xmlns:a16="http://schemas.microsoft.com/office/drawing/2014/main" id="{8480CF7A-CC85-41D4-9DFC-758A5D779089}"/>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8" name="Zástupný symbol pro zápatí 7">
            <a:extLst>
              <a:ext uri="{FF2B5EF4-FFF2-40B4-BE49-F238E27FC236}">
                <a16:creationId xmlns:a16="http://schemas.microsoft.com/office/drawing/2014/main" id="{81991033-6F9A-4E95-8398-7FFA3ECC6DD8}"/>
              </a:ext>
            </a:extLst>
          </p:cNvPr>
          <p:cNvSpPr>
            <a:spLocks noGrp="1"/>
          </p:cNvSpPr>
          <p:nvPr>
            <p:ph type="ftr" sz="quarter" idx="11"/>
          </p:nvPr>
        </p:nvSpPr>
        <p:spPr/>
        <p:txBody>
          <a:bodyPr/>
          <a:lstStyle/>
          <a:p>
            <a:endParaRPr lang="sk-SK"/>
          </a:p>
        </p:txBody>
      </p:sp>
      <p:sp>
        <p:nvSpPr>
          <p:cNvPr id="9" name="Zástupný symbol pro číslo snímku 8">
            <a:extLst>
              <a:ext uri="{FF2B5EF4-FFF2-40B4-BE49-F238E27FC236}">
                <a16:creationId xmlns:a16="http://schemas.microsoft.com/office/drawing/2014/main" id="{AE69E0C2-024B-4EBC-BC46-32509D6CEBA7}"/>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314542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019879-C124-4B0D-8409-6C355D403808}"/>
              </a:ext>
            </a:extLst>
          </p:cNvPr>
          <p:cNvSpPr>
            <a:spLocks noGrp="1"/>
          </p:cNvSpPr>
          <p:nvPr>
            <p:ph type="title"/>
          </p:nvPr>
        </p:nvSpPr>
        <p:spPr/>
        <p:txBody>
          <a:bodyPr/>
          <a:lstStyle/>
          <a:p>
            <a:r>
              <a:rPr lang="cs-CZ"/>
              <a:t>Kliknutím lze upravit styl.</a:t>
            </a:r>
            <a:endParaRPr lang="sk-SK"/>
          </a:p>
        </p:txBody>
      </p:sp>
      <p:sp>
        <p:nvSpPr>
          <p:cNvPr id="3" name="Zástupný symbol pro datum 2">
            <a:extLst>
              <a:ext uri="{FF2B5EF4-FFF2-40B4-BE49-F238E27FC236}">
                <a16:creationId xmlns:a16="http://schemas.microsoft.com/office/drawing/2014/main" id="{0D463886-6F61-4118-B324-607D9691F96C}"/>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4" name="Zástupný symbol pro zápatí 3">
            <a:extLst>
              <a:ext uri="{FF2B5EF4-FFF2-40B4-BE49-F238E27FC236}">
                <a16:creationId xmlns:a16="http://schemas.microsoft.com/office/drawing/2014/main" id="{33A14EAF-CFF6-4959-9F34-51AFA7278833}"/>
              </a:ext>
            </a:extLst>
          </p:cNvPr>
          <p:cNvSpPr>
            <a:spLocks noGrp="1"/>
          </p:cNvSpPr>
          <p:nvPr>
            <p:ph type="ftr" sz="quarter" idx="11"/>
          </p:nvPr>
        </p:nvSpPr>
        <p:spPr/>
        <p:txBody>
          <a:bodyPr/>
          <a:lstStyle/>
          <a:p>
            <a:endParaRPr lang="sk-SK"/>
          </a:p>
        </p:txBody>
      </p:sp>
      <p:sp>
        <p:nvSpPr>
          <p:cNvPr id="5" name="Zástupný symbol pro číslo snímku 4">
            <a:extLst>
              <a:ext uri="{FF2B5EF4-FFF2-40B4-BE49-F238E27FC236}">
                <a16:creationId xmlns:a16="http://schemas.microsoft.com/office/drawing/2014/main" id="{19AB1DE8-D17D-4447-979F-EF31C7754A7B}"/>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419322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869FA10-BD0A-44FB-A344-190C02102FE6}"/>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3" name="Zástupný symbol pro zápatí 2">
            <a:extLst>
              <a:ext uri="{FF2B5EF4-FFF2-40B4-BE49-F238E27FC236}">
                <a16:creationId xmlns:a16="http://schemas.microsoft.com/office/drawing/2014/main" id="{6B1EBE8F-882A-40EC-823B-18436D383C9D}"/>
              </a:ext>
            </a:extLst>
          </p:cNvPr>
          <p:cNvSpPr>
            <a:spLocks noGrp="1"/>
          </p:cNvSpPr>
          <p:nvPr>
            <p:ph type="ftr" sz="quarter" idx="11"/>
          </p:nvPr>
        </p:nvSpPr>
        <p:spPr/>
        <p:txBody>
          <a:bodyPr/>
          <a:lstStyle/>
          <a:p>
            <a:endParaRPr lang="sk-SK"/>
          </a:p>
        </p:txBody>
      </p:sp>
      <p:sp>
        <p:nvSpPr>
          <p:cNvPr id="4" name="Zástupný symbol pro číslo snímku 3">
            <a:extLst>
              <a:ext uri="{FF2B5EF4-FFF2-40B4-BE49-F238E27FC236}">
                <a16:creationId xmlns:a16="http://schemas.microsoft.com/office/drawing/2014/main" id="{80F54543-43A7-4BBE-A195-ECD461B54171}"/>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364370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F51593-E252-4E4A-89F3-6ABF0D22E0B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obsah 2">
            <a:extLst>
              <a:ext uri="{FF2B5EF4-FFF2-40B4-BE49-F238E27FC236}">
                <a16:creationId xmlns:a16="http://schemas.microsoft.com/office/drawing/2014/main" id="{E0112084-3776-42F2-A010-21F690258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text 3">
            <a:extLst>
              <a:ext uri="{FF2B5EF4-FFF2-40B4-BE49-F238E27FC236}">
                <a16:creationId xmlns:a16="http://schemas.microsoft.com/office/drawing/2014/main" id="{7D9251F8-E239-4B66-99CE-750023B5D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FCFC07F-0663-4D79-9BD8-BBF79C861928}"/>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6" name="Zástupný symbol pro zápatí 5">
            <a:extLst>
              <a:ext uri="{FF2B5EF4-FFF2-40B4-BE49-F238E27FC236}">
                <a16:creationId xmlns:a16="http://schemas.microsoft.com/office/drawing/2014/main" id="{83DA9529-3B44-4657-8231-6E103046FC48}"/>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CE965562-94F3-45EB-A702-94C4DD49B935}"/>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348224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20ABAE-7FB8-4423-8759-F53A663A92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sk-SK"/>
          </a:p>
        </p:txBody>
      </p:sp>
      <p:sp>
        <p:nvSpPr>
          <p:cNvPr id="3" name="Zástupný symbol obrázku 2">
            <a:extLst>
              <a:ext uri="{FF2B5EF4-FFF2-40B4-BE49-F238E27FC236}">
                <a16:creationId xmlns:a16="http://schemas.microsoft.com/office/drawing/2014/main" id="{9B97E04B-DA67-4193-AE55-3EFFB89500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E6E50000-5119-4954-951B-F3005D8FA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565AECA-1DA6-47E7-9D12-A96E725AD343}"/>
              </a:ext>
            </a:extLst>
          </p:cNvPr>
          <p:cNvSpPr>
            <a:spLocks noGrp="1"/>
          </p:cNvSpPr>
          <p:nvPr>
            <p:ph type="dt" sz="half" idx="10"/>
          </p:nvPr>
        </p:nvSpPr>
        <p:spPr/>
        <p:txBody>
          <a:bodyPr/>
          <a:lstStyle/>
          <a:p>
            <a:fld id="{F30732BE-A6AC-47C8-ABFA-82BC66A7F266}" type="datetimeFigureOut">
              <a:rPr lang="sk-SK" smtClean="0"/>
              <a:t>18.1.2020</a:t>
            </a:fld>
            <a:endParaRPr lang="sk-SK"/>
          </a:p>
        </p:txBody>
      </p:sp>
      <p:sp>
        <p:nvSpPr>
          <p:cNvPr id="6" name="Zástupný symbol pro zápatí 5">
            <a:extLst>
              <a:ext uri="{FF2B5EF4-FFF2-40B4-BE49-F238E27FC236}">
                <a16:creationId xmlns:a16="http://schemas.microsoft.com/office/drawing/2014/main" id="{EC23F21B-D05D-43B7-8EC9-D05F2D146AFB}"/>
              </a:ext>
            </a:extLst>
          </p:cNvPr>
          <p:cNvSpPr>
            <a:spLocks noGrp="1"/>
          </p:cNvSpPr>
          <p:nvPr>
            <p:ph type="ftr" sz="quarter" idx="11"/>
          </p:nvPr>
        </p:nvSpPr>
        <p:spPr/>
        <p:txBody>
          <a:bodyPr/>
          <a:lstStyle/>
          <a:p>
            <a:endParaRPr lang="sk-SK"/>
          </a:p>
        </p:txBody>
      </p:sp>
      <p:sp>
        <p:nvSpPr>
          <p:cNvPr id="7" name="Zástupný symbol pro číslo snímku 6">
            <a:extLst>
              <a:ext uri="{FF2B5EF4-FFF2-40B4-BE49-F238E27FC236}">
                <a16:creationId xmlns:a16="http://schemas.microsoft.com/office/drawing/2014/main" id="{B3C79B09-1240-4262-ABC6-AE3786311CCB}"/>
              </a:ext>
            </a:extLst>
          </p:cNvPr>
          <p:cNvSpPr>
            <a:spLocks noGrp="1"/>
          </p:cNvSpPr>
          <p:nvPr>
            <p:ph type="sldNum" sz="quarter" idx="12"/>
          </p:nvPr>
        </p:nvSpPr>
        <p:spPr/>
        <p:txBody>
          <a:bodyPr/>
          <a:lstStyle/>
          <a:p>
            <a:fld id="{B5A21A29-6754-448D-84EA-FAAA7642887D}" type="slidenum">
              <a:rPr lang="sk-SK" smtClean="0"/>
              <a:t>‹#›</a:t>
            </a:fld>
            <a:endParaRPr lang="sk-SK"/>
          </a:p>
        </p:txBody>
      </p:sp>
    </p:spTree>
    <p:extLst>
      <p:ext uri="{BB962C8B-B14F-4D97-AF65-F5344CB8AC3E}">
        <p14:creationId xmlns:p14="http://schemas.microsoft.com/office/powerpoint/2010/main" val="1938522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ABF59D5-CE9D-4AF6-BEB3-3541E422A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sk-SK"/>
          </a:p>
        </p:txBody>
      </p:sp>
      <p:sp>
        <p:nvSpPr>
          <p:cNvPr id="3" name="Zástupný text 2">
            <a:extLst>
              <a:ext uri="{FF2B5EF4-FFF2-40B4-BE49-F238E27FC236}">
                <a16:creationId xmlns:a16="http://schemas.microsoft.com/office/drawing/2014/main" id="{BA09CD26-E20B-4A71-9DFA-AD3EF81CD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DA0B9EF4-515F-4B77-BF2E-5E3EE3190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732BE-A6AC-47C8-ABFA-82BC66A7F266}" type="datetimeFigureOut">
              <a:rPr lang="sk-SK" smtClean="0"/>
              <a:t>18.1.2020</a:t>
            </a:fld>
            <a:endParaRPr lang="sk-SK"/>
          </a:p>
        </p:txBody>
      </p:sp>
      <p:sp>
        <p:nvSpPr>
          <p:cNvPr id="5" name="Zástupný symbol pro zápatí 4">
            <a:extLst>
              <a:ext uri="{FF2B5EF4-FFF2-40B4-BE49-F238E27FC236}">
                <a16:creationId xmlns:a16="http://schemas.microsoft.com/office/drawing/2014/main" id="{0F50AFCC-5448-4393-B7D9-B59D91566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a:extLst>
              <a:ext uri="{FF2B5EF4-FFF2-40B4-BE49-F238E27FC236}">
                <a16:creationId xmlns:a16="http://schemas.microsoft.com/office/drawing/2014/main" id="{DC79B83C-4785-4DC6-AC9D-D803793F9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21A29-6754-448D-84EA-FAAA7642887D}" type="slidenum">
              <a:rPr lang="sk-SK" smtClean="0"/>
              <a:t>‹#›</a:t>
            </a:fld>
            <a:endParaRPr lang="sk-SK"/>
          </a:p>
        </p:txBody>
      </p:sp>
    </p:spTree>
    <p:extLst>
      <p:ext uri="{BB962C8B-B14F-4D97-AF65-F5344CB8AC3E}">
        <p14:creationId xmlns:p14="http://schemas.microsoft.com/office/powerpoint/2010/main" val="323563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sk.wikipedia.org/wiki/Zoznam_elektr%C3%A1rn%C3%AD_na_Slovensku" TargetMode="External"/><Relationship Id="rId2" Type="http://schemas.openxmlformats.org/officeDocument/2006/relationships/hyperlink" Target="https://www.seas.sk/zakladne-udaje" TargetMode="External"/><Relationship Id="rId1" Type="http://schemas.openxmlformats.org/officeDocument/2006/relationships/slideLayout" Target="../slideLayouts/slideLayout2.xml"/><Relationship Id="rId6" Type="http://schemas.openxmlformats.org/officeDocument/2006/relationships/hyperlink" Target="https://www.nuclear.sk/rozhovor-vyrabat-elektrinu-z-jadra-dava-v-rakusku-zmysel/" TargetMode="External"/><Relationship Id="rId5" Type="http://schemas.openxmlformats.org/officeDocument/2006/relationships/hyperlink" Target="https://www.aktuality.sk/clanok/563261/v-rakusku-vznikol-cenovy-model-ktory-usetri-naklady-na-elektrinu/" TargetMode="External"/><Relationship Id="rId4" Type="http://schemas.openxmlformats.org/officeDocument/2006/relationships/hyperlink" Target="https://dennik.hnonline.sk/podniky-a-trhy/254993-rakusko-potrebuje-energi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3000">
              <a:schemeClr val="accent4">
                <a:lumMod val="24000"/>
                <a:lumOff val="76000"/>
              </a:schemeClr>
            </a:gs>
            <a:gs pos="19000">
              <a:schemeClr val="accent1">
                <a:lumMod val="16000"/>
                <a:lumOff val="84000"/>
                <a:alpha val="89000"/>
              </a:schemeClr>
            </a:gs>
            <a:gs pos="100000">
              <a:schemeClr val="accent2">
                <a:lumMod val="54000"/>
                <a:lumOff val="46000"/>
              </a:schemeClr>
            </a:gs>
          </a:gsLst>
          <a:lin ang="54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B84D2D-E06E-486D-9E74-23157EC5B149}"/>
              </a:ext>
            </a:extLst>
          </p:cNvPr>
          <p:cNvSpPr>
            <a:spLocks noGrp="1"/>
          </p:cNvSpPr>
          <p:nvPr>
            <p:ph type="title"/>
          </p:nvPr>
        </p:nvSpPr>
        <p:spPr>
          <a:xfrm>
            <a:off x="822663" y="2060761"/>
            <a:ext cx="10546673" cy="1730005"/>
          </a:xfrm>
        </p:spPr>
        <p:txBody>
          <a:bodyPr>
            <a:noAutofit/>
          </a:bodyPr>
          <a:lstStyle/>
          <a:p>
            <a:r>
              <a:rPr lang="sk-SK" sz="6600" b="1" i="1" dirty="0">
                <a:effectLst>
                  <a:outerShdw blurRad="38100" dist="38100" dir="2700000" algn="tl">
                    <a:srgbClr val="000000">
                      <a:alpha val="43137"/>
                    </a:srgbClr>
                  </a:outerShdw>
                </a:effectLst>
                <a:latin typeface="Book Antiqua" panose="02040602050305030304" pitchFamily="18" charset="0"/>
              </a:rPr>
              <a:t>Electric </a:t>
            </a:r>
            <a:r>
              <a:rPr lang="sk-SK" sz="6600" b="1" i="1" dirty="0" err="1">
                <a:effectLst>
                  <a:outerShdw blurRad="38100" dist="38100" dir="2700000" algn="tl">
                    <a:srgbClr val="000000">
                      <a:alpha val="43137"/>
                    </a:srgbClr>
                  </a:outerShdw>
                </a:effectLst>
                <a:latin typeface="Book Antiqua" panose="02040602050305030304" pitchFamily="18" charset="0"/>
              </a:rPr>
              <a:t>energy</a:t>
            </a:r>
            <a:r>
              <a:rPr lang="sk-SK" sz="6600" b="1" i="1" dirty="0">
                <a:effectLst>
                  <a:outerShdw blurRad="38100" dist="38100" dir="2700000" algn="tl">
                    <a:srgbClr val="000000">
                      <a:alpha val="43137"/>
                    </a:srgbClr>
                  </a:outerShdw>
                </a:effectLst>
                <a:latin typeface="Book Antiqua" panose="02040602050305030304" pitchFamily="18" charset="0"/>
              </a:rPr>
              <a:t> in </a:t>
            </a:r>
            <a:r>
              <a:rPr lang="sk-SK" sz="6600" b="1" i="1" dirty="0" err="1">
                <a:effectLst>
                  <a:outerShdw blurRad="38100" dist="38100" dir="2700000" algn="tl">
                    <a:srgbClr val="000000">
                      <a:alpha val="43137"/>
                    </a:srgbClr>
                  </a:outerShdw>
                </a:effectLst>
                <a:latin typeface="Book Antiqua" panose="02040602050305030304" pitchFamily="18" charset="0"/>
              </a:rPr>
              <a:t>the</a:t>
            </a:r>
            <a:r>
              <a:rPr lang="sk-SK" sz="6600" b="1" i="1" dirty="0">
                <a:effectLst>
                  <a:outerShdw blurRad="38100" dist="38100" dir="2700000" algn="tl">
                    <a:srgbClr val="000000">
                      <a:alpha val="43137"/>
                    </a:srgbClr>
                  </a:outerShdw>
                </a:effectLst>
                <a:latin typeface="Book Antiqua" panose="02040602050305030304" pitchFamily="18" charset="0"/>
              </a:rPr>
              <a:t> </a:t>
            </a:r>
            <a:r>
              <a:rPr lang="sk-SK" sz="6600" b="1" i="1" dirty="0" err="1">
                <a:effectLst>
                  <a:outerShdw blurRad="38100" dist="38100" dir="2700000" algn="tl">
                    <a:srgbClr val="000000">
                      <a:alpha val="43137"/>
                    </a:srgbClr>
                  </a:outerShdw>
                </a:effectLst>
                <a:latin typeface="Book Antiqua" panose="02040602050305030304" pitchFamily="18" charset="0"/>
              </a:rPr>
              <a:t>home</a:t>
            </a:r>
            <a:endParaRPr lang="sk-SK" sz="6600" b="1" i="1" dirty="0">
              <a:effectLst>
                <a:outerShdw blurRad="38100" dist="38100" dir="2700000" algn="tl">
                  <a:srgbClr val="000000">
                    <a:alpha val="43137"/>
                  </a:srgbClr>
                </a:outerShdw>
              </a:effectLst>
              <a:latin typeface="Book Antiqua" panose="02040602050305030304" pitchFamily="18" charset="0"/>
            </a:endParaRPr>
          </a:p>
        </p:txBody>
      </p:sp>
      <p:sp>
        <p:nvSpPr>
          <p:cNvPr id="3" name="TextovéPole 2">
            <a:extLst>
              <a:ext uri="{FF2B5EF4-FFF2-40B4-BE49-F238E27FC236}">
                <a16:creationId xmlns:a16="http://schemas.microsoft.com/office/drawing/2014/main" id="{2CBF5936-7D17-4671-A62E-5B73C35A59F6}"/>
              </a:ext>
            </a:extLst>
          </p:cNvPr>
          <p:cNvSpPr txBox="1"/>
          <p:nvPr/>
        </p:nvSpPr>
        <p:spPr>
          <a:xfrm>
            <a:off x="9001957" y="6338656"/>
            <a:ext cx="3190043" cy="400110"/>
          </a:xfrm>
          <a:prstGeom prst="rect">
            <a:avLst/>
          </a:prstGeom>
          <a:noFill/>
        </p:spPr>
        <p:txBody>
          <a:bodyPr wrap="square" rtlCol="0">
            <a:spAutoFit/>
          </a:bodyPr>
          <a:lstStyle/>
          <a:p>
            <a:r>
              <a:rPr lang="sk-SK" sz="2000" dirty="0">
                <a:latin typeface="Book Antiqua" panose="02040602050305030304" pitchFamily="18" charset="0"/>
              </a:rPr>
              <a:t>Karolína Kollárová 2.A</a:t>
            </a:r>
          </a:p>
        </p:txBody>
      </p:sp>
    </p:spTree>
    <p:extLst>
      <p:ext uri="{BB962C8B-B14F-4D97-AF65-F5344CB8AC3E}">
        <p14:creationId xmlns:p14="http://schemas.microsoft.com/office/powerpoint/2010/main" val="2967217566"/>
      </p:ext>
    </p:extLst>
  </p:cSld>
  <p:clrMapOvr>
    <a:masterClrMapping/>
  </p:clrMapOvr>
  <mc:AlternateContent xmlns:mc="http://schemas.openxmlformats.org/markup-compatibility/2006" xmlns:p14="http://schemas.microsoft.com/office/powerpoint/2010/main">
    <mc:Choice Requires="p14">
      <p:transition spd="slow" p14:dur="3400" advTm="2118">
        <p14:reveal/>
      </p:transition>
    </mc:Choice>
    <mc:Fallback xmlns="">
      <p:transition spd="slow" advTm="211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1">
                <a:lumMod val="16000"/>
                <a:lumOff val="84000"/>
                <a:alpha val="89000"/>
              </a:schemeClr>
            </a:gs>
            <a:gs pos="56000">
              <a:schemeClr val="accent4">
                <a:lumMod val="20000"/>
                <a:lumOff val="80000"/>
              </a:schemeClr>
            </a:gs>
            <a:gs pos="92000">
              <a:schemeClr val="accent2">
                <a:lumMod val="54000"/>
                <a:lumOff val="46000"/>
              </a:schemeClr>
            </a:gs>
          </a:gsLst>
          <a:lin ang="81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99DC8-23AB-4045-82E4-69CBB822B437}"/>
              </a:ext>
            </a:extLst>
          </p:cNvPr>
          <p:cNvSpPr>
            <a:spLocks noGrp="1"/>
          </p:cNvSpPr>
          <p:nvPr>
            <p:ph type="title"/>
          </p:nvPr>
        </p:nvSpPr>
        <p:spPr>
          <a:xfrm>
            <a:off x="838200" y="365125"/>
            <a:ext cx="10515600" cy="2178255"/>
          </a:xfrm>
        </p:spPr>
        <p:txBody>
          <a:bodyPr>
            <a:normAutofit/>
          </a:bodyPr>
          <a:lstStyle/>
          <a:p>
            <a:pPr algn="ctr"/>
            <a:br>
              <a:rPr lang="sk-SK" sz="6600" b="1" i="1" dirty="0">
                <a:latin typeface="Book Antiqua" panose="02040602050305030304" pitchFamily="18" charset="0"/>
              </a:rPr>
            </a:br>
            <a:r>
              <a:rPr lang="sk-SK" sz="6600" b="1" i="1" dirty="0" err="1">
                <a:latin typeface="Book Antiqua" panose="02040602050305030304" pitchFamily="18" charset="0"/>
              </a:rPr>
              <a:t>Heat</a:t>
            </a:r>
            <a:r>
              <a:rPr lang="sk-SK" sz="6600" b="1" i="1" dirty="0">
                <a:latin typeface="Book Antiqua" panose="02040602050305030304" pitchFamily="18" charset="0"/>
              </a:rPr>
              <a:t> </a:t>
            </a:r>
            <a:r>
              <a:rPr lang="sk-SK" sz="6600" b="1" i="1" dirty="0" err="1">
                <a:latin typeface="Book Antiqua" panose="02040602050305030304" pitchFamily="18" charset="0"/>
              </a:rPr>
              <a:t>pump</a:t>
            </a:r>
            <a:endParaRPr lang="sk-SK" sz="6600" b="1" i="1" dirty="0">
              <a:latin typeface="Book Antiqua" panose="02040602050305030304" pitchFamily="18" charset="0"/>
            </a:endParaRPr>
          </a:p>
        </p:txBody>
      </p:sp>
      <p:sp>
        <p:nvSpPr>
          <p:cNvPr id="3" name="Zástupný obsah 2">
            <a:extLst>
              <a:ext uri="{FF2B5EF4-FFF2-40B4-BE49-F238E27FC236}">
                <a16:creationId xmlns:a16="http://schemas.microsoft.com/office/drawing/2014/main" id="{8BE5E3E5-C2CA-49B0-9BE8-9FE65ADEB56E}"/>
              </a:ext>
            </a:extLst>
          </p:cNvPr>
          <p:cNvSpPr>
            <a:spLocks noGrp="1"/>
          </p:cNvSpPr>
          <p:nvPr>
            <p:ph idx="1"/>
          </p:nvPr>
        </p:nvSpPr>
        <p:spPr>
          <a:xfrm>
            <a:off x="0" y="2543380"/>
            <a:ext cx="12191999" cy="2893859"/>
          </a:xfrm>
        </p:spPr>
        <p:txBody>
          <a:bodyPr>
            <a:normAutofit/>
          </a:bodyPr>
          <a:lstStyle/>
          <a:p>
            <a:pPr marL="0" indent="0" algn="ctr">
              <a:buNone/>
            </a:pPr>
            <a:r>
              <a:rPr lang="en-US" sz="2000" i="1" dirty="0">
                <a:latin typeface="Book Antiqua" panose="02040602050305030304" pitchFamily="18" charset="0"/>
              </a:rPr>
              <a:t>The </a:t>
            </a:r>
            <a:r>
              <a:rPr lang="en-US" sz="2000" i="1" dirty="0" err="1">
                <a:latin typeface="Book Antiqua" panose="02040602050305030304" pitchFamily="18" charset="0"/>
              </a:rPr>
              <a:t>Hornorakúska</a:t>
            </a:r>
            <a:r>
              <a:rPr lang="en-US" sz="2000" i="1" dirty="0">
                <a:latin typeface="Book Antiqua" panose="02040602050305030304" pitchFamily="18" charset="0"/>
              </a:rPr>
              <a:t> company KNV developed an intelligent heat pump.</a:t>
            </a:r>
          </a:p>
          <a:p>
            <a:pPr marL="0" indent="0" algn="ctr">
              <a:buNone/>
            </a:pPr>
            <a:r>
              <a:rPr lang="en-US" sz="2000" i="1" dirty="0">
                <a:latin typeface="Book Antiqua" panose="02040602050305030304" pitchFamily="18" charset="0"/>
              </a:rPr>
              <a:t>The day divided into six cheap, 12 medium bullion and six precious hours. The pump uses cheap times, a more pronounced increase is limited by a fixed maximum price. </a:t>
            </a:r>
          </a:p>
          <a:p>
            <a:pPr marL="0" indent="0" algn="ctr">
              <a:buNone/>
            </a:pPr>
            <a:r>
              <a:rPr lang="en-US" sz="2000" i="1" dirty="0">
                <a:latin typeface="Book Antiqua" panose="02040602050305030304" pitchFamily="18" charset="0"/>
              </a:rPr>
              <a:t>The basic prerequisite for the implementation of this price model is the Smart Meter activated and the pump must have intelligent control with an Internet connection in order to handle price signals.</a:t>
            </a:r>
          </a:p>
          <a:p>
            <a:pPr marL="0" indent="0" algn="ctr">
              <a:buNone/>
            </a:pPr>
            <a:r>
              <a:rPr lang="en-US" sz="2000" i="1" dirty="0">
                <a:latin typeface="Book Antiqua" panose="02040602050305030304" pitchFamily="18" charset="0"/>
              </a:rPr>
              <a:t>The new pump will bring savings not only to consumers, but also to energy suppliers. Consumption is shifting to periods where enough energy is produced, for example during periods of strong wind or sunlight. In this way, renewable energy sources are more easily integrated into the market.</a:t>
            </a:r>
            <a:endParaRPr lang="sk-SK" sz="2000" i="1" dirty="0">
              <a:latin typeface="Book Antiqua" panose="02040602050305030304" pitchFamily="18" charset="0"/>
            </a:endParaRPr>
          </a:p>
        </p:txBody>
      </p:sp>
      <p:pic>
        <p:nvPicPr>
          <p:cNvPr id="5" name="Obrázek 4">
            <a:extLst>
              <a:ext uri="{FF2B5EF4-FFF2-40B4-BE49-F238E27FC236}">
                <a16:creationId xmlns:a16="http://schemas.microsoft.com/office/drawing/2014/main" id="{C28A9C09-E9BE-48BE-9F0F-AFEBAC6D4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168" y="5224392"/>
            <a:ext cx="2559319" cy="1633608"/>
          </a:xfrm>
          <a:prstGeom prst="rect">
            <a:avLst/>
          </a:prstGeom>
        </p:spPr>
      </p:pic>
      <p:pic>
        <p:nvPicPr>
          <p:cNvPr id="7" name="Obrázek 6">
            <a:extLst>
              <a:ext uri="{FF2B5EF4-FFF2-40B4-BE49-F238E27FC236}">
                <a16:creationId xmlns:a16="http://schemas.microsoft.com/office/drawing/2014/main" id="{5CFDDA72-1408-4F4F-8BB4-97316ABF9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448" y="73879"/>
            <a:ext cx="2469501" cy="2469501"/>
          </a:xfrm>
          <a:prstGeom prst="rect">
            <a:avLst/>
          </a:prstGeom>
        </p:spPr>
      </p:pic>
      <p:pic>
        <p:nvPicPr>
          <p:cNvPr id="9" name="Obrázek 8">
            <a:extLst>
              <a:ext uri="{FF2B5EF4-FFF2-40B4-BE49-F238E27FC236}">
                <a16:creationId xmlns:a16="http://schemas.microsoft.com/office/drawing/2014/main" id="{19AB09CC-1258-4B7C-ABC4-02EC2DE1B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386"/>
            <a:ext cx="3003259" cy="2255263"/>
          </a:xfrm>
          <a:prstGeom prst="rect">
            <a:avLst/>
          </a:prstGeom>
        </p:spPr>
      </p:pic>
      <p:sp>
        <p:nvSpPr>
          <p:cNvPr id="10" name="TextovéPole 9">
            <a:extLst>
              <a:ext uri="{FF2B5EF4-FFF2-40B4-BE49-F238E27FC236}">
                <a16:creationId xmlns:a16="http://schemas.microsoft.com/office/drawing/2014/main" id="{0B3C0105-02F4-4544-8C31-4A5FF934CE4F}"/>
              </a:ext>
            </a:extLst>
          </p:cNvPr>
          <p:cNvSpPr txBox="1"/>
          <p:nvPr/>
        </p:nvSpPr>
        <p:spPr>
          <a:xfrm>
            <a:off x="8259304" y="73879"/>
            <a:ext cx="1686187" cy="830997"/>
          </a:xfrm>
          <a:prstGeom prst="rect">
            <a:avLst/>
          </a:prstGeom>
          <a:noFill/>
        </p:spPr>
        <p:txBody>
          <a:bodyPr wrap="square" rtlCol="0">
            <a:spAutoFit/>
          </a:bodyPr>
          <a:lstStyle/>
          <a:p>
            <a:r>
              <a:rPr lang="sk-SK" sz="2400" i="1" dirty="0" err="1">
                <a:solidFill>
                  <a:schemeClr val="accent4">
                    <a:lumMod val="75000"/>
                  </a:schemeClr>
                </a:solidFill>
                <a:latin typeface="Book Antiqua" panose="02040602050305030304" pitchFamily="18" charset="0"/>
              </a:rPr>
              <a:t>Earth-Water</a:t>
            </a:r>
            <a:endParaRPr lang="sk-SK" sz="2400" i="1" dirty="0">
              <a:solidFill>
                <a:schemeClr val="accent4">
                  <a:lumMod val="75000"/>
                </a:schemeClr>
              </a:solidFill>
              <a:latin typeface="Book Antiqua" panose="02040602050305030304" pitchFamily="18" charset="0"/>
            </a:endParaRPr>
          </a:p>
        </p:txBody>
      </p:sp>
      <p:sp>
        <p:nvSpPr>
          <p:cNvPr id="11" name="TextovéPole 10">
            <a:extLst>
              <a:ext uri="{FF2B5EF4-FFF2-40B4-BE49-F238E27FC236}">
                <a16:creationId xmlns:a16="http://schemas.microsoft.com/office/drawing/2014/main" id="{5CDED36D-2B9B-4771-8F9C-EA5D310D33B9}"/>
              </a:ext>
            </a:extLst>
          </p:cNvPr>
          <p:cNvSpPr txBox="1"/>
          <p:nvPr/>
        </p:nvSpPr>
        <p:spPr>
          <a:xfrm>
            <a:off x="2947911" y="0"/>
            <a:ext cx="2730910" cy="461665"/>
          </a:xfrm>
          <a:prstGeom prst="rect">
            <a:avLst/>
          </a:prstGeom>
          <a:noFill/>
        </p:spPr>
        <p:txBody>
          <a:bodyPr wrap="square" rtlCol="0">
            <a:spAutoFit/>
          </a:bodyPr>
          <a:lstStyle/>
          <a:p>
            <a:r>
              <a:rPr lang="sk-SK" sz="2400" i="1" dirty="0" err="1">
                <a:solidFill>
                  <a:schemeClr val="accent4">
                    <a:lumMod val="75000"/>
                  </a:schemeClr>
                </a:solidFill>
                <a:latin typeface="Book Antiqua" panose="02040602050305030304" pitchFamily="18" charset="0"/>
              </a:rPr>
              <a:t>Earth</a:t>
            </a:r>
            <a:r>
              <a:rPr lang="sk-SK" sz="2400" i="1" dirty="0">
                <a:solidFill>
                  <a:schemeClr val="accent4">
                    <a:lumMod val="75000"/>
                  </a:schemeClr>
                </a:solidFill>
                <a:latin typeface="Book Antiqua" panose="02040602050305030304" pitchFamily="18" charset="0"/>
              </a:rPr>
              <a:t>-Air</a:t>
            </a:r>
          </a:p>
        </p:txBody>
      </p:sp>
    </p:spTree>
    <p:extLst>
      <p:ext uri="{BB962C8B-B14F-4D97-AF65-F5344CB8AC3E}">
        <p14:creationId xmlns:p14="http://schemas.microsoft.com/office/powerpoint/2010/main" val="34634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80">
                                          <p:stCondLst>
                                            <p:cond delay="0"/>
                                          </p:stCondLst>
                                        </p:cTn>
                                        <p:tgtEl>
                                          <p:spTgt spid="10"/>
                                        </p:tgtEl>
                                      </p:cBhvr>
                                    </p:animEffect>
                                    <p:anim calcmode="lin" valueType="num">
                                      <p:cBhvr>
                                        <p:cTn id="5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5" dur="26">
                                          <p:stCondLst>
                                            <p:cond delay="650"/>
                                          </p:stCondLst>
                                        </p:cTn>
                                        <p:tgtEl>
                                          <p:spTgt spid="10"/>
                                        </p:tgtEl>
                                      </p:cBhvr>
                                      <p:to x="100000" y="60000"/>
                                    </p:animScale>
                                    <p:animScale>
                                      <p:cBhvr>
                                        <p:cTn id="56" dur="166" decel="50000">
                                          <p:stCondLst>
                                            <p:cond delay="676"/>
                                          </p:stCondLst>
                                        </p:cTn>
                                        <p:tgtEl>
                                          <p:spTgt spid="10"/>
                                        </p:tgtEl>
                                      </p:cBhvr>
                                      <p:to x="100000" y="100000"/>
                                    </p:animScale>
                                    <p:animScale>
                                      <p:cBhvr>
                                        <p:cTn id="57" dur="26">
                                          <p:stCondLst>
                                            <p:cond delay="1312"/>
                                          </p:stCondLst>
                                        </p:cTn>
                                        <p:tgtEl>
                                          <p:spTgt spid="10"/>
                                        </p:tgtEl>
                                      </p:cBhvr>
                                      <p:to x="100000" y="80000"/>
                                    </p:animScale>
                                    <p:animScale>
                                      <p:cBhvr>
                                        <p:cTn id="58" dur="166" decel="50000">
                                          <p:stCondLst>
                                            <p:cond delay="1338"/>
                                          </p:stCondLst>
                                        </p:cTn>
                                        <p:tgtEl>
                                          <p:spTgt spid="10"/>
                                        </p:tgtEl>
                                      </p:cBhvr>
                                      <p:to x="100000" y="100000"/>
                                    </p:animScale>
                                    <p:animScale>
                                      <p:cBhvr>
                                        <p:cTn id="59" dur="26">
                                          <p:stCondLst>
                                            <p:cond delay="1642"/>
                                          </p:stCondLst>
                                        </p:cTn>
                                        <p:tgtEl>
                                          <p:spTgt spid="10"/>
                                        </p:tgtEl>
                                      </p:cBhvr>
                                      <p:to x="100000" y="90000"/>
                                    </p:animScale>
                                    <p:animScale>
                                      <p:cBhvr>
                                        <p:cTn id="60" dur="166" decel="50000">
                                          <p:stCondLst>
                                            <p:cond delay="1668"/>
                                          </p:stCondLst>
                                        </p:cTn>
                                        <p:tgtEl>
                                          <p:spTgt spid="10"/>
                                        </p:tgtEl>
                                      </p:cBhvr>
                                      <p:to x="100000" y="100000"/>
                                    </p:animScale>
                                    <p:animScale>
                                      <p:cBhvr>
                                        <p:cTn id="61" dur="26">
                                          <p:stCondLst>
                                            <p:cond delay="1808"/>
                                          </p:stCondLst>
                                        </p:cTn>
                                        <p:tgtEl>
                                          <p:spTgt spid="10"/>
                                        </p:tgtEl>
                                      </p:cBhvr>
                                      <p:to x="100000" y="95000"/>
                                    </p:animScale>
                                    <p:animScale>
                                      <p:cBhvr>
                                        <p:cTn id="62"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8000">
              <a:schemeClr val="accent1">
                <a:lumMod val="16000"/>
                <a:lumOff val="84000"/>
                <a:alpha val="89000"/>
              </a:schemeClr>
            </a:gs>
            <a:gs pos="57000">
              <a:schemeClr val="accent4">
                <a:lumMod val="20000"/>
                <a:lumOff val="80000"/>
              </a:schemeClr>
            </a:gs>
            <a:gs pos="90000">
              <a:schemeClr val="accent2">
                <a:lumMod val="54000"/>
                <a:lumOff val="46000"/>
              </a:schemeClr>
            </a:gs>
          </a:gsLst>
          <a:lin ang="81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ACCB8D-5DE6-4550-8A7B-D9948557090D}"/>
              </a:ext>
            </a:extLst>
          </p:cNvPr>
          <p:cNvSpPr>
            <a:spLocks noGrp="1"/>
          </p:cNvSpPr>
          <p:nvPr>
            <p:ph type="title"/>
          </p:nvPr>
        </p:nvSpPr>
        <p:spPr>
          <a:xfrm>
            <a:off x="0" y="1"/>
            <a:ext cx="12034684" cy="1465005"/>
          </a:xfrm>
        </p:spPr>
        <p:txBody>
          <a:bodyPr>
            <a:noAutofit/>
          </a:bodyPr>
          <a:lstStyle/>
          <a:p>
            <a:pPr algn="ctr"/>
            <a:br>
              <a:rPr lang="sk-SK" sz="4800" b="1" i="1" dirty="0">
                <a:effectLst>
                  <a:outerShdw blurRad="38100" dist="38100" dir="2700000" algn="tl">
                    <a:srgbClr val="000000">
                      <a:alpha val="43137"/>
                    </a:srgbClr>
                  </a:outerShdw>
                </a:effectLst>
                <a:latin typeface="Book Antiqua" panose="02040602050305030304" pitchFamily="18" charset="0"/>
              </a:rPr>
            </a:br>
            <a:r>
              <a:rPr lang="sk-SK" sz="4800" b="1" i="1" dirty="0" err="1">
                <a:effectLst>
                  <a:outerShdw blurRad="38100" dist="38100" dir="2700000" algn="tl">
                    <a:srgbClr val="000000">
                      <a:alpha val="43137"/>
                    </a:srgbClr>
                  </a:outerShdw>
                </a:effectLst>
                <a:latin typeface="Book Antiqua" panose="02040602050305030304" pitchFamily="18" charset="0"/>
              </a:rPr>
              <a:t>Comparison</a:t>
            </a:r>
            <a:r>
              <a:rPr lang="sk-SK" sz="4800" b="1" i="1" dirty="0">
                <a:effectLst>
                  <a:outerShdw blurRad="38100" dist="38100" dir="2700000" algn="tl">
                    <a:srgbClr val="000000">
                      <a:alpha val="43137"/>
                    </a:srgbClr>
                  </a:outerShdw>
                </a:effectLst>
                <a:latin typeface="Book Antiqua" panose="02040602050305030304" pitchFamily="18" charset="0"/>
              </a:rPr>
              <a:t> of </a:t>
            </a:r>
            <a:r>
              <a:rPr lang="sk-SK" sz="4800" b="1" i="1" dirty="0" err="1">
                <a:effectLst>
                  <a:outerShdw blurRad="38100" dist="38100" dir="2700000" algn="tl">
                    <a:srgbClr val="000000">
                      <a:alpha val="43137"/>
                    </a:srgbClr>
                  </a:outerShdw>
                </a:effectLst>
                <a:latin typeface="Book Antiqua" panose="02040602050305030304" pitchFamily="18" charset="0"/>
              </a:rPr>
              <a:t>Austrian</a:t>
            </a:r>
            <a:r>
              <a:rPr lang="sk-SK" sz="4800" b="1" i="1" dirty="0">
                <a:effectLst>
                  <a:outerShdw blurRad="38100" dist="38100" dir="2700000" algn="tl">
                    <a:srgbClr val="000000">
                      <a:alpha val="43137"/>
                    </a:srgbClr>
                  </a:outerShdw>
                </a:effectLst>
                <a:latin typeface="Book Antiqua" panose="02040602050305030304" pitchFamily="18" charset="0"/>
              </a:rPr>
              <a:t> and Slovak </a:t>
            </a:r>
            <a:r>
              <a:rPr lang="sk-SK" sz="4800" b="1" i="1" dirty="0" err="1">
                <a:effectLst>
                  <a:outerShdw blurRad="38100" dist="38100" dir="2700000" algn="tl">
                    <a:srgbClr val="000000">
                      <a:alpha val="43137"/>
                    </a:srgbClr>
                  </a:outerShdw>
                </a:effectLst>
                <a:latin typeface="Book Antiqua" panose="02040602050305030304" pitchFamily="18" charset="0"/>
              </a:rPr>
              <a:t>energy</a:t>
            </a:r>
            <a:r>
              <a:rPr lang="sk-SK" sz="4800" b="1" i="1" dirty="0">
                <a:effectLst>
                  <a:outerShdw blurRad="38100" dist="38100" dir="2700000" algn="tl">
                    <a:srgbClr val="000000">
                      <a:alpha val="43137"/>
                    </a:srgbClr>
                  </a:outerShdw>
                </a:effectLst>
                <a:latin typeface="Book Antiqua" panose="02040602050305030304" pitchFamily="18" charset="0"/>
              </a:rPr>
              <a:t> (</a:t>
            </a:r>
            <a:r>
              <a:rPr lang="sk-SK" sz="4800" b="1" i="1" dirty="0" err="1">
                <a:effectLst>
                  <a:outerShdw blurRad="38100" dist="38100" dir="2700000" algn="tl">
                    <a:srgbClr val="000000">
                      <a:alpha val="43137"/>
                    </a:srgbClr>
                  </a:outerShdw>
                </a:effectLst>
                <a:latin typeface="Book Antiqua" panose="02040602050305030304" pitchFamily="18" charset="0"/>
              </a:rPr>
              <a:t>according</a:t>
            </a:r>
            <a:r>
              <a:rPr lang="sk-SK" sz="4800" b="1" i="1" dirty="0">
                <a:effectLst>
                  <a:outerShdw blurRad="38100" dist="38100" dir="2700000" algn="tl">
                    <a:srgbClr val="000000">
                      <a:alpha val="43137"/>
                    </a:srgbClr>
                  </a:outerShdw>
                </a:effectLst>
                <a:latin typeface="Book Antiqua" panose="02040602050305030304" pitchFamily="18" charset="0"/>
              </a:rPr>
              <a:t> to </a:t>
            </a:r>
            <a:r>
              <a:rPr lang="sk-SK" sz="4800" b="1" i="1" dirty="0" err="1">
                <a:effectLst>
                  <a:outerShdw blurRad="38100" dist="38100" dir="2700000" algn="tl">
                    <a:srgbClr val="000000">
                      <a:alpha val="43137"/>
                    </a:srgbClr>
                  </a:outerShdw>
                </a:effectLst>
                <a:latin typeface="Book Antiqua" panose="02040602050305030304" pitchFamily="18" charset="0"/>
              </a:rPr>
              <a:t>me</a:t>
            </a:r>
            <a:r>
              <a:rPr lang="sk-SK" sz="4800" b="1" i="1" dirty="0">
                <a:effectLst>
                  <a:outerShdw blurRad="38100" dist="38100" dir="2700000" algn="tl">
                    <a:srgbClr val="000000">
                      <a:alpha val="43137"/>
                    </a:srgbClr>
                  </a:outerShdw>
                </a:effectLst>
                <a:latin typeface="Book Antiqua" panose="02040602050305030304" pitchFamily="18" charset="0"/>
              </a:rPr>
              <a:t>)</a:t>
            </a:r>
          </a:p>
        </p:txBody>
      </p:sp>
      <p:sp>
        <p:nvSpPr>
          <p:cNvPr id="3" name="Zástupný obsah 2">
            <a:extLst>
              <a:ext uri="{FF2B5EF4-FFF2-40B4-BE49-F238E27FC236}">
                <a16:creationId xmlns:a16="http://schemas.microsoft.com/office/drawing/2014/main" id="{D5B7F045-0BE2-4509-AFBA-910054602DFD}"/>
              </a:ext>
            </a:extLst>
          </p:cNvPr>
          <p:cNvSpPr>
            <a:spLocks noGrp="1"/>
          </p:cNvSpPr>
          <p:nvPr>
            <p:ph idx="1"/>
          </p:nvPr>
        </p:nvSpPr>
        <p:spPr>
          <a:xfrm>
            <a:off x="419100" y="1805961"/>
            <a:ext cx="11353800" cy="4351338"/>
          </a:xfrm>
          <a:noFill/>
        </p:spPr>
        <p:txBody>
          <a:bodyPr>
            <a:noAutofit/>
          </a:bodyPr>
          <a:lstStyle/>
          <a:p>
            <a:pPr marL="0" indent="0" algn="ctr">
              <a:buNone/>
            </a:pPr>
            <a:endParaRPr lang="sk-SK" sz="2000" i="1" dirty="0">
              <a:latin typeface="Book Antiqua" panose="02040602050305030304" pitchFamily="18" charset="0"/>
            </a:endParaRPr>
          </a:p>
          <a:p>
            <a:pPr marL="0" indent="0" algn="ctr">
              <a:buNone/>
            </a:pPr>
            <a:r>
              <a:rPr lang="en-US" sz="2000" i="1" dirty="0">
                <a:latin typeface="Book Antiqua" panose="02040602050305030304" pitchFamily="18" charset="0"/>
              </a:rPr>
              <a:t>After reading many articles, I learned new information and came to some opinions. Austria is very environmentally based and rightfully belongs to developed countries. The fact that they replace non-renewable sources of renewable energy production is a big plus. Another such plus is that Austria is a country without nuclear power.</a:t>
            </a:r>
            <a:endParaRPr lang="sk-SK" sz="2000" i="1" dirty="0">
              <a:latin typeface="Book Antiqua" panose="02040602050305030304" pitchFamily="18" charset="0"/>
            </a:endParaRPr>
          </a:p>
          <a:p>
            <a:pPr marL="0" indent="0" algn="ctr">
              <a:buNone/>
            </a:pPr>
            <a:r>
              <a:rPr lang="en-US" sz="2000" i="1" dirty="0">
                <a:latin typeface="Book Antiqua" panose="02040602050305030304" pitchFamily="18" charset="0"/>
              </a:rPr>
              <a:t>Specifically, they own one reactor, but it has never been started and serves only as a model. With the replacement of resources, they also had to be more creative in purchasing energy on the European market.</a:t>
            </a:r>
            <a:endParaRPr lang="sk-SK" sz="2000" i="1" dirty="0">
              <a:latin typeface="Book Antiqua" panose="02040602050305030304" pitchFamily="18" charset="0"/>
            </a:endParaRPr>
          </a:p>
          <a:p>
            <a:pPr marL="0" indent="0" algn="ctr">
              <a:buNone/>
            </a:pPr>
            <a:r>
              <a:rPr lang="en-US" sz="2000" i="1" dirty="0">
                <a:latin typeface="Book Antiqua" panose="02040602050305030304" pitchFamily="18" charset="0"/>
              </a:rPr>
              <a:t>However, even such a developed country has negative points. Because of the substitution of resources, their tariffs are among those higher in Europe.</a:t>
            </a:r>
            <a:endParaRPr lang="sk-SK" sz="2000" i="1" dirty="0">
              <a:latin typeface="Book Antiqua" panose="02040602050305030304" pitchFamily="18" charset="0"/>
            </a:endParaRPr>
          </a:p>
          <a:p>
            <a:pPr marL="0" indent="0" algn="ctr">
              <a:buNone/>
            </a:pPr>
            <a:r>
              <a:rPr lang="en-US" sz="2000" i="1" dirty="0">
                <a:latin typeface="Book Antiqua" panose="02040602050305030304" pitchFamily="18" charset="0"/>
              </a:rPr>
              <a:t>Where there are wind farms you will not find birds. And there's more problems. </a:t>
            </a:r>
            <a:endParaRPr lang="sk-SK" sz="2000" i="1" dirty="0">
              <a:latin typeface="Book Antiqua" panose="02040602050305030304" pitchFamily="18" charset="0"/>
            </a:endParaRPr>
          </a:p>
        </p:txBody>
      </p:sp>
    </p:spTree>
    <p:extLst>
      <p:ext uri="{BB962C8B-B14F-4D97-AF65-F5344CB8AC3E}">
        <p14:creationId xmlns:p14="http://schemas.microsoft.com/office/powerpoint/2010/main" val="4107645554"/>
      </p:ext>
    </p:extLst>
  </p:cSld>
  <p:clrMapOvr>
    <a:masterClrMapping/>
  </p:clrMapOvr>
  <mc:AlternateContent xmlns:mc="http://schemas.openxmlformats.org/markup-compatibility/2006" xmlns:p14="http://schemas.microsoft.com/office/powerpoint/2010/main">
    <mc:Choice Requires="p14">
      <p:transition spd="slow" p14:dur="1500" advTm="194">
        <p:split orient="vert"/>
      </p:transition>
    </mc:Choice>
    <mc:Fallback xmlns="">
      <p:transition spd="slow" advTm="194">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9000">
              <a:schemeClr val="accent1">
                <a:lumMod val="16000"/>
                <a:lumOff val="84000"/>
                <a:alpha val="89000"/>
              </a:schemeClr>
            </a:gs>
            <a:gs pos="61000">
              <a:schemeClr val="accent4">
                <a:lumMod val="20000"/>
                <a:lumOff val="80000"/>
              </a:schemeClr>
            </a:gs>
            <a:gs pos="95000">
              <a:schemeClr val="accent2">
                <a:lumMod val="54000"/>
                <a:lumOff val="46000"/>
              </a:schemeClr>
            </a:gs>
          </a:gsLst>
          <a:lin ang="8100000" scaled="1"/>
        </a:gra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CE72A205-E9E3-469C-A96E-4BB28FCC5203}"/>
              </a:ext>
            </a:extLst>
          </p:cNvPr>
          <p:cNvSpPr txBox="1"/>
          <p:nvPr/>
        </p:nvSpPr>
        <p:spPr>
          <a:xfrm>
            <a:off x="825909" y="1425677"/>
            <a:ext cx="10972800" cy="3170099"/>
          </a:xfrm>
          <a:prstGeom prst="rect">
            <a:avLst/>
          </a:prstGeom>
          <a:noFill/>
        </p:spPr>
        <p:txBody>
          <a:bodyPr wrap="square" rtlCol="0">
            <a:spAutoFit/>
          </a:bodyPr>
          <a:lstStyle/>
          <a:p>
            <a:pPr algn="ctr"/>
            <a:r>
              <a:rPr lang="en-US" sz="2000" i="1" dirty="0">
                <a:latin typeface="Book Antiqua" panose="02040602050305030304" pitchFamily="18" charset="0"/>
              </a:rPr>
              <a:t>However, Slovakia seems to me very undeveloped in terms of energy. We are not backward, we are not thinking ahead and we are not thinking about the environment at all. And it should also be noted that we cannot handle energy as Slovakia is completely self-sufficient in the field of energy production. But even so much energy comes from foreign exports.</a:t>
            </a:r>
            <a:endParaRPr lang="sk-SK" sz="2000" i="1" dirty="0">
              <a:latin typeface="Book Antiqua" panose="02040602050305030304" pitchFamily="18" charset="0"/>
            </a:endParaRPr>
          </a:p>
          <a:p>
            <a:pPr algn="ctr"/>
            <a:endParaRPr lang="sk-SK" sz="2000" i="1" dirty="0">
              <a:latin typeface="Book Antiqua" panose="02040602050305030304" pitchFamily="18" charset="0"/>
            </a:endParaRPr>
          </a:p>
          <a:p>
            <a:pPr algn="ctr"/>
            <a:r>
              <a:rPr lang="en-US" sz="2000" i="1" dirty="0">
                <a:latin typeface="Book Antiqua" panose="02040602050305030304" pitchFamily="18" charset="0"/>
              </a:rPr>
              <a:t>Interestingly, Austria has a greater export of energy from abroad than Slovakia.</a:t>
            </a:r>
            <a:endParaRPr lang="sk-SK" sz="2000" i="1" dirty="0">
              <a:latin typeface="Book Antiqua" panose="02040602050305030304" pitchFamily="18" charset="0"/>
            </a:endParaRPr>
          </a:p>
          <a:p>
            <a:pPr algn="ctr"/>
            <a:endParaRPr lang="sk-SK" sz="2000" i="1" dirty="0">
              <a:latin typeface="Book Antiqua" panose="02040602050305030304" pitchFamily="18" charset="0"/>
            </a:endParaRPr>
          </a:p>
          <a:p>
            <a:pPr algn="ctr"/>
            <a:endParaRPr lang="sk-SK" sz="2000" i="1" dirty="0">
              <a:latin typeface="Book Antiqua" panose="02040602050305030304" pitchFamily="18" charset="0"/>
            </a:endParaRPr>
          </a:p>
          <a:p>
            <a:pPr algn="ctr"/>
            <a:r>
              <a:rPr lang="en-US" sz="2000" i="1" dirty="0">
                <a:latin typeface="Book Antiqua" panose="02040602050305030304" pitchFamily="18" charset="0"/>
              </a:rPr>
              <a:t>Slovakia will probably never be at the level of Austria, but we can try to make some changes that would help us make life easier. However, it is unlikely that we will be independent of nuclear energy</a:t>
            </a:r>
            <a:r>
              <a:rPr lang="sk-SK" sz="2000" i="1" dirty="0">
                <a:latin typeface="Book Antiqua" panose="02040602050305030304" pitchFamily="18" charset="0"/>
              </a:rPr>
              <a:t>.</a:t>
            </a:r>
            <a:endParaRPr lang="sk-SK" dirty="0"/>
          </a:p>
        </p:txBody>
      </p:sp>
    </p:spTree>
    <p:extLst>
      <p:ext uri="{BB962C8B-B14F-4D97-AF65-F5344CB8AC3E}">
        <p14:creationId xmlns:p14="http://schemas.microsoft.com/office/powerpoint/2010/main" val="3371080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1000">
              <a:schemeClr val="accent1">
                <a:lumMod val="16000"/>
                <a:lumOff val="84000"/>
                <a:alpha val="89000"/>
              </a:schemeClr>
            </a:gs>
            <a:gs pos="77000">
              <a:schemeClr val="accent4">
                <a:lumMod val="20000"/>
                <a:lumOff val="80000"/>
              </a:schemeClr>
            </a:gs>
            <a:gs pos="100000">
              <a:schemeClr val="accent2">
                <a:lumMod val="54000"/>
                <a:lumOff val="46000"/>
              </a:schemeClr>
            </a:gs>
          </a:gsLst>
          <a:lin ang="27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262C56-B7CE-466A-ACC5-59164CB4BC77}"/>
              </a:ext>
            </a:extLst>
          </p:cNvPr>
          <p:cNvSpPr>
            <a:spLocks noGrp="1"/>
          </p:cNvSpPr>
          <p:nvPr>
            <p:ph type="title"/>
          </p:nvPr>
        </p:nvSpPr>
        <p:spPr>
          <a:xfrm>
            <a:off x="0" y="0"/>
            <a:ext cx="10515600" cy="1325563"/>
          </a:xfrm>
        </p:spPr>
        <p:txBody>
          <a:bodyPr>
            <a:normAutofit/>
          </a:bodyPr>
          <a:lstStyle/>
          <a:p>
            <a:pPr algn="ctr"/>
            <a:r>
              <a:rPr lang="sk-SK" sz="6000" b="1" i="1" dirty="0" err="1">
                <a:effectLst>
                  <a:outerShdw blurRad="38100" dist="38100" dir="2700000" algn="tl">
                    <a:srgbClr val="000000">
                      <a:alpha val="43137"/>
                    </a:srgbClr>
                  </a:outerShdw>
                </a:effectLst>
                <a:latin typeface="Book Antiqua" panose="02040602050305030304" pitchFamily="18" charset="0"/>
              </a:rPr>
              <a:t>Resources</a:t>
            </a:r>
            <a:endParaRPr lang="sk-SK" sz="6000" b="1" i="1" dirty="0">
              <a:effectLst>
                <a:outerShdw blurRad="38100" dist="38100" dir="2700000" algn="tl">
                  <a:srgbClr val="000000">
                    <a:alpha val="43137"/>
                  </a:srgbClr>
                </a:outerShdw>
              </a:effectLst>
              <a:latin typeface="Book Antiqua" panose="02040602050305030304" pitchFamily="18" charset="0"/>
            </a:endParaRPr>
          </a:p>
        </p:txBody>
      </p:sp>
      <p:sp>
        <p:nvSpPr>
          <p:cNvPr id="3" name="Zástupný obsah 2">
            <a:extLst>
              <a:ext uri="{FF2B5EF4-FFF2-40B4-BE49-F238E27FC236}">
                <a16:creationId xmlns:a16="http://schemas.microsoft.com/office/drawing/2014/main" id="{46E949B0-7DF9-43C7-BE4F-B136D39953A8}"/>
              </a:ext>
            </a:extLst>
          </p:cNvPr>
          <p:cNvSpPr>
            <a:spLocks noGrp="1"/>
          </p:cNvSpPr>
          <p:nvPr>
            <p:ph idx="1"/>
          </p:nvPr>
        </p:nvSpPr>
        <p:spPr>
          <a:xfrm>
            <a:off x="245805" y="1406013"/>
            <a:ext cx="11611898" cy="2418735"/>
          </a:xfrm>
        </p:spPr>
        <p:txBody>
          <a:bodyPr>
            <a:normAutofit/>
          </a:bodyPr>
          <a:lstStyle/>
          <a:p>
            <a:r>
              <a:rPr lang="sk-SK" sz="2000" i="1" dirty="0">
                <a:latin typeface="Book Antiqua" panose="02040602050305030304" pitchFamily="18" charset="0"/>
                <a:hlinkClick r:id="rId2"/>
              </a:rPr>
              <a:t>https://www.seas.sk/zakladne-udaje</a:t>
            </a:r>
            <a:endParaRPr lang="sk-SK" sz="2000" i="1" dirty="0">
              <a:latin typeface="Book Antiqua" panose="02040602050305030304" pitchFamily="18" charset="0"/>
            </a:endParaRPr>
          </a:p>
          <a:p>
            <a:r>
              <a:rPr lang="sk-SK" sz="2000" i="1" dirty="0">
                <a:latin typeface="Book Antiqua" panose="02040602050305030304" pitchFamily="18" charset="0"/>
                <a:hlinkClick r:id="rId3"/>
              </a:rPr>
              <a:t>https://sk.wikipedia.org/wiki/Zoznam_elektr%C3%A1rn%C3%AD_na_Slovensku</a:t>
            </a:r>
            <a:endParaRPr lang="sk-SK" sz="2000" i="1" dirty="0">
              <a:latin typeface="Book Antiqua" panose="02040602050305030304" pitchFamily="18" charset="0"/>
            </a:endParaRPr>
          </a:p>
          <a:p>
            <a:r>
              <a:rPr lang="sk-SK" sz="2000" i="1" dirty="0">
                <a:latin typeface="Book Antiqua" panose="02040602050305030304" pitchFamily="18" charset="0"/>
                <a:hlinkClick r:id="rId4"/>
              </a:rPr>
              <a:t>https://dennik.hnonline.sk/podniky-a-trhy/254993-rakusko-potrebuje-energiu</a:t>
            </a:r>
            <a:endParaRPr lang="sk-SK" sz="2000" i="1" dirty="0">
              <a:latin typeface="Book Antiqua" panose="02040602050305030304" pitchFamily="18" charset="0"/>
            </a:endParaRPr>
          </a:p>
          <a:p>
            <a:r>
              <a:rPr lang="sk-SK" sz="2000" i="1" dirty="0">
                <a:latin typeface="Book Antiqua" panose="02040602050305030304" pitchFamily="18" charset="0"/>
                <a:hlinkClick r:id="rId5"/>
              </a:rPr>
              <a:t>https://www.aktuality.sk/clanok/563261/v-rakusku-vznikol-cenovy-model-ktory-usetri-naklady-na-elektrinu/</a:t>
            </a:r>
            <a:endParaRPr lang="sk-SK" sz="2000" i="1" dirty="0">
              <a:latin typeface="Book Antiqua" panose="02040602050305030304" pitchFamily="18" charset="0"/>
            </a:endParaRPr>
          </a:p>
          <a:p>
            <a:r>
              <a:rPr lang="sk-SK" sz="2000" i="1" dirty="0">
                <a:latin typeface="Book Antiqua" panose="02040602050305030304" pitchFamily="18" charset="0"/>
                <a:hlinkClick r:id="rId6"/>
              </a:rPr>
              <a:t>https://www.nuclear.sk/rozhovor-vyrabat-elektrinu-z-jadra-dava-v-rakusku-zmysel/</a:t>
            </a:r>
            <a:endParaRPr lang="sk-SK" sz="2000" i="1" dirty="0">
              <a:latin typeface="Book Antiqua" panose="02040602050305030304" pitchFamily="18" charset="0"/>
            </a:endParaRPr>
          </a:p>
        </p:txBody>
      </p:sp>
    </p:spTree>
    <p:extLst>
      <p:ext uri="{BB962C8B-B14F-4D97-AF65-F5344CB8AC3E}">
        <p14:creationId xmlns:p14="http://schemas.microsoft.com/office/powerpoint/2010/main" val="573644565"/>
      </p:ext>
    </p:extLst>
  </p:cSld>
  <p:clrMapOvr>
    <a:masterClrMapping/>
  </p:clrMapOvr>
  <mc:AlternateContent xmlns:mc="http://schemas.openxmlformats.org/markup-compatibility/2006" xmlns:p14="http://schemas.microsoft.com/office/powerpoint/2010/main">
    <mc:Choice Requires="p14">
      <p:transition spd="slow" p14:dur="1500" advTm="159">
        <p:split orient="vert"/>
      </p:transition>
    </mc:Choice>
    <mc:Fallback xmlns="">
      <p:transition spd="slow" advTm="159">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chemeClr val="accent1">
                <a:lumMod val="16000"/>
                <a:lumOff val="84000"/>
                <a:alpha val="89000"/>
              </a:schemeClr>
            </a:gs>
            <a:gs pos="68000">
              <a:schemeClr val="accent4">
                <a:lumMod val="20000"/>
                <a:lumOff val="80000"/>
              </a:schemeClr>
            </a:gs>
            <a:gs pos="100000">
              <a:schemeClr val="accent2">
                <a:lumMod val="54000"/>
                <a:lumOff val="46000"/>
              </a:schemeClr>
            </a:gs>
          </a:gsLst>
          <a:lin ang="54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C6AC38-CD7A-444F-9594-2610F33BF2BE}"/>
              </a:ext>
            </a:extLst>
          </p:cNvPr>
          <p:cNvSpPr>
            <a:spLocks noGrp="1"/>
          </p:cNvSpPr>
          <p:nvPr>
            <p:ph type="title"/>
          </p:nvPr>
        </p:nvSpPr>
        <p:spPr>
          <a:xfrm>
            <a:off x="78658" y="2665873"/>
            <a:ext cx="12192000" cy="1325563"/>
          </a:xfrm>
        </p:spPr>
        <p:txBody>
          <a:bodyPr>
            <a:noAutofit/>
          </a:bodyPr>
          <a:lstStyle/>
          <a:p>
            <a:r>
              <a:rPr lang="sk-SK" sz="7800" i="1" dirty="0" err="1">
                <a:effectLst>
                  <a:outerShdw blurRad="38100" dist="38100" dir="2700000" algn="tl">
                    <a:srgbClr val="000000">
                      <a:alpha val="43137"/>
                    </a:srgbClr>
                  </a:outerShdw>
                </a:effectLst>
                <a:latin typeface="Book Antiqua" panose="02040602050305030304" pitchFamily="18" charset="0"/>
              </a:rPr>
              <a:t>Thank</a:t>
            </a:r>
            <a:r>
              <a:rPr lang="sk-SK" sz="7800" i="1" dirty="0">
                <a:effectLst>
                  <a:outerShdw blurRad="38100" dist="38100" dir="2700000" algn="tl">
                    <a:srgbClr val="000000">
                      <a:alpha val="43137"/>
                    </a:srgbClr>
                  </a:outerShdw>
                </a:effectLst>
                <a:latin typeface="Book Antiqua" panose="02040602050305030304" pitchFamily="18" charset="0"/>
              </a:rPr>
              <a:t> </a:t>
            </a:r>
            <a:r>
              <a:rPr lang="sk-SK" sz="7800" i="1" dirty="0" err="1">
                <a:effectLst>
                  <a:outerShdw blurRad="38100" dist="38100" dir="2700000" algn="tl">
                    <a:srgbClr val="000000">
                      <a:alpha val="43137"/>
                    </a:srgbClr>
                  </a:outerShdw>
                </a:effectLst>
                <a:latin typeface="Book Antiqua" panose="02040602050305030304" pitchFamily="18" charset="0"/>
              </a:rPr>
              <a:t>you</a:t>
            </a:r>
            <a:r>
              <a:rPr lang="sk-SK" sz="7800" i="1" dirty="0">
                <a:effectLst>
                  <a:outerShdw blurRad="38100" dist="38100" dir="2700000" algn="tl">
                    <a:srgbClr val="000000">
                      <a:alpha val="43137"/>
                    </a:srgbClr>
                  </a:outerShdw>
                </a:effectLst>
                <a:latin typeface="Book Antiqua" panose="02040602050305030304" pitchFamily="18" charset="0"/>
              </a:rPr>
              <a:t> </a:t>
            </a:r>
            <a:r>
              <a:rPr lang="sk-SK" sz="7800" i="1" dirty="0" err="1">
                <a:effectLst>
                  <a:outerShdw blurRad="38100" dist="38100" dir="2700000" algn="tl">
                    <a:srgbClr val="000000">
                      <a:alpha val="43137"/>
                    </a:srgbClr>
                  </a:outerShdw>
                </a:effectLst>
                <a:latin typeface="Book Antiqua" panose="02040602050305030304" pitchFamily="18" charset="0"/>
              </a:rPr>
              <a:t>for</a:t>
            </a:r>
            <a:r>
              <a:rPr lang="sk-SK" sz="7800" i="1" dirty="0">
                <a:effectLst>
                  <a:outerShdw blurRad="38100" dist="38100" dir="2700000" algn="tl">
                    <a:srgbClr val="000000">
                      <a:alpha val="43137"/>
                    </a:srgbClr>
                  </a:outerShdw>
                </a:effectLst>
                <a:latin typeface="Book Antiqua" panose="02040602050305030304" pitchFamily="18" charset="0"/>
              </a:rPr>
              <a:t> </a:t>
            </a:r>
            <a:r>
              <a:rPr lang="sk-SK" sz="7800" i="1" dirty="0" err="1">
                <a:effectLst>
                  <a:outerShdw blurRad="38100" dist="38100" dir="2700000" algn="tl">
                    <a:srgbClr val="000000">
                      <a:alpha val="43137"/>
                    </a:srgbClr>
                  </a:outerShdw>
                </a:effectLst>
                <a:latin typeface="Book Antiqua" panose="02040602050305030304" pitchFamily="18" charset="0"/>
              </a:rPr>
              <a:t>your</a:t>
            </a:r>
            <a:r>
              <a:rPr lang="sk-SK" sz="7800" i="1" dirty="0">
                <a:effectLst>
                  <a:outerShdw blurRad="38100" dist="38100" dir="2700000" algn="tl">
                    <a:srgbClr val="000000">
                      <a:alpha val="43137"/>
                    </a:srgbClr>
                  </a:outerShdw>
                </a:effectLst>
                <a:latin typeface="Book Antiqua" panose="02040602050305030304" pitchFamily="18" charset="0"/>
              </a:rPr>
              <a:t> </a:t>
            </a:r>
            <a:r>
              <a:rPr lang="sk-SK" sz="7800" i="1" dirty="0" err="1">
                <a:effectLst>
                  <a:outerShdw blurRad="38100" dist="38100" dir="2700000" algn="tl">
                    <a:srgbClr val="000000">
                      <a:alpha val="43137"/>
                    </a:srgbClr>
                  </a:outerShdw>
                </a:effectLst>
                <a:latin typeface="Book Antiqua" panose="02040602050305030304" pitchFamily="18" charset="0"/>
              </a:rPr>
              <a:t>attention</a:t>
            </a:r>
            <a:endParaRPr lang="sk-SK" sz="7800" i="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598809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63">
        <p15:prstTrans prst="crush"/>
      </p:transition>
    </mc:Choice>
    <mc:Fallback xmlns="">
      <p:transition spd="slow" advTm="16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6000">
              <a:schemeClr val="accent4">
                <a:lumMod val="20000"/>
                <a:lumOff val="80000"/>
              </a:schemeClr>
            </a:gs>
            <a:gs pos="27000">
              <a:schemeClr val="accent1">
                <a:lumMod val="16000"/>
                <a:lumOff val="84000"/>
                <a:alpha val="89000"/>
              </a:schemeClr>
            </a:gs>
            <a:gs pos="85000">
              <a:schemeClr val="accent2">
                <a:lumMod val="54000"/>
                <a:lumOff val="46000"/>
              </a:schemeClr>
            </a:gs>
          </a:gsLst>
          <a:lin ang="2700000" scaled="1"/>
          <a:tileRect/>
        </a:gradFill>
        <a:effectLst/>
      </p:bgPr>
    </p:bg>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599129D-6217-48C0-AFB9-5F1F7AA68E3C}"/>
              </a:ext>
            </a:extLst>
          </p:cNvPr>
          <p:cNvSpPr txBox="1"/>
          <p:nvPr/>
        </p:nvSpPr>
        <p:spPr>
          <a:xfrm>
            <a:off x="609600" y="0"/>
            <a:ext cx="10323871" cy="923330"/>
          </a:xfrm>
          <a:prstGeom prst="rect">
            <a:avLst/>
          </a:prstGeom>
          <a:noFill/>
        </p:spPr>
        <p:txBody>
          <a:bodyPr wrap="square" rtlCol="0">
            <a:spAutoFit/>
          </a:bodyPr>
          <a:lstStyle/>
          <a:p>
            <a:pPr algn="ctr"/>
            <a:r>
              <a:rPr lang="sk-SK" sz="5400" b="1" i="1" dirty="0">
                <a:effectLst>
                  <a:outerShdw blurRad="38100" dist="38100" dir="2700000" algn="tl">
                    <a:srgbClr val="000000">
                      <a:alpha val="43137"/>
                    </a:srgbClr>
                  </a:outerShdw>
                </a:effectLst>
                <a:latin typeface="Book Antiqua" panose="02040602050305030304" pitchFamily="18" charset="0"/>
              </a:rPr>
              <a:t>Energy </a:t>
            </a:r>
            <a:r>
              <a:rPr lang="sk-SK" sz="5400" b="1" i="1" dirty="0" err="1">
                <a:effectLst>
                  <a:outerShdw blurRad="38100" dist="38100" dir="2700000" algn="tl">
                    <a:srgbClr val="000000">
                      <a:alpha val="43137"/>
                    </a:srgbClr>
                  </a:outerShdw>
                </a:effectLst>
                <a:latin typeface="Book Antiqua" panose="02040602050305030304" pitchFamily="18" charset="0"/>
              </a:rPr>
              <a:t>consumption</a:t>
            </a:r>
            <a:r>
              <a:rPr lang="sk-SK" sz="5400" b="1" i="1" dirty="0">
                <a:effectLst>
                  <a:outerShdw blurRad="38100" dist="38100" dir="2700000" algn="tl">
                    <a:srgbClr val="000000">
                      <a:alpha val="43137"/>
                    </a:srgbClr>
                  </a:outerShdw>
                </a:effectLst>
                <a:latin typeface="Book Antiqua" panose="02040602050305030304" pitchFamily="18" charset="0"/>
              </a:rPr>
              <a:t> in </a:t>
            </a:r>
            <a:r>
              <a:rPr lang="sk-SK" sz="5400" b="1" i="1" dirty="0" err="1">
                <a:effectLst>
                  <a:outerShdw blurRad="38100" dist="38100" dir="2700000" algn="tl">
                    <a:srgbClr val="000000">
                      <a:alpha val="43137"/>
                    </a:srgbClr>
                  </a:outerShdw>
                </a:effectLst>
                <a:latin typeface="Book Antiqua" panose="02040602050305030304" pitchFamily="18" charset="0"/>
              </a:rPr>
              <a:t>our</a:t>
            </a:r>
            <a:r>
              <a:rPr lang="sk-SK" sz="5400" b="1" i="1" dirty="0">
                <a:effectLst>
                  <a:outerShdw blurRad="38100" dist="38100" dir="2700000" algn="tl">
                    <a:srgbClr val="000000">
                      <a:alpha val="43137"/>
                    </a:srgbClr>
                  </a:outerShdw>
                </a:effectLst>
                <a:latin typeface="Book Antiqua" panose="02040602050305030304" pitchFamily="18" charset="0"/>
              </a:rPr>
              <a:t> </a:t>
            </a:r>
            <a:r>
              <a:rPr lang="sk-SK" sz="5400" b="1" i="1" dirty="0" err="1">
                <a:effectLst>
                  <a:outerShdw blurRad="38100" dist="38100" dir="2700000" algn="tl">
                    <a:srgbClr val="000000">
                      <a:alpha val="43137"/>
                    </a:srgbClr>
                  </a:outerShdw>
                </a:effectLst>
                <a:latin typeface="Book Antiqua" panose="02040602050305030304" pitchFamily="18" charset="0"/>
              </a:rPr>
              <a:t>home</a:t>
            </a:r>
            <a:endParaRPr lang="sk-SK" sz="5400" b="1" i="1" dirty="0">
              <a:effectLst>
                <a:outerShdw blurRad="38100" dist="38100" dir="2700000" algn="tl">
                  <a:srgbClr val="000000">
                    <a:alpha val="43137"/>
                  </a:srgbClr>
                </a:outerShdw>
              </a:effectLst>
              <a:latin typeface="Book Antiqua" panose="02040602050305030304" pitchFamily="18" charset="0"/>
            </a:endParaRPr>
          </a:p>
        </p:txBody>
      </p:sp>
      <p:sp>
        <p:nvSpPr>
          <p:cNvPr id="4" name="TextovéPole 3">
            <a:extLst>
              <a:ext uri="{FF2B5EF4-FFF2-40B4-BE49-F238E27FC236}">
                <a16:creationId xmlns:a16="http://schemas.microsoft.com/office/drawing/2014/main" id="{28EF8B66-9577-4E9D-A263-83BE900824F6}"/>
              </a:ext>
            </a:extLst>
          </p:cNvPr>
          <p:cNvSpPr txBox="1"/>
          <p:nvPr/>
        </p:nvSpPr>
        <p:spPr>
          <a:xfrm>
            <a:off x="199275" y="3429000"/>
            <a:ext cx="4414684" cy="1323439"/>
          </a:xfrm>
          <a:prstGeom prst="rect">
            <a:avLst/>
          </a:prstGeom>
          <a:noFill/>
        </p:spPr>
        <p:txBody>
          <a:bodyPr wrap="square" rtlCol="0">
            <a:spAutoFit/>
          </a:bodyPr>
          <a:lstStyle/>
          <a:p>
            <a:pPr algn="ctr"/>
            <a:r>
              <a:rPr lang="en-US" sz="2000" i="1" dirty="0">
                <a:latin typeface="Book Antiqua" panose="02040602050305030304" pitchFamily="18" charset="0"/>
              </a:rPr>
              <a:t>For the month of November these five appliances consumed approximately </a:t>
            </a:r>
            <a:r>
              <a:rPr lang="sk-SK" sz="2000" i="1" dirty="0">
                <a:latin typeface="Book Antiqua" panose="02040602050305030304" pitchFamily="18" charset="0"/>
              </a:rPr>
              <a:t>6</a:t>
            </a:r>
            <a:r>
              <a:rPr lang="en-US" sz="2000" i="1" dirty="0">
                <a:latin typeface="Book Antiqua" panose="02040602050305030304" pitchFamily="18" charset="0"/>
              </a:rPr>
              <a:t>2.</a:t>
            </a:r>
            <a:r>
              <a:rPr lang="sk-SK" sz="2000" i="1" dirty="0">
                <a:latin typeface="Book Antiqua" panose="02040602050305030304" pitchFamily="18" charset="0"/>
              </a:rPr>
              <a:t>68</a:t>
            </a:r>
            <a:r>
              <a:rPr lang="en-US" sz="2000" i="1" dirty="0">
                <a:latin typeface="Book Antiqua" panose="02040602050305030304" pitchFamily="18" charset="0"/>
              </a:rPr>
              <a:t> kWh which is </a:t>
            </a:r>
            <a:r>
              <a:rPr lang="sk-SK" sz="2000" i="1" dirty="0">
                <a:latin typeface="Book Antiqua" panose="02040602050305030304" pitchFamily="18" charset="0"/>
              </a:rPr>
              <a:t>54</a:t>
            </a:r>
            <a:r>
              <a:rPr lang="en-US" sz="2000" i="1" dirty="0">
                <a:latin typeface="Book Antiqua" panose="02040602050305030304" pitchFamily="18" charset="0"/>
              </a:rPr>
              <a:t>.</a:t>
            </a:r>
            <a:r>
              <a:rPr lang="sk-SK" sz="2000" i="1" dirty="0">
                <a:latin typeface="Book Antiqua" panose="02040602050305030304" pitchFamily="18" charset="0"/>
              </a:rPr>
              <a:t>03</a:t>
            </a:r>
            <a:r>
              <a:rPr lang="en-US" sz="2000" i="1" dirty="0">
                <a:latin typeface="Book Antiqua" panose="02040602050305030304" pitchFamily="18" charset="0"/>
              </a:rPr>
              <a:t>% of total monthly consumption</a:t>
            </a:r>
            <a:endParaRPr lang="sk-SK" sz="2000" i="1" dirty="0">
              <a:latin typeface="Book Antiqua" panose="02040602050305030304" pitchFamily="18" charset="0"/>
            </a:endParaRPr>
          </a:p>
        </p:txBody>
      </p:sp>
      <p:sp>
        <p:nvSpPr>
          <p:cNvPr id="8" name="TextovéPole 7">
            <a:extLst>
              <a:ext uri="{FF2B5EF4-FFF2-40B4-BE49-F238E27FC236}">
                <a16:creationId xmlns:a16="http://schemas.microsoft.com/office/drawing/2014/main" id="{22F3544E-3C28-4BD5-8590-395E22C1CB74}"/>
              </a:ext>
            </a:extLst>
          </p:cNvPr>
          <p:cNvSpPr txBox="1"/>
          <p:nvPr/>
        </p:nvSpPr>
        <p:spPr>
          <a:xfrm>
            <a:off x="824385" y="1417890"/>
            <a:ext cx="10472879" cy="400110"/>
          </a:xfrm>
          <a:prstGeom prst="rect">
            <a:avLst/>
          </a:prstGeom>
          <a:noFill/>
        </p:spPr>
        <p:txBody>
          <a:bodyPr wrap="square" rtlCol="0">
            <a:spAutoFit/>
          </a:bodyPr>
          <a:lstStyle/>
          <a:p>
            <a:r>
              <a:rPr lang="en-US" sz="2000" i="1" dirty="0">
                <a:latin typeface="Book Antiqua" panose="02040602050305030304" pitchFamily="18" charset="0"/>
              </a:rPr>
              <a:t>This table shows the consumption of the appliances per week</a:t>
            </a:r>
            <a:endParaRPr lang="sk-SK" sz="2000" i="1" dirty="0">
              <a:latin typeface="Book Antiqua" panose="02040602050305030304" pitchFamily="18" charset="0"/>
            </a:endParaRPr>
          </a:p>
        </p:txBody>
      </p:sp>
      <p:sp>
        <p:nvSpPr>
          <p:cNvPr id="9" name="TextovéPole 8">
            <a:extLst>
              <a:ext uri="{FF2B5EF4-FFF2-40B4-BE49-F238E27FC236}">
                <a16:creationId xmlns:a16="http://schemas.microsoft.com/office/drawing/2014/main" id="{337C8CC6-08B0-4622-8FED-7AC4651ACA25}"/>
              </a:ext>
            </a:extLst>
          </p:cNvPr>
          <p:cNvSpPr txBox="1"/>
          <p:nvPr/>
        </p:nvSpPr>
        <p:spPr>
          <a:xfrm>
            <a:off x="7737226" y="3765755"/>
            <a:ext cx="4424516" cy="707886"/>
          </a:xfrm>
          <a:prstGeom prst="rect">
            <a:avLst/>
          </a:prstGeom>
          <a:noFill/>
        </p:spPr>
        <p:txBody>
          <a:bodyPr wrap="square" rtlCol="0">
            <a:spAutoFit/>
          </a:bodyPr>
          <a:lstStyle/>
          <a:p>
            <a:r>
              <a:rPr lang="en-US" sz="2000" i="1" dirty="0">
                <a:latin typeface="Book Antiqua" panose="02040602050305030304" pitchFamily="18" charset="0"/>
              </a:rPr>
              <a:t>The graph shows the percentage consumption of the appliances per month</a:t>
            </a:r>
            <a:endParaRPr lang="sk-SK" sz="2000" i="1" dirty="0">
              <a:latin typeface="Book Antiqua" panose="02040602050305030304" pitchFamily="18" charset="0"/>
            </a:endParaRPr>
          </a:p>
        </p:txBody>
      </p:sp>
      <p:graphicFrame>
        <p:nvGraphicFramePr>
          <p:cNvPr id="10" name="Graf 9">
            <a:extLst>
              <a:ext uri="{FF2B5EF4-FFF2-40B4-BE49-F238E27FC236}">
                <a16:creationId xmlns:a16="http://schemas.microsoft.com/office/drawing/2014/main" id="{684CBC99-4003-4D0B-805B-8CCC21605F3B}"/>
              </a:ext>
            </a:extLst>
          </p:cNvPr>
          <p:cNvGraphicFramePr>
            <a:graphicFrameLocks/>
          </p:cNvGraphicFramePr>
          <p:nvPr>
            <p:extLst>
              <p:ext uri="{D42A27DB-BD31-4B8C-83A1-F6EECF244321}">
                <p14:modId xmlns:p14="http://schemas.microsoft.com/office/powerpoint/2010/main" val="2384506840"/>
              </p:ext>
            </p:extLst>
          </p:nvPr>
        </p:nvGraphicFramePr>
        <p:xfrm>
          <a:off x="4807974" y="2880852"/>
          <a:ext cx="7353768" cy="39771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Objekt 10">
            <a:extLst>
              <a:ext uri="{FF2B5EF4-FFF2-40B4-BE49-F238E27FC236}">
                <a16:creationId xmlns:a16="http://schemas.microsoft.com/office/drawing/2014/main" id="{9F7A0E9A-6148-4A6D-87C1-97E1A2137CD9}"/>
              </a:ext>
            </a:extLst>
          </p:cNvPr>
          <p:cNvGraphicFramePr>
            <a:graphicFrameLocks noChangeAspect="1"/>
          </p:cNvGraphicFramePr>
          <p:nvPr>
            <p:extLst>
              <p:ext uri="{D42A27DB-BD31-4B8C-83A1-F6EECF244321}">
                <p14:modId xmlns:p14="http://schemas.microsoft.com/office/powerpoint/2010/main" val="371735811"/>
              </p:ext>
            </p:extLst>
          </p:nvPr>
        </p:nvGraphicFramePr>
        <p:xfrm>
          <a:off x="199275" y="1046167"/>
          <a:ext cx="11723097" cy="1543665"/>
        </p:xfrm>
        <a:graphic>
          <a:graphicData uri="http://schemas.openxmlformats.org/presentationml/2006/ole">
            <mc:AlternateContent xmlns:mc="http://schemas.openxmlformats.org/markup-compatibility/2006">
              <mc:Choice xmlns:v="urn:schemas-microsoft-com:vml" Requires="v">
                <p:oleObj spid="_x0000_s1032" name="Worksheet" r:id="rId4" imgW="10020123" imgH="1104813" progId="Excel.Sheet.12">
                  <p:embed/>
                </p:oleObj>
              </mc:Choice>
              <mc:Fallback>
                <p:oleObj name="Worksheet" r:id="rId4" imgW="10020123" imgH="1104813" progId="Excel.Sheet.12">
                  <p:embed/>
                  <p:pic>
                    <p:nvPicPr>
                      <p:cNvPr id="5" name="Objekt 4">
                        <a:extLst>
                          <a:ext uri="{FF2B5EF4-FFF2-40B4-BE49-F238E27FC236}">
                            <a16:creationId xmlns:a16="http://schemas.microsoft.com/office/drawing/2014/main" id="{A88235FD-E683-4619-9254-4A9A4D447EC8}"/>
                          </a:ext>
                        </a:extLst>
                      </p:cNvPr>
                      <p:cNvPicPr/>
                      <p:nvPr/>
                    </p:nvPicPr>
                    <p:blipFill>
                      <a:blip r:embed="rId5"/>
                      <a:stretch>
                        <a:fillRect/>
                      </a:stretch>
                    </p:blipFill>
                    <p:spPr>
                      <a:xfrm>
                        <a:off x="199275" y="1046167"/>
                        <a:ext cx="11723097" cy="1543665"/>
                      </a:xfrm>
                      <a:prstGeom prst="rect">
                        <a:avLst/>
                      </a:prstGeom>
                    </p:spPr>
                  </p:pic>
                </p:oleObj>
              </mc:Fallback>
            </mc:AlternateContent>
          </a:graphicData>
        </a:graphic>
      </p:graphicFrame>
    </p:spTree>
    <p:extLst>
      <p:ext uri="{BB962C8B-B14F-4D97-AF65-F5344CB8AC3E}">
        <p14:creationId xmlns:p14="http://schemas.microsoft.com/office/powerpoint/2010/main" val="350798696"/>
      </p:ext>
    </p:extLst>
  </p:cSld>
  <p:clrMapOvr>
    <a:masterClrMapping/>
  </p:clrMapOvr>
  <mc:AlternateContent xmlns:mc="http://schemas.openxmlformats.org/markup-compatibility/2006" xmlns:p14="http://schemas.microsoft.com/office/powerpoint/2010/main">
    <mc:Choice Requires="p14">
      <p:transition spd="slow" p14:dur="1500" advTm="374">
        <p:split orient="vert"/>
      </p:transition>
    </mc:Choice>
    <mc:Fallback xmlns="">
      <p:transition spd="slow" advTm="37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down)">
                                      <p:cBhvr>
                                        <p:cTn id="30" dur="580">
                                          <p:stCondLst>
                                            <p:cond delay="0"/>
                                          </p:stCondLst>
                                        </p:cTn>
                                        <p:tgtEl>
                                          <p:spTgt spid="9">
                                            <p:txEl>
                                              <p:pRg st="0" end="0"/>
                                            </p:txEl>
                                          </p:spTgt>
                                        </p:tgtEl>
                                      </p:cBhvr>
                                    </p:animEffect>
                                    <p:anim calcmode="lin" valueType="num">
                                      <p:cBhvr>
                                        <p:cTn id="31"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xEl>
                                              <p:pRg st="0" end="0"/>
                                            </p:txEl>
                                          </p:spTgt>
                                        </p:tgtEl>
                                      </p:cBhvr>
                                      <p:to x="100000" y="60000"/>
                                    </p:animScale>
                                    <p:animScale>
                                      <p:cBhvr>
                                        <p:cTn id="37" dur="166" decel="50000">
                                          <p:stCondLst>
                                            <p:cond delay="676"/>
                                          </p:stCondLst>
                                        </p:cTn>
                                        <p:tgtEl>
                                          <p:spTgt spid="9">
                                            <p:txEl>
                                              <p:pRg st="0" end="0"/>
                                            </p:txEl>
                                          </p:spTgt>
                                        </p:tgtEl>
                                      </p:cBhvr>
                                      <p:to x="100000" y="100000"/>
                                    </p:animScale>
                                    <p:animScale>
                                      <p:cBhvr>
                                        <p:cTn id="38" dur="26">
                                          <p:stCondLst>
                                            <p:cond delay="1312"/>
                                          </p:stCondLst>
                                        </p:cTn>
                                        <p:tgtEl>
                                          <p:spTgt spid="9">
                                            <p:txEl>
                                              <p:pRg st="0" end="0"/>
                                            </p:txEl>
                                          </p:spTgt>
                                        </p:tgtEl>
                                      </p:cBhvr>
                                      <p:to x="100000" y="80000"/>
                                    </p:animScale>
                                    <p:animScale>
                                      <p:cBhvr>
                                        <p:cTn id="39" dur="166" decel="50000">
                                          <p:stCondLst>
                                            <p:cond delay="1338"/>
                                          </p:stCondLst>
                                        </p:cTn>
                                        <p:tgtEl>
                                          <p:spTgt spid="9">
                                            <p:txEl>
                                              <p:pRg st="0" end="0"/>
                                            </p:txEl>
                                          </p:spTgt>
                                        </p:tgtEl>
                                      </p:cBhvr>
                                      <p:to x="100000" y="100000"/>
                                    </p:animScale>
                                    <p:animScale>
                                      <p:cBhvr>
                                        <p:cTn id="40" dur="26">
                                          <p:stCondLst>
                                            <p:cond delay="1642"/>
                                          </p:stCondLst>
                                        </p:cTn>
                                        <p:tgtEl>
                                          <p:spTgt spid="9">
                                            <p:txEl>
                                              <p:pRg st="0" end="0"/>
                                            </p:txEl>
                                          </p:spTgt>
                                        </p:tgtEl>
                                      </p:cBhvr>
                                      <p:to x="100000" y="90000"/>
                                    </p:animScale>
                                    <p:animScale>
                                      <p:cBhvr>
                                        <p:cTn id="41" dur="166" decel="50000">
                                          <p:stCondLst>
                                            <p:cond delay="1668"/>
                                          </p:stCondLst>
                                        </p:cTn>
                                        <p:tgtEl>
                                          <p:spTgt spid="9">
                                            <p:txEl>
                                              <p:pRg st="0" end="0"/>
                                            </p:txEl>
                                          </p:spTgt>
                                        </p:tgtEl>
                                      </p:cBhvr>
                                      <p:to x="100000" y="100000"/>
                                    </p:animScale>
                                    <p:animScale>
                                      <p:cBhvr>
                                        <p:cTn id="42" dur="26">
                                          <p:stCondLst>
                                            <p:cond delay="1808"/>
                                          </p:stCondLst>
                                        </p:cTn>
                                        <p:tgtEl>
                                          <p:spTgt spid="9">
                                            <p:txEl>
                                              <p:pRg st="0" end="0"/>
                                            </p:txEl>
                                          </p:spTgt>
                                        </p:tgtEl>
                                      </p:cBhvr>
                                      <p:to x="100000" y="95000"/>
                                    </p:animScale>
                                    <p:animScale>
                                      <p:cBhvr>
                                        <p:cTn id="43" dur="166" decel="50000">
                                          <p:stCondLst>
                                            <p:cond delay="1834"/>
                                          </p:stCondLst>
                                        </p:cTn>
                                        <p:tgtEl>
                                          <p:spTgt spid="9">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80">
                                          <p:stCondLst>
                                            <p:cond delay="0"/>
                                          </p:stCondLst>
                                        </p:cTn>
                                        <p:tgtEl>
                                          <p:spTgt spid="10"/>
                                        </p:tgtEl>
                                      </p:cBhvr>
                                    </p:animEffect>
                                    <p:anim calcmode="lin" valueType="num">
                                      <p:cBhvr>
                                        <p:cTn id="4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4" dur="26">
                                          <p:stCondLst>
                                            <p:cond delay="650"/>
                                          </p:stCondLst>
                                        </p:cTn>
                                        <p:tgtEl>
                                          <p:spTgt spid="10"/>
                                        </p:tgtEl>
                                      </p:cBhvr>
                                      <p:to x="100000" y="60000"/>
                                    </p:animScale>
                                    <p:animScale>
                                      <p:cBhvr>
                                        <p:cTn id="55" dur="166" decel="50000">
                                          <p:stCondLst>
                                            <p:cond delay="676"/>
                                          </p:stCondLst>
                                        </p:cTn>
                                        <p:tgtEl>
                                          <p:spTgt spid="10"/>
                                        </p:tgtEl>
                                      </p:cBhvr>
                                      <p:to x="100000" y="100000"/>
                                    </p:animScale>
                                    <p:animScale>
                                      <p:cBhvr>
                                        <p:cTn id="56" dur="26">
                                          <p:stCondLst>
                                            <p:cond delay="1312"/>
                                          </p:stCondLst>
                                        </p:cTn>
                                        <p:tgtEl>
                                          <p:spTgt spid="10"/>
                                        </p:tgtEl>
                                      </p:cBhvr>
                                      <p:to x="100000" y="80000"/>
                                    </p:animScale>
                                    <p:animScale>
                                      <p:cBhvr>
                                        <p:cTn id="57" dur="166" decel="50000">
                                          <p:stCondLst>
                                            <p:cond delay="1338"/>
                                          </p:stCondLst>
                                        </p:cTn>
                                        <p:tgtEl>
                                          <p:spTgt spid="10"/>
                                        </p:tgtEl>
                                      </p:cBhvr>
                                      <p:to x="100000" y="100000"/>
                                    </p:animScale>
                                    <p:animScale>
                                      <p:cBhvr>
                                        <p:cTn id="58" dur="26">
                                          <p:stCondLst>
                                            <p:cond delay="1642"/>
                                          </p:stCondLst>
                                        </p:cTn>
                                        <p:tgtEl>
                                          <p:spTgt spid="10"/>
                                        </p:tgtEl>
                                      </p:cBhvr>
                                      <p:to x="100000" y="90000"/>
                                    </p:animScale>
                                    <p:animScale>
                                      <p:cBhvr>
                                        <p:cTn id="59" dur="166" decel="50000">
                                          <p:stCondLst>
                                            <p:cond delay="1668"/>
                                          </p:stCondLst>
                                        </p:cTn>
                                        <p:tgtEl>
                                          <p:spTgt spid="10"/>
                                        </p:tgtEl>
                                      </p:cBhvr>
                                      <p:to x="100000" y="100000"/>
                                    </p:animScale>
                                    <p:animScale>
                                      <p:cBhvr>
                                        <p:cTn id="60" dur="26">
                                          <p:stCondLst>
                                            <p:cond delay="1808"/>
                                          </p:stCondLst>
                                        </p:cTn>
                                        <p:tgtEl>
                                          <p:spTgt spid="10"/>
                                        </p:tgtEl>
                                      </p:cBhvr>
                                      <p:to x="100000" y="95000"/>
                                    </p:animScale>
                                    <p:animScale>
                                      <p:cBhvr>
                                        <p:cTn id="6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0"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2000">
              <a:schemeClr val="accent1">
                <a:lumMod val="16000"/>
                <a:lumOff val="84000"/>
                <a:alpha val="89000"/>
              </a:schemeClr>
            </a:gs>
            <a:gs pos="100000">
              <a:schemeClr val="accent2">
                <a:lumMod val="54000"/>
                <a:lumOff val="46000"/>
              </a:schemeClr>
            </a:gs>
          </a:gsLst>
          <a:lin ang="18900000" scaled="1"/>
          <a:tileRect/>
        </a:gradFill>
        <a:effectLst/>
      </p:bgPr>
    </p:bg>
    <p:spTree>
      <p:nvGrpSpPr>
        <p:cNvPr id="1" name=""/>
        <p:cNvGrpSpPr/>
        <p:nvPr/>
      </p:nvGrpSpPr>
      <p:grpSpPr>
        <a:xfrm>
          <a:off x="0" y="0"/>
          <a:ext cx="0" cy="0"/>
          <a:chOff x="0" y="0"/>
          <a:chExt cx="0" cy="0"/>
        </a:xfrm>
      </p:grpSpPr>
      <p:sp>
        <p:nvSpPr>
          <p:cNvPr id="17" name="TextovéPole 16">
            <a:extLst>
              <a:ext uri="{FF2B5EF4-FFF2-40B4-BE49-F238E27FC236}">
                <a16:creationId xmlns:a16="http://schemas.microsoft.com/office/drawing/2014/main" id="{2AA96784-316C-44EE-ABC1-EAC087143850}"/>
              </a:ext>
            </a:extLst>
          </p:cNvPr>
          <p:cNvSpPr txBox="1"/>
          <p:nvPr/>
        </p:nvSpPr>
        <p:spPr>
          <a:xfrm>
            <a:off x="7561007" y="383458"/>
            <a:ext cx="4129548" cy="707886"/>
          </a:xfrm>
          <a:prstGeom prst="rect">
            <a:avLst/>
          </a:prstGeom>
          <a:noFill/>
        </p:spPr>
        <p:txBody>
          <a:bodyPr wrap="square" rtlCol="0">
            <a:spAutoFit/>
          </a:bodyPr>
          <a:lstStyle/>
          <a:p>
            <a:pPr algn="ctr"/>
            <a:r>
              <a:rPr lang="en-US" sz="2000" i="1" dirty="0">
                <a:latin typeface="Book Antiqua" panose="02040602050305030304" pitchFamily="18" charset="0"/>
              </a:rPr>
              <a:t>Power consumption per month: listings and graphs</a:t>
            </a:r>
            <a:endParaRPr lang="sk-SK" sz="2000" i="1" dirty="0">
              <a:latin typeface="Book Antiqua" panose="02040602050305030304" pitchFamily="18" charset="0"/>
            </a:endParaRPr>
          </a:p>
        </p:txBody>
      </p:sp>
      <p:pic>
        <p:nvPicPr>
          <p:cNvPr id="18" name="Obrázek 17">
            <a:extLst>
              <a:ext uri="{FF2B5EF4-FFF2-40B4-BE49-F238E27FC236}">
                <a16:creationId xmlns:a16="http://schemas.microsoft.com/office/drawing/2014/main" id="{7D51114D-48F3-4260-886B-7123FFF68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52" y="0"/>
            <a:ext cx="12329652" cy="6858000"/>
          </a:xfrm>
          <a:prstGeom prst="rect">
            <a:avLst/>
          </a:prstGeom>
        </p:spPr>
      </p:pic>
      <p:pic>
        <p:nvPicPr>
          <p:cNvPr id="19" name="Obrázek 18">
            <a:extLst>
              <a:ext uri="{FF2B5EF4-FFF2-40B4-BE49-F238E27FC236}">
                <a16:creationId xmlns:a16="http://schemas.microsoft.com/office/drawing/2014/main" id="{84224979-CA24-411C-B90C-BF99ECF74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899" y="2407241"/>
            <a:ext cx="4981764" cy="2209005"/>
          </a:xfrm>
          <a:prstGeom prst="rect">
            <a:avLst/>
          </a:prstGeom>
        </p:spPr>
      </p:pic>
      <p:pic>
        <p:nvPicPr>
          <p:cNvPr id="20" name="Obrázek 19">
            <a:extLst>
              <a:ext uri="{FF2B5EF4-FFF2-40B4-BE49-F238E27FC236}">
                <a16:creationId xmlns:a16="http://schemas.microsoft.com/office/drawing/2014/main" id="{1AAC0C9F-24A1-42C2-BE23-4A36E1A32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4899" y="27660"/>
            <a:ext cx="4981764" cy="2127367"/>
          </a:xfrm>
          <a:prstGeom prst="rect">
            <a:avLst/>
          </a:prstGeom>
        </p:spPr>
      </p:pic>
    </p:spTree>
    <p:extLst>
      <p:ext uri="{BB962C8B-B14F-4D97-AF65-F5344CB8AC3E}">
        <p14:creationId xmlns:p14="http://schemas.microsoft.com/office/powerpoint/2010/main" val="983189743"/>
      </p:ext>
    </p:extLst>
  </p:cSld>
  <p:clrMapOvr>
    <a:masterClrMapping/>
  </p:clrMapOvr>
  <mc:AlternateContent xmlns:mc="http://schemas.openxmlformats.org/markup-compatibility/2006" xmlns:p14="http://schemas.microsoft.com/office/powerpoint/2010/main">
    <mc:Choice Requires="p14">
      <p:transition spd="slow" p14:dur="1500" advTm="286">
        <p:split orient="vert"/>
      </p:transition>
    </mc:Choice>
    <mc:Fallback xmlns="">
      <p:transition spd="slow" advTm="28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80">
                                          <p:stCondLst>
                                            <p:cond delay="0"/>
                                          </p:stCondLst>
                                        </p:cTn>
                                        <p:tgtEl>
                                          <p:spTgt spid="19"/>
                                        </p:tgtEl>
                                      </p:cBhvr>
                                    </p:animEffect>
                                    <p:anim calcmode="lin" valueType="num">
                                      <p:cBhvr>
                                        <p:cTn id="2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1" dur="26">
                                          <p:stCondLst>
                                            <p:cond delay="650"/>
                                          </p:stCondLst>
                                        </p:cTn>
                                        <p:tgtEl>
                                          <p:spTgt spid="19"/>
                                        </p:tgtEl>
                                      </p:cBhvr>
                                      <p:to x="100000" y="60000"/>
                                    </p:animScale>
                                    <p:animScale>
                                      <p:cBhvr>
                                        <p:cTn id="32" dur="166" decel="50000">
                                          <p:stCondLst>
                                            <p:cond delay="676"/>
                                          </p:stCondLst>
                                        </p:cTn>
                                        <p:tgtEl>
                                          <p:spTgt spid="19"/>
                                        </p:tgtEl>
                                      </p:cBhvr>
                                      <p:to x="100000" y="100000"/>
                                    </p:animScale>
                                    <p:animScale>
                                      <p:cBhvr>
                                        <p:cTn id="33" dur="26">
                                          <p:stCondLst>
                                            <p:cond delay="1312"/>
                                          </p:stCondLst>
                                        </p:cTn>
                                        <p:tgtEl>
                                          <p:spTgt spid="19"/>
                                        </p:tgtEl>
                                      </p:cBhvr>
                                      <p:to x="100000" y="80000"/>
                                    </p:animScale>
                                    <p:animScale>
                                      <p:cBhvr>
                                        <p:cTn id="34" dur="166" decel="50000">
                                          <p:stCondLst>
                                            <p:cond delay="1338"/>
                                          </p:stCondLst>
                                        </p:cTn>
                                        <p:tgtEl>
                                          <p:spTgt spid="19"/>
                                        </p:tgtEl>
                                      </p:cBhvr>
                                      <p:to x="100000" y="100000"/>
                                    </p:animScale>
                                    <p:animScale>
                                      <p:cBhvr>
                                        <p:cTn id="35" dur="26">
                                          <p:stCondLst>
                                            <p:cond delay="1642"/>
                                          </p:stCondLst>
                                        </p:cTn>
                                        <p:tgtEl>
                                          <p:spTgt spid="19"/>
                                        </p:tgtEl>
                                      </p:cBhvr>
                                      <p:to x="100000" y="90000"/>
                                    </p:animScale>
                                    <p:animScale>
                                      <p:cBhvr>
                                        <p:cTn id="36" dur="166" decel="50000">
                                          <p:stCondLst>
                                            <p:cond delay="1668"/>
                                          </p:stCondLst>
                                        </p:cTn>
                                        <p:tgtEl>
                                          <p:spTgt spid="19"/>
                                        </p:tgtEl>
                                      </p:cBhvr>
                                      <p:to x="100000" y="100000"/>
                                    </p:animScale>
                                    <p:animScale>
                                      <p:cBhvr>
                                        <p:cTn id="37" dur="26">
                                          <p:stCondLst>
                                            <p:cond delay="1808"/>
                                          </p:stCondLst>
                                        </p:cTn>
                                        <p:tgtEl>
                                          <p:spTgt spid="19"/>
                                        </p:tgtEl>
                                      </p:cBhvr>
                                      <p:to x="100000" y="95000"/>
                                    </p:animScale>
                                    <p:animScale>
                                      <p:cBhvr>
                                        <p:cTn id="38" dur="166" decel="50000">
                                          <p:stCondLst>
                                            <p:cond delay="1834"/>
                                          </p:stCondLst>
                                        </p:cTn>
                                        <p:tgtEl>
                                          <p:spTgt spid="1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80">
                                          <p:stCondLst>
                                            <p:cond delay="0"/>
                                          </p:stCondLst>
                                        </p:cTn>
                                        <p:tgtEl>
                                          <p:spTgt spid="20"/>
                                        </p:tgtEl>
                                      </p:cBhvr>
                                    </p:animEffect>
                                    <p:anim calcmode="lin" valueType="num">
                                      <p:cBhvr>
                                        <p:cTn id="4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9" dur="26">
                                          <p:stCondLst>
                                            <p:cond delay="650"/>
                                          </p:stCondLst>
                                        </p:cTn>
                                        <p:tgtEl>
                                          <p:spTgt spid="20"/>
                                        </p:tgtEl>
                                      </p:cBhvr>
                                      <p:to x="100000" y="60000"/>
                                    </p:animScale>
                                    <p:animScale>
                                      <p:cBhvr>
                                        <p:cTn id="50" dur="166" decel="50000">
                                          <p:stCondLst>
                                            <p:cond delay="676"/>
                                          </p:stCondLst>
                                        </p:cTn>
                                        <p:tgtEl>
                                          <p:spTgt spid="20"/>
                                        </p:tgtEl>
                                      </p:cBhvr>
                                      <p:to x="100000" y="100000"/>
                                    </p:animScale>
                                    <p:animScale>
                                      <p:cBhvr>
                                        <p:cTn id="51" dur="26">
                                          <p:stCondLst>
                                            <p:cond delay="1312"/>
                                          </p:stCondLst>
                                        </p:cTn>
                                        <p:tgtEl>
                                          <p:spTgt spid="20"/>
                                        </p:tgtEl>
                                      </p:cBhvr>
                                      <p:to x="100000" y="80000"/>
                                    </p:animScale>
                                    <p:animScale>
                                      <p:cBhvr>
                                        <p:cTn id="52" dur="166" decel="50000">
                                          <p:stCondLst>
                                            <p:cond delay="1338"/>
                                          </p:stCondLst>
                                        </p:cTn>
                                        <p:tgtEl>
                                          <p:spTgt spid="20"/>
                                        </p:tgtEl>
                                      </p:cBhvr>
                                      <p:to x="100000" y="100000"/>
                                    </p:animScale>
                                    <p:animScale>
                                      <p:cBhvr>
                                        <p:cTn id="53" dur="26">
                                          <p:stCondLst>
                                            <p:cond delay="1642"/>
                                          </p:stCondLst>
                                        </p:cTn>
                                        <p:tgtEl>
                                          <p:spTgt spid="20"/>
                                        </p:tgtEl>
                                      </p:cBhvr>
                                      <p:to x="100000" y="90000"/>
                                    </p:animScale>
                                    <p:animScale>
                                      <p:cBhvr>
                                        <p:cTn id="54" dur="166" decel="50000">
                                          <p:stCondLst>
                                            <p:cond delay="1668"/>
                                          </p:stCondLst>
                                        </p:cTn>
                                        <p:tgtEl>
                                          <p:spTgt spid="20"/>
                                        </p:tgtEl>
                                      </p:cBhvr>
                                      <p:to x="100000" y="100000"/>
                                    </p:animScale>
                                    <p:animScale>
                                      <p:cBhvr>
                                        <p:cTn id="55" dur="26">
                                          <p:stCondLst>
                                            <p:cond delay="1808"/>
                                          </p:stCondLst>
                                        </p:cTn>
                                        <p:tgtEl>
                                          <p:spTgt spid="20"/>
                                        </p:tgtEl>
                                      </p:cBhvr>
                                      <p:to x="100000" y="95000"/>
                                    </p:animScale>
                                    <p:animScale>
                                      <p:cBhvr>
                                        <p:cTn id="56"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2000">
              <a:schemeClr val="accent4">
                <a:lumMod val="20000"/>
                <a:lumOff val="80000"/>
              </a:schemeClr>
            </a:gs>
            <a:gs pos="37000">
              <a:schemeClr val="accent1">
                <a:lumMod val="16000"/>
                <a:lumOff val="84000"/>
                <a:alpha val="89000"/>
              </a:schemeClr>
            </a:gs>
            <a:gs pos="98000">
              <a:schemeClr val="accent2">
                <a:lumMod val="54000"/>
                <a:lumOff val="46000"/>
              </a:schemeClr>
            </a:gs>
          </a:gsLst>
          <a:lin ang="27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8DE675-BDB9-4E37-9C4B-FECA87E075F0}"/>
              </a:ext>
            </a:extLst>
          </p:cNvPr>
          <p:cNvSpPr>
            <a:spLocks noGrp="1"/>
          </p:cNvSpPr>
          <p:nvPr>
            <p:ph type="title"/>
          </p:nvPr>
        </p:nvSpPr>
        <p:spPr>
          <a:xfrm>
            <a:off x="0" y="2812025"/>
            <a:ext cx="4371944" cy="2448233"/>
          </a:xfrm>
        </p:spPr>
        <p:txBody>
          <a:bodyPr>
            <a:noAutofit/>
          </a:bodyPr>
          <a:lstStyle/>
          <a:p>
            <a:pPr algn="ctr"/>
            <a:r>
              <a:rPr lang="sk-SK" sz="4200" b="1" i="1" dirty="0" err="1">
                <a:effectLst>
                  <a:outerShdw blurRad="38100" dist="38100" dir="2700000" algn="tl">
                    <a:srgbClr val="000000">
                      <a:alpha val="43137"/>
                    </a:srgbClr>
                  </a:outerShdw>
                </a:effectLst>
                <a:latin typeface="Book Antiqua" panose="02040602050305030304" pitchFamily="18" charset="0"/>
              </a:rPr>
              <a:t>Annual</a:t>
            </a:r>
            <a:r>
              <a:rPr lang="sk-SK" sz="4200" b="1" i="1" dirty="0">
                <a:effectLst>
                  <a:outerShdw blurRad="38100" dist="38100" dir="2700000" algn="tl">
                    <a:srgbClr val="000000">
                      <a:alpha val="43137"/>
                    </a:srgbClr>
                  </a:outerShdw>
                </a:effectLst>
                <a:latin typeface="Book Antiqua" panose="02040602050305030304" pitchFamily="18" charset="0"/>
              </a:rPr>
              <a:t> </a:t>
            </a:r>
            <a:r>
              <a:rPr lang="sk-SK" sz="4200" b="1" i="1" dirty="0" err="1">
                <a:effectLst>
                  <a:outerShdw blurRad="38100" dist="38100" dir="2700000" algn="tl">
                    <a:srgbClr val="000000">
                      <a:alpha val="43137"/>
                    </a:srgbClr>
                  </a:outerShdw>
                </a:effectLst>
                <a:latin typeface="Book Antiqua" panose="02040602050305030304" pitchFamily="18" charset="0"/>
              </a:rPr>
              <a:t>average</a:t>
            </a:r>
            <a:r>
              <a:rPr lang="sk-SK" sz="4200" b="1" i="1" dirty="0">
                <a:effectLst>
                  <a:outerShdw blurRad="38100" dist="38100" dir="2700000" algn="tl">
                    <a:srgbClr val="000000">
                      <a:alpha val="43137"/>
                    </a:srgbClr>
                  </a:outerShdw>
                </a:effectLst>
                <a:latin typeface="Book Antiqua" panose="02040602050305030304" pitchFamily="18" charset="0"/>
              </a:rPr>
              <a:t> </a:t>
            </a:r>
            <a:r>
              <a:rPr lang="sk-SK" sz="4200" b="1" i="1" dirty="0" err="1">
                <a:effectLst>
                  <a:outerShdw blurRad="38100" dist="38100" dir="2700000" algn="tl">
                    <a:srgbClr val="000000">
                      <a:alpha val="43137"/>
                    </a:srgbClr>
                  </a:outerShdw>
                </a:effectLst>
                <a:latin typeface="Book Antiqua" panose="02040602050305030304" pitchFamily="18" charset="0"/>
              </a:rPr>
              <a:t>family</a:t>
            </a:r>
            <a:r>
              <a:rPr lang="sk-SK" sz="4200" b="1" i="1" dirty="0">
                <a:effectLst>
                  <a:outerShdw blurRad="38100" dist="38100" dir="2700000" algn="tl">
                    <a:srgbClr val="000000">
                      <a:alpha val="43137"/>
                    </a:srgbClr>
                  </a:outerShdw>
                </a:effectLst>
                <a:latin typeface="Book Antiqua" panose="02040602050305030304" pitchFamily="18" charset="0"/>
              </a:rPr>
              <a:t> </a:t>
            </a:r>
            <a:r>
              <a:rPr lang="sk-SK" sz="4200" b="1" i="1" dirty="0" err="1">
                <a:effectLst>
                  <a:outerShdw blurRad="38100" dist="38100" dir="2700000" algn="tl">
                    <a:srgbClr val="000000">
                      <a:alpha val="43137"/>
                    </a:srgbClr>
                  </a:outerShdw>
                </a:effectLst>
                <a:latin typeface="Book Antiqua" panose="02040602050305030304" pitchFamily="18" charset="0"/>
              </a:rPr>
              <a:t>consumption</a:t>
            </a:r>
            <a:endParaRPr lang="sk-SK" sz="4200" b="1" i="1" dirty="0">
              <a:effectLst>
                <a:outerShdw blurRad="38100" dist="38100" dir="2700000" algn="tl">
                  <a:srgbClr val="000000">
                    <a:alpha val="43137"/>
                  </a:srgbClr>
                </a:outerShdw>
              </a:effectLst>
              <a:latin typeface="Book Antiqua" panose="02040602050305030304" pitchFamily="18" charset="0"/>
            </a:endParaRPr>
          </a:p>
        </p:txBody>
      </p:sp>
      <p:pic>
        <p:nvPicPr>
          <p:cNvPr id="5" name="Zástupný obsah 4">
            <a:extLst>
              <a:ext uri="{FF2B5EF4-FFF2-40B4-BE49-F238E27FC236}">
                <a16:creationId xmlns:a16="http://schemas.microsoft.com/office/drawing/2014/main" id="{81078ACF-0E2C-4505-B1B3-45A9DD0959D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18000"/>
                    </a14:imgEffect>
                    <a14:imgEffect>
                      <a14:brightnessContrast bright="12000"/>
                    </a14:imgEffect>
                  </a14:imgLayer>
                </a14:imgProps>
              </a:ext>
              <a:ext uri="{28A0092B-C50C-407E-A947-70E740481C1C}">
                <a14:useLocalDpi xmlns:a14="http://schemas.microsoft.com/office/drawing/2010/main" val="0"/>
              </a:ext>
            </a:extLst>
          </a:blip>
          <a:stretch>
            <a:fillRect/>
          </a:stretch>
        </p:blipFill>
        <p:spPr>
          <a:xfrm>
            <a:off x="4371944" y="1820591"/>
            <a:ext cx="7894839" cy="4319655"/>
          </a:xfrm>
          <a:effectLst>
            <a:softEdge rad="88900"/>
          </a:effectLst>
        </p:spPr>
      </p:pic>
      <p:pic>
        <p:nvPicPr>
          <p:cNvPr id="7" name="Obrázek 6">
            <a:extLst>
              <a:ext uri="{FF2B5EF4-FFF2-40B4-BE49-F238E27FC236}">
                <a16:creationId xmlns:a16="http://schemas.microsoft.com/office/drawing/2014/main" id="{5093F2B9-522E-46E6-9BE1-44674DABD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8442897" cy="1696611"/>
          </a:xfrm>
          <a:prstGeom prst="rect">
            <a:avLst/>
          </a:prstGeom>
          <a:effectLst>
            <a:softEdge rad="63500"/>
          </a:effectLst>
        </p:spPr>
      </p:pic>
      <p:sp>
        <p:nvSpPr>
          <p:cNvPr id="8" name="TextovéPole 7">
            <a:extLst>
              <a:ext uri="{FF2B5EF4-FFF2-40B4-BE49-F238E27FC236}">
                <a16:creationId xmlns:a16="http://schemas.microsoft.com/office/drawing/2014/main" id="{F5F1052E-CCBC-4A26-9ECC-9C107CFE8E33}"/>
              </a:ext>
            </a:extLst>
          </p:cNvPr>
          <p:cNvSpPr txBox="1"/>
          <p:nvPr/>
        </p:nvSpPr>
        <p:spPr>
          <a:xfrm>
            <a:off x="8442897" y="189375"/>
            <a:ext cx="3598607" cy="1323439"/>
          </a:xfrm>
          <a:prstGeom prst="rect">
            <a:avLst/>
          </a:prstGeom>
          <a:noFill/>
        </p:spPr>
        <p:txBody>
          <a:bodyPr wrap="square" rtlCol="0">
            <a:spAutoFit/>
          </a:bodyPr>
          <a:lstStyle/>
          <a:p>
            <a:pPr algn="ctr"/>
            <a:r>
              <a:rPr lang="en-US" sz="2000" i="1" dirty="0">
                <a:latin typeface="Book Antiqua" panose="02040602050305030304" pitchFamily="18" charset="0"/>
              </a:rPr>
              <a:t>I apologize but the graphs and tables are in the original version as they are downloaded from the Internet.</a:t>
            </a:r>
            <a:endParaRPr lang="sk-SK" sz="2000" i="1" dirty="0">
              <a:latin typeface="Book Antiqua" panose="02040602050305030304" pitchFamily="18" charset="0"/>
            </a:endParaRPr>
          </a:p>
        </p:txBody>
      </p:sp>
    </p:spTree>
    <p:extLst>
      <p:ext uri="{BB962C8B-B14F-4D97-AF65-F5344CB8AC3E}">
        <p14:creationId xmlns:p14="http://schemas.microsoft.com/office/powerpoint/2010/main" val="4099372874"/>
      </p:ext>
    </p:extLst>
  </p:cSld>
  <p:clrMapOvr>
    <a:masterClrMapping/>
  </p:clrMapOvr>
  <mc:AlternateContent xmlns:mc="http://schemas.openxmlformats.org/markup-compatibility/2006" xmlns:p14="http://schemas.microsoft.com/office/powerpoint/2010/main">
    <mc:Choice Requires="p14">
      <p:transition spd="slow" p14:dur="1500" advTm="312">
        <p:split orient="vert"/>
      </p:transition>
    </mc:Choice>
    <mc:Fallback xmlns="">
      <p:transition spd="slow" advTm="31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4000">
              <a:schemeClr val="accent4">
                <a:lumMod val="20000"/>
                <a:lumOff val="80000"/>
              </a:schemeClr>
            </a:gs>
            <a:gs pos="28000">
              <a:schemeClr val="accent1">
                <a:lumMod val="16000"/>
                <a:lumOff val="84000"/>
                <a:alpha val="89000"/>
              </a:schemeClr>
            </a:gs>
            <a:gs pos="83000">
              <a:schemeClr val="accent2">
                <a:lumMod val="54000"/>
                <a:lumOff val="46000"/>
              </a:schemeClr>
            </a:gs>
          </a:gsLst>
          <a:lin ang="2700000" scaled="1"/>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A3C3AC-B3C8-49B7-A5C5-BB9079AFC8DC}"/>
              </a:ext>
            </a:extLst>
          </p:cNvPr>
          <p:cNvSpPr>
            <a:spLocks noGrp="1"/>
          </p:cNvSpPr>
          <p:nvPr>
            <p:ph type="title"/>
          </p:nvPr>
        </p:nvSpPr>
        <p:spPr>
          <a:xfrm>
            <a:off x="0" y="18255"/>
            <a:ext cx="11690555" cy="1325563"/>
          </a:xfrm>
        </p:spPr>
        <p:txBody>
          <a:bodyPr>
            <a:noAutofit/>
          </a:bodyPr>
          <a:lstStyle/>
          <a:p>
            <a:pPr algn="ctr"/>
            <a:r>
              <a:rPr lang="sk-SK" sz="4600" b="1" i="1" dirty="0" err="1">
                <a:effectLst>
                  <a:outerShdw blurRad="38100" dist="38100" dir="2700000" algn="tl">
                    <a:srgbClr val="000000">
                      <a:alpha val="43137"/>
                    </a:srgbClr>
                  </a:outerShdw>
                </a:effectLst>
                <a:latin typeface="Book Antiqua" panose="02040602050305030304" pitchFamily="18" charset="0"/>
              </a:rPr>
              <a:t>Types</a:t>
            </a:r>
            <a:r>
              <a:rPr lang="sk-SK" sz="4600" b="1" i="1" dirty="0">
                <a:effectLst>
                  <a:outerShdw blurRad="38100" dist="38100" dir="2700000" algn="tl">
                    <a:srgbClr val="000000">
                      <a:alpha val="43137"/>
                    </a:srgbClr>
                  </a:outerShdw>
                </a:effectLst>
                <a:latin typeface="Book Antiqua" panose="02040602050305030304" pitchFamily="18" charset="0"/>
              </a:rPr>
              <a:t> of </a:t>
            </a:r>
            <a:r>
              <a:rPr lang="sk-SK" sz="4600" b="1" i="1" dirty="0" err="1">
                <a:effectLst>
                  <a:outerShdw blurRad="38100" dist="38100" dir="2700000" algn="tl">
                    <a:srgbClr val="000000">
                      <a:alpha val="43137"/>
                    </a:srgbClr>
                  </a:outerShdw>
                </a:effectLst>
                <a:latin typeface="Book Antiqua" panose="02040602050305030304" pitchFamily="18" charset="0"/>
              </a:rPr>
              <a:t>electricity</a:t>
            </a:r>
            <a:r>
              <a:rPr lang="sk-SK" sz="4600" b="1" i="1" dirty="0">
                <a:effectLst>
                  <a:outerShdw blurRad="38100" dist="38100" dir="2700000" algn="tl">
                    <a:srgbClr val="000000">
                      <a:alpha val="43137"/>
                    </a:srgbClr>
                  </a:outerShdw>
                </a:effectLst>
                <a:latin typeface="Book Antiqua" panose="02040602050305030304" pitchFamily="18" charset="0"/>
              </a:rPr>
              <a:t> </a:t>
            </a:r>
            <a:r>
              <a:rPr lang="sk-SK" sz="4600" b="1" i="1" dirty="0" err="1">
                <a:effectLst>
                  <a:outerShdw blurRad="38100" dist="38100" dir="2700000" algn="tl">
                    <a:srgbClr val="000000">
                      <a:alpha val="43137"/>
                    </a:srgbClr>
                  </a:outerShdw>
                </a:effectLst>
                <a:latin typeface="Book Antiqua" panose="02040602050305030304" pitchFamily="18" charset="0"/>
              </a:rPr>
              <a:t>production</a:t>
            </a:r>
            <a:r>
              <a:rPr lang="sk-SK" sz="4600" b="1" i="1" dirty="0">
                <a:effectLst>
                  <a:outerShdw blurRad="38100" dist="38100" dir="2700000" algn="tl">
                    <a:srgbClr val="000000">
                      <a:alpha val="43137"/>
                    </a:srgbClr>
                  </a:outerShdw>
                </a:effectLst>
                <a:latin typeface="Book Antiqua" panose="02040602050305030304" pitchFamily="18" charset="0"/>
              </a:rPr>
              <a:t> in Slovakia</a:t>
            </a:r>
          </a:p>
        </p:txBody>
      </p:sp>
      <p:sp>
        <p:nvSpPr>
          <p:cNvPr id="8" name="TextovéPole 7">
            <a:extLst>
              <a:ext uri="{FF2B5EF4-FFF2-40B4-BE49-F238E27FC236}">
                <a16:creationId xmlns:a16="http://schemas.microsoft.com/office/drawing/2014/main" id="{E638256C-F2D7-4DA7-9C7E-2B55BD20D31B}"/>
              </a:ext>
            </a:extLst>
          </p:cNvPr>
          <p:cNvSpPr txBox="1"/>
          <p:nvPr/>
        </p:nvSpPr>
        <p:spPr>
          <a:xfrm>
            <a:off x="117986" y="1343818"/>
            <a:ext cx="5142271" cy="2554545"/>
          </a:xfrm>
          <a:prstGeom prst="rect">
            <a:avLst/>
          </a:prstGeom>
          <a:noFill/>
        </p:spPr>
        <p:txBody>
          <a:bodyPr wrap="square" rtlCol="0">
            <a:spAutoFit/>
          </a:bodyPr>
          <a:lstStyle/>
          <a:p>
            <a:pPr algn="ctr"/>
            <a:r>
              <a:rPr lang="en-US" sz="2000" i="1" dirty="0">
                <a:latin typeface="Book Antiqua" panose="02040602050305030304" pitchFamily="18" charset="0"/>
              </a:rPr>
              <a:t>More than half (56.9%) </a:t>
            </a:r>
            <a:r>
              <a:rPr lang="sk-SK" sz="2000" i="1" dirty="0">
                <a:latin typeface="Book Antiqua" panose="02040602050305030304" pitchFamily="18" charset="0"/>
              </a:rPr>
              <a:t>e</a:t>
            </a:r>
            <a:r>
              <a:rPr lang="en-US" sz="2000" i="1" dirty="0" err="1">
                <a:latin typeface="Book Antiqua" panose="02040602050305030304" pitchFamily="18" charset="0"/>
              </a:rPr>
              <a:t>lectricity</a:t>
            </a:r>
            <a:r>
              <a:rPr lang="en-US" sz="2000" i="1" dirty="0">
                <a:latin typeface="Book Antiqua" panose="02040602050305030304" pitchFamily="18" charset="0"/>
              </a:rPr>
              <a:t> in Slovakia comes from nuclear power plants, 16.8% produce hydro power plants, 12.8% heat and 13.6% come from other sources (steam, photovoltaic/solar/, wind). The main electricity producer is the stock company Slovak Power Plant, which operates 2 nuclear, 2 coal, 35 water and 2 photovoltaic power plants.</a:t>
            </a:r>
            <a:endParaRPr lang="sk-SK" sz="2000" i="1" dirty="0">
              <a:latin typeface="Book Antiqua" panose="02040602050305030304" pitchFamily="18" charset="0"/>
            </a:endParaRPr>
          </a:p>
        </p:txBody>
      </p:sp>
      <p:pic>
        <p:nvPicPr>
          <p:cNvPr id="12" name="Zástupný obsah 11">
            <a:extLst>
              <a:ext uri="{FF2B5EF4-FFF2-40B4-BE49-F238E27FC236}">
                <a16:creationId xmlns:a16="http://schemas.microsoft.com/office/drawing/2014/main" id="{78EB4B08-53EE-4B7F-97B3-A5A27082C1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5465" y="2108994"/>
            <a:ext cx="6706535" cy="4741564"/>
          </a:xfrm>
        </p:spPr>
      </p:pic>
      <p:sp>
        <p:nvSpPr>
          <p:cNvPr id="13" name="TextovéPole 12">
            <a:extLst>
              <a:ext uri="{FF2B5EF4-FFF2-40B4-BE49-F238E27FC236}">
                <a16:creationId xmlns:a16="http://schemas.microsoft.com/office/drawing/2014/main" id="{748A03C7-34EC-4C3D-99B4-17B3E300889D}"/>
              </a:ext>
            </a:extLst>
          </p:cNvPr>
          <p:cNvSpPr txBox="1"/>
          <p:nvPr/>
        </p:nvSpPr>
        <p:spPr>
          <a:xfrm>
            <a:off x="1602658" y="5934670"/>
            <a:ext cx="6410632" cy="923330"/>
          </a:xfrm>
          <a:prstGeom prst="rect">
            <a:avLst/>
          </a:prstGeom>
          <a:noFill/>
        </p:spPr>
        <p:txBody>
          <a:bodyPr wrap="square" rtlCol="0">
            <a:spAutoFit/>
          </a:bodyPr>
          <a:lstStyle/>
          <a:p>
            <a:r>
              <a:rPr lang="en-US" i="1" dirty="0">
                <a:latin typeface="Book Antiqua" panose="02040602050305030304" pitchFamily="18" charset="0"/>
              </a:rPr>
              <a:t>The chart can </a:t>
            </a:r>
            <a:r>
              <a:rPr lang="sk-SK" i="1" dirty="0">
                <a:latin typeface="Book Antiqua" panose="02040602050305030304" pitchFamily="18" charset="0"/>
              </a:rPr>
              <a:t>show </a:t>
            </a:r>
            <a:r>
              <a:rPr lang="en-US" i="1" dirty="0">
                <a:latin typeface="Book Antiqua" panose="02040602050305030304" pitchFamily="18" charset="0"/>
              </a:rPr>
              <a:t>that Slovakia is based on the production of nuclear energy and fossil fuel energy</a:t>
            </a:r>
            <a:r>
              <a:rPr lang="en-US" dirty="0">
                <a:latin typeface="Book Antiqua" panose="02040602050305030304" pitchFamily="18" charset="0"/>
              </a:rPr>
              <a:t>.</a:t>
            </a:r>
            <a:endParaRPr lang="sk-SK" dirty="0">
              <a:latin typeface="Book Antiqua" panose="02040602050305030304" pitchFamily="18" charset="0"/>
            </a:endParaRPr>
          </a:p>
          <a:p>
            <a:endParaRPr lang="sk-SK" dirty="0"/>
          </a:p>
        </p:txBody>
      </p:sp>
    </p:spTree>
    <p:extLst>
      <p:ext uri="{BB962C8B-B14F-4D97-AF65-F5344CB8AC3E}">
        <p14:creationId xmlns:p14="http://schemas.microsoft.com/office/powerpoint/2010/main" val="151154505"/>
      </p:ext>
    </p:extLst>
  </p:cSld>
  <p:clrMapOvr>
    <a:masterClrMapping/>
  </p:clrMapOvr>
  <mc:AlternateContent xmlns:mc="http://schemas.openxmlformats.org/markup-compatibility/2006" xmlns:p14="http://schemas.microsoft.com/office/powerpoint/2010/main">
    <mc:Choice Requires="p14">
      <p:transition spd="slow" p14:dur="1500" advTm="312">
        <p:split orient="vert"/>
      </p:transition>
    </mc:Choice>
    <mc:Fallback xmlns="">
      <p:transition spd="slow" advTm="31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8000">
              <a:schemeClr val="accent4">
                <a:lumMod val="20000"/>
                <a:lumOff val="80000"/>
              </a:schemeClr>
            </a:gs>
            <a:gs pos="33000">
              <a:schemeClr val="accent1">
                <a:lumMod val="16000"/>
                <a:lumOff val="84000"/>
                <a:alpha val="89000"/>
              </a:schemeClr>
            </a:gs>
            <a:gs pos="100000">
              <a:schemeClr val="accent2">
                <a:lumMod val="54000"/>
                <a:lumOff val="46000"/>
              </a:schemeClr>
            </a:gs>
          </a:gsLst>
          <a:lin ang="2700000" scaled="1"/>
        </a:gra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B449393C-B9C9-4CBF-9880-84C2AED7CC95}"/>
              </a:ext>
            </a:extLst>
          </p:cNvPr>
          <p:cNvSpPr txBox="1"/>
          <p:nvPr/>
        </p:nvSpPr>
        <p:spPr>
          <a:xfrm>
            <a:off x="98323" y="936008"/>
            <a:ext cx="11956025" cy="6155531"/>
          </a:xfrm>
          <a:prstGeom prst="rect">
            <a:avLst/>
          </a:prstGeom>
          <a:noFill/>
        </p:spPr>
        <p:txBody>
          <a:bodyPr wrap="square" rtlCol="0">
            <a:spAutoFit/>
          </a:bodyPr>
          <a:lstStyle/>
          <a:p>
            <a:pPr algn="ctr"/>
            <a:endParaRPr lang="sk-SK" sz="2400" b="1" i="1" dirty="0">
              <a:latin typeface="Book Antiqua" panose="02040602050305030304" pitchFamily="18" charset="0"/>
            </a:endParaRPr>
          </a:p>
          <a:p>
            <a:pPr algn="ctr"/>
            <a:endParaRPr lang="sk-SK" sz="2400" b="1" i="1" dirty="0">
              <a:latin typeface="Book Antiqua" panose="02040602050305030304" pitchFamily="18" charset="0"/>
            </a:endParaRPr>
          </a:p>
          <a:p>
            <a:pPr algn="ctr"/>
            <a:endParaRPr lang="sk-SK" sz="2400" b="1" i="1" dirty="0">
              <a:latin typeface="Book Antiqua" panose="02040602050305030304" pitchFamily="18" charset="0"/>
            </a:endParaRPr>
          </a:p>
          <a:p>
            <a:r>
              <a:rPr lang="en-US" sz="2400" b="1" i="1" dirty="0">
                <a:latin typeface="Book Antiqua" panose="02040602050305030304" pitchFamily="18" charset="0"/>
              </a:rPr>
              <a:t>Nuclear power plants</a:t>
            </a:r>
          </a:p>
          <a:p>
            <a:r>
              <a:rPr lang="en-US" sz="2000" i="1" dirty="0">
                <a:latin typeface="Book Antiqua" panose="02040602050305030304" pitchFamily="18" charset="0"/>
              </a:rPr>
              <a:t>The production of nuclear energy is a leader in Slovakia.</a:t>
            </a:r>
          </a:p>
          <a:p>
            <a:r>
              <a:rPr lang="en-US" sz="2000" i="1" dirty="0">
                <a:latin typeface="Book Antiqua" panose="02040602050305030304" pitchFamily="18" charset="0"/>
              </a:rPr>
              <a:t>There are 2 nuclear power plants in our territory: The Atomic power plant </a:t>
            </a:r>
            <a:r>
              <a:rPr lang="en-US" sz="2000" i="1" dirty="0" err="1">
                <a:latin typeface="Book Antiqua" panose="02040602050305030304" pitchFamily="18" charset="0"/>
              </a:rPr>
              <a:t>Jaslovské</a:t>
            </a:r>
            <a:r>
              <a:rPr lang="en-US" sz="2000" i="1" dirty="0">
                <a:latin typeface="Book Antiqua" panose="02040602050305030304" pitchFamily="18" charset="0"/>
              </a:rPr>
              <a:t> </a:t>
            </a:r>
            <a:r>
              <a:rPr lang="en-US" sz="2000" i="1" dirty="0" err="1">
                <a:latin typeface="Book Antiqua" panose="02040602050305030304" pitchFamily="18" charset="0"/>
              </a:rPr>
              <a:t>Bohunice</a:t>
            </a:r>
            <a:r>
              <a:rPr lang="en-US" sz="2000" i="1" dirty="0">
                <a:latin typeface="Book Antiqua" panose="02040602050305030304" pitchFamily="18" charset="0"/>
              </a:rPr>
              <a:t> and </a:t>
            </a:r>
            <a:r>
              <a:rPr lang="en-US" sz="2000" i="1" dirty="0" err="1">
                <a:latin typeface="Book Antiqua" panose="02040602050305030304" pitchFamily="18" charset="0"/>
              </a:rPr>
              <a:t>Mochovce</a:t>
            </a:r>
            <a:r>
              <a:rPr lang="en-US" sz="2000" i="1" dirty="0">
                <a:latin typeface="Book Antiqua" panose="02040602050305030304" pitchFamily="18" charset="0"/>
              </a:rPr>
              <a:t>.</a:t>
            </a:r>
          </a:p>
          <a:p>
            <a:endParaRPr lang="en-US" sz="2400" b="1" i="1" dirty="0">
              <a:latin typeface="Book Antiqua" panose="02040602050305030304" pitchFamily="18" charset="0"/>
            </a:endParaRPr>
          </a:p>
          <a:p>
            <a:r>
              <a:rPr lang="en-US" sz="2400" b="1" i="1" dirty="0">
                <a:latin typeface="Book Antiqua" panose="02040602050305030304" pitchFamily="18" charset="0"/>
              </a:rPr>
              <a:t>Thermal power plants</a:t>
            </a:r>
          </a:p>
          <a:p>
            <a:r>
              <a:rPr lang="en-US" sz="2000" i="1" dirty="0">
                <a:latin typeface="Book Antiqua" panose="02040602050305030304" pitchFamily="18" charset="0"/>
              </a:rPr>
              <a:t>Under the administration of Slovakia there are two thermal power plants namely: power plant Nov</a:t>
            </a:r>
            <a:r>
              <a:rPr lang="sk-SK" sz="2000" i="1" dirty="0" err="1">
                <a:latin typeface="Book Antiqua" panose="02040602050305030304" pitchFamily="18" charset="0"/>
              </a:rPr>
              <a:t>áky</a:t>
            </a:r>
            <a:r>
              <a:rPr lang="en-US" sz="2000" i="1" dirty="0">
                <a:latin typeface="Book Antiqua" panose="02040602050305030304" pitchFamily="18" charset="0"/>
              </a:rPr>
              <a:t> and power </a:t>
            </a:r>
            <a:r>
              <a:rPr lang="en-US" sz="2400" i="1" dirty="0">
                <a:latin typeface="Book Antiqua" panose="02040602050305030304" pitchFamily="18" charset="0"/>
              </a:rPr>
              <a:t>plant </a:t>
            </a:r>
            <a:r>
              <a:rPr lang="en-US" sz="2400" i="1" dirty="0" err="1">
                <a:latin typeface="Book Antiqua" panose="02040602050305030304" pitchFamily="18" charset="0"/>
              </a:rPr>
              <a:t>Vojany</a:t>
            </a:r>
            <a:r>
              <a:rPr lang="en-US" sz="2400" i="1" dirty="0">
                <a:latin typeface="Book Antiqua" panose="02040602050305030304" pitchFamily="18" charset="0"/>
              </a:rPr>
              <a:t>.</a:t>
            </a:r>
            <a:endParaRPr lang="sk-SK" sz="2400" i="1" dirty="0">
              <a:latin typeface="Book Antiqua" panose="02040602050305030304" pitchFamily="18" charset="0"/>
            </a:endParaRPr>
          </a:p>
          <a:p>
            <a:endParaRPr lang="sk-SK" sz="2400" b="1" i="1" dirty="0">
              <a:latin typeface="Book Antiqua" panose="02040602050305030304" pitchFamily="18" charset="0"/>
            </a:endParaRPr>
          </a:p>
          <a:p>
            <a:r>
              <a:rPr lang="en-US" sz="2400" b="1" i="1" dirty="0">
                <a:latin typeface="Book Antiqua" panose="02040602050305030304" pitchFamily="18" charset="0"/>
              </a:rPr>
              <a:t>Hydro Power</a:t>
            </a:r>
          </a:p>
          <a:p>
            <a:r>
              <a:rPr lang="en-US" sz="2000" i="1" dirty="0">
                <a:latin typeface="Book Antiqua" panose="02040602050305030304" pitchFamily="18" charset="0"/>
              </a:rPr>
              <a:t>In Slovakia there are very many and their energy production is represented in the second </a:t>
            </a:r>
            <a:endParaRPr lang="sk-SK" sz="2000" i="1" dirty="0">
              <a:latin typeface="Book Antiqua" panose="02040602050305030304" pitchFamily="18" charset="0"/>
            </a:endParaRPr>
          </a:p>
          <a:p>
            <a:r>
              <a:rPr lang="en-US" sz="2000" i="1" dirty="0">
                <a:latin typeface="Book Antiqua" panose="02040602050305030304" pitchFamily="18" charset="0"/>
              </a:rPr>
              <a:t>place, but due to the large dry during the year, their performance decreased.</a:t>
            </a:r>
          </a:p>
          <a:p>
            <a:r>
              <a:rPr lang="en-US" sz="2000" i="1" dirty="0">
                <a:latin typeface="Book Antiqua" panose="02040602050305030304" pitchFamily="18" charset="0"/>
              </a:rPr>
              <a:t>The most powerful power plants are: PVE </a:t>
            </a:r>
            <a:r>
              <a:rPr lang="sk-SK" sz="2000" i="1" dirty="0">
                <a:latin typeface="Book Antiqua" panose="02040602050305030304" pitchFamily="18" charset="0"/>
              </a:rPr>
              <a:t>Čierny Váh </a:t>
            </a:r>
            <a:r>
              <a:rPr lang="en-US" sz="2000" i="1" dirty="0">
                <a:latin typeface="Book Antiqua" panose="02040602050305030304" pitchFamily="18" charset="0"/>
              </a:rPr>
              <a:t>and </a:t>
            </a:r>
            <a:r>
              <a:rPr lang="sk-SK" sz="2000" i="1" dirty="0" err="1">
                <a:latin typeface="Book Antiqua" panose="02040602050305030304" pitchFamily="18" charset="0"/>
              </a:rPr>
              <a:t>The</a:t>
            </a:r>
            <a:r>
              <a:rPr lang="sk-SK" sz="2000" i="1" dirty="0">
                <a:latin typeface="Book Antiqua" panose="02040602050305030304" pitchFamily="18" charset="0"/>
              </a:rPr>
              <a:t> </a:t>
            </a:r>
            <a:r>
              <a:rPr lang="sk-SK" sz="2000" i="1" dirty="0" err="1">
                <a:latin typeface="Book Antiqua" panose="02040602050305030304" pitchFamily="18" charset="0"/>
              </a:rPr>
              <a:t>water</a:t>
            </a:r>
            <a:r>
              <a:rPr lang="sk-SK" sz="2000" i="1" dirty="0">
                <a:latin typeface="Book Antiqua" panose="02040602050305030304" pitchFamily="18" charset="0"/>
              </a:rPr>
              <a:t> </a:t>
            </a:r>
            <a:r>
              <a:rPr lang="sk-SK" sz="2000" i="1" dirty="0" err="1">
                <a:latin typeface="Book Antiqua" panose="02040602050305030304" pitchFamily="18" charset="0"/>
              </a:rPr>
              <a:t>work</a:t>
            </a:r>
            <a:r>
              <a:rPr lang="sk-SK" sz="2000" i="1" dirty="0">
                <a:latin typeface="Book Antiqua" panose="02040602050305030304" pitchFamily="18" charset="0"/>
              </a:rPr>
              <a:t> of </a:t>
            </a:r>
            <a:r>
              <a:rPr lang="en-US" sz="2000" i="1" dirty="0" err="1">
                <a:latin typeface="Book Antiqua" panose="02040602050305030304" pitchFamily="18" charset="0"/>
              </a:rPr>
              <a:t>Gabčíkovo</a:t>
            </a:r>
            <a:r>
              <a:rPr lang="en-US" sz="2000" i="1" dirty="0">
                <a:latin typeface="Book Antiqua" panose="02040602050305030304" pitchFamily="18" charset="0"/>
              </a:rPr>
              <a:t>. </a:t>
            </a:r>
            <a:endParaRPr lang="sk-SK" sz="2000" i="1" dirty="0">
              <a:latin typeface="Book Antiqua" panose="02040602050305030304" pitchFamily="18" charset="0"/>
            </a:endParaRPr>
          </a:p>
          <a:p>
            <a:r>
              <a:rPr lang="en-US" sz="2000" i="1" dirty="0">
                <a:latin typeface="Book Antiqua" panose="02040602050305030304" pitchFamily="18" charset="0"/>
              </a:rPr>
              <a:t>A further 22 smaller power plant also plays an unrepresentative role.</a:t>
            </a:r>
            <a:endParaRPr lang="sk-SK" sz="2000" i="1" dirty="0">
              <a:latin typeface="Book Antiqua" panose="02040602050305030304" pitchFamily="18" charset="0"/>
            </a:endParaRPr>
          </a:p>
          <a:p>
            <a:pPr algn="ctr"/>
            <a:endParaRPr lang="sk-SK" sz="2000" i="1" dirty="0">
              <a:latin typeface="Book Antiqua" panose="02040602050305030304" pitchFamily="18" charset="0"/>
            </a:endParaRPr>
          </a:p>
          <a:p>
            <a:pPr algn="ctr"/>
            <a:endParaRPr lang="sk-SK" i="1" dirty="0"/>
          </a:p>
        </p:txBody>
      </p:sp>
      <p:pic>
        <p:nvPicPr>
          <p:cNvPr id="4" name="Obrázek 3">
            <a:extLst>
              <a:ext uri="{FF2B5EF4-FFF2-40B4-BE49-F238E27FC236}">
                <a16:creationId xmlns:a16="http://schemas.microsoft.com/office/drawing/2014/main" id="{730C379B-2921-4F1D-85C7-57C7BAEEB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741" y="139285"/>
            <a:ext cx="2580830" cy="1451717"/>
          </a:xfrm>
          <a:prstGeom prst="rect">
            <a:avLst/>
          </a:prstGeom>
        </p:spPr>
      </p:pic>
      <p:pic>
        <p:nvPicPr>
          <p:cNvPr id="8" name="Obrázek 7">
            <a:extLst>
              <a:ext uri="{FF2B5EF4-FFF2-40B4-BE49-F238E27FC236}">
                <a16:creationId xmlns:a16="http://schemas.microsoft.com/office/drawing/2014/main" id="{230D4FF1-8B81-417F-894D-E2F473D2F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0031" y="197292"/>
            <a:ext cx="2665659" cy="1399471"/>
          </a:xfrm>
          <a:prstGeom prst="rect">
            <a:avLst/>
          </a:prstGeom>
        </p:spPr>
      </p:pic>
      <p:pic>
        <p:nvPicPr>
          <p:cNvPr id="10" name="Obrázek 9">
            <a:extLst>
              <a:ext uri="{FF2B5EF4-FFF2-40B4-BE49-F238E27FC236}">
                <a16:creationId xmlns:a16="http://schemas.microsoft.com/office/drawing/2014/main" id="{A82E28E3-1FF3-4F0F-99B8-74D12ECC4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6893" y="5067263"/>
            <a:ext cx="2626784" cy="1653491"/>
          </a:xfrm>
          <a:prstGeom prst="rect">
            <a:avLst/>
          </a:prstGeom>
        </p:spPr>
      </p:pic>
      <p:sp>
        <p:nvSpPr>
          <p:cNvPr id="11" name="TextovéPole 10">
            <a:extLst>
              <a:ext uri="{FF2B5EF4-FFF2-40B4-BE49-F238E27FC236}">
                <a16:creationId xmlns:a16="http://schemas.microsoft.com/office/drawing/2014/main" id="{A056ED76-6941-48BC-8403-4970C10E3F0C}"/>
              </a:ext>
            </a:extLst>
          </p:cNvPr>
          <p:cNvSpPr txBox="1"/>
          <p:nvPr/>
        </p:nvSpPr>
        <p:spPr>
          <a:xfrm>
            <a:off x="2905571" y="157257"/>
            <a:ext cx="4905204" cy="707886"/>
          </a:xfrm>
          <a:prstGeom prst="rect">
            <a:avLst/>
          </a:prstGeom>
          <a:noFill/>
        </p:spPr>
        <p:txBody>
          <a:bodyPr wrap="square" rtlCol="0">
            <a:spAutoFit/>
          </a:bodyPr>
          <a:lstStyle/>
          <a:p>
            <a:pPr algn="ctr"/>
            <a:r>
              <a:rPr lang="sk-SK" sz="4000" i="1" dirty="0" err="1">
                <a:solidFill>
                  <a:schemeClr val="accent4">
                    <a:lumMod val="75000"/>
                  </a:schemeClr>
                </a:solidFill>
                <a:latin typeface="Book Antiqua" panose="02040602050305030304" pitchFamily="18" charset="0"/>
              </a:rPr>
              <a:t>Power</a:t>
            </a:r>
            <a:r>
              <a:rPr lang="sk-SK" sz="4000" i="1" dirty="0">
                <a:solidFill>
                  <a:schemeClr val="accent4">
                    <a:lumMod val="75000"/>
                  </a:schemeClr>
                </a:solidFill>
                <a:latin typeface="Book Antiqua" panose="02040602050305030304" pitchFamily="18" charset="0"/>
              </a:rPr>
              <a:t> </a:t>
            </a:r>
            <a:r>
              <a:rPr lang="sk-SK" sz="4000" i="1" dirty="0" err="1">
                <a:solidFill>
                  <a:schemeClr val="accent4">
                    <a:lumMod val="75000"/>
                  </a:schemeClr>
                </a:solidFill>
                <a:latin typeface="Book Antiqua" panose="02040602050305030304" pitchFamily="18" charset="0"/>
              </a:rPr>
              <a:t>plant</a:t>
            </a:r>
            <a:r>
              <a:rPr lang="sk-SK" sz="4000" i="1" dirty="0">
                <a:solidFill>
                  <a:schemeClr val="accent4">
                    <a:lumMod val="75000"/>
                  </a:schemeClr>
                </a:solidFill>
                <a:latin typeface="Book Antiqua" panose="02040602050305030304" pitchFamily="18" charset="0"/>
              </a:rPr>
              <a:t> Nováky</a:t>
            </a:r>
          </a:p>
        </p:txBody>
      </p:sp>
      <p:sp>
        <p:nvSpPr>
          <p:cNvPr id="12" name="TextovéPole 11">
            <a:extLst>
              <a:ext uri="{FF2B5EF4-FFF2-40B4-BE49-F238E27FC236}">
                <a16:creationId xmlns:a16="http://schemas.microsoft.com/office/drawing/2014/main" id="{8D3EC7CF-70FF-4107-BD53-692083FF21D4}"/>
              </a:ext>
            </a:extLst>
          </p:cNvPr>
          <p:cNvSpPr txBox="1"/>
          <p:nvPr/>
        </p:nvSpPr>
        <p:spPr>
          <a:xfrm>
            <a:off x="7995004" y="1667628"/>
            <a:ext cx="4678776" cy="954107"/>
          </a:xfrm>
          <a:prstGeom prst="rect">
            <a:avLst/>
          </a:prstGeom>
          <a:noFill/>
        </p:spPr>
        <p:txBody>
          <a:bodyPr wrap="square" rtlCol="0">
            <a:spAutoFit/>
          </a:bodyPr>
          <a:lstStyle/>
          <a:p>
            <a:pPr algn="ctr"/>
            <a:r>
              <a:rPr lang="sk-SK" sz="2800" i="1" dirty="0" err="1">
                <a:solidFill>
                  <a:schemeClr val="accent4">
                    <a:lumMod val="75000"/>
                  </a:schemeClr>
                </a:solidFill>
                <a:latin typeface="Book Antiqua" panose="02040602050305030304" pitchFamily="18" charset="0"/>
              </a:rPr>
              <a:t>The</a:t>
            </a:r>
            <a:r>
              <a:rPr lang="sk-SK" sz="2800" i="1" dirty="0">
                <a:solidFill>
                  <a:schemeClr val="accent4">
                    <a:lumMod val="75000"/>
                  </a:schemeClr>
                </a:solidFill>
                <a:latin typeface="Book Antiqua" panose="02040602050305030304" pitchFamily="18" charset="0"/>
              </a:rPr>
              <a:t> </a:t>
            </a:r>
            <a:r>
              <a:rPr lang="sk-SK" sz="2800" i="1" dirty="0" err="1">
                <a:solidFill>
                  <a:schemeClr val="accent4">
                    <a:lumMod val="75000"/>
                  </a:schemeClr>
                </a:solidFill>
                <a:latin typeface="Book Antiqua" panose="02040602050305030304" pitchFamily="18" charset="0"/>
              </a:rPr>
              <a:t>atomic</a:t>
            </a:r>
            <a:r>
              <a:rPr lang="sk-SK" sz="2800" i="1" dirty="0">
                <a:solidFill>
                  <a:schemeClr val="accent4">
                    <a:lumMod val="75000"/>
                  </a:schemeClr>
                </a:solidFill>
                <a:latin typeface="Book Antiqua" panose="02040602050305030304" pitchFamily="18" charset="0"/>
              </a:rPr>
              <a:t> </a:t>
            </a:r>
            <a:r>
              <a:rPr lang="sk-SK" sz="2800" i="1" dirty="0" err="1">
                <a:solidFill>
                  <a:schemeClr val="accent4">
                    <a:lumMod val="75000"/>
                  </a:schemeClr>
                </a:solidFill>
                <a:latin typeface="Book Antiqua" panose="02040602050305030304" pitchFamily="18" charset="0"/>
              </a:rPr>
              <a:t>power</a:t>
            </a:r>
            <a:r>
              <a:rPr lang="sk-SK" sz="2800" i="1" dirty="0">
                <a:solidFill>
                  <a:schemeClr val="accent4">
                    <a:lumMod val="75000"/>
                  </a:schemeClr>
                </a:solidFill>
                <a:latin typeface="Book Antiqua" panose="02040602050305030304" pitchFamily="18" charset="0"/>
              </a:rPr>
              <a:t> </a:t>
            </a:r>
            <a:r>
              <a:rPr lang="sk-SK" sz="2800" i="1" dirty="0" err="1">
                <a:solidFill>
                  <a:schemeClr val="accent4">
                    <a:lumMod val="75000"/>
                  </a:schemeClr>
                </a:solidFill>
                <a:latin typeface="Book Antiqua" panose="02040602050305030304" pitchFamily="18" charset="0"/>
              </a:rPr>
              <a:t>plant</a:t>
            </a:r>
            <a:r>
              <a:rPr lang="sk-SK" sz="2800" i="1" dirty="0">
                <a:solidFill>
                  <a:schemeClr val="accent4">
                    <a:lumMod val="75000"/>
                  </a:schemeClr>
                </a:solidFill>
                <a:latin typeface="Book Antiqua" panose="02040602050305030304" pitchFamily="18" charset="0"/>
              </a:rPr>
              <a:t> Mochovce</a:t>
            </a:r>
          </a:p>
        </p:txBody>
      </p:sp>
      <p:sp>
        <p:nvSpPr>
          <p:cNvPr id="13" name="TextovéPole 12">
            <a:extLst>
              <a:ext uri="{FF2B5EF4-FFF2-40B4-BE49-F238E27FC236}">
                <a16:creationId xmlns:a16="http://schemas.microsoft.com/office/drawing/2014/main" id="{1213EA64-6C04-41A1-8B47-486E3045D5EC}"/>
              </a:ext>
            </a:extLst>
          </p:cNvPr>
          <p:cNvSpPr txBox="1"/>
          <p:nvPr/>
        </p:nvSpPr>
        <p:spPr>
          <a:xfrm>
            <a:off x="9310031" y="4200833"/>
            <a:ext cx="3031643" cy="830997"/>
          </a:xfrm>
          <a:prstGeom prst="rect">
            <a:avLst/>
          </a:prstGeom>
          <a:noFill/>
        </p:spPr>
        <p:txBody>
          <a:bodyPr wrap="square" rtlCol="0">
            <a:spAutoFit/>
          </a:bodyPr>
          <a:lstStyle/>
          <a:p>
            <a:pPr algn="ctr"/>
            <a:r>
              <a:rPr lang="sk-SK" sz="2400" i="1" dirty="0" err="1">
                <a:solidFill>
                  <a:schemeClr val="accent4">
                    <a:lumMod val="75000"/>
                  </a:schemeClr>
                </a:solidFill>
                <a:latin typeface="Book Antiqua" panose="02040602050305030304" pitchFamily="18" charset="0"/>
              </a:rPr>
              <a:t>The</a:t>
            </a:r>
            <a:r>
              <a:rPr lang="sk-SK" sz="2400" i="1" dirty="0">
                <a:solidFill>
                  <a:schemeClr val="accent4">
                    <a:lumMod val="75000"/>
                  </a:schemeClr>
                </a:solidFill>
                <a:latin typeface="Book Antiqua" panose="02040602050305030304" pitchFamily="18" charset="0"/>
              </a:rPr>
              <a:t> </a:t>
            </a:r>
            <a:r>
              <a:rPr lang="sk-SK" sz="2400" i="1" dirty="0" err="1">
                <a:solidFill>
                  <a:schemeClr val="accent4">
                    <a:lumMod val="75000"/>
                  </a:schemeClr>
                </a:solidFill>
                <a:latin typeface="Book Antiqua" panose="02040602050305030304" pitchFamily="18" charset="0"/>
              </a:rPr>
              <a:t>water</a:t>
            </a:r>
            <a:r>
              <a:rPr lang="sk-SK" sz="2400" i="1" dirty="0">
                <a:solidFill>
                  <a:schemeClr val="accent4">
                    <a:lumMod val="75000"/>
                  </a:schemeClr>
                </a:solidFill>
                <a:latin typeface="Book Antiqua" panose="02040602050305030304" pitchFamily="18" charset="0"/>
              </a:rPr>
              <a:t> </a:t>
            </a:r>
            <a:r>
              <a:rPr lang="sk-SK" sz="2400" i="1" dirty="0" err="1">
                <a:solidFill>
                  <a:schemeClr val="accent4">
                    <a:lumMod val="75000"/>
                  </a:schemeClr>
                </a:solidFill>
                <a:latin typeface="Book Antiqua" panose="02040602050305030304" pitchFamily="18" charset="0"/>
              </a:rPr>
              <a:t>work</a:t>
            </a:r>
            <a:r>
              <a:rPr lang="sk-SK" sz="2400" i="1" dirty="0">
                <a:solidFill>
                  <a:schemeClr val="accent4">
                    <a:lumMod val="75000"/>
                  </a:schemeClr>
                </a:solidFill>
                <a:latin typeface="Book Antiqua" panose="02040602050305030304" pitchFamily="18" charset="0"/>
              </a:rPr>
              <a:t> of </a:t>
            </a:r>
          </a:p>
          <a:p>
            <a:pPr algn="ctr"/>
            <a:r>
              <a:rPr lang="sk-SK" sz="2400" i="1" dirty="0">
                <a:solidFill>
                  <a:schemeClr val="accent4">
                    <a:lumMod val="75000"/>
                  </a:schemeClr>
                </a:solidFill>
                <a:latin typeface="Book Antiqua" panose="02040602050305030304" pitchFamily="18" charset="0"/>
              </a:rPr>
              <a:t>Gabčíkovo</a:t>
            </a:r>
          </a:p>
        </p:txBody>
      </p:sp>
    </p:spTree>
    <p:extLst>
      <p:ext uri="{BB962C8B-B14F-4D97-AF65-F5344CB8AC3E}">
        <p14:creationId xmlns:p14="http://schemas.microsoft.com/office/powerpoint/2010/main" val="4146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80">
                                          <p:stCondLst>
                                            <p:cond delay="0"/>
                                          </p:stCondLst>
                                        </p:cTn>
                                        <p:tgtEl>
                                          <p:spTgt spid="11"/>
                                        </p:tgtEl>
                                      </p:cBhvr>
                                    </p:animEffect>
                                    <p:anim calcmode="lin" valueType="num">
                                      <p:cBhvr>
                                        <p:cTn id="2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8" dur="26">
                                          <p:stCondLst>
                                            <p:cond delay="650"/>
                                          </p:stCondLst>
                                        </p:cTn>
                                        <p:tgtEl>
                                          <p:spTgt spid="11"/>
                                        </p:tgtEl>
                                      </p:cBhvr>
                                      <p:to x="100000" y="60000"/>
                                    </p:animScale>
                                    <p:animScale>
                                      <p:cBhvr>
                                        <p:cTn id="29" dur="166" decel="50000">
                                          <p:stCondLst>
                                            <p:cond delay="676"/>
                                          </p:stCondLst>
                                        </p:cTn>
                                        <p:tgtEl>
                                          <p:spTgt spid="11"/>
                                        </p:tgtEl>
                                      </p:cBhvr>
                                      <p:to x="100000" y="100000"/>
                                    </p:animScale>
                                    <p:animScale>
                                      <p:cBhvr>
                                        <p:cTn id="30" dur="26">
                                          <p:stCondLst>
                                            <p:cond delay="1312"/>
                                          </p:stCondLst>
                                        </p:cTn>
                                        <p:tgtEl>
                                          <p:spTgt spid="11"/>
                                        </p:tgtEl>
                                      </p:cBhvr>
                                      <p:to x="100000" y="80000"/>
                                    </p:animScale>
                                    <p:animScale>
                                      <p:cBhvr>
                                        <p:cTn id="31" dur="166" decel="50000">
                                          <p:stCondLst>
                                            <p:cond delay="1338"/>
                                          </p:stCondLst>
                                        </p:cTn>
                                        <p:tgtEl>
                                          <p:spTgt spid="11"/>
                                        </p:tgtEl>
                                      </p:cBhvr>
                                      <p:to x="100000" y="100000"/>
                                    </p:animScale>
                                    <p:animScale>
                                      <p:cBhvr>
                                        <p:cTn id="32" dur="26">
                                          <p:stCondLst>
                                            <p:cond delay="1642"/>
                                          </p:stCondLst>
                                        </p:cTn>
                                        <p:tgtEl>
                                          <p:spTgt spid="11"/>
                                        </p:tgtEl>
                                      </p:cBhvr>
                                      <p:to x="100000" y="90000"/>
                                    </p:animScale>
                                    <p:animScale>
                                      <p:cBhvr>
                                        <p:cTn id="33" dur="166" decel="50000">
                                          <p:stCondLst>
                                            <p:cond delay="1668"/>
                                          </p:stCondLst>
                                        </p:cTn>
                                        <p:tgtEl>
                                          <p:spTgt spid="11"/>
                                        </p:tgtEl>
                                      </p:cBhvr>
                                      <p:to x="100000" y="100000"/>
                                    </p:animScale>
                                    <p:animScale>
                                      <p:cBhvr>
                                        <p:cTn id="34" dur="26">
                                          <p:stCondLst>
                                            <p:cond delay="1808"/>
                                          </p:stCondLst>
                                        </p:cTn>
                                        <p:tgtEl>
                                          <p:spTgt spid="11"/>
                                        </p:tgtEl>
                                      </p:cBhvr>
                                      <p:to x="100000" y="95000"/>
                                    </p:animScale>
                                    <p:animScale>
                                      <p:cBhvr>
                                        <p:cTn id="35" dur="166" decel="50000">
                                          <p:stCondLst>
                                            <p:cond delay="1834"/>
                                          </p:stCondLst>
                                        </p:cTn>
                                        <p:tgtEl>
                                          <p:spTgt spid="11"/>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80">
                                          <p:stCondLst>
                                            <p:cond delay="0"/>
                                          </p:stCondLst>
                                        </p:cTn>
                                        <p:tgtEl>
                                          <p:spTgt spid="12"/>
                                        </p:tgtEl>
                                      </p:cBhvr>
                                    </p:animEffect>
                                    <p:anim calcmode="lin" valueType="num">
                                      <p:cBhvr>
                                        <p:cTn id="4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6" dur="26">
                                          <p:stCondLst>
                                            <p:cond delay="650"/>
                                          </p:stCondLst>
                                        </p:cTn>
                                        <p:tgtEl>
                                          <p:spTgt spid="12"/>
                                        </p:tgtEl>
                                      </p:cBhvr>
                                      <p:to x="100000" y="60000"/>
                                    </p:animScale>
                                    <p:animScale>
                                      <p:cBhvr>
                                        <p:cTn id="47" dur="166" decel="50000">
                                          <p:stCondLst>
                                            <p:cond delay="676"/>
                                          </p:stCondLst>
                                        </p:cTn>
                                        <p:tgtEl>
                                          <p:spTgt spid="12"/>
                                        </p:tgtEl>
                                      </p:cBhvr>
                                      <p:to x="100000" y="100000"/>
                                    </p:animScale>
                                    <p:animScale>
                                      <p:cBhvr>
                                        <p:cTn id="48" dur="26">
                                          <p:stCondLst>
                                            <p:cond delay="1312"/>
                                          </p:stCondLst>
                                        </p:cTn>
                                        <p:tgtEl>
                                          <p:spTgt spid="12"/>
                                        </p:tgtEl>
                                      </p:cBhvr>
                                      <p:to x="100000" y="80000"/>
                                    </p:animScale>
                                    <p:animScale>
                                      <p:cBhvr>
                                        <p:cTn id="49" dur="166" decel="50000">
                                          <p:stCondLst>
                                            <p:cond delay="1338"/>
                                          </p:stCondLst>
                                        </p:cTn>
                                        <p:tgtEl>
                                          <p:spTgt spid="12"/>
                                        </p:tgtEl>
                                      </p:cBhvr>
                                      <p:to x="100000" y="100000"/>
                                    </p:animScale>
                                    <p:animScale>
                                      <p:cBhvr>
                                        <p:cTn id="50" dur="26">
                                          <p:stCondLst>
                                            <p:cond delay="1642"/>
                                          </p:stCondLst>
                                        </p:cTn>
                                        <p:tgtEl>
                                          <p:spTgt spid="12"/>
                                        </p:tgtEl>
                                      </p:cBhvr>
                                      <p:to x="100000" y="90000"/>
                                    </p:animScale>
                                    <p:animScale>
                                      <p:cBhvr>
                                        <p:cTn id="51" dur="166" decel="50000">
                                          <p:stCondLst>
                                            <p:cond delay="1668"/>
                                          </p:stCondLst>
                                        </p:cTn>
                                        <p:tgtEl>
                                          <p:spTgt spid="12"/>
                                        </p:tgtEl>
                                      </p:cBhvr>
                                      <p:to x="100000" y="100000"/>
                                    </p:animScale>
                                    <p:animScale>
                                      <p:cBhvr>
                                        <p:cTn id="52" dur="26">
                                          <p:stCondLst>
                                            <p:cond delay="1808"/>
                                          </p:stCondLst>
                                        </p:cTn>
                                        <p:tgtEl>
                                          <p:spTgt spid="12"/>
                                        </p:tgtEl>
                                      </p:cBhvr>
                                      <p:to x="100000" y="95000"/>
                                    </p:animScale>
                                    <p:animScale>
                                      <p:cBhvr>
                                        <p:cTn id="53" dur="166" decel="50000">
                                          <p:stCondLst>
                                            <p:cond delay="1834"/>
                                          </p:stCondLst>
                                        </p:cTn>
                                        <p:tgtEl>
                                          <p:spTgt spid="12"/>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80">
                                          <p:stCondLst>
                                            <p:cond delay="0"/>
                                          </p:stCondLst>
                                        </p:cTn>
                                        <p:tgtEl>
                                          <p:spTgt spid="13"/>
                                        </p:tgtEl>
                                      </p:cBhvr>
                                    </p:animEffect>
                                    <p:anim calcmode="lin" valueType="num">
                                      <p:cBhvr>
                                        <p:cTn id="5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4" dur="26">
                                          <p:stCondLst>
                                            <p:cond delay="650"/>
                                          </p:stCondLst>
                                        </p:cTn>
                                        <p:tgtEl>
                                          <p:spTgt spid="13"/>
                                        </p:tgtEl>
                                      </p:cBhvr>
                                      <p:to x="100000" y="60000"/>
                                    </p:animScale>
                                    <p:animScale>
                                      <p:cBhvr>
                                        <p:cTn id="65" dur="166" decel="50000">
                                          <p:stCondLst>
                                            <p:cond delay="676"/>
                                          </p:stCondLst>
                                        </p:cTn>
                                        <p:tgtEl>
                                          <p:spTgt spid="13"/>
                                        </p:tgtEl>
                                      </p:cBhvr>
                                      <p:to x="100000" y="100000"/>
                                    </p:animScale>
                                    <p:animScale>
                                      <p:cBhvr>
                                        <p:cTn id="66" dur="26">
                                          <p:stCondLst>
                                            <p:cond delay="1312"/>
                                          </p:stCondLst>
                                        </p:cTn>
                                        <p:tgtEl>
                                          <p:spTgt spid="13"/>
                                        </p:tgtEl>
                                      </p:cBhvr>
                                      <p:to x="100000" y="80000"/>
                                    </p:animScale>
                                    <p:animScale>
                                      <p:cBhvr>
                                        <p:cTn id="67" dur="166" decel="50000">
                                          <p:stCondLst>
                                            <p:cond delay="1338"/>
                                          </p:stCondLst>
                                        </p:cTn>
                                        <p:tgtEl>
                                          <p:spTgt spid="13"/>
                                        </p:tgtEl>
                                      </p:cBhvr>
                                      <p:to x="100000" y="100000"/>
                                    </p:animScale>
                                    <p:animScale>
                                      <p:cBhvr>
                                        <p:cTn id="68" dur="26">
                                          <p:stCondLst>
                                            <p:cond delay="1642"/>
                                          </p:stCondLst>
                                        </p:cTn>
                                        <p:tgtEl>
                                          <p:spTgt spid="13"/>
                                        </p:tgtEl>
                                      </p:cBhvr>
                                      <p:to x="100000" y="90000"/>
                                    </p:animScale>
                                    <p:animScale>
                                      <p:cBhvr>
                                        <p:cTn id="69" dur="166" decel="50000">
                                          <p:stCondLst>
                                            <p:cond delay="1668"/>
                                          </p:stCondLst>
                                        </p:cTn>
                                        <p:tgtEl>
                                          <p:spTgt spid="13"/>
                                        </p:tgtEl>
                                      </p:cBhvr>
                                      <p:to x="100000" y="100000"/>
                                    </p:animScale>
                                    <p:animScale>
                                      <p:cBhvr>
                                        <p:cTn id="70" dur="26">
                                          <p:stCondLst>
                                            <p:cond delay="1808"/>
                                          </p:stCondLst>
                                        </p:cTn>
                                        <p:tgtEl>
                                          <p:spTgt spid="13"/>
                                        </p:tgtEl>
                                      </p:cBhvr>
                                      <p:to x="100000" y="95000"/>
                                    </p:animScale>
                                    <p:animScale>
                                      <p:cBhvr>
                                        <p:cTn id="7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5000">
              <a:schemeClr val="accent4">
                <a:lumMod val="20000"/>
                <a:lumOff val="80000"/>
              </a:schemeClr>
            </a:gs>
            <a:gs pos="32000">
              <a:schemeClr val="accent1">
                <a:lumMod val="16000"/>
                <a:lumOff val="84000"/>
                <a:alpha val="89000"/>
              </a:schemeClr>
            </a:gs>
            <a:gs pos="98000">
              <a:schemeClr val="accent2">
                <a:lumMod val="54000"/>
                <a:lumOff val="46000"/>
              </a:schemeClr>
            </a:gs>
          </a:gsLst>
          <a:lin ang="2700000" scaled="1"/>
        </a:gradFill>
        <a:effectLst/>
      </p:bgPr>
    </p:bg>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5ED1051D-824D-4AFF-AEBC-5BBE96799426}"/>
              </a:ext>
            </a:extLst>
          </p:cNvPr>
          <p:cNvSpPr txBox="1"/>
          <p:nvPr/>
        </p:nvSpPr>
        <p:spPr>
          <a:xfrm>
            <a:off x="1199535" y="1563329"/>
            <a:ext cx="9792929" cy="4985980"/>
          </a:xfrm>
          <a:prstGeom prst="rect">
            <a:avLst/>
          </a:prstGeom>
          <a:noFill/>
        </p:spPr>
        <p:txBody>
          <a:bodyPr wrap="square" rtlCol="0">
            <a:spAutoFit/>
          </a:bodyPr>
          <a:lstStyle/>
          <a:p>
            <a:pPr algn="ctr"/>
            <a:endParaRPr lang="sk-SK" sz="2400" b="1" i="1" dirty="0">
              <a:latin typeface="Book Antiqua" panose="02040602050305030304" pitchFamily="18" charset="0"/>
            </a:endParaRPr>
          </a:p>
          <a:p>
            <a:pPr algn="ctr"/>
            <a:endParaRPr lang="sk-SK" sz="2400" b="1" i="1" dirty="0">
              <a:latin typeface="Book Antiqua" panose="02040602050305030304" pitchFamily="18" charset="0"/>
            </a:endParaRPr>
          </a:p>
          <a:p>
            <a:pPr algn="ctr"/>
            <a:r>
              <a:rPr lang="sk-SK" sz="2400" b="1" i="1" dirty="0" err="1">
                <a:latin typeface="Book Antiqua" panose="02040602050305030304" pitchFamily="18" charset="0"/>
              </a:rPr>
              <a:t>Other</a:t>
            </a:r>
            <a:r>
              <a:rPr lang="sk-SK" sz="2400" b="1" i="1" dirty="0">
                <a:latin typeface="Book Antiqua" panose="02040602050305030304" pitchFamily="18" charset="0"/>
              </a:rPr>
              <a:t> </a:t>
            </a:r>
            <a:r>
              <a:rPr lang="sk-SK" sz="2400" b="1" i="1" dirty="0" err="1">
                <a:latin typeface="Book Antiqua" panose="02040602050305030304" pitchFamily="18" charset="0"/>
              </a:rPr>
              <a:t>power</a:t>
            </a:r>
            <a:r>
              <a:rPr lang="sk-SK" sz="2400" b="1" i="1" dirty="0">
                <a:latin typeface="Book Antiqua" panose="02040602050305030304" pitchFamily="18" charset="0"/>
              </a:rPr>
              <a:t> </a:t>
            </a:r>
            <a:r>
              <a:rPr lang="sk-SK" sz="2400" b="1" i="1" dirty="0" err="1">
                <a:latin typeface="Book Antiqua" panose="02040602050305030304" pitchFamily="18" charset="0"/>
              </a:rPr>
              <a:t>plants</a:t>
            </a:r>
            <a:endParaRPr lang="sk-SK" sz="2400" b="1" i="1" dirty="0">
              <a:latin typeface="Book Antiqua" panose="02040602050305030304" pitchFamily="18" charset="0"/>
            </a:endParaRPr>
          </a:p>
          <a:p>
            <a:pPr algn="ctr"/>
            <a:r>
              <a:rPr lang="en-US" sz="2000" i="1" dirty="0">
                <a:latin typeface="Book Antiqua" panose="02040602050305030304" pitchFamily="18" charset="0"/>
              </a:rPr>
              <a:t>Slovakia owns a number of other power stations: wind turbines, photovoltaic and </a:t>
            </a:r>
            <a:r>
              <a:rPr lang="en-US" sz="2000" i="1" dirty="0" err="1">
                <a:latin typeface="Book Antiqua" panose="02040602050305030304" pitchFamily="18" charset="0"/>
              </a:rPr>
              <a:t>paroplynew</a:t>
            </a:r>
            <a:r>
              <a:rPr lang="en-US" sz="2000" i="1" dirty="0">
                <a:latin typeface="Book Antiqua" panose="02040602050305030304" pitchFamily="18" charset="0"/>
              </a:rPr>
              <a:t>.</a:t>
            </a:r>
          </a:p>
          <a:p>
            <a:pPr algn="ctr"/>
            <a:r>
              <a:rPr lang="en-US" sz="2000" i="1" dirty="0">
                <a:latin typeface="Book Antiqua" panose="02040602050305030304" pitchFamily="18" charset="0"/>
              </a:rPr>
              <a:t>Due to the non-economic operation of the </a:t>
            </a:r>
            <a:r>
              <a:rPr lang="en-US" sz="2000" i="1" dirty="0" err="1">
                <a:latin typeface="Book Antiqua" panose="02040602050305030304" pitchFamily="18" charset="0"/>
              </a:rPr>
              <a:t>paroplynew</a:t>
            </a:r>
            <a:r>
              <a:rPr lang="en-US" sz="2000" i="1" dirty="0">
                <a:latin typeface="Book Antiqua" panose="02040602050305030304" pitchFamily="18" charset="0"/>
              </a:rPr>
              <a:t> sources, these are temporarily conserved.</a:t>
            </a:r>
          </a:p>
          <a:p>
            <a:pPr algn="ctr"/>
            <a:r>
              <a:rPr lang="en-US" sz="2000" i="1" dirty="0">
                <a:latin typeface="Book Antiqua" panose="02040602050305030304" pitchFamily="18" charset="0"/>
              </a:rPr>
              <a:t>The share of other energy production is negligible, representing a tenth of the percentage</a:t>
            </a:r>
            <a:endParaRPr lang="sk-SK" sz="2000" i="1" dirty="0">
              <a:latin typeface="Book Antiqua" panose="02040602050305030304" pitchFamily="18" charset="0"/>
            </a:endParaRPr>
          </a:p>
          <a:p>
            <a:pPr algn="ctr"/>
            <a:endParaRPr lang="sk-SK" sz="2400" b="1" i="1" dirty="0">
              <a:latin typeface="Book Antiqua" panose="02040602050305030304" pitchFamily="18" charset="0"/>
            </a:endParaRPr>
          </a:p>
          <a:p>
            <a:pPr algn="ctr"/>
            <a:r>
              <a:rPr lang="sk-SK" sz="2400" b="1" i="1" dirty="0" err="1">
                <a:latin typeface="Book Antiqua" panose="02040602050305030304" pitchFamily="18" charset="0"/>
              </a:rPr>
              <a:t>Wind</a:t>
            </a:r>
            <a:r>
              <a:rPr lang="sk-SK" sz="2400" b="1" i="1" dirty="0">
                <a:latin typeface="Book Antiqua" panose="02040602050305030304" pitchFamily="18" charset="0"/>
              </a:rPr>
              <a:t> </a:t>
            </a:r>
            <a:r>
              <a:rPr lang="sk-SK" sz="2400" b="1" i="1" dirty="0" err="1">
                <a:latin typeface="Book Antiqua" panose="02040602050305030304" pitchFamily="18" charset="0"/>
              </a:rPr>
              <a:t>turbines</a:t>
            </a:r>
            <a:endParaRPr lang="sk-SK" sz="2400" b="1" i="1" dirty="0">
              <a:latin typeface="Book Antiqua" panose="02040602050305030304" pitchFamily="18" charset="0"/>
            </a:endParaRPr>
          </a:p>
          <a:p>
            <a:pPr algn="ctr"/>
            <a:r>
              <a:rPr lang="en-US" sz="2000" i="1" dirty="0">
                <a:latin typeface="Book Antiqua" panose="02040602050305030304" pitchFamily="18" charset="0"/>
              </a:rPr>
              <a:t>Wind turbines have a relatively young history in Slovakia. </a:t>
            </a:r>
          </a:p>
          <a:p>
            <a:pPr algn="ctr"/>
            <a:r>
              <a:rPr lang="en-US" sz="2000" i="1" dirty="0">
                <a:latin typeface="Book Antiqua" panose="02040602050305030304" pitchFamily="18" charset="0"/>
              </a:rPr>
              <a:t> The wind power plant </a:t>
            </a:r>
            <a:r>
              <a:rPr lang="en-US" sz="2000" i="1" dirty="0" err="1">
                <a:latin typeface="Book Antiqua" panose="02040602050305030304" pitchFamily="18" charset="0"/>
              </a:rPr>
              <a:t>Cerová</a:t>
            </a:r>
            <a:r>
              <a:rPr lang="en-US" sz="2000" i="1" dirty="0">
                <a:latin typeface="Book Antiqua" panose="02040602050305030304" pitchFamily="18" charset="0"/>
              </a:rPr>
              <a:t> </a:t>
            </a:r>
            <a:r>
              <a:rPr lang="sk-SK" sz="2000" i="1" dirty="0" err="1">
                <a:latin typeface="Book Antiqua" panose="02040602050305030304" pitchFamily="18" charset="0"/>
              </a:rPr>
              <a:t>is</a:t>
            </a:r>
            <a:r>
              <a:rPr lang="en-US" sz="2000" i="1" dirty="0">
                <a:latin typeface="Book Antiqua" panose="02040602050305030304" pitchFamily="18" charset="0"/>
              </a:rPr>
              <a:t> first wind plant was built in 2003 and includes 4 turbines.</a:t>
            </a:r>
          </a:p>
          <a:p>
            <a:pPr algn="ctr"/>
            <a:r>
              <a:rPr lang="en-US" sz="2000" i="1" dirty="0">
                <a:latin typeface="Book Antiqua" panose="02040602050305030304" pitchFamily="18" charset="0"/>
              </a:rPr>
              <a:t>The second, the wind power plant "has only one turbine and it's a sharp hill.</a:t>
            </a:r>
          </a:p>
          <a:p>
            <a:pPr algn="ctr"/>
            <a:r>
              <a:rPr lang="en-US" sz="2000" i="1" dirty="0">
                <a:latin typeface="Book Antiqua" panose="02040602050305030304" pitchFamily="18" charset="0"/>
              </a:rPr>
              <a:t>The third VP of </a:t>
            </a:r>
            <a:r>
              <a:rPr lang="en-US" sz="2000" i="1" dirty="0" err="1">
                <a:latin typeface="Book Antiqua" panose="02040602050305030304" pitchFamily="18" charset="0"/>
              </a:rPr>
              <a:t>Skaliská</a:t>
            </a:r>
            <a:r>
              <a:rPr lang="en-US" sz="2000" i="1" dirty="0">
                <a:latin typeface="Book Antiqua" panose="02040602050305030304" pitchFamily="18" charset="0"/>
              </a:rPr>
              <a:t> contained 4 turbines and was in operation for four years. In 2008, it dismantled it.</a:t>
            </a:r>
            <a:endParaRPr lang="sk-SK" sz="2000" i="1" dirty="0">
              <a:latin typeface="Book Antiqua" panose="02040602050305030304" pitchFamily="18" charset="0"/>
            </a:endParaRPr>
          </a:p>
          <a:p>
            <a:endParaRPr lang="sk-SK" dirty="0"/>
          </a:p>
        </p:txBody>
      </p:sp>
      <p:pic>
        <p:nvPicPr>
          <p:cNvPr id="6" name="Obrázek 5">
            <a:extLst>
              <a:ext uri="{FF2B5EF4-FFF2-40B4-BE49-F238E27FC236}">
                <a16:creationId xmlns:a16="http://schemas.microsoft.com/office/drawing/2014/main" id="{ED4CE2B9-622B-45FA-BF8F-D728907DF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432" y="161002"/>
            <a:ext cx="3041855" cy="1865671"/>
          </a:xfrm>
          <a:prstGeom prst="rect">
            <a:avLst/>
          </a:prstGeom>
        </p:spPr>
      </p:pic>
      <p:pic>
        <p:nvPicPr>
          <p:cNvPr id="8" name="Obrázek 7">
            <a:extLst>
              <a:ext uri="{FF2B5EF4-FFF2-40B4-BE49-F238E27FC236}">
                <a16:creationId xmlns:a16="http://schemas.microsoft.com/office/drawing/2014/main" id="{11750D31-1708-498C-B53F-3A1DABF12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731" y="108372"/>
            <a:ext cx="2757443" cy="1877964"/>
          </a:xfrm>
          <a:prstGeom prst="rect">
            <a:avLst/>
          </a:prstGeom>
        </p:spPr>
      </p:pic>
      <p:sp>
        <p:nvSpPr>
          <p:cNvPr id="9" name="TextovéPole 8">
            <a:extLst>
              <a:ext uri="{FF2B5EF4-FFF2-40B4-BE49-F238E27FC236}">
                <a16:creationId xmlns:a16="http://schemas.microsoft.com/office/drawing/2014/main" id="{B3155AF6-2A17-4469-ADF0-C88F761CEACF}"/>
              </a:ext>
            </a:extLst>
          </p:cNvPr>
          <p:cNvSpPr txBox="1"/>
          <p:nvPr/>
        </p:nvSpPr>
        <p:spPr>
          <a:xfrm>
            <a:off x="3127761" y="108372"/>
            <a:ext cx="2476384" cy="830997"/>
          </a:xfrm>
          <a:prstGeom prst="rect">
            <a:avLst/>
          </a:prstGeom>
          <a:noFill/>
        </p:spPr>
        <p:txBody>
          <a:bodyPr wrap="square" rtlCol="0">
            <a:spAutoFit/>
          </a:bodyPr>
          <a:lstStyle/>
          <a:p>
            <a:pPr algn="ctr"/>
            <a:r>
              <a:rPr lang="sk-SK" sz="2400" i="1" dirty="0" err="1">
                <a:solidFill>
                  <a:schemeClr val="accent4">
                    <a:lumMod val="75000"/>
                  </a:schemeClr>
                </a:solidFill>
                <a:latin typeface="Book Antiqua" panose="02040602050305030304" pitchFamily="18" charset="0"/>
              </a:rPr>
              <a:t>The</a:t>
            </a:r>
            <a:r>
              <a:rPr lang="sk-SK" sz="2400" i="1" dirty="0">
                <a:solidFill>
                  <a:schemeClr val="accent4">
                    <a:lumMod val="75000"/>
                  </a:schemeClr>
                </a:solidFill>
                <a:latin typeface="Book Antiqua" panose="02040602050305030304" pitchFamily="18" charset="0"/>
              </a:rPr>
              <a:t> </a:t>
            </a:r>
            <a:r>
              <a:rPr lang="sk-SK" sz="2400" i="1" dirty="0" err="1">
                <a:solidFill>
                  <a:schemeClr val="accent4">
                    <a:lumMod val="75000"/>
                  </a:schemeClr>
                </a:solidFill>
                <a:latin typeface="Book Antiqua" panose="02040602050305030304" pitchFamily="18" charset="0"/>
              </a:rPr>
              <a:t>wind</a:t>
            </a:r>
            <a:r>
              <a:rPr lang="sk-SK" sz="2400" i="1" dirty="0">
                <a:solidFill>
                  <a:schemeClr val="accent4">
                    <a:lumMod val="75000"/>
                  </a:schemeClr>
                </a:solidFill>
                <a:latin typeface="Book Antiqua" panose="02040602050305030304" pitchFamily="18" charset="0"/>
              </a:rPr>
              <a:t> </a:t>
            </a:r>
            <a:r>
              <a:rPr lang="sk-SK" sz="2400" i="1" dirty="0" err="1">
                <a:solidFill>
                  <a:schemeClr val="accent4">
                    <a:lumMod val="75000"/>
                  </a:schemeClr>
                </a:solidFill>
                <a:latin typeface="Book Antiqua" panose="02040602050305030304" pitchFamily="18" charset="0"/>
              </a:rPr>
              <a:t>power</a:t>
            </a:r>
            <a:r>
              <a:rPr lang="sk-SK" sz="2400" i="1" dirty="0">
                <a:solidFill>
                  <a:schemeClr val="accent4">
                    <a:lumMod val="75000"/>
                  </a:schemeClr>
                </a:solidFill>
                <a:latin typeface="Book Antiqua" panose="02040602050305030304" pitchFamily="18" charset="0"/>
              </a:rPr>
              <a:t> </a:t>
            </a:r>
            <a:r>
              <a:rPr lang="sk-SK" sz="2400" i="1" dirty="0" err="1">
                <a:solidFill>
                  <a:schemeClr val="accent4">
                    <a:lumMod val="75000"/>
                  </a:schemeClr>
                </a:solidFill>
                <a:latin typeface="Book Antiqua" panose="02040602050305030304" pitchFamily="18" charset="0"/>
              </a:rPr>
              <a:t>plant</a:t>
            </a:r>
            <a:r>
              <a:rPr lang="sk-SK" sz="2400" i="1" dirty="0">
                <a:solidFill>
                  <a:schemeClr val="accent4">
                    <a:lumMod val="75000"/>
                  </a:schemeClr>
                </a:solidFill>
                <a:latin typeface="Book Antiqua" panose="02040602050305030304" pitchFamily="18" charset="0"/>
              </a:rPr>
              <a:t> Cerová</a:t>
            </a:r>
          </a:p>
        </p:txBody>
      </p:sp>
      <p:sp>
        <p:nvSpPr>
          <p:cNvPr id="10" name="TextovéPole 9">
            <a:extLst>
              <a:ext uri="{FF2B5EF4-FFF2-40B4-BE49-F238E27FC236}">
                <a16:creationId xmlns:a16="http://schemas.microsoft.com/office/drawing/2014/main" id="{B76E806D-0F6A-4BE2-9BAE-358701998220}"/>
              </a:ext>
            </a:extLst>
          </p:cNvPr>
          <p:cNvSpPr txBox="1"/>
          <p:nvPr/>
        </p:nvSpPr>
        <p:spPr>
          <a:xfrm>
            <a:off x="6255522" y="1047354"/>
            <a:ext cx="3119215" cy="830997"/>
          </a:xfrm>
          <a:prstGeom prst="rect">
            <a:avLst/>
          </a:prstGeom>
          <a:noFill/>
        </p:spPr>
        <p:txBody>
          <a:bodyPr wrap="square" rtlCol="0">
            <a:spAutoFit/>
          </a:bodyPr>
          <a:lstStyle/>
          <a:p>
            <a:pPr algn="ctr"/>
            <a:r>
              <a:rPr lang="en-US" sz="2400" i="1" dirty="0">
                <a:solidFill>
                  <a:schemeClr val="accent4">
                    <a:lumMod val="75000"/>
                  </a:schemeClr>
                </a:solidFill>
                <a:latin typeface="Book Antiqua" panose="02040602050305030304" pitchFamily="18" charset="0"/>
              </a:rPr>
              <a:t>The </a:t>
            </a:r>
            <a:r>
              <a:rPr lang="en-US" sz="2400" i="1" dirty="0" err="1">
                <a:solidFill>
                  <a:schemeClr val="accent4">
                    <a:lumMod val="75000"/>
                  </a:schemeClr>
                </a:solidFill>
                <a:latin typeface="Book Antiqua" panose="02040602050305030304" pitchFamily="18" charset="0"/>
              </a:rPr>
              <a:t>Paroplynew</a:t>
            </a:r>
            <a:r>
              <a:rPr lang="en-US" sz="2400" i="1" dirty="0">
                <a:solidFill>
                  <a:schemeClr val="accent4">
                    <a:lumMod val="75000"/>
                  </a:schemeClr>
                </a:solidFill>
                <a:latin typeface="Book Antiqua" panose="02040602050305030304" pitchFamily="18" charset="0"/>
              </a:rPr>
              <a:t> power </a:t>
            </a:r>
            <a:r>
              <a:rPr lang="sk-SK" sz="2400" i="1" dirty="0">
                <a:solidFill>
                  <a:schemeClr val="accent4">
                    <a:lumMod val="75000"/>
                  </a:schemeClr>
                </a:solidFill>
                <a:latin typeface="Book Antiqua" panose="02040602050305030304" pitchFamily="18" charset="0"/>
              </a:rPr>
              <a:t>p</a:t>
            </a:r>
            <a:r>
              <a:rPr lang="en-US" sz="2400" i="1" dirty="0" err="1">
                <a:solidFill>
                  <a:schemeClr val="accent4">
                    <a:lumMod val="75000"/>
                  </a:schemeClr>
                </a:solidFill>
                <a:latin typeface="Book Antiqua" panose="02040602050305030304" pitchFamily="18" charset="0"/>
              </a:rPr>
              <a:t>lant</a:t>
            </a:r>
            <a:r>
              <a:rPr lang="en-US" sz="2400" i="1" dirty="0">
                <a:solidFill>
                  <a:schemeClr val="accent4">
                    <a:lumMod val="75000"/>
                  </a:schemeClr>
                </a:solidFill>
                <a:latin typeface="Book Antiqua" panose="02040602050305030304" pitchFamily="18" charset="0"/>
              </a:rPr>
              <a:t> </a:t>
            </a:r>
            <a:r>
              <a:rPr lang="en-US" sz="2400" i="1" dirty="0" err="1">
                <a:solidFill>
                  <a:schemeClr val="accent4">
                    <a:lumMod val="75000"/>
                  </a:schemeClr>
                </a:solidFill>
                <a:latin typeface="Book Antiqua" panose="02040602050305030304" pitchFamily="18" charset="0"/>
              </a:rPr>
              <a:t>Malženice</a:t>
            </a:r>
            <a:endParaRPr lang="sk-SK" sz="2400" i="1" dirty="0">
              <a:solidFill>
                <a:schemeClr val="accent4">
                  <a:lumMod val="75000"/>
                </a:schemeClr>
              </a:solidFill>
              <a:latin typeface="Book Antiqua" panose="02040602050305030304" pitchFamily="18" charset="0"/>
            </a:endParaRPr>
          </a:p>
        </p:txBody>
      </p:sp>
    </p:spTree>
    <p:extLst>
      <p:ext uri="{BB962C8B-B14F-4D97-AF65-F5344CB8AC3E}">
        <p14:creationId xmlns:p14="http://schemas.microsoft.com/office/powerpoint/2010/main" val="41260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80">
                                          <p:stCondLst>
                                            <p:cond delay="0"/>
                                          </p:stCondLst>
                                        </p:cTn>
                                        <p:tgtEl>
                                          <p:spTgt spid="10"/>
                                        </p:tgtEl>
                                      </p:cBhvr>
                                    </p:animEffect>
                                    <p:anim calcmode="lin" valueType="num">
                                      <p:cBhvr>
                                        <p:cTn id="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1" dur="26">
                                          <p:stCondLst>
                                            <p:cond delay="650"/>
                                          </p:stCondLst>
                                        </p:cTn>
                                        <p:tgtEl>
                                          <p:spTgt spid="10"/>
                                        </p:tgtEl>
                                      </p:cBhvr>
                                      <p:to x="100000" y="60000"/>
                                    </p:animScale>
                                    <p:animScale>
                                      <p:cBhvr>
                                        <p:cTn id="42" dur="166" decel="50000">
                                          <p:stCondLst>
                                            <p:cond delay="676"/>
                                          </p:stCondLst>
                                        </p:cTn>
                                        <p:tgtEl>
                                          <p:spTgt spid="10"/>
                                        </p:tgtEl>
                                      </p:cBhvr>
                                      <p:to x="100000" y="100000"/>
                                    </p:animScale>
                                    <p:animScale>
                                      <p:cBhvr>
                                        <p:cTn id="43" dur="26">
                                          <p:stCondLst>
                                            <p:cond delay="1312"/>
                                          </p:stCondLst>
                                        </p:cTn>
                                        <p:tgtEl>
                                          <p:spTgt spid="10"/>
                                        </p:tgtEl>
                                      </p:cBhvr>
                                      <p:to x="100000" y="80000"/>
                                    </p:animScale>
                                    <p:animScale>
                                      <p:cBhvr>
                                        <p:cTn id="44" dur="166" decel="50000">
                                          <p:stCondLst>
                                            <p:cond delay="1338"/>
                                          </p:stCondLst>
                                        </p:cTn>
                                        <p:tgtEl>
                                          <p:spTgt spid="10"/>
                                        </p:tgtEl>
                                      </p:cBhvr>
                                      <p:to x="100000" y="100000"/>
                                    </p:animScale>
                                    <p:animScale>
                                      <p:cBhvr>
                                        <p:cTn id="45" dur="26">
                                          <p:stCondLst>
                                            <p:cond delay="1642"/>
                                          </p:stCondLst>
                                        </p:cTn>
                                        <p:tgtEl>
                                          <p:spTgt spid="10"/>
                                        </p:tgtEl>
                                      </p:cBhvr>
                                      <p:to x="100000" y="90000"/>
                                    </p:animScale>
                                    <p:animScale>
                                      <p:cBhvr>
                                        <p:cTn id="46" dur="166" decel="50000">
                                          <p:stCondLst>
                                            <p:cond delay="1668"/>
                                          </p:stCondLst>
                                        </p:cTn>
                                        <p:tgtEl>
                                          <p:spTgt spid="10"/>
                                        </p:tgtEl>
                                      </p:cBhvr>
                                      <p:to x="100000" y="100000"/>
                                    </p:animScale>
                                    <p:animScale>
                                      <p:cBhvr>
                                        <p:cTn id="47" dur="26">
                                          <p:stCondLst>
                                            <p:cond delay="1808"/>
                                          </p:stCondLst>
                                        </p:cTn>
                                        <p:tgtEl>
                                          <p:spTgt spid="10"/>
                                        </p:tgtEl>
                                      </p:cBhvr>
                                      <p:to x="100000" y="95000"/>
                                    </p:animScale>
                                    <p:animScale>
                                      <p:cBhvr>
                                        <p:cTn id="4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accent4">
                <a:lumMod val="20000"/>
                <a:lumOff val="80000"/>
              </a:schemeClr>
            </a:gs>
            <a:gs pos="29000">
              <a:schemeClr val="accent1">
                <a:lumMod val="16000"/>
                <a:lumOff val="84000"/>
                <a:alpha val="89000"/>
              </a:schemeClr>
            </a:gs>
            <a:gs pos="100000">
              <a:schemeClr val="accent2">
                <a:lumMod val="54000"/>
                <a:lumOff val="46000"/>
                <a:alpha val="96000"/>
              </a:schemeClr>
            </a:gs>
          </a:gsLst>
          <a:lin ang="81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1B16DB-272C-4E07-8E28-B1CDE355FBC9}"/>
              </a:ext>
            </a:extLst>
          </p:cNvPr>
          <p:cNvSpPr>
            <a:spLocks noGrp="1"/>
          </p:cNvSpPr>
          <p:nvPr>
            <p:ph type="title"/>
          </p:nvPr>
        </p:nvSpPr>
        <p:spPr/>
        <p:txBody>
          <a:bodyPr/>
          <a:lstStyle/>
          <a:p>
            <a:r>
              <a:rPr lang="sk-SK" b="1" i="1" dirty="0" err="1">
                <a:effectLst>
                  <a:outerShdw blurRad="38100" dist="38100" dir="2700000" algn="tl">
                    <a:srgbClr val="000000">
                      <a:alpha val="43137"/>
                    </a:srgbClr>
                  </a:outerShdw>
                </a:effectLst>
                <a:latin typeface="Book Antiqua" panose="02040602050305030304" pitchFamily="18" charset="0"/>
              </a:rPr>
              <a:t>Types</a:t>
            </a:r>
            <a:r>
              <a:rPr lang="sk-SK" b="1" i="1" dirty="0">
                <a:effectLst>
                  <a:outerShdw blurRad="38100" dist="38100" dir="2700000" algn="tl">
                    <a:srgbClr val="000000">
                      <a:alpha val="43137"/>
                    </a:srgbClr>
                  </a:outerShdw>
                </a:effectLst>
                <a:latin typeface="Book Antiqua" panose="02040602050305030304" pitchFamily="18" charset="0"/>
              </a:rPr>
              <a:t> of </a:t>
            </a:r>
            <a:r>
              <a:rPr lang="sk-SK" b="1" i="1" dirty="0" err="1">
                <a:effectLst>
                  <a:outerShdw blurRad="38100" dist="38100" dir="2700000" algn="tl">
                    <a:srgbClr val="000000">
                      <a:alpha val="43137"/>
                    </a:srgbClr>
                  </a:outerShdw>
                </a:effectLst>
                <a:latin typeface="Book Antiqua" panose="02040602050305030304" pitchFamily="18" charset="0"/>
              </a:rPr>
              <a:t>electricity</a:t>
            </a:r>
            <a:r>
              <a:rPr lang="sk-SK" b="1" i="1" dirty="0">
                <a:effectLst>
                  <a:outerShdw blurRad="38100" dist="38100" dir="2700000" algn="tl">
                    <a:srgbClr val="000000">
                      <a:alpha val="43137"/>
                    </a:srgbClr>
                  </a:outerShdw>
                </a:effectLst>
                <a:latin typeface="Book Antiqua" panose="02040602050305030304" pitchFamily="18" charset="0"/>
              </a:rPr>
              <a:t> </a:t>
            </a:r>
            <a:r>
              <a:rPr lang="sk-SK" b="1" i="1" dirty="0" err="1">
                <a:effectLst>
                  <a:outerShdw blurRad="38100" dist="38100" dir="2700000" algn="tl">
                    <a:srgbClr val="000000">
                      <a:alpha val="43137"/>
                    </a:srgbClr>
                  </a:outerShdw>
                </a:effectLst>
                <a:latin typeface="Book Antiqua" panose="02040602050305030304" pitchFamily="18" charset="0"/>
              </a:rPr>
              <a:t>production</a:t>
            </a:r>
            <a:r>
              <a:rPr lang="sk-SK" b="1" i="1" dirty="0">
                <a:effectLst>
                  <a:outerShdw blurRad="38100" dist="38100" dir="2700000" algn="tl">
                    <a:srgbClr val="000000">
                      <a:alpha val="43137"/>
                    </a:srgbClr>
                  </a:outerShdw>
                </a:effectLst>
                <a:latin typeface="Book Antiqua" panose="02040602050305030304" pitchFamily="18" charset="0"/>
              </a:rPr>
              <a:t> in </a:t>
            </a:r>
            <a:r>
              <a:rPr lang="sk-SK" b="1" i="1" dirty="0" err="1">
                <a:effectLst>
                  <a:outerShdw blurRad="38100" dist="38100" dir="2700000" algn="tl">
                    <a:srgbClr val="000000">
                      <a:alpha val="43137"/>
                    </a:srgbClr>
                  </a:outerShdw>
                </a:effectLst>
                <a:latin typeface="Book Antiqua" panose="02040602050305030304" pitchFamily="18" charset="0"/>
              </a:rPr>
              <a:t>Austria</a:t>
            </a:r>
            <a:endParaRPr lang="sk-SK" dirty="0"/>
          </a:p>
        </p:txBody>
      </p:sp>
      <p:sp>
        <p:nvSpPr>
          <p:cNvPr id="3" name="Zástupný obsah 2">
            <a:extLst>
              <a:ext uri="{FF2B5EF4-FFF2-40B4-BE49-F238E27FC236}">
                <a16:creationId xmlns:a16="http://schemas.microsoft.com/office/drawing/2014/main" id="{EB9D1AE8-D9E6-46C1-9F36-8EBAF2873E04}"/>
              </a:ext>
            </a:extLst>
          </p:cNvPr>
          <p:cNvSpPr>
            <a:spLocks noGrp="1"/>
          </p:cNvSpPr>
          <p:nvPr>
            <p:ph idx="1"/>
          </p:nvPr>
        </p:nvSpPr>
        <p:spPr/>
        <p:txBody>
          <a:bodyPr>
            <a:normAutofit fontScale="62500" lnSpcReduction="20000"/>
          </a:bodyPr>
          <a:lstStyle/>
          <a:p>
            <a:pPr marL="0" indent="0" algn="ctr">
              <a:buNone/>
            </a:pPr>
            <a:r>
              <a:rPr lang="en-US" b="1" i="1" dirty="0">
                <a:latin typeface="Book Antiqua" panose="02040602050305030304" pitchFamily="18" charset="0"/>
              </a:rPr>
              <a:t>Hydro power</a:t>
            </a:r>
            <a:br>
              <a:rPr lang="en-US" i="1" dirty="0">
                <a:latin typeface="Book Antiqua" panose="02040602050305030304" pitchFamily="18" charset="0"/>
              </a:rPr>
            </a:br>
            <a:r>
              <a:rPr lang="en-US" i="1" dirty="0">
                <a:latin typeface="Book Antiqua" panose="02040602050305030304" pitchFamily="18" charset="0"/>
              </a:rPr>
              <a:t>From a topographical point of view, Austria has high potential for rivers, water reservoirs and pumping water plants.</a:t>
            </a:r>
            <a:br>
              <a:rPr lang="en-US" i="1" dirty="0">
                <a:latin typeface="Book Antiqua" panose="02040602050305030304" pitchFamily="18" charset="0"/>
              </a:rPr>
            </a:br>
            <a:r>
              <a:rPr lang="en-US" i="1" dirty="0">
                <a:latin typeface="Book Antiqua" panose="02040602050305030304" pitchFamily="18" charset="0"/>
              </a:rPr>
              <a:t>The most electric station is located on the eastern and southern parts of the Danube.</a:t>
            </a:r>
            <a:br>
              <a:rPr lang="en-US" i="1" dirty="0">
                <a:latin typeface="Book Antiqua" panose="02040602050305030304" pitchFamily="18" charset="0"/>
              </a:rPr>
            </a:br>
            <a:r>
              <a:rPr lang="en-US" i="1" dirty="0">
                <a:latin typeface="Book Antiqua" panose="02040602050305030304" pitchFamily="18" charset="0"/>
              </a:rPr>
              <a:t>Due to environmental restrictions, the problem is to obtain permits to construct new tanks or pumping stations</a:t>
            </a:r>
            <a:br>
              <a:rPr lang="en-US" i="1" dirty="0">
                <a:latin typeface="Book Antiqua" panose="02040602050305030304" pitchFamily="18" charset="0"/>
              </a:rPr>
            </a:br>
            <a:br>
              <a:rPr lang="en-US" i="1" dirty="0">
                <a:latin typeface="Book Antiqua" panose="02040602050305030304" pitchFamily="18" charset="0"/>
              </a:rPr>
            </a:br>
            <a:r>
              <a:rPr lang="en-US" b="1" i="1" dirty="0">
                <a:latin typeface="Book Antiqua" panose="02040602050305030304" pitchFamily="18" charset="0"/>
              </a:rPr>
              <a:t>Wind energy</a:t>
            </a:r>
            <a:br>
              <a:rPr lang="en-US" i="1" dirty="0">
                <a:latin typeface="Book Antiqua" panose="02040602050305030304" pitchFamily="18" charset="0"/>
              </a:rPr>
            </a:br>
            <a:r>
              <a:rPr lang="en-US" i="1" dirty="0">
                <a:latin typeface="Book Antiqua" panose="02040602050305030304" pitchFamily="18" charset="0"/>
              </a:rPr>
              <a:t>In Austria there are currently 1260 wind turbines with a performance of 2844 MW, which annually produce approximately seven billion </a:t>
            </a:r>
            <a:r>
              <a:rPr lang="en-US" i="1" dirty="0" err="1">
                <a:latin typeface="Book Antiqua" panose="02040602050305030304" pitchFamily="18" charset="0"/>
              </a:rPr>
              <a:t>kilowatthodine</a:t>
            </a:r>
            <a:r>
              <a:rPr lang="en-US" i="1" dirty="0">
                <a:latin typeface="Book Antiqua" panose="02040602050305030304" pitchFamily="18" charset="0"/>
              </a:rPr>
              <a:t>, which corresponds to approximately 11% of electricity consumption.</a:t>
            </a:r>
            <a:br>
              <a:rPr lang="en-US" i="1" dirty="0">
                <a:latin typeface="Book Antiqua" panose="02040602050305030304" pitchFamily="18" charset="0"/>
              </a:rPr>
            </a:br>
            <a:r>
              <a:rPr lang="sk-SK" i="1" dirty="0">
                <a:latin typeface="Book Antiqua" panose="02040602050305030304" pitchFamily="18" charset="0"/>
              </a:rPr>
              <a:t> </a:t>
            </a:r>
          </a:p>
          <a:p>
            <a:pPr marL="0" indent="0" algn="ctr">
              <a:buNone/>
            </a:pPr>
            <a:r>
              <a:rPr lang="sk-SK" b="1" i="1" dirty="0" err="1">
                <a:latin typeface="Book Antiqua" panose="02040602050305030304" pitchFamily="18" charset="0"/>
              </a:rPr>
              <a:t>Others</a:t>
            </a:r>
            <a:endParaRPr lang="sk-SK" b="1" i="1" dirty="0">
              <a:latin typeface="Book Antiqua" panose="02040602050305030304" pitchFamily="18" charset="0"/>
            </a:endParaRPr>
          </a:p>
          <a:p>
            <a:pPr marL="0" indent="0" algn="ctr">
              <a:buNone/>
            </a:pPr>
            <a:r>
              <a:rPr lang="en-US" sz="3200" i="1" dirty="0">
                <a:latin typeface="Book Antiqua" panose="02040602050305030304" pitchFamily="18" charset="0"/>
              </a:rPr>
              <a:t>I cannot also mention that the share of </a:t>
            </a:r>
            <a:r>
              <a:rPr lang="en-US" sz="3200" i="1" dirty="0" err="1">
                <a:latin typeface="Book Antiqua" panose="02040602050305030304" pitchFamily="18" charset="0"/>
              </a:rPr>
              <a:t>phopotent</a:t>
            </a:r>
            <a:r>
              <a:rPr lang="en-US" sz="3200" i="1" dirty="0">
                <a:latin typeface="Book Antiqua" panose="02040602050305030304" pitchFamily="18" charset="0"/>
              </a:rPr>
              <a:t> resources in the country is around 30%. And at the same time, power plants mainly use natural gas but also oil or coal.</a:t>
            </a:r>
            <a:endParaRPr lang="sk-SK" sz="3200" i="1" dirty="0">
              <a:latin typeface="Book Antiqua" panose="02040602050305030304" pitchFamily="18" charset="0"/>
            </a:endParaRPr>
          </a:p>
          <a:p>
            <a:pPr marL="0" indent="0" algn="ctr">
              <a:buNone/>
            </a:pPr>
            <a:r>
              <a:rPr lang="en-US" sz="3200" i="1" dirty="0">
                <a:latin typeface="Book Antiqua" panose="02040602050305030304" pitchFamily="18" charset="0"/>
              </a:rPr>
              <a:t>For example, other types of energy production are biomass or photovoltaic.</a:t>
            </a:r>
          </a:p>
          <a:p>
            <a:pPr marL="0" indent="0">
              <a:buNone/>
            </a:pPr>
            <a:br>
              <a:rPr lang="en-US" sz="3200" i="1" dirty="0">
                <a:latin typeface="Book Antiqua" panose="02040602050305030304" pitchFamily="18" charset="0"/>
              </a:rPr>
            </a:br>
            <a:endParaRPr lang="sk-SK" sz="3200" b="1" i="1" dirty="0">
              <a:latin typeface="Book Antiqua" panose="02040602050305030304" pitchFamily="18" charset="0"/>
            </a:endParaRPr>
          </a:p>
          <a:p>
            <a:endParaRPr lang="sk-SK" dirty="0"/>
          </a:p>
        </p:txBody>
      </p:sp>
      <p:pic>
        <p:nvPicPr>
          <p:cNvPr id="4" name="Obrázek 3">
            <a:extLst>
              <a:ext uri="{FF2B5EF4-FFF2-40B4-BE49-F238E27FC236}">
                <a16:creationId xmlns:a16="http://schemas.microsoft.com/office/drawing/2014/main" id="{911F47A5-9AF6-40FB-85F7-6E43DBADD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51" y="5287195"/>
            <a:ext cx="2607027" cy="1463095"/>
          </a:xfrm>
          <a:prstGeom prst="rect">
            <a:avLst/>
          </a:prstGeom>
        </p:spPr>
      </p:pic>
      <p:pic>
        <p:nvPicPr>
          <p:cNvPr id="5" name="Obrázek 4">
            <a:extLst>
              <a:ext uri="{FF2B5EF4-FFF2-40B4-BE49-F238E27FC236}">
                <a16:creationId xmlns:a16="http://schemas.microsoft.com/office/drawing/2014/main" id="{71E24E5D-090C-44AD-A1B2-A01145170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781" y="5282217"/>
            <a:ext cx="2727071" cy="1468073"/>
          </a:xfrm>
          <a:prstGeom prst="rect">
            <a:avLst/>
          </a:prstGeom>
        </p:spPr>
      </p:pic>
      <p:pic>
        <p:nvPicPr>
          <p:cNvPr id="6" name="Obrázek 5">
            <a:extLst>
              <a:ext uri="{FF2B5EF4-FFF2-40B4-BE49-F238E27FC236}">
                <a16:creationId xmlns:a16="http://schemas.microsoft.com/office/drawing/2014/main" id="{497DB67B-D7A3-4042-B23B-1CAB63E66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6000" y="5210298"/>
            <a:ext cx="1975823" cy="1481867"/>
          </a:xfrm>
          <a:prstGeom prst="rect">
            <a:avLst/>
          </a:prstGeom>
        </p:spPr>
      </p:pic>
      <p:pic>
        <p:nvPicPr>
          <p:cNvPr id="7" name="Obrázek 6">
            <a:extLst>
              <a:ext uri="{FF2B5EF4-FFF2-40B4-BE49-F238E27FC236}">
                <a16:creationId xmlns:a16="http://schemas.microsoft.com/office/drawing/2014/main" id="{6C6FA2AA-E973-4465-9C75-9BD6B613BA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374" y="5313463"/>
            <a:ext cx="2757403" cy="1378702"/>
          </a:xfrm>
          <a:prstGeom prst="rect">
            <a:avLst/>
          </a:prstGeom>
        </p:spPr>
      </p:pic>
    </p:spTree>
    <p:extLst>
      <p:ext uri="{BB962C8B-B14F-4D97-AF65-F5344CB8AC3E}">
        <p14:creationId xmlns:p14="http://schemas.microsoft.com/office/powerpoint/2010/main" val="2655289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accent4">
                <a:lumMod val="20000"/>
                <a:lumOff val="80000"/>
              </a:schemeClr>
            </a:gs>
            <a:gs pos="35000">
              <a:schemeClr val="accent1">
                <a:lumMod val="16000"/>
                <a:lumOff val="84000"/>
                <a:alpha val="89000"/>
              </a:schemeClr>
            </a:gs>
            <a:gs pos="99000">
              <a:schemeClr val="accent2">
                <a:lumMod val="54000"/>
                <a:lumOff val="46000"/>
              </a:schemeClr>
            </a:gs>
          </a:gsLst>
          <a:lin ang="8100000" scaled="1"/>
          <a:tileRect/>
        </a:gra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B1FB3-1531-436C-94FE-A33D4D02AECE}"/>
              </a:ext>
            </a:extLst>
          </p:cNvPr>
          <p:cNvSpPr>
            <a:spLocks noGrp="1"/>
          </p:cNvSpPr>
          <p:nvPr>
            <p:ph type="title"/>
          </p:nvPr>
        </p:nvSpPr>
        <p:spPr>
          <a:xfrm>
            <a:off x="0" y="0"/>
            <a:ext cx="11137490" cy="1307689"/>
          </a:xfrm>
        </p:spPr>
        <p:txBody>
          <a:bodyPr>
            <a:normAutofit/>
          </a:bodyPr>
          <a:lstStyle/>
          <a:p>
            <a:pPr algn="ctr"/>
            <a:r>
              <a:rPr lang="sk-SK" sz="4800" b="1" i="1" dirty="0" err="1">
                <a:latin typeface="Book Antiqua" panose="02040602050305030304" pitchFamily="18" charset="0"/>
              </a:rPr>
              <a:t>Austria</a:t>
            </a:r>
            <a:r>
              <a:rPr lang="sk-SK" sz="4800" b="1" i="1" dirty="0">
                <a:latin typeface="Book Antiqua" panose="02040602050305030304" pitchFamily="18" charset="0"/>
              </a:rPr>
              <a:t> and </a:t>
            </a:r>
            <a:r>
              <a:rPr lang="sk-SK" sz="4800" b="1" i="1" dirty="0" err="1">
                <a:latin typeface="Book Antiqua" panose="02040602050305030304" pitchFamily="18" charset="0"/>
              </a:rPr>
              <a:t>nuclear</a:t>
            </a:r>
            <a:r>
              <a:rPr lang="sk-SK" sz="4800" b="1" i="1" dirty="0">
                <a:latin typeface="Book Antiqua" panose="02040602050305030304" pitchFamily="18" charset="0"/>
              </a:rPr>
              <a:t> </a:t>
            </a:r>
            <a:r>
              <a:rPr lang="sk-SK" sz="4800" b="1" i="1" dirty="0" err="1">
                <a:latin typeface="Book Antiqua" panose="02040602050305030304" pitchFamily="18" charset="0"/>
              </a:rPr>
              <a:t>power</a:t>
            </a:r>
            <a:r>
              <a:rPr lang="sk-SK" sz="4800" b="1" i="1" dirty="0">
                <a:latin typeface="Book Antiqua" panose="02040602050305030304" pitchFamily="18" charset="0"/>
              </a:rPr>
              <a:t> </a:t>
            </a:r>
            <a:r>
              <a:rPr lang="sk-SK" sz="4800" b="1" i="1" dirty="0" err="1">
                <a:latin typeface="Book Antiqua" panose="02040602050305030304" pitchFamily="18" charset="0"/>
              </a:rPr>
              <a:t>plants</a:t>
            </a:r>
            <a:endParaRPr lang="sk-SK" sz="4800" b="1" i="1" dirty="0">
              <a:latin typeface="Book Antiqua" panose="02040602050305030304" pitchFamily="18" charset="0"/>
            </a:endParaRPr>
          </a:p>
        </p:txBody>
      </p:sp>
      <p:sp>
        <p:nvSpPr>
          <p:cNvPr id="3" name="Zástupný obsah 2">
            <a:extLst>
              <a:ext uri="{FF2B5EF4-FFF2-40B4-BE49-F238E27FC236}">
                <a16:creationId xmlns:a16="http://schemas.microsoft.com/office/drawing/2014/main" id="{34D60A48-8519-4D5D-84EE-CA6E602EBC27}"/>
              </a:ext>
            </a:extLst>
          </p:cNvPr>
          <p:cNvSpPr>
            <a:spLocks noGrp="1"/>
          </p:cNvSpPr>
          <p:nvPr>
            <p:ph idx="1"/>
          </p:nvPr>
        </p:nvSpPr>
        <p:spPr>
          <a:xfrm>
            <a:off x="189904" y="1790114"/>
            <a:ext cx="11137490" cy="2417901"/>
          </a:xfrm>
        </p:spPr>
        <p:txBody>
          <a:bodyPr>
            <a:normAutofit/>
          </a:bodyPr>
          <a:lstStyle/>
          <a:p>
            <a:pPr marL="0" indent="0" algn="ctr">
              <a:buNone/>
            </a:pPr>
            <a:r>
              <a:rPr lang="en-US" b="1" i="1" dirty="0">
                <a:solidFill>
                  <a:srgbClr val="222222"/>
                </a:solidFill>
                <a:latin typeface="Book Antiqua" panose="02040602050305030304" pitchFamily="18" charset="0"/>
              </a:rPr>
              <a:t>Nuclear power</a:t>
            </a:r>
            <a:br>
              <a:rPr lang="en-US" sz="2000" i="1" dirty="0">
                <a:latin typeface="Book Antiqua" panose="02040602050305030304" pitchFamily="18" charset="0"/>
              </a:rPr>
            </a:br>
            <a:r>
              <a:rPr lang="en-US" sz="2000" i="1" dirty="0">
                <a:solidFill>
                  <a:srgbClr val="222222"/>
                </a:solidFill>
                <a:latin typeface="Book Antiqua" panose="02040602050305030304" pitchFamily="18" charset="0"/>
              </a:rPr>
              <a:t>In the range of years 1965-1999 there were attempts to exhibit six nuclear power stations, but only in 1972 the construction of a non-small </a:t>
            </a:r>
            <a:r>
              <a:rPr lang="en-US" sz="2000" i="1" dirty="0" err="1">
                <a:solidFill>
                  <a:srgbClr val="222222"/>
                </a:solidFill>
                <a:latin typeface="Book Antiqua" panose="02040602050305030304" pitchFamily="18" charset="0"/>
              </a:rPr>
              <a:t>atomo</a:t>
            </a:r>
            <a:r>
              <a:rPr lang="en-US" sz="2000" i="1" dirty="0">
                <a:solidFill>
                  <a:srgbClr val="222222"/>
                </a:solidFill>
                <a:latin typeface="Book Antiqua" panose="02040602050305030304" pitchFamily="18" charset="0"/>
              </a:rPr>
              <a:t>-electric plant was started.</a:t>
            </a:r>
            <a:br>
              <a:rPr lang="en-US" sz="2000" i="1" dirty="0">
                <a:latin typeface="Book Antiqua" panose="02040602050305030304" pitchFamily="18" charset="0"/>
              </a:rPr>
            </a:br>
            <a:r>
              <a:rPr lang="en-US" sz="2000" i="1" dirty="0">
                <a:solidFill>
                  <a:srgbClr val="222222"/>
                </a:solidFill>
                <a:latin typeface="Book Antiqua" panose="02040602050305030304" pitchFamily="18" charset="0"/>
              </a:rPr>
              <a:t>Only the </a:t>
            </a:r>
            <a:r>
              <a:rPr lang="en-US" sz="2000" i="1" dirty="0" err="1">
                <a:solidFill>
                  <a:srgbClr val="222222"/>
                </a:solidFill>
                <a:latin typeface="Book Antiqua" panose="02040602050305030304" pitchFamily="18" charset="0"/>
              </a:rPr>
              <a:t>Zwe</a:t>
            </a:r>
            <a:r>
              <a:rPr lang="sk-SK" sz="2000" i="1" dirty="0">
                <a:solidFill>
                  <a:srgbClr val="222222"/>
                </a:solidFill>
                <a:latin typeface="Book Antiqua" panose="02040602050305030304" pitchFamily="18" charset="0"/>
              </a:rPr>
              <a:t>n</a:t>
            </a:r>
            <a:r>
              <a:rPr lang="en-US" sz="2000" i="1" dirty="0" err="1">
                <a:solidFill>
                  <a:srgbClr val="222222"/>
                </a:solidFill>
                <a:latin typeface="Book Antiqua" panose="02040602050305030304" pitchFamily="18" charset="0"/>
              </a:rPr>
              <a:t>tendorf</a:t>
            </a:r>
            <a:r>
              <a:rPr lang="en-US" sz="2000" i="1" dirty="0">
                <a:solidFill>
                  <a:srgbClr val="222222"/>
                </a:solidFill>
                <a:latin typeface="Book Antiqua" panose="02040602050305030304" pitchFamily="18" charset="0"/>
              </a:rPr>
              <a:t> an der Donau was found only 60 </a:t>
            </a:r>
            <a:r>
              <a:rPr lang="en-US" sz="2000" i="1" dirty="0" err="1">
                <a:solidFill>
                  <a:srgbClr val="222222"/>
                </a:solidFill>
                <a:latin typeface="Book Antiqua" panose="02040602050305030304" pitchFamily="18" charset="0"/>
              </a:rPr>
              <a:t>kilometres</a:t>
            </a:r>
            <a:r>
              <a:rPr lang="en-US" sz="2000" i="1" dirty="0">
                <a:solidFill>
                  <a:srgbClr val="222222"/>
                </a:solidFill>
                <a:latin typeface="Book Antiqua" panose="02040602050305030304" pitchFamily="18" charset="0"/>
              </a:rPr>
              <a:t> from Vienna.</a:t>
            </a:r>
            <a:br>
              <a:rPr lang="en-US" sz="2000" i="1" dirty="0">
                <a:latin typeface="Book Antiqua" panose="02040602050305030304" pitchFamily="18" charset="0"/>
              </a:rPr>
            </a:br>
            <a:r>
              <a:rPr lang="en-US" sz="2000" i="1" dirty="0">
                <a:solidFill>
                  <a:srgbClr val="222222"/>
                </a:solidFill>
                <a:latin typeface="Book Antiqua" panose="02040602050305030304" pitchFamily="18" charset="0"/>
              </a:rPr>
              <a:t>Interesting: Austria is the only country that owns the model of the real nuclear power plant at scale 1:1.</a:t>
            </a:r>
            <a:br>
              <a:rPr lang="en-US" sz="2000" i="1" dirty="0">
                <a:latin typeface="Book Antiqua" panose="02040602050305030304" pitchFamily="18" charset="0"/>
              </a:rPr>
            </a:br>
            <a:r>
              <a:rPr lang="en-US" sz="2000" i="1" dirty="0">
                <a:solidFill>
                  <a:srgbClr val="222222"/>
                </a:solidFill>
                <a:latin typeface="Book Antiqua" panose="02040602050305030304" pitchFamily="18" charset="0"/>
              </a:rPr>
              <a:t>While our neighbors are owned by a nuclear power plant, the resistance of the atom is kept. So this method of energy does not exploit.</a:t>
            </a:r>
            <a:br>
              <a:rPr lang="en-US" sz="2000" i="1" dirty="0">
                <a:latin typeface="Book Antiqua" panose="02040602050305030304" pitchFamily="18" charset="0"/>
              </a:rPr>
            </a:br>
            <a:endParaRPr lang="sk-SK" sz="2000" dirty="0"/>
          </a:p>
        </p:txBody>
      </p:sp>
      <p:pic>
        <p:nvPicPr>
          <p:cNvPr id="9" name="Obrázek 8">
            <a:extLst>
              <a:ext uri="{FF2B5EF4-FFF2-40B4-BE49-F238E27FC236}">
                <a16:creationId xmlns:a16="http://schemas.microsoft.com/office/drawing/2014/main" id="{DCF0BF4F-6854-4DA4-89BE-884CF03F8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308" y="4153871"/>
            <a:ext cx="3900878" cy="2600585"/>
          </a:xfrm>
          <a:prstGeom prst="rect">
            <a:avLst/>
          </a:prstGeom>
        </p:spPr>
      </p:pic>
      <p:pic>
        <p:nvPicPr>
          <p:cNvPr id="11" name="Obrázek 10">
            <a:extLst>
              <a:ext uri="{FF2B5EF4-FFF2-40B4-BE49-F238E27FC236}">
                <a16:creationId xmlns:a16="http://schemas.microsoft.com/office/drawing/2014/main" id="{CB4D57C8-3E0C-446A-89A7-20F398E9C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815" y="4155111"/>
            <a:ext cx="3900877" cy="2599345"/>
          </a:xfrm>
          <a:prstGeom prst="rect">
            <a:avLst/>
          </a:prstGeom>
        </p:spPr>
      </p:pic>
      <p:sp>
        <p:nvSpPr>
          <p:cNvPr id="14" name="TextovéPole 13">
            <a:extLst>
              <a:ext uri="{FF2B5EF4-FFF2-40B4-BE49-F238E27FC236}">
                <a16:creationId xmlns:a16="http://schemas.microsoft.com/office/drawing/2014/main" id="{E3CF53D9-6CE4-48C7-AA07-D19B3DD2A754}"/>
              </a:ext>
            </a:extLst>
          </p:cNvPr>
          <p:cNvSpPr txBox="1"/>
          <p:nvPr/>
        </p:nvSpPr>
        <p:spPr>
          <a:xfrm>
            <a:off x="615308" y="4433317"/>
            <a:ext cx="10841890" cy="584775"/>
          </a:xfrm>
          <a:prstGeom prst="rect">
            <a:avLst/>
          </a:prstGeom>
          <a:noFill/>
        </p:spPr>
        <p:txBody>
          <a:bodyPr wrap="square" rtlCol="0">
            <a:spAutoFit/>
          </a:bodyPr>
          <a:lstStyle/>
          <a:p>
            <a:pPr algn="ctr"/>
            <a:r>
              <a:rPr lang="sk-SK" sz="3200" i="1" dirty="0" err="1">
                <a:solidFill>
                  <a:schemeClr val="accent4">
                    <a:lumMod val="75000"/>
                  </a:schemeClr>
                </a:solidFill>
                <a:effectLst>
                  <a:outerShdw blurRad="38100" dist="38100" dir="2700000" algn="tl">
                    <a:srgbClr val="000000">
                      <a:alpha val="43137"/>
                    </a:srgbClr>
                  </a:outerShdw>
                </a:effectLst>
                <a:latin typeface="Book Antiqua" panose="02040602050305030304" pitchFamily="18" charset="0"/>
              </a:rPr>
              <a:t>Zwentendorf</a:t>
            </a:r>
            <a:endParaRPr lang="sk-SK" sz="3200" i="1" dirty="0">
              <a:solidFill>
                <a:schemeClr val="accent4">
                  <a:lumMod val="75000"/>
                </a:schemeClr>
              </a:solidFill>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val="2454823232"/>
      </p:ext>
    </p:extLst>
  </p:cSld>
  <p:clrMapOvr>
    <a:masterClrMapping/>
  </p:clrMapOvr>
  <mc:AlternateContent xmlns:mc="http://schemas.openxmlformats.org/markup-compatibility/2006" xmlns:p14="http://schemas.microsoft.com/office/powerpoint/2010/main">
    <mc:Choice Requires="p14">
      <p:transition spd="slow" p14:dur="1500" advTm="339">
        <p:split orient="vert"/>
      </p:transition>
    </mc:Choice>
    <mc:Fallback xmlns="">
      <p:transition spd="slow" advTm="33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anim calcmode="lin" valueType="num">
                                      <p:cBhvr>
                                        <p:cTn id="18" dur="2000" fill="hold"/>
                                        <p:tgtEl>
                                          <p:spTgt spid="14"/>
                                        </p:tgtEl>
                                        <p:attrNameLst>
                                          <p:attrName>ppt_w</p:attrName>
                                        </p:attrNameLst>
                                      </p:cBhvr>
                                      <p:tavLst>
                                        <p:tav tm="0" fmla="#ppt_w*sin(2.5*pi*$)">
                                          <p:val>
                                            <p:fltVal val="0"/>
                                          </p:val>
                                        </p:tav>
                                        <p:tav tm="100000">
                                          <p:val>
                                            <p:fltVal val="1"/>
                                          </p:val>
                                        </p:tav>
                                      </p:tavLst>
                                    </p:anim>
                                    <p:anim calcmode="lin" valueType="num">
                                      <p:cBhvr>
                                        <p:cTn id="1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1199</Words>
  <Application>Microsoft Office PowerPoint</Application>
  <PresentationFormat>Širokouhlá</PresentationFormat>
  <Paragraphs>80</Paragraphs>
  <Slides>14</Slides>
  <Notes>0</Notes>
  <HiddenSlides>0</HiddenSlides>
  <MMClips>0</MMClips>
  <ScaleCrop>false</ScaleCrop>
  <HeadingPairs>
    <vt:vector size="8" baseType="variant">
      <vt:variant>
        <vt:lpstr>Použité písma</vt:lpstr>
      </vt:variant>
      <vt:variant>
        <vt:i4>4</vt:i4>
      </vt:variant>
      <vt:variant>
        <vt:lpstr>Motív</vt:lpstr>
      </vt:variant>
      <vt:variant>
        <vt:i4>1</vt:i4>
      </vt:variant>
      <vt:variant>
        <vt:lpstr>Vložené servery OLE</vt:lpstr>
      </vt:variant>
      <vt:variant>
        <vt:i4>1</vt:i4>
      </vt:variant>
      <vt:variant>
        <vt:lpstr>Nadpisy snímok</vt:lpstr>
      </vt:variant>
      <vt:variant>
        <vt:i4>14</vt:i4>
      </vt:variant>
    </vt:vector>
  </HeadingPairs>
  <TitlesOfParts>
    <vt:vector size="20" baseType="lpstr">
      <vt:lpstr>Arial</vt:lpstr>
      <vt:lpstr>Book Antiqua</vt:lpstr>
      <vt:lpstr>Calibri</vt:lpstr>
      <vt:lpstr>Calibri Light</vt:lpstr>
      <vt:lpstr>Motiv Office</vt:lpstr>
      <vt:lpstr>Worksheet</vt:lpstr>
      <vt:lpstr>Electric energy in the home</vt:lpstr>
      <vt:lpstr>Prezentácia programu PowerPoint</vt:lpstr>
      <vt:lpstr>Prezentácia programu PowerPoint</vt:lpstr>
      <vt:lpstr>Annual average family consumption</vt:lpstr>
      <vt:lpstr>Types of electricity production in Slovakia</vt:lpstr>
      <vt:lpstr>Prezentácia programu PowerPoint</vt:lpstr>
      <vt:lpstr>Prezentácia programu PowerPoint</vt:lpstr>
      <vt:lpstr>Types of electricity production in Austria</vt:lpstr>
      <vt:lpstr>Austria and nuclear power plants</vt:lpstr>
      <vt:lpstr> Heat pump</vt:lpstr>
      <vt:lpstr> Comparison of Austrian and Slovak energy (according to me)</vt:lpstr>
      <vt:lpstr>Prezentácia programu PowerPoint</vt:lpstr>
      <vt:lpstr>Resources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energy in the home</dc:title>
  <dc:creator>Miroslav Obert</dc:creator>
  <cp:lastModifiedBy>Admin</cp:lastModifiedBy>
  <cp:revision>45</cp:revision>
  <dcterms:created xsi:type="dcterms:W3CDTF">2019-11-29T13:13:25Z</dcterms:created>
  <dcterms:modified xsi:type="dcterms:W3CDTF">2020-01-18T12:25:56Z</dcterms:modified>
</cp:coreProperties>
</file>