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6" r:id="rId4"/>
    <p:sldId id="258" r:id="rId5"/>
    <p:sldId id="259" r:id="rId6"/>
    <p:sldId id="260" r:id="rId7"/>
    <p:sldId id="263" r:id="rId8"/>
    <p:sldId id="264" r:id="rId9"/>
    <p:sldId id="266" r:id="rId10"/>
    <p:sldId id="267" r:id="rId11"/>
    <p:sldId id="284" r:id="rId12"/>
    <p:sldId id="285" r:id="rId13"/>
    <p:sldId id="268" r:id="rId14"/>
    <p:sldId id="262" r:id="rId15"/>
    <p:sldId id="269" r:id="rId16"/>
    <p:sldId id="270" r:id="rId17"/>
    <p:sldId id="272" r:id="rId18"/>
    <p:sldId id="261" r:id="rId19"/>
    <p:sldId id="271" r:id="rId20"/>
    <p:sldId id="273" r:id="rId21"/>
    <p:sldId id="274" r:id="rId22"/>
    <p:sldId id="275" r:id="rId23"/>
    <p:sldId id="277" r:id="rId24"/>
    <p:sldId id="278" r:id="rId25"/>
    <p:sldId id="279" r:id="rId26"/>
    <p:sldId id="280" r:id="rId27"/>
    <p:sldId id="281" r:id="rId28"/>
    <p:sldId id="282" r:id="rId29"/>
    <p:sldId id="283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746" autoAdjust="0"/>
  </p:normalViewPr>
  <p:slideViewPr>
    <p:cSldViewPr>
      <p:cViewPr>
        <p:scale>
          <a:sx n="77" d="100"/>
          <a:sy n="77" d="100"/>
        </p:scale>
        <p:origin x="-1176" y="-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04800"/>
            <a:ext cx="7772400" cy="990600"/>
          </a:xfrm>
        </p:spPr>
        <p:txBody>
          <a:bodyPr>
            <a:normAutofit/>
          </a:bodyPr>
          <a:lstStyle/>
          <a:p>
            <a:r>
              <a:rPr lang="en-US" sz="5400" b="1" u="sng" dirty="0" smtClean="0"/>
              <a:t>MY SCHOOL</a:t>
            </a:r>
            <a:endParaRPr lang="en-US" sz="5400" b="1" u="sng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1295400"/>
            <a:ext cx="6248400" cy="533400"/>
          </a:xfrm>
        </p:spPr>
        <p:txBody>
          <a:bodyPr>
            <a:normAutofit fontScale="77500" lnSpcReduction="20000"/>
          </a:bodyPr>
          <a:lstStyle/>
          <a:p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School ,, </a:t>
            </a:r>
            <a:r>
              <a:rPr lang="en-US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Avram</a:t>
            </a: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Iancu</a:t>
            </a: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’’ Romania, </a:t>
            </a:r>
            <a:r>
              <a:rPr lang="en-US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Bistrita</a:t>
            </a:r>
            <a:endParaRPr lang="en-US" sz="3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Picture 3" descr="unname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2286000"/>
            <a:ext cx="4114800" cy="4114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76316" y="645994"/>
            <a:ext cx="617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/>
              <a:t>Chemistry cabinet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9600" y="1905000"/>
            <a:ext cx="754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b="1" dirty="0"/>
              <a:t>  There are solutions, test tubes of all sizes, glasses of all sizes and educational </a:t>
            </a:r>
            <a:r>
              <a:rPr lang="en-US" b="1" dirty="0" smtClean="0"/>
              <a:t>plans.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b="1" dirty="0" smtClean="0"/>
              <a:t>  </a:t>
            </a:r>
            <a:r>
              <a:rPr lang="en-US" b="1" dirty="0"/>
              <a:t>There is a disinfection site for the </a:t>
            </a:r>
            <a:r>
              <a:rPr lang="en-US" b="1" dirty="0" smtClean="0"/>
              <a:t>experiments.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3048000"/>
            <a:ext cx="2686050" cy="3581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631" y="3317895"/>
            <a:ext cx="3913294" cy="29349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18098782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600450"/>
            <a:ext cx="4343400" cy="3257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381000"/>
            <a:ext cx="2743200" cy="32399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28601"/>
            <a:ext cx="2694367" cy="3392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098771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09800" y="457200"/>
            <a:ext cx="5486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4400" b="1" u="sng" dirty="0" smtClean="0"/>
              <a:t>Medical </a:t>
            </a:r>
            <a:r>
              <a:rPr lang="ro-RO" sz="4400" b="1" u="sng" dirty="0"/>
              <a:t>cabinet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448" y="4402252"/>
            <a:ext cx="4796802" cy="24557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414557"/>
            <a:ext cx="2408041" cy="28190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414557"/>
            <a:ext cx="2667000" cy="28190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743178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57400" y="702860"/>
            <a:ext cx="7315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u="sng" dirty="0"/>
              <a:t>The Geography Cabinet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400" y="1905000"/>
            <a:ext cx="807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sz="2400" b="1" dirty="0" smtClean="0"/>
              <a:t>There are all types of maps for grades V-VIII    </a:t>
            </a:r>
            <a:r>
              <a:rPr lang="en-US" sz="2400" b="1" dirty="0"/>
              <a:t>+   projects made by students and educational </a:t>
            </a:r>
            <a:r>
              <a:rPr lang="en-US" sz="2400" b="1" dirty="0" smtClean="0"/>
              <a:t>plans.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48" y="3170971"/>
            <a:ext cx="3759199" cy="281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168696"/>
            <a:ext cx="3674525" cy="27558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95704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0" y="609600"/>
            <a:ext cx="746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/>
              <a:t>Biology cabinet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3400" y="1752600"/>
            <a:ext cx="777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b="1" dirty="0"/>
              <a:t>There are the skeleton of the human body (made of plastic), maps for different lessons, the parts of the body (plastic) and detailed books related to the structure of the V-VIII </a:t>
            </a:r>
            <a:r>
              <a:rPr lang="en-US" b="1" dirty="0" smtClean="0"/>
              <a:t>classes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b="1" dirty="0"/>
              <a:t>  Three microscopes of the latest generation are available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663" y="3509336"/>
            <a:ext cx="3081093" cy="23108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62675" y="3057525"/>
            <a:ext cx="3124200" cy="2343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47532" y="3726238"/>
            <a:ext cx="3470949" cy="26032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53551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5400" y="772194"/>
            <a:ext cx="693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u="sng" dirty="0"/>
              <a:t>The Mathematics Cabinet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1000" y="1993668"/>
            <a:ext cx="85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- </a:t>
            </a:r>
            <a:r>
              <a:rPr lang="en-US" sz="2400" b="1" dirty="0" smtClean="0"/>
              <a:t>Educational </a:t>
            </a:r>
            <a:r>
              <a:rPr lang="en-US" sz="2400" b="1" dirty="0"/>
              <a:t>plans are provided for the V-VIII class structure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8000" y="3149599"/>
            <a:ext cx="3860799" cy="289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156239"/>
            <a:ext cx="3843093" cy="2882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64531059"/>
      </p:ext>
    </p:extLst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591404"/>
            <a:ext cx="7162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/>
              <a:t>Office of Computer Science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057400"/>
            <a:ext cx="4528893" cy="33966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505200"/>
            <a:ext cx="3817693" cy="2863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68672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381000"/>
            <a:ext cx="701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u="sng" dirty="0"/>
              <a:t>Gym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2995" y="1604665"/>
            <a:ext cx="807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- They </a:t>
            </a:r>
            <a:r>
              <a:rPr lang="en-US" sz="2400" b="1" dirty="0"/>
              <a:t>were upgraded in 2017 with new equipment and state-of-the-art ventilation systems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95" y="3352800"/>
            <a:ext cx="4161709" cy="31212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2720075"/>
            <a:ext cx="3733799" cy="2800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12347575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4600" y="609600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smtClean="0"/>
              <a:t>Olympics and contests</a:t>
            </a:r>
            <a:endParaRPr lang="en-US" sz="3600" b="1" u="sng" dirty="0"/>
          </a:p>
        </p:txBody>
      </p:sp>
      <p:sp>
        <p:nvSpPr>
          <p:cNvPr id="3" name="TextBox 2"/>
          <p:cNvSpPr txBox="1"/>
          <p:nvPr/>
        </p:nvSpPr>
        <p:spPr>
          <a:xfrm>
            <a:off x="1066800" y="1981200"/>
            <a:ext cx="75438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Wingdings" pitchFamily="2" charset="2"/>
              <a:buChar char="q"/>
            </a:pPr>
            <a:r>
              <a:rPr lang="en-US" sz="2400" b="1" dirty="0" smtClean="0"/>
              <a:t>  We managed to get to : </a:t>
            </a:r>
          </a:p>
          <a:p>
            <a:pPr algn="ctr">
              <a:buFontTx/>
              <a:buChar char="-"/>
            </a:pPr>
            <a:r>
              <a:rPr lang="en-US" sz="2400" b="1" dirty="0" smtClean="0"/>
              <a:t>the county stage of history</a:t>
            </a:r>
          </a:p>
          <a:p>
            <a:pPr algn="ctr">
              <a:buFontTx/>
              <a:buChar char="-"/>
            </a:pPr>
            <a:r>
              <a:rPr lang="en-US" sz="2400" b="1" dirty="0" smtClean="0"/>
              <a:t> the county biology stage</a:t>
            </a:r>
          </a:p>
          <a:p>
            <a:pPr algn="ctr">
              <a:buFontTx/>
              <a:buChar char="-"/>
            </a:pPr>
            <a:r>
              <a:rPr lang="en-US" sz="2400" b="1" dirty="0" smtClean="0"/>
              <a:t>    the county stage of mathematics</a:t>
            </a:r>
          </a:p>
          <a:p>
            <a:pPr algn="ctr">
              <a:buFontTx/>
              <a:buChar char="-"/>
            </a:pPr>
            <a:r>
              <a:rPr lang="en-US" sz="2400" b="1" dirty="0" smtClean="0"/>
              <a:t>the national French stage</a:t>
            </a:r>
          </a:p>
          <a:p>
            <a:pPr algn="ctr">
              <a:buFontTx/>
              <a:buChar char="-"/>
            </a:pPr>
            <a:r>
              <a:rPr lang="en-US" sz="2400" b="1" dirty="0" smtClean="0"/>
              <a:t>  the local ecology stage</a:t>
            </a:r>
          </a:p>
          <a:p>
            <a:pPr algn="ctr">
              <a:buFontTx/>
              <a:buChar char="-"/>
            </a:pPr>
            <a:r>
              <a:rPr lang="en-US" sz="2400" b="1" dirty="0" smtClean="0"/>
              <a:t>  the county stage of the first aid</a:t>
            </a:r>
          </a:p>
          <a:p>
            <a:pPr algn="ctr">
              <a:buFontTx/>
              <a:buChar char="-"/>
            </a:pPr>
            <a:r>
              <a:rPr lang="en-US" sz="2400" b="1" dirty="0" smtClean="0"/>
              <a:t> the national IT phase</a:t>
            </a:r>
          </a:p>
          <a:p>
            <a:pPr algn="ctr">
              <a:buFontTx/>
              <a:buChar char="-"/>
            </a:pPr>
            <a:r>
              <a:rPr lang="en-US" sz="2400" b="1" dirty="0" smtClean="0"/>
              <a:t>the first place in the drawing contest, the national stage</a:t>
            </a:r>
          </a:p>
          <a:p>
            <a:pPr algn="ctr">
              <a:buFontTx/>
              <a:buChar char="-"/>
            </a:pPr>
            <a:r>
              <a:rPr lang="en-US" sz="2400" b="1" dirty="0" smtClean="0"/>
              <a:t>Etc.</a:t>
            </a:r>
          </a:p>
          <a:p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304800"/>
            <a:ext cx="7086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/>
              <a:t>Part of the Olympic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836" y="1527553"/>
            <a:ext cx="3418007" cy="26408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04950"/>
            <a:ext cx="3581400" cy="2686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791" y="4343400"/>
            <a:ext cx="4233894" cy="2385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28381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0" y="457200"/>
            <a:ext cx="563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 smtClean="0"/>
              <a:t>LAYOUT</a:t>
            </a:r>
            <a:endParaRPr lang="en-US" sz="4400" b="1" u="sng" dirty="0"/>
          </a:p>
        </p:txBody>
      </p:sp>
      <p:sp>
        <p:nvSpPr>
          <p:cNvPr id="3" name="TextBox 2"/>
          <p:cNvSpPr txBox="1"/>
          <p:nvPr/>
        </p:nvSpPr>
        <p:spPr>
          <a:xfrm>
            <a:off x="609600" y="1676400"/>
            <a:ext cx="754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US" sz="2400" b="1" dirty="0" smtClean="0"/>
              <a:t>  Our school is in Central Europe, Romania, in </a:t>
            </a:r>
            <a:r>
              <a:rPr lang="en-US" sz="2400" b="1" dirty="0" err="1" smtClean="0"/>
              <a:t>Bistrita-Nasaud</a:t>
            </a:r>
            <a:r>
              <a:rPr lang="en-US" sz="2400" b="1" dirty="0" smtClean="0"/>
              <a:t> County, </a:t>
            </a:r>
            <a:r>
              <a:rPr lang="en-US" sz="2400" b="1" dirty="0" err="1" smtClean="0"/>
              <a:t>Bistrita</a:t>
            </a:r>
            <a:r>
              <a:rPr lang="en-US" sz="2400" b="1" dirty="0" smtClean="0"/>
              <a:t>, 1 </a:t>
            </a:r>
            <a:r>
              <a:rPr lang="en-US" sz="2400" b="1" dirty="0" err="1" smtClean="0"/>
              <a:t>Decembrie</a:t>
            </a:r>
            <a:r>
              <a:rPr lang="en-US" sz="2400" b="1" dirty="0" smtClean="0"/>
              <a:t> street</a:t>
            </a:r>
            <a:r>
              <a:rPr lang="en-US" b="1" dirty="0" smtClean="0"/>
              <a:t>. </a:t>
            </a:r>
            <a:endParaRPr lang="en-US" b="1" dirty="0"/>
          </a:p>
        </p:txBody>
      </p:sp>
      <p:pic>
        <p:nvPicPr>
          <p:cNvPr id="5" name="Picture 4" descr="10065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2743200"/>
            <a:ext cx="4114800" cy="386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u="sng" dirty="0"/>
              <a:t>Renovation of the green space in front of the institution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676400"/>
            <a:ext cx="3729953" cy="22379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Left Arrow 5"/>
          <p:cNvSpPr/>
          <p:nvPr/>
        </p:nvSpPr>
        <p:spPr>
          <a:xfrm>
            <a:off x="4495800" y="2577152"/>
            <a:ext cx="1676400" cy="762000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548651" y="2496487"/>
            <a:ext cx="2438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Before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773606"/>
            <a:ext cx="3733800" cy="2800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Right Arrow 9"/>
          <p:cNvSpPr/>
          <p:nvPr/>
        </p:nvSpPr>
        <p:spPr>
          <a:xfrm>
            <a:off x="2736518" y="4826942"/>
            <a:ext cx="1619819" cy="814129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85800" y="4826942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After</a:t>
            </a:r>
          </a:p>
        </p:txBody>
      </p:sp>
    </p:spTree>
    <p:extLst>
      <p:ext uri="{BB962C8B-B14F-4D97-AF65-F5344CB8AC3E}">
        <p14:creationId xmlns:p14="http://schemas.microsoft.com/office/powerpoint/2010/main" val="152692679"/>
      </p:ext>
    </p:extLst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2600" y="533400"/>
            <a:ext cx="5522912" cy="41421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05000" y="5257800"/>
            <a:ext cx="5486400" cy="804862"/>
          </a:xfrm>
        </p:spPr>
        <p:txBody>
          <a:bodyPr>
            <a:noAutofit/>
          </a:bodyPr>
          <a:lstStyle/>
          <a:p>
            <a:r>
              <a:rPr lang="en-US" sz="2400" b="1" u="sng" dirty="0"/>
              <a:t>Separate cupboards for grades I-IV (2017) have been made available to ease the weight of the satchel</a:t>
            </a:r>
          </a:p>
        </p:txBody>
      </p:sp>
    </p:spTree>
    <p:extLst>
      <p:ext uri="{BB962C8B-B14F-4D97-AF65-F5344CB8AC3E}">
        <p14:creationId xmlns:p14="http://schemas.microsoft.com/office/powerpoint/2010/main" val="4201744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0200" y="457200"/>
            <a:ext cx="6934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u="sng" dirty="0"/>
              <a:t>Extracurricular activities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9600" y="1752600"/>
            <a:ext cx="746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/>
              <a:t>1. On </a:t>
            </a:r>
            <a:r>
              <a:rPr lang="en-US" sz="2400" b="1" u="sng" dirty="0"/>
              <a:t>the day of the army, the soldiers came and presented us life on the front (equipment, weapons, etc.)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52" y="3302758"/>
            <a:ext cx="3888755" cy="25817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560" y="3332328"/>
            <a:ext cx="3780935" cy="2552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381776"/>
      </p:ext>
    </p:extLst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609600"/>
            <a:ext cx="7543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smtClean="0"/>
              <a:t>2.  On </a:t>
            </a:r>
            <a:r>
              <a:rPr lang="en-US" sz="3200" b="1" u="sng" dirty="0"/>
              <a:t>Black Sea Day, students organized projects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716" y="2069911"/>
            <a:ext cx="6934200" cy="4468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04558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533400"/>
            <a:ext cx="7696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/>
              <a:t>3. On the day of Romania pupils were dressed in folk costumes (our ancestors' clothing, handmade)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2286000"/>
            <a:ext cx="3581400" cy="36062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199" y="2219431"/>
            <a:ext cx="2753917" cy="37394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59135265"/>
      </p:ext>
    </p:extLst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609600"/>
            <a:ext cx="7924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/>
              <a:t>4. On 8 March (Mother's Day) the children congratulated and enjoyed each other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476" y="2135505"/>
            <a:ext cx="3908724" cy="38842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2039673"/>
            <a:ext cx="2209800" cy="39801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80586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1278" y="838200"/>
            <a:ext cx="838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/>
              <a:t>5. On planting day planting of different plant species was organized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278" y="2438400"/>
            <a:ext cx="6858000" cy="397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299760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457200"/>
            <a:ext cx="8458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/>
              <a:t>6. On </a:t>
            </a:r>
            <a:r>
              <a:rPr lang="en-US" sz="3600" b="1" u="sng" dirty="0"/>
              <a:t>the ecology day there were </a:t>
            </a:r>
            <a:r>
              <a:rPr lang="en-US" sz="3600" b="1" u="sng" dirty="0" err="1"/>
              <a:t>gunaoies</a:t>
            </a:r>
            <a:r>
              <a:rPr lang="en-US" sz="3600" b="1" u="sng" dirty="0"/>
              <a:t> from a park near </a:t>
            </a:r>
            <a:r>
              <a:rPr lang="en-US" sz="4000" b="1" u="sng" dirty="0"/>
              <a:t>the school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209800"/>
            <a:ext cx="3840127" cy="38561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2237603"/>
            <a:ext cx="3773606" cy="37578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88300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92707" y="812210"/>
            <a:ext cx="739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 smtClean="0"/>
              <a:t>7. </a:t>
            </a:r>
            <a:r>
              <a:rPr lang="en-US" sz="4000" b="1" u="sng" dirty="0"/>
              <a:t>Day, World of Cosmic Space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286000"/>
            <a:ext cx="4267200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362200"/>
            <a:ext cx="4212609" cy="31594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37238698"/>
      </p:ext>
    </p:extLst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533400"/>
            <a:ext cx="8001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end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9600" y="2362200"/>
            <a:ext cx="85344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hope you liked this project made by the students of the gymnasium school "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Avram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Iancu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 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en-US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Bistrita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:</a:t>
            </a:r>
          </a:p>
          <a:p>
            <a:r>
              <a:rPr lang="en-US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</a:t>
            </a:r>
          </a:p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-  </a:t>
            </a:r>
            <a:r>
              <a:rPr lang="en-US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Antohi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Bianca-</a:t>
            </a:r>
            <a:r>
              <a:rPr lang="en-US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Andreea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-  </a:t>
            </a:r>
            <a:r>
              <a:rPr lang="en-US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Florea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Jessica </a:t>
            </a:r>
          </a:p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Class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 a-VIII-a C </a:t>
            </a:r>
          </a:p>
          <a:p>
            <a:endParaRPr lang="en-US" sz="20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0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en-US" sz="20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Coordinator 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Monica </a:t>
            </a:r>
            <a:r>
              <a:rPr lang="en-US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Luputi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endParaRPr 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this project we presented to you the beauty of our school, extracurricular activities and our facilities, we are very proud to have been able to take part in such a </a:t>
            </a:r>
            <a:r>
              <a:rPr lang="en-US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project.</a:t>
            </a:r>
            <a:endParaRPr lang="en-US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445175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1524000"/>
            <a:ext cx="3962400" cy="5126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3581400" y="225188"/>
            <a:ext cx="259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u="sng" dirty="0"/>
              <a:t>Evolution</a:t>
            </a:r>
          </a:p>
        </p:txBody>
      </p:sp>
    </p:spTree>
    <p:extLst>
      <p:ext uri="{BB962C8B-B14F-4D97-AF65-F5344CB8AC3E}">
        <p14:creationId xmlns:p14="http://schemas.microsoft.com/office/powerpoint/2010/main" val="132133457"/>
      </p:ext>
    </p:extLst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000" y="152400"/>
            <a:ext cx="5029200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 smtClean="0"/>
          </a:p>
          <a:p>
            <a:pPr algn="ctr"/>
            <a:r>
              <a:rPr lang="en-US" sz="4400" b="1" u="sng" dirty="0" smtClean="0"/>
              <a:t>Teachers </a:t>
            </a:r>
          </a:p>
          <a:p>
            <a:pPr algn="ctr"/>
            <a:endParaRPr lang="en-US" sz="4400" b="1" u="sng" dirty="0"/>
          </a:p>
        </p:txBody>
      </p:sp>
      <p:sp>
        <p:nvSpPr>
          <p:cNvPr id="5" name="TextBox 4"/>
          <p:cNvSpPr txBox="1"/>
          <p:nvPr/>
        </p:nvSpPr>
        <p:spPr>
          <a:xfrm>
            <a:off x="685800" y="1600200"/>
            <a:ext cx="731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US" sz="2400" dirty="0" smtClean="0"/>
              <a:t> </a:t>
            </a:r>
            <a:r>
              <a:rPr lang="en-US" sz="2400" b="1" dirty="0" smtClean="0"/>
              <a:t>We have 50 teachers for classes </a:t>
            </a:r>
            <a:r>
              <a:rPr lang="en-US" sz="2400" b="1" dirty="0"/>
              <a:t>0-8  (they are just a </a:t>
            </a:r>
            <a:r>
              <a:rPr lang="en-US" sz="2400" b="1" dirty="0" smtClean="0"/>
              <a:t>part)</a:t>
            </a:r>
          </a:p>
          <a:p>
            <a:pPr>
              <a:buFont typeface="Wingdings" pitchFamily="2" charset="2"/>
              <a:buChar char="q"/>
            </a:pP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200400"/>
            <a:ext cx="7976716" cy="28250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0200" y="381000"/>
            <a:ext cx="6096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 smtClean="0"/>
              <a:t>Pupils</a:t>
            </a:r>
            <a:endParaRPr lang="en-US" sz="4400" b="1" u="sng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1447800"/>
            <a:ext cx="769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US" sz="2400" dirty="0" smtClean="0"/>
              <a:t> </a:t>
            </a:r>
            <a:r>
              <a:rPr lang="en-US" sz="2400" b="1" dirty="0" smtClean="0"/>
              <a:t>There are about 1,000 students</a:t>
            </a:r>
            <a:endParaRPr lang="en-US" sz="2400" b="1" dirty="0"/>
          </a:p>
        </p:txBody>
      </p:sp>
      <p:pic>
        <p:nvPicPr>
          <p:cNvPr id="4" name="Picture 3" descr="41436961_2101448426591916_4959578962108874752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2438400"/>
            <a:ext cx="5562600" cy="35108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2600" y="381000"/>
            <a:ext cx="6096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u="sng" dirty="0" smtClean="0"/>
              <a:t>Features</a:t>
            </a:r>
            <a:endParaRPr lang="en-US" sz="6000" b="1" u="sng" dirty="0"/>
          </a:p>
        </p:txBody>
      </p:sp>
      <p:sp>
        <p:nvSpPr>
          <p:cNvPr id="3" name="TextBox 2"/>
          <p:cNvSpPr txBox="1"/>
          <p:nvPr/>
        </p:nvSpPr>
        <p:spPr>
          <a:xfrm>
            <a:off x="762000" y="1905000"/>
            <a:ext cx="7620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US" sz="2400" b="1" dirty="0" smtClean="0"/>
              <a:t>  Each classroom is equipped with a video projector</a:t>
            </a:r>
          </a:p>
          <a:p>
            <a:pPr>
              <a:buFont typeface="Wingdings" pitchFamily="2" charset="2"/>
              <a:buChar char="q"/>
            </a:pPr>
            <a:r>
              <a:rPr lang="en-US" sz="2400" b="1" dirty="0" smtClean="0"/>
              <a:t>  Children's food is provided with the school canteen and a shop</a:t>
            </a:r>
          </a:p>
          <a:p>
            <a:pPr>
              <a:buFont typeface="Wingdings" pitchFamily="2" charset="2"/>
              <a:buChar char="q"/>
            </a:pPr>
            <a:r>
              <a:rPr lang="en-US" sz="2400" b="1" dirty="0" smtClean="0"/>
              <a:t>  Children's health is provided, a dental office and general assistance</a:t>
            </a:r>
          </a:p>
          <a:p>
            <a:pPr>
              <a:buFont typeface="Wingdings" pitchFamily="2" charset="2"/>
              <a:buChar char="q"/>
            </a:pPr>
            <a:r>
              <a:rPr lang="en-US" sz="2400" b="1" dirty="0" smtClean="0"/>
              <a:t>  A library and a reading room are also available for students' documentation</a:t>
            </a:r>
          </a:p>
          <a:p>
            <a:pPr>
              <a:buFont typeface="Wingdings" pitchFamily="2" charset="2"/>
              <a:buChar char="q"/>
            </a:pPr>
            <a:r>
              <a:rPr lang="en-US" sz="2400" b="1" dirty="0" smtClean="0"/>
              <a:t>  But for the emotional problems a school psychologist is available</a:t>
            </a:r>
          </a:p>
          <a:p>
            <a:pPr>
              <a:buFont typeface="Wingdings" pitchFamily="2" charset="2"/>
              <a:buChar char="q"/>
            </a:pPr>
            <a:r>
              <a:rPr lang="en-US" sz="2400" b="1" dirty="0" smtClean="0"/>
              <a:t>  Physical education is provided with a sports hall equipped with heating and modern equipment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3239" y="457200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/>
              <a:t>Organization of halls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9600" y="1752600"/>
            <a:ext cx="800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sz="2400" b="1" dirty="0"/>
              <a:t>Each room is equipped with a video </a:t>
            </a:r>
            <a:r>
              <a:rPr lang="en-US" sz="2400" b="1" dirty="0" smtClean="0"/>
              <a:t>projector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sz="2400" b="1" dirty="0"/>
              <a:t> A bench and a chair for each student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171111"/>
            <a:ext cx="3810000" cy="285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29200" y="3085385"/>
            <a:ext cx="3657601" cy="2743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81678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0200" y="381000"/>
            <a:ext cx="6248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/>
              <a:t>Library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5800" y="152400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- </a:t>
            </a:r>
            <a:r>
              <a:rPr lang="en-US" sz="2400" b="1" dirty="0" smtClean="0"/>
              <a:t>There </a:t>
            </a:r>
            <a:r>
              <a:rPr lang="en-US" sz="2400" b="1" dirty="0"/>
              <a:t>are 12810 volumes in the library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2514600"/>
            <a:ext cx="3810000" cy="4043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28861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46830" y="609600"/>
            <a:ext cx="6324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/>
              <a:t>Psychology cabinet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9600" y="1905000"/>
            <a:ext cx="800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- There is a responsible (psychologist) available at any time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63" y="3162300"/>
            <a:ext cx="3962400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237" y="2444222"/>
            <a:ext cx="2667000" cy="2000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4648200"/>
            <a:ext cx="2553837" cy="2000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46727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</TotalTime>
  <Words>588</Words>
  <Application>Microsoft Office PowerPoint</Application>
  <PresentationFormat>On-screen Show (4:3)</PresentationFormat>
  <Paragraphs>73</Paragraphs>
  <Slides>29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MY SCHOOL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Renovation of the green space in front of the institution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 SCHOOL</dc:title>
  <dc:creator>Maria</dc:creator>
  <cp:lastModifiedBy>Windows User</cp:lastModifiedBy>
  <cp:revision>38</cp:revision>
  <dcterms:created xsi:type="dcterms:W3CDTF">2006-08-16T00:00:00Z</dcterms:created>
  <dcterms:modified xsi:type="dcterms:W3CDTF">2018-11-06T19:32:07Z</dcterms:modified>
</cp:coreProperties>
</file>