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5"/>
  </p:handout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93" r:id="rId24"/>
    <p:sldId id="283" r:id="rId25"/>
    <p:sldId id="285" r:id="rId26"/>
    <p:sldId id="287" r:id="rId27"/>
    <p:sldId id="288" r:id="rId28"/>
    <p:sldId id="264" r:id="rId29"/>
    <p:sldId id="265" r:id="rId30"/>
    <p:sldId id="266" r:id="rId31"/>
    <p:sldId id="289" r:id="rId32"/>
    <p:sldId id="290" r:id="rId33"/>
    <p:sldId id="291" r:id="rId34"/>
  </p:sldIdLst>
  <p:sldSz cx="9144000" cy="6858000" type="screen4x3"/>
  <p:notesSz cx="6668770" cy="992632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37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E52B0-6827-4378-9C6E-B33CF78E054C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AE8E-6AD8-42AF-927C-5341D2F4778F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F6435-633B-49FD-B6D7-1DDB1FBB1FE4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  <a:endParaRPr lang="de-DE" smtClean="0"/>
          </a:p>
          <a:p>
            <a:pPr lvl="1"/>
            <a:r>
              <a:rPr lang="de-DE" smtClean="0"/>
              <a:t>Zweite Ebene</a:t>
            </a:r>
            <a:endParaRPr lang="de-DE" smtClean="0"/>
          </a:p>
          <a:p>
            <a:pPr lvl="2"/>
            <a:r>
              <a:rPr lang="de-DE" smtClean="0"/>
              <a:t>Dritte Ebene</a:t>
            </a:r>
            <a:endParaRPr lang="de-DE" smtClean="0"/>
          </a:p>
          <a:p>
            <a:pPr lvl="3"/>
            <a:r>
              <a:rPr lang="de-DE" smtClean="0"/>
              <a:t>Vierte Ebene</a:t>
            </a:r>
            <a:endParaRPr lang="de-DE" smtClean="0"/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7B78F-1D1F-42AD-9311-EE6BECF91CCB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B78F-1D1F-42AD-9311-EE6BECF91CCB}" type="slidenum">
              <a:rPr lang="de-DE" smtClean="0"/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  <a:endParaRPr kumimoji="0"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  <a:endParaRPr kumimoji="0" lang="de-DE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  <a:endParaRPr kumimoji="0" lang="de-DE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  <a:endParaRPr kumimoji="0" lang="de-DE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  <a:endParaRPr lang="de-DE" smtClean="0"/>
          </a:p>
          <a:p>
            <a:pPr lvl="1" eaLnBrk="1" latinLnBrk="0" hangingPunct="1"/>
            <a:r>
              <a:rPr lang="de-DE" smtClean="0"/>
              <a:t>Zweite Ebene</a:t>
            </a:r>
            <a:endParaRPr lang="de-DE" smtClean="0"/>
          </a:p>
          <a:p>
            <a:pPr lvl="2" eaLnBrk="1" latinLnBrk="0" hangingPunct="1"/>
            <a:r>
              <a:rPr lang="de-DE" smtClean="0"/>
              <a:t>Dritte Ebene</a:t>
            </a:r>
            <a:endParaRPr lang="de-DE" smtClean="0"/>
          </a:p>
          <a:p>
            <a:pPr lvl="3" eaLnBrk="1" latinLnBrk="0" hangingPunct="1"/>
            <a:r>
              <a:rPr lang="de-DE" smtClean="0"/>
              <a:t>Vierte Ebene</a:t>
            </a:r>
            <a:endParaRPr lang="de-DE" smtClean="0"/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  <a:endParaRPr kumimoji="0"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4D2263-74E7-46F1-A99C-8A409A6080EA}" type="slidenum">
              <a:rPr lang="de-DE" smtClean="0"/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  <a:endParaRPr kumimoji="0" lang="de-DE" smtClean="0"/>
          </a:p>
          <a:p>
            <a:pPr lvl="1" eaLnBrk="1" latinLnBrk="0" hangingPunct="1"/>
            <a:r>
              <a:rPr kumimoji="0" lang="de-DE" smtClean="0"/>
              <a:t>Zweite Ebene</a:t>
            </a:r>
            <a:endParaRPr kumimoji="0" lang="de-DE" smtClean="0"/>
          </a:p>
          <a:p>
            <a:pPr lvl="2" eaLnBrk="1" latinLnBrk="0" hangingPunct="1"/>
            <a:r>
              <a:rPr kumimoji="0" lang="de-DE" smtClean="0"/>
              <a:t>Dritte Ebene</a:t>
            </a:r>
            <a:endParaRPr kumimoji="0" lang="de-DE" smtClean="0"/>
          </a:p>
          <a:p>
            <a:pPr lvl="3" eaLnBrk="1" latinLnBrk="0" hangingPunct="1"/>
            <a:r>
              <a:rPr kumimoji="0" lang="de-DE" smtClean="0"/>
              <a:t>Vierte Ebene</a:t>
            </a:r>
            <a:endParaRPr kumimoji="0" lang="de-DE" smtClean="0"/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 smtClean="0"/>
              <a:t>01.11.2019</a:t>
            </a:r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4D2263-74E7-46F1-A99C-8A409A6080EA}" type="slidenum">
              <a:rPr lang="de-DE" smtClean="0"/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6776" y="364502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Persönlichkeiten &amp;</a:t>
            </a:r>
            <a:br>
              <a:rPr lang="de-DE" dirty="0" smtClean="0"/>
            </a:br>
            <a:r>
              <a:rPr lang="de-DE" dirty="0" smtClean="0"/>
              <a:t>Helden in Deutschland</a:t>
            </a:r>
            <a:br>
              <a:rPr lang="de-DE" dirty="0" smtClean="0"/>
            </a:br>
            <a:r>
              <a:rPr lang="de-DE" dirty="0" smtClean="0"/>
              <a:t>--------------------------------</a:t>
            </a:r>
            <a:br>
              <a:rPr lang="de-DE" dirty="0" smtClean="0"/>
            </a:br>
            <a:r>
              <a:rPr lang="de-DE" dirty="0" smtClean="0"/>
              <a:t>Important people &amp;</a:t>
            </a:r>
            <a:br>
              <a:rPr lang="de-DE" dirty="0" smtClean="0"/>
            </a:br>
            <a:r>
              <a:rPr lang="de-DE" dirty="0" smtClean="0"/>
              <a:t>heroes in Germany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45" y="1221516"/>
            <a:ext cx="3528392" cy="4939749"/>
          </a:xfrm>
        </p:spPr>
      </p:pic>
      <p:sp>
        <p:nvSpPr>
          <p:cNvPr id="2" name="Textfeld 1"/>
          <p:cNvSpPr txBox="1"/>
          <p:nvPr/>
        </p:nvSpPr>
        <p:spPr>
          <a:xfrm>
            <a:off x="6685280" y="3034030"/>
            <a:ext cx="1708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Fix and Foxi</a:t>
            </a:r>
            <a:endParaRPr lang="de-DE" altLang="en-US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85" y="2132856"/>
            <a:ext cx="4536504" cy="3311820"/>
          </a:xfrm>
        </p:spPr>
      </p:pic>
      <p:sp>
        <p:nvSpPr>
          <p:cNvPr id="2" name="Textfeld 1"/>
          <p:cNvSpPr txBox="1"/>
          <p:nvPr/>
        </p:nvSpPr>
        <p:spPr>
          <a:xfrm>
            <a:off x="6476365" y="2950845"/>
            <a:ext cx="1800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Max and Moritz</a:t>
            </a:r>
            <a:endParaRPr lang="de-DE" altLang="en-US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2" y="2348880"/>
            <a:ext cx="5257990" cy="2954322"/>
          </a:xfrm>
        </p:spPr>
      </p:pic>
      <p:sp>
        <p:nvSpPr>
          <p:cNvPr id="2" name="Textfeld 1"/>
          <p:cNvSpPr txBox="1"/>
          <p:nvPr/>
        </p:nvSpPr>
        <p:spPr>
          <a:xfrm>
            <a:off x="6290945" y="2925445"/>
            <a:ext cx="2169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Characters by Loriot</a:t>
            </a:r>
            <a:endParaRPr lang="de-DE" altLang="en-US">
              <a:latin typeface="+mj-lt"/>
              <a:cs typeface="+mj-lt"/>
            </a:endParaRPr>
          </a:p>
          <a:p>
            <a:r>
              <a:rPr lang="de-DE" altLang="en-US">
                <a:latin typeface="+mj-lt"/>
                <a:cs typeface="+mj-lt"/>
              </a:rPr>
              <a:t>(for adults)</a:t>
            </a:r>
            <a:endParaRPr lang="de-DE" altLang="en-US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Sigmund Jähn (1937–2019)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8796"/>
            <a:ext cx="3336526" cy="3263034"/>
          </a:xfr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81263" y="399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99592" y="5847655"/>
            <a:ext cx="784887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+mj-lt"/>
              </a:rPr>
              <a:t>He was the first German astronaut </a:t>
            </a:r>
            <a:r>
              <a:rPr lang="de-DE" altLang="en-US" sz="2400" dirty="0" smtClean="0">
                <a:latin typeface="+mj-lt"/>
                <a:cs typeface="+mj-lt"/>
              </a:rPr>
              <a:t>in space.</a:t>
            </a:r>
            <a:endParaRPr lang="de-DE" altLang="en-US" sz="2400" dirty="0" smtClean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895" y="5244465"/>
            <a:ext cx="7131685" cy="796925"/>
          </a:xfrm>
        </p:spPr>
        <p:txBody>
          <a:bodyPr>
            <a:noAutofit/>
          </a:bodyPr>
          <a:lstStyle/>
          <a:p>
            <a:r>
              <a:rPr lang="de-DE" sz="2400">
                <a:solidFill>
                  <a:schemeClr val="tx1"/>
                </a:solidFill>
              </a:rPr>
              <a:t>Together with his friend Sigmund Jähn circled the earth 125 times in 8 days.</a:t>
            </a:r>
            <a:endParaRPr lang="de-DE" sz="2400">
              <a:solidFill>
                <a:schemeClr val="tx1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70" y="1173118"/>
            <a:ext cx="5143429" cy="2880320"/>
          </a:xfrm>
        </p:spPr>
      </p:pic>
      <p:sp>
        <p:nvSpPr>
          <p:cNvPr id="5" name="Rechteck 4"/>
          <p:cNvSpPr/>
          <p:nvPr/>
        </p:nvSpPr>
        <p:spPr>
          <a:xfrm>
            <a:off x="4978400" y="4152265"/>
            <a:ext cx="309118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+mj-lt"/>
                <a:cs typeface="+mj-lt"/>
              </a:rPr>
              <a:t>Jähn </a:t>
            </a:r>
            <a:r>
              <a:rPr lang="de-DE" dirty="0" err="1" smtClean="0">
                <a:latin typeface="+mj-lt"/>
                <a:cs typeface="+mj-lt"/>
              </a:rPr>
              <a:t>and</a:t>
            </a:r>
            <a:r>
              <a:rPr lang="de-DE" dirty="0" smtClean="0">
                <a:latin typeface="+mj-lt"/>
                <a:cs typeface="+mj-lt"/>
              </a:rPr>
              <a:t> </a:t>
            </a:r>
            <a:r>
              <a:rPr lang="de-DE" dirty="0" err="1" smtClean="0">
                <a:latin typeface="+mj-lt"/>
                <a:cs typeface="+mj-lt"/>
              </a:rPr>
              <a:t>Bykowski</a:t>
            </a:r>
            <a:endParaRPr lang="de-DE" dirty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3960439" cy="3960439"/>
          </a:xfrm>
        </p:spPr>
      </p:pic>
      <p:sp>
        <p:nvSpPr>
          <p:cNvPr id="5" name="Rechteck 4"/>
          <p:cNvSpPr/>
          <p:nvPr/>
        </p:nvSpPr>
        <p:spPr>
          <a:xfrm>
            <a:off x="2915816" y="5661248"/>
            <a:ext cx="33159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latin typeface="+mj-lt"/>
                <a:cs typeface="+mj-lt"/>
              </a:rPr>
              <a:t>His </a:t>
            </a:r>
            <a:r>
              <a:rPr lang="de-DE" sz="2400" dirty="0" err="1" smtClean="0">
                <a:latin typeface="+mj-lt"/>
                <a:cs typeface="+mj-lt"/>
              </a:rPr>
              <a:t>mascot</a:t>
            </a:r>
            <a:r>
              <a:rPr lang="de-DE" sz="2400" dirty="0" smtClean="0">
                <a:latin typeface="+mj-lt"/>
                <a:cs typeface="+mj-lt"/>
              </a:rPr>
              <a:t> is „</a:t>
            </a:r>
            <a:r>
              <a:rPr lang="de-DE" sz="2400" dirty="0" err="1" smtClean="0">
                <a:latin typeface="+mj-lt"/>
                <a:cs typeface="+mj-lt"/>
              </a:rPr>
              <a:t>Sandman</a:t>
            </a:r>
            <a:r>
              <a:rPr lang="de-DE" sz="2400" dirty="0" smtClean="0">
                <a:latin typeface="+mj-lt"/>
                <a:cs typeface="+mj-lt"/>
              </a:rPr>
              <a:t>“.</a:t>
            </a:r>
            <a:endParaRPr lang="de-DE" sz="2400" dirty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7380"/>
            <a:ext cx="8229600" cy="960755"/>
          </a:xfrm>
        </p:spPr>
        <p:txBody>
          <a:bodyPr/>
          <a:lstStyle/>
          <a:p>
            <a:pPr algn="ctr"/>
            <a:r>
              <a:rPr lang="de-DE" dirty="0"/>
              <a:t>„</a:t>
            </a:r>
            <a:r>
              <a:rPr lang="de-DE" dirty="0" err="1" smtClean="0"/>
              <a:t>Sandman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32078"/>
            <a:ext cx="3528392" cy="4621258"/>
          </a:xfrm>
        </p:spPr>
      </p:pic>
      <p:sp>
        <p:nvSpPr>
          <p:cNvPr id="7" name="Rechteck 6"/>
          <p:cNvSpPr/>
          <p:nvPr/>
        </p:nvSpPr>
        <p:spPr>
          <a:xfrm>
            <a:off x="4872990" y="2713990"/>
            <a:ext cx="312229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400" dirty="0" smtClean="0">
                <a:latin typeface="+mj-lt"/>
                <a:cs typeface="+mj-lt"/>
              </a:rPr>
              <a:t>„Sandman“ is a hero for young children in Germany.</a:t>
            </a:r>
            <a:endParaRPr lang="en-US" sz="2400" dirty="0" smtClean="0">
              <a:latin typeface="+mj-lt"/>
              <a:cs typeface="+mj-lt"/>
            </a:endParaRPr>
          </a:p>
          <a:p>
            <a:endParaRPr lang="en-US" sz="2400" dirty="0" smtClean="0">
              <a:latin typeface="+mj-lt"/>
              <a:cs typeface="+mj-lt"/>
            </a:endParaRPr>
          </a:p>
          <a:p>
            <a:r>
              <a:rPr lang="en-US" sz="2400" dirty="0" smtClean="0">
                <a:latin typeface="+mj-lt"/>
                <a:cs typeface="+mj-lt"/>
              </a:rPr>
              <a:t>Since 1959 a daily show </a:t>
            </a:r>
            <a:r>
              <a:rPr lang="de-DE" altLang="en-US" sz="2400" dirty="0" smtClean="0">
                <a:latin typeface="+mj-lt"/>
                <a:cs typeface="+mj-lt"/>
              </a:rPr>
              <a:t>is </a:t>
            </a:r>
            <a:r>
              <a:rPr lang="en-US" sz="2400" dirty="0" smtClean="0">
                <a:latin typeface="+mj-lt"/>
                <a:cs typeface="+mj-lt"/>
              </a:rPr>
              <a:t>on TV</a:t>
            </a:r>
            <a:r>
              <a:rPr lang="de-DE" altLang="en-US" sz="2400" dirty="0" smtClean="0">
                <a:latin typeface="+mj-lt"/>
                <a:cs typeface="+mj-lt"/>
              </a:rPr>
              <a:t>. </a:t>
            </a:r>
            <a:endParaRPr lang="de-DE" altLang="en-US" sz="2400" dirty="0" smtClean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4536504" cy="4536504"/>
          </a:xfrm>
        </p:spPr>
      </p:pic>
      <p:sp>
        <p:nvSpPr>
          <p:cNvPr id="5" name="Rechteck 4"/>
          <p:cNvSpPr/>
          <p:nvPr/>
        </p:nvSpPr>
        <p:spPr>
          <a:xfrm>
            <a:off x="6012160" y="2996952"/>
            <a:ext cx="259228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400" dirty="0" smtClean="0">
                <a:latin typeface="+mj-lt"/>
                <a:cs typeface="+mj-lt"/>
                <a:sym typeface="+mn-ea"/>
              </a:rPr>
              <a:t>Children are sent to sleep by the „Sandman“ with “sleeping sand“.</a:t>
            </a: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Conrad Röntgen (1845–1923)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2" y="2132856"/>
            <a:ext cx="4772266" cy="3672408"/>
          </a:xfrm>
        </p:spPr>
      </p:pic>
      <p:sp>
        <p:nvSpPr>
          <p:cNvPr id="5" name="Rechteck 4"/>
          <p:cNvSpPr/>
          <p:nvPr/>
        </p:nvSpPr>
        <p:spPr>
          <a:xfrm>
            <a:off x="5436096" y="4983559"/>
            <a:ext cx="338437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latin typeface="+mj-lt"/>
                <a:cs typeface="+mj-lt"/>
              </a:rPr>
              <a:t>He discovered</a:t>
            </a:r>
            <a:r>
              <a:rPr lang="de-DE" sz="2400" dirty="0" smtClean="0">
                <a:latin typeface="+mj-lt"/>
                <a:cs typeface="+mj-lt"/>
              </a:rPr>
              <a:t> </a:t>
            </a:r>
            <a:r>
              <a:rPr lang="de-DE" sz="2400" dirty="0" err="1" smtClean="0">
                <a:latin typeface="+mj-lt"/>
                <a:cs typeface="+mj-lt"/>
              </a:rPr>
              <a:t>the</a:t>
            </a:r>
            <a:r>
              <a:rPr lang="de-DE" sz="2400" dirty="0" smtClean="0">
                <a:latin typeface="+mj-lt"/>
                <a:cs typeface="+mj-lt"/>
              </a:rPr>
              <a:t> X-</a:t>
            </a:r>
            <a:r>
              <a:rPr lang="de-DE" sz="2400" dirty="0" err="1" smtClean="0">
                <a:latin typeface="+mj-lt"/>
                <a:cs typeface="+mj-lt"/>
              </a:rPr>
              <a:t>rays.</a:t>
            </a:r>
            <a:endParaRPr lang="de-DE" sz="2400" dirty="0" smtClean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0" y="1571392"/>
            <a:ext cx="4490293" cy="4389437"/>
          </a:xfrm>
        </p:spPr>
      </p:pic>
      <p:sp>
        <p:nvSpPr>
          <p:cNvPr id="3" name="Textfeld 2"/>
          <p:cNvSpPr txBox="1"/>
          <p:nvPr/>
        </p:nvSpPr>
        <p:spPr>
          <a:xfrm>
            <a:off x="5735955" y="2275840"/>
            <a:ext cx="27914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400">
                <a:latin typeface="+mj-lt"/>
                <a:cs typeface="+mj-lt"/>
              </a:rPr>
              <a:t>The first X-ray picture is the hand of Röntgen`s wife.</a:t>
            </a:r>
            <a:endParaRPr lang="de-DE" altLang="en-US" sz="2400">
              <a:latin typeface="+mj-lt"/>
              <a:cs typeface="+mj-lt"/>
            </a:endParaRPr>
          </a:p>
          <a:p>
            <a:endParaRPr lang="de-DE" altLang="en-US" sz="2400">
              <a:latin typeface="+mj-lt"/>
              <a:cs typeface="+mj-lt"/>
            </a:endParaRPr>
          </a:p>
          <a:p>
            <a:r>
              <a:rPr lang="de-DE" altLang="en-US" sz="2400">
                <a:latin typeface="+mj-lt"/>
                <a:cs typeface="+mj-lt"/>
              </a:rPr>
              <a:t>You can see the bones and the wedding ring.</a:t>
            </a:r>
            <a:endParaRPr lang="de-DE" altLang="en-US" sz="240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6445"/>
            <a:ext cx="8229600" cy="859155"/>
          </a:xfrm>
        </p:spPr>
        <p:txBody>
          <a:bodyPr>
            <a:normAutofit/>
          </a:bodyPr>
          <a:lstStyle/>
          <a:p>
            <a:r>
              <a:rPr lang="de-DE" sz="3600" dirty="0" smtClean="0"/>
              <a:t>Erich Kästner - primary school in Leipzig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6" y="1935163"/>
            <a:ext cx="5850908" cy="4389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1385570"/>
            <a:ext cx="4781550" cy="2677795"/>
          </a:xfrm>
        </p:spPr>
      </p:pic>
      <p:pic>
        <p:nvPicPr>
          <p:cNvPr id="6146" name="Picture 2" descr="C:\Users\scholzu\Downloads\röntgen4_gipsa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5" y="3792220"/>
            <a:ext cx="4839335" cy="271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92963"/>
            <a:ext cx="8229600" cy="1143000"/>
          </a:xfrm>
        </p:spPr>
        <p:txBody>
          <a:bodyPr/>
          <a:lstStyle/>
          <a:p>
            <a:pPr algn="ctr"/>
            <a:r>
              <a:rPr lang="de-DE" dirty="0" smtClean="0"/>
              <a:t>Famous musicians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10" y="2599055"/>
            <a:ext cx="2580005" cy="2237740"/>
          </a:xfrm>
          <a:prstGeom prst="rect">
            <a:avLst/>
          </a:prstGeom>
        </p:spPr>
      </p:pic>
      <p:pic>
        <p:nvPicPr>
          <p:cNvPr id="8" name="Inhaltsplatzhalt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15" y="4450715"/>
            <a:ext cx="2348865" cy="2297430"/>
          </a:xfrm>
          <a:prstGeom prst="rect">
            <a:avLst/>
          </a:prstGeom>
        </p:spPr>
      </p:pic>
      <p:pic>
        <p:nvPicPr>
          <p:cNvPr id="9" name="Inhaltsplatzhalt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" y="2092960"/>
            <a:ext cx="3561080" cy="200088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29285" y="4205605"/>
            <a:ext cx="1851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Schuhmann</a:t>
            </a:r>
            <a:endParaRPr lang="de-DE" altLang="en-US">
              <a:latin typeface="+mj-lt"/>
              <a:cs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80025" y="6290310"/>
            <a:ext cx="1785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Bach</a:t>
            </a:r>
            <a:endParaRPr lang="de-DE" altLang="en-US">
              <a:latin typeface="+mj-lt"/>
              <a:cs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25590" y="4933315"/>
            <a:ext cx="1597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Beethoven</a:t>
            </a:r>
            <a:endParaRPr lang="de-DE" altLang="en-US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968" y="806356"/>
            <a:ext cx="8568952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Johann Sebastian Bach (1685 - 1750)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" y="2131060"/>
            <a:ext cx="4173220" cy="4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5749925" y="2628265"/>
            <a:ext cx="276479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+mj-lt"/>
                <a:cs typeface="+mj-lt"/>
              </a:rPr>
              <a:t>Bach lived and worked in Leipzig</a:t>
            </a:r>
            <a:endParaRPr lang="de-DE" sz="2400" dirty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20" y="2498725"/>
            <a:ext cx="3299460" cy="186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1448083" y="4832826"/>
            <a:ext cx="456755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>
                <a:latin typeface="+mj-lt"/>
                <a:cs typeface="+mj-lt"/>
              </a:rPr>
              <a:t>Bach was a choirmaster.</a:t>
            </a:r>
            <a:endParaRPr lang="de-DE" sz="2400" dirty="0" err="1" smtClean="0">
              <a:latin typeface="+mj-lt"/>
              <a:cs typeface="+mj-lt"/>
            </a:endParaRPr>
          </a:p>
          <a:p>
            <a:endParaRPr lang="de-DE" sz="2400" dirty="0">
              <a:latin typeface="+mj-lt"/>
              <a:cs typeface="+mj-lt"/>
            </a:endParaRPr>
          </a:p>
          <a:p>
            <a:r>
              <a:rPr lang="de-DE" sz="2400" dirty="0">
                <a:latin typeface="+mj-lt"/>
                <a:cs typeface="+mj-lt"/>
              </a:rPr>
              <a:t>Only boys sing in this choir. </a:t>
            </a:r>
            <a:endParaRPr lang="de-DE" sz="2400" dirty="0">
              <a:latin typeface="+mj-lt"/>
              <a:cs typeface="+mj-lt"/>
            </a:endParaRPr>
          </a:p>
          <a:p>
            <a:r>
              <a:rPr lang="de-DE" sz="2400" dirty="0">
                <a:latin typeface="+mj-lt"/>
                <a:cs typeface="+mj-lt"/>
              </a:rPr>
              <a:t>The choir still sings today in Leipzig.</a:t>
            </a:r>
            <a:endParaRPr lang="de-DE" sz="2400" dirty="0">
              <a:latin typeface="+mj-lt"/>
              <a:cs typeface="+mj-lt"/>
            </a:endParaRPr>
          </a:p>
        </p:txBody>
      </p:sp>
      <p:pic>
        <p:nvPicPr>
          <p:cNvPr id="2" name="Inhaltsplatzhalter 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115" y="1203325"/>
            <a:ext cx="3587115" cy="2687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245" y="629793"/>
            <a:ext cx="8229600" cy="1143000"/>
          </a:xfrm>
        </p:spPr>
        <p:txBody>
          <a:bodyPr/>
          <a:lstStyle/>
          <a:p>
            <a:pPr algn="ctr"/>
            <a:r>
              <a:rPr lang="de-DE" dirty="0" smtClean="0"/>
              <a:t>Robert und Clara Schumann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006600"/>
            <a:ext cx="4107815" cy="2736850"/>
          </a:xfrm>
        </p:spPr>
      </p:pic>
      <p:sp>
        <p:nvSpPr>
          <p:cNvPr id="3" name="Textfeld 2"/>
          <p:cNvSpPr txBox="1"/>
          <p:nvPr/>
        </p:nvSpPr>
        <p:spPr>
          <a:xfrm>
            <a:off x="1031240" y="5604510"/>
            <a:ext cx="3302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000">
                <a:latin typeface="+mj-lt"/>
                <a:cs typeface="+mj-lt"/>
              </a:rPr>
              <a:t>Clara was born in Leipzig. </a:t>
            </a:r>
            <a:endParaRPr lang="de-DE" altLang="en-US" sz="2000">
              <a:latin typeface="+mj-lt"/>
              <a:cs typeface="+mj-lt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2006600"/>
            <a:ext cx="2742565" cy="33642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33875" y="4945380"/>
            <a:ext cx="3557905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000">
                <a:latin typeface="+mj-lt"/>
                <a:cs typeface="+mj-lt"/>
                <a:sym typeface="+mn-ea"/>
              </a:rPr>
              <a:t>She started playing the piano when she was 5 years old.</a:t>
            </a:r>
            <a:endParaRPr lang="de-DE" altLang="en-US">
              <a:latin typeface="+mj-lt"/>
              <a:cs typeface="+mj-lt"/>
            </a:endParaRPr>
          </a:p>
          <a:p>
            <a:endParaRPr lang="de-DE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Felix Mendelssohn </a:t>
            </a:r>
            <a:r>
              <a:rPr lang="de-DE" dirty="0" err="1" smtClean="0"/>
              <a:t>Bartholdy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78" y="1988840"/>
            <a:ext cx="3656070" cy="4104456"/>
          </a:xfrm>
        </p:spPr>
      </p:pic>
      <p:sp>
        <p:nvSpPr>
          <p:cNvPr id="5" name="Textfeld 4"/>
          <p:cNvSpPr txBox="1"/>
          <p:nvPr/>
        </p:nvSpPr>
        <p:spPr>
          <a:xfrm>
            <a:off x="4948555" y="6093460"/>
            <a:ext cx="4427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  <a:cs typeface="+mj-lt"/>
              </a:rPr>
              <a:t>1809 in Hamburg – 1847 in Leipzig</a:t>
            </a:r>
            <a:endParaRPr lang="de-DE" sz="2000" dirty="0">
              <a:latin typeface="+mj-lt"/>
              <a:cs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200" y="2887980"/>
            <a:ext cx="42557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+mj-lt"/>
              </a:rPr>
              <a:t>He was the director</a:t>
            </a:r>
            <a:r>
              <a:rPr lang="de-DE" sz="2400" dirty="0" smtClean="0">
                <a:latin typeface="+mj-lt"/>
                <a:cs typeface="+mj-lt"/>
              </a:rPr>
              <a:t> </a:t>
            </a:r>
            <a:r>
              <a:rPr lang="de-DE" sz="2400" dirty="0" err="1" smtClean="0">
                <a:latin typeface="+mj-lt"/>
                <a:cs typeface="+mj-lt"/>
              </a:rPr>
              <a:t>of</a:t>
            </a:r>
            <a:r>
              <a:rPr lang="de-DE" sz="2400" dirty="0" smtClean="0">
                <a:latin typeface="+mj-lt"/>
                <a:cs typeface="+mj-lt"/>
              </a:rPr>
              <a:t> </a:t>
            </a:r>
            <a:r>
              <a:rPr lang="de-DE" sz="2400" dirty="0" err="1" smtClean="0">
                <a:latin typeface="+mj-lt"/>
                <a:cs typeface="+mj-lt"/>
              </a:rPr>
              <a:t>music</a:t>
            </a:r>
            <a:r>
              <a:rPr lang="de-DE" sz="2400" dirty="0" smtClean="0">
                <a:latin typeface="+mj-lt"/>
                <a:cs typeface="+mj-lt"/>
              </a:rPr>
              <a:t> in </a:t>
            </a:r>
            <a:r>
              <a:rPr lang="de-DE" sz="2400" dirty="0" err="1" smtClean="0">
                <a:latin typeface="+mj-lt"/>
                <a:cs typeface="+mj-lt"/>
              </a:rPr>
              <a:t>the</a:t>
            </a:r>
            <a:r>
              <a:rPr lang="de-DE" sz="2400" dirty="0" smtClean="0">
                <a:latin typeface="+mj-lt"/>
                <a:cs typeface="+mj-lt"/>
              </a:rPr>
              <a:t> Gewandhaus (music/opera house in Leipzig).</a:t>
            </a:r>
            <a:endParaRPr lang="de-DE" sz="2400" dirty="0" smtClean="0">
              <a:latin typeface="+mj-lt"/>
              <a:cs typeface="+mj-lt"/>
            </a:endParaRPr>
          </a:p>
          <a:p>
            <a:endParaRPr lang="de-DE" sz="2400" dirty="0">
              <a:latin typeface="+mj-lt"/>
              <a:cs typeface="+mj-lt"/>
            </a:endParaRPr>
          </a:p>
          <a:p>
            <a:r>
              <a:rPr lang="de-DE" sz="2400" dirty="0">
                <a:latin typeface="+mj-lt"/>
                <a:cs typeface="+mj-lt"/>
              </a:rPr>
              <a:t>The Gewandhaus orchestra is still famous.</a:t>
            </a:r>
            <a:endParaRPr lang="de-DE" sz="2400" dirty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70" y="2033270"/>
            <a:ext cx="5904230" cy="3292475"/>
          </a:xfrm>
        </p:spPr>
      </p:pic>
      <p:sp>
        <p:nvSpPr>
          <p:cNvPr id="3" name="Textfeld 2"/>
          <p:cNvSpPr txBox="1"/>
          <p:nvPr/>
        </p:nvSpPr>
        <p:spPr>
          <a:xfrm>
            <a:off x="789940" y="813435"/>
            <a:ext cx="74542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4800">
                <a:solidFill>
                  <a:schemeClr val="tx2"/>
                </a:solidFill>
                <a:latin typeface="+mj-lt"/>
                <a:cs typeface="+mj-lt"/>
              </a:rPr>
              <a:t>Johann Wolfgang von Goethe</a:t>
            </a:r>
            <a:endParaRPr lang="de-DE" altLang="en-US" sz="4800">
              <a:solidFill>
                <a:schemeClr val="tx2"/>
              </a:solidFill>
              <a:latin typeface="+mj-lt"/>
              <a:cs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79295" y="5835650"/>
            <a:ext cx="5076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000">
                <a:latin typeface="+mj-lt"/>
                <a:cs typeface="+mj-lt"/>
              </a:rPr>
              <a:t>He was a famous author and scientist.</a:t>
            </a:r>
            <a:endParaRPr lang="de-DE" altLang="en-US" sz="200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" y="2069465"/>
            <a:ext cx="5552440" cy="4159250"/>
          </a:xfrm>
        </p:spPr>
      </p:pic>
      <p:sp>
        <p:nvSpPr>
          <p:cNvPr id="2" name="Textfeld 1"/>
          <p:cNvSpPr txBox="1"/>
          <p:nvPr/>
        </p:nvSpPr>
        <p:spPr>
          <a:xfrm>
            <a:off x="728345" y="915670"/>
            <a:ext cx="65798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4400">
                <a:solidFill>
                  <a:schemeClr val="tx2"/>
                </a:solidFill>
                <a:latin typeface="+mj-lt"/>
                <a:cs typeface="+mj-lt"/>
              </a:rPr>
              <a:t>Albert Einstein</a:t>
            </a:r>
            <a:endParaRPr lang="de-DE" altLang="en-US" sz="4400">
              <a:solidFill>
                <a:schemeClr val="tx2"/>
              </a:solidFill>
              <a:latin typeface="+mj-lt"/>
              <a:cs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48450" y="3542665"/>
            <a:ext cx="18973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000">
                <a:latin typeface="+mj-lt"/>
                <a:cs typeface="+mj-lt"/>
              </a:rPr>
              <a:t>He was a  physicist.</a:t>
            </a:r>
            <a:endParaRPr lang="de-DE" altLang="en-US" sz="200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2024380"/>
            <a:ext cx="4130675" cy="4039870"/>
          </a:xfrm>
        </p:spPr>
      </p:pic>
      <p:sp>
        <p:nvSpPr>
          <p:cNvPr id="2" name="Textfeld 1"/>
          <p:cNvSpPr txBox="1"/>
          <p:nvPr/>
        </p:nvSpPr>
        <p:spPr>
          <a:xfrm>
            <a:off x="1073785" y="755015"/>
            <a:ext cx="7602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4400">
                <a:solidFill>
                  <a:schemeClr val="tx2"/>
                </a:solidFill>
                <a:latin typeface="+mj-lt"/>
                <a:cs typeface="+mj-lt"/>
              </a:rPr>
              <a:t>Martin Luther</a:t>
            </a:r>
            <a:endParaRPr lang="de-DE" altLang="en-US" sz="4400">
              <a:solidFill>
                <a:schemeClr val="tx2"/>
              </a:solidFill>
              <a:latin typeface="+mj-lt"/>
              <a:cs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785485" y="2679700"/>
            <a:ext cx="30035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000">
                <a:latin typeface="+mj-lt"/>
                <a:cs typeface="+mj-lt"/>
              </a:rPr>
              <a:t>He was a monk.</a:t>
            </a:r>
            <a:endParaRPr lang="de-DE" altLang="en-US" sz="2000">
              <a:latin typeface="+mj-lt"/>
              <a:cs typeface="+mj-lt"/>
            </a:endParaRPr>
          </a:p>
          <a:p>
            <a:endParaRPr lang="de-DE" altLang="en-US" sz="2000">
              <a:latin typeface="+mj-lt"/>
              <a:cs typeface="+mj-lt"/>
            </a:endParaRPr>
          </a:p>
          <a:p>
            <a:endParaRPr lang="de-DE" altLang="en-US" sz="2000">
              <a:latin typeface="+mj-lt"/>
              <a:cs typeface="+mj-lt"/>
            </a:endParaRPr>
          </a:p>
          <a:p>
            <a:r>
              <a:rPr lang="de-DE" altLang="en-US" sz="2000">
                <a:latin typeface="+mj-lt"/>
                <a:cs typeface="+mj-lt"/>
              </a:rPr>
              <a:t>He caused the reformation of the chruch.</a:t>
            </a:r>
            <a:endParaRPr lang="de-DE" altLang="en-US" sz="200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70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Johannes </a:t>
            </a:r>
            <a:r>
              <a:rPr lang="de-DE" dirty="0" smtClean="0"/>
              <a:t>Gutenberg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" y="1830705"/>
            <a:ext cx="3402965" cy="4325620"/>
          </a:xfrm>
        </p:spPr>
      </p:pic>
      <p:sp>
        <p:nvSpPr>
          <p:cNvPr id="5" name="Textfeld 4"/>
          <p:cNvSpPr txBox="1"/>
          <p:nvPr/>
        </p:nvSpPr>
        <p:spPr>
          <a:xfrm>
            <a:off x="4716017" y="3462099"/>
            <a:ext cx="403244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en-US" sz="2400" dirty="0" smtClean="0">
                <a:latin typeface="+mj-lt"/>
                <a:cs typeface="+mj-lt"/>
              </a:rPr>
              <a:t>H</a:t>
            </a:r>
            <a:r>
              <a:rPr lang="en-US" sz="2400" dirty="0" smtClean="0">
                <a:latin typeface="+mj-lt"/>
                <a:cs typeface="+mj-lt"/>
              </a:rPr>
              <a:t>e </a:t>
            </a:r>
            <a:r>
              <a:rPr lang="en-US" sz="2400" dirty="0">
                <a:latin typeface="+mj-lt"/>
                <a:cs typeface="+mj-lt"/>
              </a:rPr>
              <a:t>is the inventor of letterpress </a:t>
            </a:r>
            <a:r>
              <a:rPr lang="en-US" sz="2400" dirty="0" smtClean="0">
                <a:latin typeface="+mj-lt"/>
                <a:cs typeface="+mj-lt"/>
              </a:rPr>
              <a:t>printing</a:t>
            </a:r>
            <a:r>
              <a:rPr lang="de-DE" altLang="en-US" sz="2400" dirty="0" smtClean="0">
                <a:latin typeface="+mj-lt"/>
                <a:cs typeface="+mj-lt"/>
              </a:rPr>
              <a:t>.</a:t>
            </a:r>
            <a:endParaRPr lang="de-DE" altLang="en-US" sz="2400" dirty="0" smtClean="0">
              <a:latin typeface="+mj-lt"/>
              <a:cs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10611" y="6156459"/>
            <a:ext cx="18027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+mj-lt"/>
                <a:cs typeface="+mj-lt"/>
              </a:rPr>
              <a:t>ca</a:t>
            </a:r>
            <a:r>
              <a:rPr lang="de-DE" sz="2000" dirty="0">
                <a:latin typeface="+mj-lt"/>
                <a:cs typeface="+mj-lt"/>
              </a:rPr>
              <a:t>. 1400 – </a:t>
            </a:r>
            <a:r>
              <a:rPr lang="de-DE" sz="2000" dirty="0" smtClean="0">
                <a:latin typeface="+mj-lt"/>
                <a:cs typeface="+mj-lt"/>
              </a:rPr>
              <a:t>1468</a:t>
            </a:r>
            <a:endParaRPr lang="de-DE" sz="2000" dirty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613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Our school was built in </a:t>
            </a:r>
            <a:r>
              <a:rPr lang="en-US" sz="4400" dirty="0" smtClean="0"/>
              <a:t>2013</a:t>
            </a:r>
            <a:endParaRPr lang="de-DE" sz="4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6" y="1935163"/>
            <a:ext cx="5850908" cy="4389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Gottlieb Daimler (1834–1900)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2733675" cy="3143250"/>
          </a:xfr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53721"/>
            <a:ext cx="4680520" cy="31104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8375" y="5772785"/>
            <a:ext cx="7057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000">
                <a:latin typeface="+mj-lt"/>
                <a:cs typeface="+mj-lt"/>
              </a:rPr>
              <a:t>Daimler was a German engineer. </a:t>
            </a:r>
            <a:endParaRPr lang="de-DE" altLang="en-US" sz="2000">
              <a:latin typeface="+mj-lt"/>
              <a:cs typeface="+mj-lt"/>
            </a:endParaRPr>
          </a:p>
          <a:p>
            <a:r>
              <a:rPr lang="de-DE" altLang="en-US" sz="2000">
                <a:latin typeface="+mj-lt"/>
                <a:cs typeface="+mj-lt"/>
              </a:rPr>
              <a:t>He developed the first petrol engine.</a:t>
            </a:r>
            <a:endParaRPr lang="de-DE" altLang="en-US" sz="200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3" y="1869589"/>
            <a:ext cx="2692906" cy="438943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1368"/>
            <a:ext cx="8229600" cy="1143000"/>
          </a:xfrm>
        </p:spPr>
        <p:txBody>
          <a:bodyPr/>
          <a:lstStyle/>
          <a:p>
            <a:pPr algn="ctr"/>
            <a:r>
              <a:rPr lang="de-DE" dirty="0"/>
              <a:t>Carl Benz (1844–1929)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079875" y="5552440"/>
            <a:ext cx="404495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altLang="en-US" sz="2400" dirty="0">
                <a:latin typeface="+mj-lt"/>
                <a:cs typeface="+mj-lt"/>
              </a:rPr>
              <a:t>Daimler and Benz</a:t>
            </a:r>
            <a:r>
              <a:rPr lang="en-US" sz="2400" dirty="0">
                <a:latin typeface="+mj-lt"/>
                <a:cs typeface="+mj-lt"/>
              </a:rPr>
              <a:t> developed the first motor </a:t>
            </a:r>
            <a:r>
              <a:rPr lang="en-US" sz="2400" dirty="0" smtClean="0">
                <a:latin typeface="+mj-lt"/>
                <a:cs typeface="+mj-lt"/>
              </a:rPr>
              <a:t>vehicle.</a:t>
            </a:r>
            <a:endParaRPr lang="en-US" sz="2400" dirty="0" smtClean="0">
              <a:latin typeface="+mj-lt"/>
              <a:cs typeface="+mj-lt"/>
            </a:endParaRPr>
          </a:p>
          <a:p>
            <a:endParaRPr lang="de-DE" sz="2400" dirty="0">
              <a:latin typeface="+mj-lt"/>
              <a:cs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5" y="1991995"/>
            <a:ext cx="3658235" cy="324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3617" y="1935163"/>
            <a:ext cx="5876766" cy="438943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Erich </a:t>
            </a:r>
            <a:r>
              <a:rPr lang="en-US" dirty="0" err="1"/>
              <a:t>Kästner</a:t>
            </a:r>
            <a:r>
              <a:rPr lang="en-US" dirty="0"/>
              <a:t> (1899–1974</a:t>
            </a:r>
            <a:r>
              <a:rPr lang="en-US" dirty="0" smtClean="0"/>
              <a:t>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35163"/>
            <a:ext cx="3221883" cy="4389437"/>
          </a:xfrm>
        </p:spPr>
      </p:pic>
      <p:sp>
        <p:nvSpPr>
          <p:cNvPr id="5" name="Rechteck 4"/>
          <p:cNvSpPr/>
          <p:nvPr/>
        </p:nvSpPr>
        <p:spPr>
          <a:xfrm>
            <a:off x="4860290" y="3699510"/>
            <a:ext cx="37687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latin typeface="+mj-lt"/>
                <a:cs typeface="+mj-lt"/>
              </a:rPr>
              <a:t>Our school is named after</a:t>
            </a:r>
            <a:endParaRPr lang="de-DE" sz="2400" dirty="0" smtClean="0">
              <a:latin typeface="+mj-lt"/>
              <a:cs typeface="+mj-lt"/>
            </a:endParaRPr>
          </a:p>
          <a:p>
            <a:r>
              <a:rPr lang="de-DE" sz="2400" dirty="0" smtClean="0">
                <a:latin typeface="+mj-lt"/>
                <a:cs typeface="+mj-lt"/>
              </a:rPr>
              <a:t>Erich Kästner.</a:t>
            </a:r>
            <a:endParaRPr lang="de-DE" sz="2400" dirty="0" smtClean="0">
              <a:latin typeface="+mj-lt"/>
              <a:cs typeface="+mj-lt"/>
            </a:endParaRPr>
          </a:p>
          <a:p>
            <a:r>
              <a:rPr lang="de-DE" sz="2400" dirty="0" smtClean="0">
                <a:latin typeface="+mj-lt"/>
                <a:cs typeface="+mj-lt"/>
              </a:rPr>
              <a:t>He </a:t>
            </a:r>
            <a:r>
              <a:rPr lang="de-DE" sz="2400" dirty="0" err="1" smtClean="0">
                <a:latin typeface="+mj-lt"/>
                <a:cs typeface="+mj-lt"/>
              </a:rPr>
              <a:t>is</a:t>
            </a:r>
            <a:r>
              <a:rPr lang="de-DE" sz="2400" dirty="0" smtClean="0">
                <a:latin typeface="+mj-lt"/>
                <a:cs typeface="+mj-lt"/>
              </a:rPr>
              <a:t> </a:t>
            </a:r>
            <a:r>
              <a:rPr lang="de-DE" sz="2400" dirty="0">
                <a:latin typeface="+mj-lt"/>
                <a:cs typeface="+mj-lt"/>
              </a:rPr>
              <a:t>a </a:t>
            </a:r>
            <a:r>
              <a:rPr lang="de-DE" sz="2400" dirty="0" err="1">
                <a:latin typeface="+mj-lt"/>
                <a:cs typeface="+mj-lt"/>
              </a:rPr>
              <a:t>famous</a:t>
            </a:r>
            <a:r>
              <a:rPr lang="de-DE" sz="2400" dirty="0">
                <a:latin typeface="+mj-lt"/>
                <a:cs typeface="+mj-lt"/>
              </a:rPr>
              <a:t> </a:t>
            </a:r>
            <a:r>
              <a:rPr lang="de-DE" sz="2400" dirty="0" err="1" smtClean="0">
                <a:latin typeface="+mj-lt"/>
                <a:cs typeface="+mj-lt"/>
              </a:rPr>
              <a:t>author</a:t>
            </a:r>
            <a:r>
              <a:rPr lang="de-DE" sz="2400" dirty="0" smtClean="0">
                <a:latin typeface="+mj-lt"/>
                <a:cs typeface="+mj-lt"/>
              </a:rPr>
              <a:t>. </a:t>
            </a:r>
            <a:endParaRPr lang="de-DE" sz="2400" dirty="0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01" y="2529179"/>
            <a:ext cx="4113807" cy="3081384"/>
          </a:xfr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en-US" dirty="0"/>
              <a:t>C</a:t>
            </a:r>
            <a:r>
              <a:rPr lang="en-US" dirty="0"/>
              <a:t>hildren‘s books by Erich </a:t>
            </a:r>
            <a:r>
              <a:rPr lang="en-US" dirty="0" err="1"/>
              <a:t>Kästner</a:t>
            </a:r>
            <a:r>
              <a:rPr lang="en-US" dirty="0"/>
              <a:t> 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scholzu\Downloads\emil_griechenlan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85445"/>
            <a:ext cx="3155950" cy="55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scholzu\Downloads\emil_itali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10" y="385445"/>
            <a:ext cx="3037840" cy="55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cholzu\Downloads\emil_spanien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385445"/>
            <a:ext cx="304927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cholzu\Downloads\emil_tschechi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384810"/>
            <a:ext cx="2949575" cy="55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6075" y="6169660"/>
            <a:ext cx="8023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sz="2400" dirty="0">
                <a:solidFill>
                  <a:schemeClr val="tx1"/>
                </a:solidFill>
                <a:latin typeface="+mj-lt"/>
                <a:cs typeface="+mj-lt"/>
                <a:sym typeface="+mn-ea"/>
              </a:rPr>
              <a:t>His 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j-lt"/>
                <a:sym typeface="+mn-ea"/>
              </a:rPr>
              <a:t>books </a:t>
            </a:r>
            <a:r>
              <a:rPr lang="de-DE" altLang="en-US" sz="2400" dirty="0">
                <a:solidFill>
                  <a:schemeClr val="tx1"/>
                </a:solidFill>
                <a:latin typeface="+mj-lt"/>
                <a:cs typeface="+mj-lt"/>
                <a:sym typeface="+mn-ea"/>
              </a:rPr>
              <a:t>were translated into 150 languages.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+mj-lt"/>
                <a:sym typeface="+mn-ea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+mj-lt"/>
              <a:cs typeface="+mj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cholzu\Downloads\emil_deutsch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908720"/>
            <a:ext cx="406608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70993"/>
            <a:ext cx="2952328" cy="4493378"/>
          </a:xfrm>
        </p:spPr>
      </p:pic>
      <p:sp>
        <p:nvSpPr>
          <p:cNvPr id="2" name="Textfeld 1"/>
          <p:cNvSpPr txBox="1"/>
          <p:nvPr/>
        </p:nvSpPr>
        <p:spPr>
          <a:xfrm>
            <a:off x="865505" y="1038225"/>
            <a:ext cx="74129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 sz="2400">
                <a:solidFill>
                  <a:schemeClr val="accent2">
                    <a:lumMod val="75000"/>
                  </a:schemeClr>
                </a:solidFill>
                <a:latin typeface="+mj-lt"/>
                <a:cs typeface="+mj-lt"/>
              </a:rPr>
              <a:t>We also have famous comic characters:</a:t>
            </a:r>
            <a:endParaRPr lang="de-DE" altLang="en-US" sz="2400">
              <a:solidFill>
                <a:schemeClr val="accent2">
                  <a:lumMod val="75000"/>
                </a:schemeClr>
              </a:solidFill>
              <a:latin typeface="+mj-lt"/>
              <a:cs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14135" y="3106420"/>
            <a:ext cx="1565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de-DE" altLang="en-US">
                <a:latin typeface="+mj-lt"/>
                <a:cs typeface="+mj-lt"/>
              </a:rPr>
              <a:t>The „Digedags“</a:t>
            </a:r>
            <a:endParaRPr lang="de-DE" altLang="en-US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1839</Words>
  <Application>WPS Presentation</Application>
  <PresentationFormat>Bildschirmpräsentation (4:3)</PresentationFormat>
  <Paragraphs>118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/>
      <vt:lpstr>Arial Unicode MS</vt:lpstr>
      <vt:lpstr>Segoe Print</vt:lpstr>
      <vt:lpstr>Hyperion</vt:lpstr>
      <vt:lpstr>Persönlichkeiten Helden -------------------------------- Personality Heros</vt:lpstr>
      <vt:lpstr>Erich Kästner - Schule in Leipzig</vt:lpstr>
      <vt:lpstr>Our school was built in 2013</vt:lpstr>
      <vt:lpstr>PowerPoint 演示文稿</vt:lpstr>
      <vt:lpstr>Erich Kästner (1899–1974)</vt:lpstr>
      <vt:lpstr>children‘s books by Erich Kästner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Sigmund Jähn (1937–2019)</vt:lpstr>
      <vt:lpstr>PowerPoint 演示文稿</vt:lpstr>
      <vt:lpstr>PowerPoint 演示文稿</vt:lpstr>
      <vt:lpstr>„Sandman“</vt:lpstr>
      <vt:lpstr>PowerPoint 演示文稿</vt:lpstr>
      <vt:lpstr>Conrad Röntgen (1845–1923)</vt:lpstr>
      <vt:lpstr>PowerPoint 演示文稿</vt:lpstr>
      <vt:lpstr>PowerPoint 演示文稿</vt:lpstr>
      <vt:lpstr>Clara Schumann-Wieck</vt:lpstr>
      <vt:lpstr>Johann Sebastian Bach</vt:lpstr>
      <vt:lpstr>PowerPoint 演示文稿</vt:lpstr>
      <vt:lpstr>Robert und Clara Schumann</vt:lpstr>
      <vt:lpstr>Felix Mendelssohn Bartholdy</vt:lpstr>
      <vt:lpstr>PowerPoint 演示文稿</vt:lpstr>
      <vt:lpstr>PowerPoint 演示文稿</vt:lpstr>
      <vt:lpstr>PowerPoint 演示文稿</vt:lpstr>
      <vt:lpstr>Johannes Gutenberg </vt:lpstr>
      <vt:lpstr>Gottlieb Daimler (1834–1900)</vt:lpstr>
      <vt:lpstr>Carl Benz (1844–1929)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Persönlichkeiten Helden -------------------------------- Personality Heros</dc:title>
  <dc:creator>Uwe Scholz</dc:creator>
  <cp:lastModifiedBy>Marli</cp:lastModifiedBy>
  <cp:revision>18</cp:revision>
  <cp:lastPrinted>2019-11-04T08:19:00Z</cp:lastPrinted>
  <dcterms:created xsi:type="dcterms:W3CDTF">2019-10-30T12:08:00Z</dcterms:created>
  <dcterms:modified xsi:type="dcterms:W3CDTF">2019-11-24T12:34:50Z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1031-10.2.0.7636</vt:lpwstr>
  </property>
</Properties>
</file>