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22"/>
  </p:notesMasterIdLst>
  <p:sldIdLst>
    <p:sldId id="256" r:id="rId2"/>
    <p:sldId id="257" r:id="rId3"/>
    <p:sldId id="258" r:id="rId4"/>
    <p:sldId id="264" r:id="rId5"/>
    <p:sldId id="259" r:id="rId6"/>
    <p:sldId id="260" r:id="rId7"/>
    <p:sldId id="261" r:id="rId8"/>
    <p:sldId id="265" r:id="rId9"/>
    <p:sldId id="262" r:id="rId10"/>
    <p:sldId id="263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5143500" type="screen16x9"/>
  <p:notesSz cx="6858000" cy="9144000"/>
  <p:embeddedFontLst>
    <p:embeddedFont>
      <p:font typeface="MV Boli" panose="02000500030200090000" pitchFamily="2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Tinos" panose="020B0604020202020204" charset="0"/>
      <p:regular r:id="rId28"/>
      <p:bold r:id="rId29"/>
      <p:italic r:id="rId30"/>
      <p:boldItalic r:id="rId31"/>
    </p:embeddedFont>
    <p:embeddedFont>
      <p:font typeface="Ink Free" panose="03080402000500000000" pitchFamily="66" charset="0"/>
      <p:regular r:id="rId32"/>
    </p:embeddedFont>
    <p:embeddedFont>
      <p:font typeface="Oswald" panose="020B0604020202020204" charset="0"/>
      <p:regular r:id="rId33"/>
      <p:bold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E52F2C9-10B4-4DBA-AF6F-CBF2C597FF6E}">
  <a:tblStyle styleId="{0E52F2C9-10B4-4DBA-AF6F-CBF2C597FF6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8" d="100"/>
          <a:sy n="88" d="100"/>
        </p:scale>
        <p:origin x="792" y="78"/>
      </p:cViewPr>
      <p:guideLst>
        <p:guide orient="horz" pos="162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497209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0020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7680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2195400" y="1915625"/>
            <a:ext cx="53079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1556175" y="719375"/>
            <a:ext cx="6616800" cy="69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body" idx="1"/>
          </p:nvPr>
        </p:nvSpPr>
        <p:spPr>
          <a:xfrm>
            <a:off x="1556175" y="1479375"/>
            <a:ext cx="3211800" cy="3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◈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◆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◇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⬥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body" idx="2"/>
          </p:nvPr>
        </p:nvSpPr>
        <p:spPr>
          <a:xfrm>
            <a:off x="4961272" y="1479375"/>
            <a:ext cx="3211800" cy="3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◈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◆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◇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⬥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30" name="Google Shape;30;p6"/>
          <p:cNvCxnSpPr/>
          <p:nvPr/>
        </p:nvCxnSpPr>
        <p:spPr>
          <a:xfrm>
            <a:off x="1664750" y="1357125"/>
            <a:ext cx="65262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 txBox="1">
            <a:spLocks noGrp="1"/>
          </p:cNvSpPr>
          <p:nvPr>
            <p:ph type="body" idx="1"/>
          </p:nvPr>
        </p:nvSpPr>
        <p:spPr>
          <a:xfrm>
            <a:off x="1592350" y="3640275"/>
            <a:ext cx="65625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 i="1">
                <a:solidFill>
                  <a:srgbClr val="666666"/>
                </a:solidFill>
              </a:defRPr>
            </a:lvl1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45" name="Google Shape;45;p9"/>
          <p:cNvCxnSpPr/>
          <p:nvPr/>
        </p:nvCxnSpPr>
        <p:spPr>
          <a:xfrm>
            <a:off x="1706950" y="3643125"/>
            <a:ext cx="63213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 descr="libro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556175" y="719375"/>
            <a:ext cx="6616800" cy="6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1556175" y="1378821"/>
            <a:ext cx="6616800" cy="30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rgbClr val="25212A"/>
              </a:buClr>
              <a:buSzPts val="3000"/>
              <a:buFont typeface="Tinos"/>
              <a:buChar char="◈"/>
              <a:defRPr sz="30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Tinos"/>
              <a:buChar char="◆"/>
              <a:defRPr sz="24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Tinos"/>
              <a:buChar char="◇"/>
              <a:defRPr sz="24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⬥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⬦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⬦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⬦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⬦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⬦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1pPr>
            <a:lvl2pPr lvl="1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2pPr>
            <a:lvl3pPr lvl="2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3pPr>
            <a:lvl4pPr lvl="3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4pPr>
            <a:lvl5pPr lvl="4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5pPr>
            <a:lvl6pPr lvl="5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6pPr>
            <a:lvl7pPr lvl="6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7pPr>
            <a:lvl8pPr lvl="7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8pPr>
            <a:lvl9pPr lvl="8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5" r:id="rId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ctrTitle"/>
          </p:nvPr>
        </p:nvSpPr>
        <p:spPr>
          <a:xfrm>
            <a:off x="2173628" y="1534625"/>
            <a:ext cx="5307900" cy="1159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rgbClr val="002060"/>
                </a:solidFill>
                <a:latin typeface="Ink Free" panose="03080402000500000000" pitchFamily="66" charset="0"/>
                <a:cs typeface="MV Boli" panose="02000500030200090000" pitchFamily="2" charset="0"/>
              </a:rPr>
              <a:t>      </a:t>
            </a:r>
            <a:r>
              <a:rPr lang="en-US" sz="8000" dirty="0" smtClean="0">
                <a:solidFill>
                  <a:srgbClr val="002060"/>
                </a:solidFill>
                <a:latin typeface="Ink Free" panose="03080402000500000000" pitchFamily="66" charset="0"/>
                <a:cs typeface="MV Boli" panose="02000500030200090000" pitchFamily="2" charset="0"/>
              </a:rPr>
              <a:t>Theseus</a:t>
            </a:r>
            <a:r>
              <a:rPr lang="en-US" dirty="0" smtClean="0">
                <a:solidFill>
                  <a:srgbClr val="002060"/>
                </a:solidFill>
                <a:latin typeface="Ink Free" panose="03080402000500000000" pitchFamily="66" charset="0"/>
                <a:cs typeface="MV Boli" panose="02000500030200090000" pitchFamily="2" charset="0"/>
              </a:rPr>
              <a:t/>
            </a:r>
            <a:br>
              <a:rPr lang="en-US" dirty="0" smtClean="0">
                <a:solidFill>
                  <a:srgbClr val="002060"/>
                </a:solidFill>
                <a:latin typeface="Ink Free" panose="03080402000500000000" pitchFamily="66" charset="0"/>
                <a:cs typeface="MV Boli" panose="02000500030200090000" pitchFamily="2" charset="0"/>
              </a:rPr>
            </a:br>
            <a:r>
              <a:rPr lang="en-US" dirty="0" smtClean="0">
                <a:solidFill>
                  <a:srgbClr val="002060"/>
                </a:solidFill>
                <a:latin typeface="Ink Free" panose="03080402000500000000" pitchFamily="66" charset="0"/>
                <a:cs typeface="MV Boli" panose="02000500030200090000" pitchFamily="2" charset="0"/>
              </a:rPr>
              <a:t>     A Greek Hero </a:t>
            </a:r>
            <a:endParaRPr dirty="0">
              <a:solidFill>
                <a:srgbClr val="002060"/>
              </a:solidFill>
              <a:latin typeface="Ink Free" panose="03080402000500000000" pitchFamily="66" charset="0"/>
              <a:cs typeface="MV Boli" panose="0200050003020009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02087" y="3450771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baseline="300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US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Primary School of </a:t>
            </a:r>
            <a:r>
              <a:rPr lang="en-US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Voula</a:t>
            </a:r>
            <a:r>
              <a:rPr lang="en-US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592350" y="740229"/>
            <a:ext cx="6562500" cy="3419646"/>
          </a:xfrm>
        </p:spPr>
        <p:txBody>
          <a:bodyPr/>
          <a:lstStyle/>
          <a:p>
            <a:endParaRPr lang="en-US" dirty="0"/>
          </a:p>
          <a:p>
            <a:r>
              <a:rPr lang="en-US" sz="2000" i="0" dirty="0">
                <a:latin typeface="Calibri" panose="020F0502020204030204" pitchFamily="34" charset="0"/>
                <a:cs typeface="Calibri" panose="020F0502020204030204" pitchFamily="34" charset="0"/>
              </a:rPr>
              <a:t>Sometime later came Theseus’ greatest challenge</a:t>
            </a:r>
            <a:r>
              <a:rPr lang="en-US" sz="2000" i="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n-US" sz="2000" i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i="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en-US" sz="4000" b="1" i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Battle </a:t>
            </a:r>
            <a:r>
              <a:rPr lang="en-US" sz="4000" b="1" i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the Minotaur</a:t>
            </a:r>
          </a:p>
          <a:p>
            <a:endParaRPr lang="en-US" sz="200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54901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6171" y="783771"/>
            <a:ext cx="3559629" cy="1132115"/>
          </a:xfrm>
        </p:spPr>
        <p:txBody>
          <a:bodyPr/>
          <a:lstStyle/>
          <a:p>
            <a:r>
              <a:rPr lang="en-US" sz="2000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0" dirty="0" smtClean="0"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2000" i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Every </a:t>
            </a:r>
            <a:r>
              <a:rPr lang="en-US" sz="20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seven years </a:t>
            </a:r>
            <a:r>
              <a:rPr lang="en-US" sz="2000" b="1" i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King Minos</a:t>
            </a:r>
            <a:r>
              <a:rPr lang="en-US" sz="20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Crete forced Athens to send seven </a:t>
            </a:r>
            <a:r>
              <a:rPr lang="en-US" sz="2000" i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young men and seven </a:t>
            </a:r>
            <a:r>
              <a:rPr lang="en-US" sz="2000" i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young women to sacrifice to the </a:t>
            </a:r>
            <a:r>
              <a:rPr lang="en-US" sz="2000" i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Minotaur.</a:t>
            </a:r>
          </a:p>
          <a:p>
            <a:r>
              <a:rPr lang="en-US" sz="2000" i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These young Athenians went to Crete in a ship that had </a:t>
            </a:r>
            <a:r>
              <a:rPr lang="en-US" sz="2000" b="1" i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black sails</a:t>
            </a:r>
            <a:r>
              <a:rPr lang="en-US" sz="2000" i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00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285" y="1231199"/>
            <a:ext cx="3808647" cy="285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7016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6914" y="729343"/>
            <a:ext cx="3211286" cy="1545771"/>
          </a:xfrm>
        </p:spPr>
        <p:txBody>
          <a:bodyPr/>
          <a:lstStyle/>
          <a:p>
            <a:r>
              <a:rPr lang="en-US" sz="2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Minotaur was a        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half-man, half-bull </a:t>
            </a:r>
            <a:r>
              <a:rPr lang="en-US" sz="2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creature…</a:t>
            </a:r>
            <a:endParaRPr lang="en-US" sz="24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5617" y="632952"/>
            <a:ext cx="2611211" cy="348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8225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2886" y="881744"/>
            <a:ext cx="3073286" cy="914400"/>
          </a:xfrm>
        </p:spPr>
        <p:txBody>
          <a:bodyPr/>
          <a:lstStyle/>
          <a:p>
            <a:r>
              <a:rPr lang="en-US" sz="2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…that </a:t>
            </a:r>
            <a:r>
              <a:rPr lang="en-US" sz="2400" b="0" dirty="0">
                <a:latin typeface="Calibri" panose="020F0502020204030204" pitchFamily="34" charset="0"/>
                <a:cs typeface="Calibri" panose="020F0502020204030204" pitchFamily="34" charset="0"/>
              </a:rPr>
              <a:t>lived in a complicated </a:t>
            </a:r>
            <a:r>
              <a:rPr lang="en-US" sz="24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maze,  the </a:t>
            </a:r>
            <a:r>
              <a:rPr lang="en-US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labyrinth, </a:t>
            </a:r>
            <a:r>
              <a:rPr lang="en-US" sz="2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under </a:t>
            </a:r>
            <a:r>
              <a:rPr lang="en-US" sz="2400" b="0" dirty="0">
                <a:latin typeface="Calibri" panose="020F0502020204030204" pitchFamily="34" charset="0"/>
                <a:cs typeface="Calibri" panose="020F0502020204030204" pitchFamily="34" charset="0"/>
              </a:rPr>
              <a:t>Minos’ castle.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6172" y="683728"/>
            <a:ext cx="3200399" cy="34059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3259" y="2084968"/>
            <a:ext cx="1777884" cy="236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0893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132115" y="631372"/>
            <a:ext cx="3505199" cy="1589314"/>
          </a:xfrm>
        </p:spPr>
        <p:txBody>
          <a:bodyPr/>
          <a:lstStyle/>
          <a:p>
            <a:r>
              <a:rPr lang="en-US" sz="2400" i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2000" i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Theseus </a:t>
            </a:r>
            <a:r>
              <a:rPr lang="en-US" sz="20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volunteered to be one of </a:t>
            </a:r>
            <a:r>
              <a:rPr lang="en-US" sz="2000" i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7 </a:t>
            </a:r>
            <a:r>
              <a:rPr lang="en-US" sz="20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men, promising to kill the Minotaur and end </a:t>
            </a:r>
            <a:r>
              <a:rPr lang="en-US" sz="2000" i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</a:t>
            </a:r>
            <a:r>
              <a:rPr lang="en-US" sz="20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tradition</a:t>
            </a:r>
            <a:r>
              <a:rPr lang="en-US" sz="2000" i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2000" i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Aegeus, his father made him promise </a:t>
            </a:r>
            <a:r>
              <a:rPr lang="en-US" sz="20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change the ship’s </a:t>
            </a:r>
            <a:r>
              <a:rPr lang="en-US" sz="2000" i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sails  </a:t>
            </a:r>
            <a:r>
              <a:rPr lang="en-US" sz="20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black </a:t>
            </a:r>
            <a:r>
              <a:rPr lang="en-US" sz="2000" b="1" i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white </a:t>
            </a:r>
            <a:r>
              <a:rPr lang="en-US" sz="20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before he returned to show that he had succeeded.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7057" y="907221"/>
            <a:ext cx="3439886" cy="256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343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1592350" y="751114"/>
            <a:ext cx="3774307" cy="827315"/>
          </a:xfrm>
        </p:spPr>
        <p:txBody>
          <a:bodyPr/>
          <a:lstStyle/>
          <a:p>
            <a:r>
              <a:rPr lang="en-US" sz="2000" i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When </a:t>
            </a:r>
            <a:r>
              <a:rPr lang="en-US" sz="20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Theseus arrived in Crete, King Minos’ daughter </a:t>
            </a:r>
            <a:r>
              <a:rPr lang="en-US" sz="2000" b="1" i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Ariadne</a:t>
            </a:r>
            <a:r>
              <a:rPr lang="en-US" sz="20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fell in love with him and </a:t>
            </a:r>
            <a:r>
              <a:rPr lang="en-US" sz="2000" i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decided  </a:t>
            </a:r>
            <a:r>
              <a:rPr lang="en-US" sz="20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help him escape the </a:t>
            </a:r>
            <a:r>
              <a:rPr lang="en-US" sz="2000" i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labyrinth.</a:t>
            </a:r>
          </a:p>
          <a:p>
            <a:r>
              <a:rPr lang="en-US" sz="20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So she gave him </a:t>
            </a:r>
            <a:r>
              <a:rPr lang="en-US" sz="2000" b="1" i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ball of silk thread</a:t>
            </a:r>
            <a:r>
              <a:rPr lang="en-US" sz="2000" i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a sword.</a:t>
            </a:r>
            <a:endParaRPr lang="en-US" sz="200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7907" y="840876"/>
            <a:ext cx="2171700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5047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979714" y="642257"/>
            <a:ext cx="4125687" cy="3517618"/>
          </a:xfrm>
        </p:spPr>
        <p:txBody>
          <a:bodyPr/>
          <a:lstStyle/>
          <a:p>
            <a:r>
              <a:rPr lang="en-US" sz="2000" i="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2000" i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Theseus </a:t>
            </a:r>
            <a:r>
              <a:rPr lang="en-US" sz="20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the Athenians entered the </a:t>
            </a:r>
            <a:r>
              <a:rPr lang="en-US" sz="2000" i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maze </a:t>
            </a:r>
            <a:r>
              <a:rPr lang="en-US" sz="20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tied the end of the thread near the door, letting out the string as they walked. They continued </a:t>
            </a:r>
            <a:r>
              <a:rPr lang="en-US" sz="2000" i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until they found the sleeping Minotaur in the center. Theseus attacked and </a:t>
            </a:r>
            <a:r>
              <a:rPr lang="en-US" sz="2000" i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 was </a:t>
            </a:r>
            <a:r>
              <a:rPr lang="en-US" sz="2000" b="1" i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sz="2000" b="1" i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terrible </a:t>
            </a:r>
            <a:r>
              <a:rPr lang="en-US" sz="2000" b="1" i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battle </a:t>
            </a:r>
            <a:r>
              <a:rPr lang="en-US" sz="2000" i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until </a:t>
            </a:r>
            <a:r>
              <a:rPr lang="en-US" sz="20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Minotaur was killed.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1" y="1080994"/>
            <a:ext cx="3242729" cy="264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315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999" y="489857"/>
            <a:ext cx="6302829" cy="1532375"/>
          </a:xfrm>
        </p:spPr>
        <p:txBody>
          <a:bodyPr/>
          <a:lstStyle/>
          <a:p>
            <a:r>
              <a:rPr 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They then followed the thread back to the door and were able to board the ship with the waiting Ariadne before King Minos knew what had happened.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9584" y="1779821"/>
            <a:ext cx="3486831" cy="232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069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87799" y="630289"/>
            <a:ext cx="6746946" cy="991682"/>
          </a:xfrm>
        </p:spPr>
        <p:txBody>
          <a:bodyPr/>
          <a:lstStyle/>
          <a:p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                                                       </a:t>
            </a:r>
            <a:b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</a:t>
            </a:r>
            <a:r>
              <a:rPr 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Theseus forgot to change the ship’s </a:t>
            </a:r>
            <a:r>
              <a:rPr lang="en-US" sz="20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sails </a:t>
            </a:r>
            <a:r>
              <a:rPr 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from black to white.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0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426029" y="880661"/>
            <a:ext cx="3211800" cy="3718543"/>
          </a:xfrm>
        </p:spPr>
        <p:txBody>
          <a:bodyPr/>
          <a:lstStyle/>
          <a:p>
            <a:pPr marL="88900" indent="0">
              <a:buNone/>
            </a:pPr>
            <a:r>
              <a:rPr lang="en-US" sz="2400" b="1" i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0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His father, seeing the black </a:t>
            </a:r>
            <a:r>
              <a:rPr lang="en-US" sz="2000" i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sails  </a:t>
            </a:r>
            <a:r>
              <a:rPr lang="en-US" sz="20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the approaching ship, assumed Theseus was dead. Aegeus threw himself off the cliffs and into the sea to his death. </a:t>
            </a:r>
            <a:r>
              <a:rPr lang="en-US" sz="2000" i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That’s why this  sea  </a:t>
            </a:r>
            <a:r>
              <a:rPr lang="en-US" sz="20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en-US" sz="2000" i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called  </a:t>
            </a:r>
            <a:r>
              <a:rPr lang="en-US" sz="2000" b="1" i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Aegean Sea.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>
          <a:xfrm>
            <a:off x="6557951" y="2939143"/>
            <a:ext cx="1268878" cy="1600189"/>
          </a:xfrm>
        </p:spPr>
        <p:txBody>
          <a:bodyPr/>
          <a:lstStyle/>
          <a:p>
            <a:pPr marL="88900" indent="0">
              <a:buNone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5129" y="1161509"/>
            <a:ext cx="2171700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6114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592350" y="642257"/>
            <a:ext cx="6562500" cy="3517618"/>
          </a:xfrm>
        </p:spPr>
        <p:txBody>
          <a:bodyPr/>
          <a:lstStyle/>
          <a:p>
            <a:r>
              <a:rPr lang="en-US" sz="20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Theseus became </a:t>
            </a:r>
            <a:r>
              <a:rPr lang="en-US" sz="2000" b="1" i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King of Athens </a:t>
            </a:r>
            <a:r>
              <a:rPr lang="en-US" sz="20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after his father’s death. He led the people well and united the people around Athens. He is credited as a creator of </a:t>
            </a:r>
            <a:r>
              <a:rPr lang="en-US" sz="2000" i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democracy</a:t>
            </a:r>
            <a:r>
              <a:rPr lang="el-GR" sz="2000" i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2000" i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00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7538" y="1757438"/>
            <a:ext cx="5469548" cy="240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8200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3"/>
          <p:cNvSpPr txBox="1">
            <a:spLocks noGrp="1"/>
          </p:cNvSpPr>
          <p:nvPr>
            <p:ph type="title"/>
          </p:nvPr>
        </p:nvSpPr>
        <p:spPr>
          <a:xfrm>
            <a:off x="1556175" y="719375"/>
            <a:ext cx="6616800" cy="69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Theseus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was a hero in Greek mythology and a legendary king of Athens.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" name="Google Shape;62;p13"/>
          <p:cNvSpPr txBox="1">
            <a:spLocks noGrp="1"/>
          </p:cNvSpPr>
          <p:nvPr>
            <p:ph type="body" idx="2"/>
          </p:nvPr>
        </p:nvSpPr>
        <p:spPr>
          <a:xfrm>
            <a:off x="1556175" y="1578150"/>
            <a:ext cx="3292500" cy="220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He was not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only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brave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strong,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but also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clever and wise. 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468" t="3073"/>
          <a:stretch/>
        </p:blipFill>
        <p:spPr>
          <a:xfrm>
            <a:off x="4737252" y="1399142"/>
            <a:ext cx="3533587" cy="2699284"/>
          </a:xfrm>
          <a:prstGeom prst="rect">
            <a:avLst/>
          </a:prstGeom>
        </p:spPr>
      </p:pic>
      <p:sp>
        <p:nvSpPr>
          <p:cNvPr id="63" name="Google Shape;63;p13"/>
          <p:cNvSpPr txBox="1">
            <a:spLocks noGrp="1"/>
          </p:cNvSpPr>
          <p:nvPr>
            <p:ph type="body" idx="2"/>
          </p:nvPr>
        </p:nvSpPr>
        <p:spPr>
          <a:xfrm>
            <a:off x="5069775" y="1578150"/>
            <a:ext cx="3103200" cy="220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200" dirty="0">
              <a:solidFill>
                <a:srgbClr val="25212A"/>
              </a:solidFill>
            </a:endParaRPr>
          </a:p>
        </p:txBody>
      </p:sp>
      <p:sp>
        <p:nvSpPr>
          <p:cNvPr id="64" name="Google Shape;64;p13"/>
          <p:cNvSpPr txBox="1">
            <a:spLocks noGrp="1"/>
          </p:cNvSpPr>
          <p:nvPr>
            <p:ph type="body" idx="2"/>
          </p:nvPr>
        </p:nvSpPr>
        <p:spPr>
          <a:xfrm>
            <a:off x="1556175" y="3677325"/>
            <a:ext cx="6616800" cy="8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A64D79"/>
              </a:solidFill>
            </a:endParaRPr>
          </a:p>
        </p:txBody>
      </p:sp>
      <p:sp>
        <p:nvSpPr>
          <p:cNvPr id="65" name="Google Shape;65;p13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prstTxWarp prst="textPlain">
              <a:avLst/>
            </a:prstTxWarp>
          </a:bodyPr>
          <a:lstStyle/>
          <a:p>
            <a:r>
              <a:rPr lang="en-US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 you!!!</a:t>
            </a:r>
            <a:endParaRPr lang="en-US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719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399142" y="610288"/>
            <a:ext cx="6301647" cy="1531804"/>
          </a:xfrm>
        </p:spPr>
        <p:txBody>
          <a:bodyPr/>
          <a:lstStyle/>
          <a:p>
            <a:r>
              <a:rPr lang="en-US" sz="2000" i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000" i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</a:p>
          <a:p>
            <a:endParaRPr lang="el-GR" sz="200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i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0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lang="en-US" sz="20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mother was </a:t>
            </a:r>
            <a:r>
              <a:rPr lang="en-US" sz="2000" i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Aethra.</a:t>
            </a:r>
          </a:p>
          <a:p>
            <a:endParaRPr lang="en-US" sz="200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i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endParaRPr lang="el-GR" i="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l-GR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l-GR" i="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l-GR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317" y="722444"/>
            <a:ext cx="2789664" cy="341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253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1164" y="853008"/>
            <a:ext cx="6562500" cy="519600"/>
          </a:xfrm>
        </p:spPr>
        <p:txBody>
          <a:bodyPr/>
          <a:lstStyle/>
          <a:p>
            <a:pPr lvl="0"/>
            <a:r>
              <a:rPr lang="en-US" sz="2000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Theseus had two fathers.</a:t>
            </a:r>
            <a:endParaRPr lang="el-GR" sz="2000" i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4927" y="853008"/>
            <a:ext cx="2944623" cy="315190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71164" y="1861851"/>
            <a:ext cx="33762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One father was Aegeus, </a:t>
            </a:r>
          </a:p>
          <a:p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King of Athens.  </a:t>
            </a:r>
          </a:p>
        </p:txBody>
      </p:sp>
    </p:spTree>
    <p:extLst>
      <p:ext uri="{BB962C8B-B14F-4D97-AF65-F5344CB8AC3E}">
        <p14:creationId xmlns:p14="http://schemas.microsoft.com/office/powerpoint/2010/main" val="2604194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8973" y="605929"/>
            <a:ext cx="6115175" cy="1663546"/>
          </a:xfrm>
        </p:spPr>
        <p:txBody>
          <a:bodyPr/>
          <a:lstStyle/>
          <a:p>
            <a:r>
              <a:rPr lang="el-GR" sz="2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lang="en-US" sz="2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is  </a:t>
            </a:r>
            <a:r>
              <a:rPr lang="en-US" sz="2400" b="0" dirty="0">
                <a:latin typeface="Calibri" panose="020F0502020204030204" pitchFamily="34" charset="0"/>
                <a:cs typeface="Calibri" panose="020F0502020204030204" pitchFamily="34" charset="0"/>
              </a:rPr>
              <a:t>other father was 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Poseidon</a:t>
            </a:r>
            <a:r>
              <a:rPr lang="en-US" sz="2400" b="0" dirty="0">
                <a:latin typeface="Calibri" panose="020F0502020204030204" pitchFamily="34" charset="0"/>
                <a:cs typeface="Calibri" panose="020F0502020204030204" pitchFamily="34" charset="0"/>
              </a:rPr>
              <a:t>, the god of the </a:t>
            </a:r>
            <a:r>
              <a:rPr lang="en-US" sz="2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sea</a:t>
            </a:r>
            <a:r>
              <a:rPr lang="el-GR" sz="2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3329" y="1607408"/>
            <a:ext cx="4739663" cy="252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084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925418" y="561860"/>
            <a:ext cx="3756752" cy="1328541"/>
          </a:xfrm>
        </p:spPr>
        <p:txBody>
          <a:bodyPr/>
          <a:lstStyle/>
          <a:p>
            <a:pPr algn="just"/>
            <a:r>
              <a:rPr lang="el-GR" sz="2000" i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2000" i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Aegeus </a:t>
            </a:r>
            <a:r>
              <a:rPr lang="en-US" sz="20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left Aethra and his new-born son, and </a:t>
            </a:r>
            <a:r>
              <a:rPr lang="en-US" sz="2000" i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went </a:t>
            </a:r>
            <a:r>
              <a:rPr lang="en-US" sz="20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sz="2000" i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Athens</a:t>
            </a:r>
            <a:r>
              <a:rPr lang="el-GR" sz="2000" i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000" i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before </a:t>
            </a:r>
            <a:r>
              <a:rPr lang="en-US" sz="20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leaving, </a:t>
            </a:r>
            <a:r>
              <a:rPr lang="en-US" sz="2000" i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left </a:t>
            </a:r>
            <a:r>
              <a:rPr lang="en-US" sz="20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his </a:t>
            </a:r>
            <a:r>
              <a:rPr lang="en-US" sz="2000" b="1" i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sword </a:t>
            </a:r>
            <a:r>
              <a:rPr lang="en-US" sz="20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2000" b="1" i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sandals</a:t>
            </a:r>
            <a:r>
              <a:rPr lang="en-US" sz="20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under a huge rock. He told Aethra to send Theseus to Athens when he was able to retrieve these items from under the </a:t>
            </a:r>
            <a:r>
              <a:rPr lang="en-US" sz="2000" i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rock</a:t>
            </a:r>
            <a:r>
              <a:rPr lang="en-US" sz="20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5965" y="815248"/>
            <a:ext cx="1476261" cy="14762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5965" y="2477360"/>
            <a:ext cx="2514600" cy="181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480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z="2000" i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2000" i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Theseus easily </a:t>
            </a:r>
            <a:r>
              <a:rPr lang="en-US" sz="20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picked up the large </a:t>
            </a:r>
            <a:r>
              <a:rPr lang="en-US" sz="2000" i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rock </a:t>
            </a:r>
            <a:r>
              <a:rPr lang="en-US" sz="20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found his father’s </a:t>
            </a:r>
            <a:r>
              <a:rPr lang="en-US" sz="2000" i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items so he started his journey to Athens</a:t>
            </a:r>
            <a:r>
              <a:rPr lang="en-US" sz="2400" i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1800" i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endParaRPr lang="el-GR" sz="2000" i="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8016" y="546985"/>
            <a:ext cx="4447357" cy="3257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018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sp>
        <p:nvSpPr>
          <p:cNvPr id="4" name="Rectangle 3"/>
          <p:cNvSpPr/>
          <p:nvPr/>
        </p:nvSpPr>
        <p:spPr>
          <a:xfrm>
            <a:off x="1299990" y="892367"/>
            <a:ext cx="2831335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Along the road he had to fight 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six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battles.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    He defeated four </a:t>
            </a:r>
            <a:r>
              <a:rPr lang="el-G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dangerous thieves</a:t>
            </a:r>
            <a:r>
              <a:rPr lang="el-G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…..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3113" y="625116"/>
            <a:ext cx="3974937" cy="367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709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56175" y="719375"/>
            <a:ext cx="3036156" cy="430815"/>
          </a:xfrm>
        </p:spPr>
        <p:txBody>
          <a:bodyPr/>
          <a:lstStyle/>
          <a:p>
            <a:r>
              <a:rPr lang="en-US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monster </a:t>
            </a:r>
            <a:r>
              <a:rPr lang="en-US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pig</a:t>
            </a:r>
            <a:r>
              <a:rPr lang="el-GR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</a:t>
            </a:r>
            <a:r>
              <a:rPr lang="en-US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556175" y="1403427"/>
            <a:ext cx="3211800" cy="2132987"/>
          </a:xfrm>
        </p:spPr>
        <p:txBody>
          <a:bodyPr/>
          <a:lstStyle/>
          <a:p>
            <a:pPr marL="88900" indent="0">
              <a:buNone/>
            </a:pPr>
            <a:endParaRPr lang="en-US" sz="240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>
          <a:xfrm>
            <a:off x="4961272" y="605929"/>
            <a:ext cx="3211800" cy="3745734"/>
          </a:xfrm>
        </p:spPr>
        <p:txBody>
          <a:bodyPr/>
          <a:lstStyle/>
          <a:p>
            <a:pPr marL="88900" indent="0">
              <a:buNone/>
            </a:pPr>
            <a:r>
              <a:rPr lang="el-G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…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and one giant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197" y="1466487"/>
            <a:ext cx="3229453" cy="20246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-4750" r="24390"/>
          <a:stretch/>
        </p:blipFill>
        <p:spPr>
          <a:xfrm>
            <a:off x="4382825" y="1150190"/>
            <a:ext cx="4065225" cy="269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9182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Quintus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451</Words>
  <Application>Microsoft Office PowerPoint</Application>
  <PresentationFormat>On-screen Show (16:9)</PresentationFormat>
  <Paragraphs>52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MV Boli</vt:lpstr>
      <vt:lpstr>Calibri</vt:lpstr>
      <vt:lpstr>Tinos</vt:lpstr>
      <vt:lpstr>Ink Free</vt:lpstr>
      <vt:lpstr>Arial</vt:lpstr>
      <vt:lpstr>Oswald</vt:lpstr>
      <vt:lpstr>Quintus template</vt:lpstr>
      <vt:lpstr>      Theseus      A Greek Hero </vt:lpstr>
      <vt:lpstr> Theseus was a hero in Greek mythology and a legendary king of Athens.</vt:lpstr>
      <vt:lpstr>PowerPoint Presentation</vt:lpstr>
      <vt:lpstr>PowerPoint Presentation</vt:lpstr>
      <vt:lpstr>Ηis  other father was Poseidon, the god of the sea.</vt:lpstr>
      <vt:lpstr>PowerPoint Presentation</vt:lpstr>
      <vt:lpstr>PowerPoint Presentation</vt:lpstr>
      <vt:lpstr>PowerPoint Presentation</vt:lpstr>
      <vt:lpstr>one monster pig … </vt:lpstr>
      <vt:lpstr>PowerPoint Presentation</vt:lpstr>
      <vt:lpstr>PowerPoint Presentation</vt:lpstr>
      <vt:lpstr>Minotaur was a        half-man, half-bull creature…</vt:lpstr>
      <vt:lpstr>…that lived in a complicated maze,  the labyrinth, under Minos’ castle. </vt:lpstr>
      <vt:lpstr>PowerPoint Presentation</vt:lpstr>
      <vt:lpstr>PowerPoint Presentation</vt:lpstr>
      <vt:lpstr>PowerPoint Presentation</vt:lpstr>
      <vt:lpstr>They then followed the thread back to the door and were able to board the ship with the waiting Ariadne before King Minos knew what had happened.</vt:lpstr>
      <vt:lpstr>                                                                                                                                               But Theseus forgot to change the ship’s sails from black to white. </vt:lpstr>
      <vt:lpstr>PowerPoint Presentation</vt:lpstr>
      <vt:lpstr>Thank you!!!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Theseus      A Greek Hero</dc:title>
  <dc:creator>Hera</dc:creator>
  <cp:lastModifiedBy>Windows User</cp:lastModifiedBy>
  <cp:revision>31</cp:revision>
  <dcterms:modified xsi:type="dcterms:W3CDTF">2019-11-26T16:05:31Z</dcterms:modified>
</cp:coreProperties>
</file>