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69" r:id="rId3"/>
    <p:sldId id="258" r:id="rId4"/>
    <p:sldId id="272" r:id="rId5"/>
    <p:sldId id="275" r:id="rId6"/>
    <p:sldId id="276" r:id="rId7"/>
    <p:sldId id="261" r:id="rId8"/>
    <p:sldId id="262" r:id="rId9"/>
    <p:sldId id="264" r:id="rId10"/>
    <p:sldId id="266" r:id="rId11"/>
    <p:sldId id="281" r:id="rId12"/>
    <p:sldId id="278" r:id="rId13"/>
    <p:sldId id="267" r:id="rId14"/>
    <p:sldId id="279" r:id="rId15"/>
    <p:sldId id="265" r:id="rId16"/>
    <p:sldId id="260" r:id="rId17"/>
    <p:sldId id="28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42A"/>
    <a:srgbClr val="2A4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35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50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19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43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5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48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91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0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0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15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95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6000">
              <a:schemeClr val="bg2">
                <a:tint val="98000"/>
                <a:satMod val="130000"/>
                <a:shade val="90000"/>
                <a:lumMod val="103000"/>
              </a:schemeClr>
            </a:gs>
            <a:gs pos="12000">
              <a:schemeClr val="accent4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EDACB-55F9-4BC5-84EB-C83BA62B028B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BFABC-E30E-46AA-B85B-782765728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8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9226"/>
          </a:xfrm>
        </p:spPr>
        <p:txBody>
          <a:bodyPr>
            <a:noAutofit/>
          </a:bodyPr>
          <a:lstStyle/>
          <a:p>
            <a:pPr algn="ctr"/>
            <a:r>
              <a:rPr lang="cs-CZ" sz="10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The</a:t>
            </a:r>
            <a:r>
              <a:rPr lang="cs-CZ" sz="10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10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biggest</a:t>
            </a:r>
            <a:r>
              <a:rPr lang="cs-CZ" sz="10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Czech </a:t>
            </a:r>
            <a:r>
              <a:rPr lang="cs-CZ" sz="10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hero</a:t>
            </a:r>
            <a:endParaRPr lang="cs-CZ" sz="100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1552" y="-1101194"/>
            <a:ext cx="6223785" cy="88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41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52E85-E5EF-4F57-91C2-B21D2623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FC5154F-4352-4306-81F7-7909A958A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451" y="260350"/>
            <a:ext cx="6836668" cy="65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hard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working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/>
            </a:r>
            <a:b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</a:b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He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built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many 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churches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,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castles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and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other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famous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buildings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in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Czech as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well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as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other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European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countries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. </a:t>
            </a:r>
            <a:b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</a:b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Some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of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them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are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named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after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7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him</a:t>
            </a:r>
            <a: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: Karel = Charles :</a:t>
            </a:r>
            <a:br>
              <a:rPr lang="cs-CZ" sz="2700" b="1" dirty="0">
                <a:solidFill>
                  <a:srgbClr val="41642A"/>
                </a:solidFill>
                <a:latin typeface="Monotype Corsiva" panose="03010101010201010101" pitchFamily="66" charset="0"/>
              </a:rPr>
            </a:b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Charles University</a:t>
            </a:r>
          </a:p>
          <a:p>
            <a:endParaRPr lang="cs-CZ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Charles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Bridge</a:t>
            </a:r>
            <a:endParaRPr lang="cs-CZ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endParaRPr lang="cs-CZ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Karlštejn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Castle</a:t>
            </a:r>
            <a:endParaRPr lang="cs-CZ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endParaRPr lang="cs-CZ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Montecarlo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(Italy)</a:t>
            </a:r>
          </a:p>
          <a:p>
            <a:endParaRPr lang="cs-CZ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Karlovy Vary</a:t>
            </a:r>
          </a:p>
          <a:p>
            <a:endParaRPr lang="cs-CZ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endParaRPr lang="cs-CZ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endParaRPr lang="cs-CZ" dirty="0"/>
          </a:p>
        </p:txBody>
      </p:sp>
      <p:pic>
        <p:nvPicPr>
          <p:cNvPr id="3074" name="Picture 2" descr="Výsledek obrázku pro karlův m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54" y="1875266"/>
            <a:ext cx="8290917" cy="42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75140"/>
            <a:ext cx="9144000" cy="621323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cs-CZ" sz="40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wise</a:t>
            </a:r>
            <a:endParaRPr lang="cs-CZ" sz="4000" dirty="0">
              <a:solidFill>
                <a:srgbClr val="41642A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996463"/>
            <a:ext cx="9144000" cy="4261338"/>
          </a:xfrm>
        </p:spPr>
        <p:txBody>
          <a:bodyPr/>
          <a:lstStyle/>
          <a:p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He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designed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crown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jeewels</a:t>
            </a:r>
            <a:endParaRPr lang="cs-CZ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3" y="1617786"/>
            <a:ext cx="6482861" cy="440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38" y="1617786"/>
            <a:ext cx="4995129" cy="440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2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karlšte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97" y="1103831"/>
            <a:ext cx="10790294" cy="566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83528" y="0"/>
            <a:ext cx="5602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Karlštejn </a:t>
            </a:r>
            <a:r>
              <a:rPr lang="cs-CZ" sz="66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Castle</a:t>
            </a:r>
            <a:endParaRPr lang="cs-CZ" sz="6600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5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33"/>
            <a:ext cx="10515600" cy="959583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cs-CZ" sz="40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witty</a:t>
            </a:r>
            <a:endParaRPr lang="cs-CZ" sz="4000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01969"/>
            <a:ext cx="10515600" cy="5074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 He </a:t>
            </a:r>
            <a:r>
              <a:rPr lang="cs-CZ" sz="24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went</a:t>
            </a:r>
            <a:r>
              <a:rPr lang="cs-CZ" sz="24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400" b="1" dirty="0" smtClean="0">
                <a:solidFill>
                  <a:srgbClr val="41642A"/>
                </a:solidFill>
                <a:latin typeface="Monotype Corsiva" panose="03010101010201010101" pitchFamily="66" charset="0"/>
              </a:rPr>
              <a:t>to </a:t>
            </a:r>
            <a:r>
              <a:rPr lang="cs-CZ" sz="24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see</a:t>
            </a:r>
            <a:r>
              <a:rPr lang="cs-CZ" sz="24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4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ordinary</a:t>
            </a:r>
            <a:r>
              <a:rPr lang="cs-CZ" sz="24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24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people</a:t>
            </a:r>
            <a:r>
              <a:rPr lang="cs-CZ" sz="24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in </a:t>
            </a:r>
            <a:r>
              <a:rPr lang="cs-CZ" sz="24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different</a:t>
            </a:r>
            <a:r>
              <a:rPr lang="cs-CZ" sz="24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 </a:t>
            </a:r>
            <a:r>
              <a:rPr lang="cs-CZ" sz="24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costumes</a:t>
            </a:r>
            <a:r>
              <a:rPr lang="cs-CZ" sz="24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13" y="1700989"/>
            <a:ext cx="3358225" cy="506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Výsledek obrázku pro mužský oděv ve středově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5" y="2884970"/>
            <a:ext cx="2650515" cy="22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11" y="2460562"/>
            <a:ext cx="2251366" cy="31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87731" y="269632"/>
            <a:ext cx="9080269" cy="1230923"/>
          </a:xfrm>
        </p:spPr>
        <p:txBody>
          <a:bodyPr>
            <a:normAutofit fontScale="90000"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cs-CZ" sz="44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friendly</a:t>
            </a:r>
            <a:r>
              <a:rPr lang="cs-CZ" sz="44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and </a:t>
            </a:r>
            <a:r>
              <a:rPr lang="cs-CZ" sz="44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kind</a:t>
            </a:r>
            <a:r>
              <a:rPr lang="cs-CZ" b="1" dirty="0">
                <a:solidFill>
                  <a:prstClr val="black"/>
                </a:solidFill>
              </a:rPr>
              <a:t/>
            </a:r>
            <a:br>
              <a:rPr lang="cs-CZ" b="1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4289" y="831273"/>
            <a:ext cx="9080271" cy="5993879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He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gave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work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to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poor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hungry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people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to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earn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some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money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.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Then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they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could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buy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some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food. </a:t>
            </a:r>
          </a:p>
          <a:p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wall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they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built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is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called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Hungry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Wall.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74" y="2159936"/>
            <a:ext cx="6978962" cy="466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251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895600"/>
            <a:ext cx="1219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And </a:t>
            </a:r>
            <a:r>
              <a:rPr lang="cs-CZ" sz="66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now</a:t>
            </a:r>
            <a:r>
              <a:rPr lang="cs-CZ" sz="66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you</a:t>
            </a:r>
            <a:r>
              <a:rPr lang="cs-CZ" sz="66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know</a:t>
            </a:r>
            <a:r>
              <a:rPr lang="cs-CZ" sz="66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our</a:t>
            </a:r>
            <a:r>
              <a:rPr lang="cs-CZ" sz="66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</a:t>
            </a:r>
            <a:r>
              <a:rPr lang="cs-CZ" sz="66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Czech  </a:t>
            </a:r>
            <a:r>
              <a:rPr lang="cs-CZ" sz="66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hero</a:t>
            </a:r>
            <a:endParaRPr lang="cs-CZ" sz="6600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cs-CZ" sz="88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Charles IV.</a:t>
            </a:r>
          </a:p>
        </p:txBody>
      </p:sp>
    </p:spTree>
    <p:extLst>
      <p:ext uri="{BB962C8B-B14F-4D97-AF65-F5344CB8AC3E}">
        <p14:creationId xmlns:p14="http://schemas.microsoft.com/office/powerpoint/2010/main" val="35236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04857" y="249074"/>
            <a:ext cx="5318449" cy="6058420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T</a:t>
            </a:r>
            <a:r>
              <a:rPr lang="en-US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he Czech king </a:t>
            </a:r>
            <a:r>
              <a:rPr lang="cs-CZ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and</a:t>
            </a:r>
            <a:r>
              <a:rPr lang="en-US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en-US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en-US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the emperor of the Holy Roman empire</a:t>
            </a:r>
            <a:r>
              <a:rPr lang="cs-CZ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br>
              <a:rPr lang="cs-CZ" b="1" i="1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cs-CZ" sz="89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Karel IV.</a:t>
            </a:r>
            <a:endParaRPr lang="cs-CZ" sz="89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Výsledek obrázku pro karel I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2" y="249074"/>
            <a:ext cx="4254959" cy="638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7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139" y="32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8000" b="1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Karel IV.</a:t>
            </a:r>
            <a:endParaRPr lang="cs-CZ" sz="8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5" y="2127380"/>
            <a:ext cx="6355697" cy="4543051"/>
          </a:xfrm>
        </p:spPr>
        <p:txBody>
          <a:bodyPr>
            <a:normAutofit/>
          </a:bodyPr>
          <a:lstStyle/>
          <a:p>
            <a:r>
              <a:rPr lang="cs-CZ" b="1" i="1" dirty="0" err="1">
                <a:solidFill>
                  <a:srgbClr val="41642A"/>
                </a:solidFill>
              </a:rPr>
              <a:t>the</a:t>
            </a:r>
            <a:r>
              <a:rPr lang="cs-CZ" b="1" i="1" dirty="0">
                <a:solidFill>
                  <a:srgbClr val="41642A"/>
                </a:solidFill>
              </a:rPr>
              <a:t> Czech king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41642A"/>
                </a:solidFill>
              </a:rPr>
              <a:t> </a:t>
            </a:r>
          </a:p>
          <a:p>
            <a:r>
              <a:rPr lang="cs-CZ" b="1" i="1" dirty="0" err="1">
                <a:solidFill>
                  <a:srgbClr val="41642A"/>
                </a:solidFill>
              </a:rPr>
              <a:t>the</a:t>
            </a:r>
            <a:r>
              <a:rPr lang="cs-CZ" b="1" i="1" dirty="0">
                <a:solidFill>
                  <a:srgbClr val="41642A"/>
                </a:solidFill>
              </a:rPr>
              <a:t> </a:t>
            </a:r>
            <a:r>
              <a:rPr lang="cs-CZ" b="1" i="1" dirty="0" err="1">
                <a:solidFill>
                  <a:srgbClr val="41642A"/>
                </a:solidFill>
              </a:rPr>
              <a:t>emperor</a:t>
            </a:r>
            <a:r>
              <a:rPr lang="cs-CZ" b="1" i="1" dirty="0">
                <a:solidFill>
                  <a:srgbClr val="41642A"/>
                </a:solidFill>
              </a:rPr>
              <a:t> </a:t>
            </a:r>
            <a:r>
              <a:rPr lang="cs-CZ" b="1" i="1" dirty="0" err="1">
                <a:solidFill>
                  <a:srgbClr val="41642A"/>
                </a:solidFill>
              </a:rPr>
              <a:t>of</a:t>
            </a:r>
            <a:r>
              <a:rPr lang="cs-CZ" b="1" i="1" dirty="0">
                <a:solidFill>
                  <a:srgbClr val="41642A"/>
                </a:solidFill>
              </a:rPr>
              <a:t> </a:t>
            </a:r>
            <a:r>
              <a:rPr lang="cs-CZ" b="1" i="1" dirty="0" err="1">
                <a:solidFill>
                  <a:srgbClr val="41642A"/>
                </a:solidFill>
              </a:rPr>
              <a:t>the</a:t>
            </a:r>
            <a:r>
              <a:rPr lang="cs-CZ" b="1" i="1" dirty="0">
                <a:solidFill>
                  <a:srgbClr val="41642A"/>
                </a:solidFill>
              </a:rPr>
              <a:t> </a:t>
            </a:r>
            <a:r>
              <a:rPr lang="cs-CZ" b="1" i="1" dirty="0" err="1">
                <a:solidFill>
                  <a:srgbClr val="41642A"/>
                </a:solidFill>
              </a:rPr>
              <a:t>Holy</a:t>
            </a:r>
            <a:r>
              <a:rPr lang="cs-CZ" b="1" i="1" dirty="0">
                <a:solidFill>
                  <a:srgbClr val="41642A"/>
                </a:solidFill>
              </a:rPr>
              <a:t> Roman empire</a:t>
            </a:r>
          </a:p>
          <a:p>
            <a:pPr marL="0" indent="0">
              <a:buNone/>
            </a:pPr>
            <a:endParaRPr lang="cs-CZ" b="1" i="1" dirty="0">
              <a:solidFill>
                <a:srgbClr val="41642A"/>
              </a:solidFill>
            </a:endParaRPr>
          </a:p>
          <a:p>
            <a:r>
              <a:rPr lang="cs-CZ" b="1" dirty="0" err="1">
                <a:solidFill>
                  <a:srgbClr val="41642A"/>
                </a:solidFill>
              </a:rPr>
              <a:t>the</a:t>
            </a:r>
            <a:r>
              <a:rPr lang="cs-CZ" b="1" dirty="0">
                <a:solidFill>
                  <a:srgbClr val="41642A"/>
                </a:solidFill>
              </a:rPr>
              <a:t> </a:t>
            </a:r>
            <a:r>
              <a:rPr lang="cs-CZ" b="1" dirty="0" err="1">
                <a:solidFill>
                  <a:srgbClr val="41642A"/>
                </a:solidFill>
              </a:rPr>
              <a:t>biggest</a:t>
            </a:r>
            <a:r>
              <a:rPr lang="cs-CZ" b="1" dirty="0">
                <a:solidFill>
                  <a:srgbClr val="41642A"/>
                </a:solidFill>
              </a:rPr>
              <a:t> Czech (</a:t>
            </a:r>
            <a:r>
              <a:rPr lang="cs-CZ" b="1" dirty="0" err="1">
                <a:solidFill>
                  <a:srgbClr val="41642A"/>
                </a:solidFill>
              </a:rPr>
              <a:t>the</a:t>
            </a:r>
            <a:r>
              <a:rPr lang="cs-CZ" b="1" dirty="0">
                <a:solidFill>
                  <a:srgbClr val="41642A"/>
                </a:solidFill>
              </a:rPr>
              <a:t> </a:t>
            </a:r>
            <a:r>
              <a:rPr lang="cs-CZ" b="1" dirty="0" err="1">
                <a:solidFill>
                  <a:srgbClr val="41642A"/>
                </a:solidFill>
              </a:rPr>
              <a:t>winner</a:t>
            </a:r>
            <a:r>
              <a:rPr lang="cs-CZ" b="1" dirty="0">
                <a:solidFill>
                  <a:srgbClr val="41642A"/>
                </a:solidFill>
              </a:rPr>
              <a:t> </a:t>
            </a:r>
            <a:r>
              <a:rPr lang="cs-CZ" b="1" dirty="0" err="1">
                <a:solidFill>
                  <a:srgbClr val="41642A"/>
                </a:solidFill>
              </a:rPr>
              <a:t>of</a:t>
            </a:r>
            <a:r>
              <a:rPr lang="cs-CZ" b="1" dirty="0">
                <a:solidFill>
                  <a:srgbClr val="41642A"/>
                </a:solidFill>
              </a:rPr>
              <a:t> </a:t>
            </a:r>
            <a:r>
              <a:rPr lang="cs-CZ" b="1" dirty="0" err="1">
                <a:solidFill>
                  <a:srgbClr val="41642A"/>
                </a:solidFill>
              </a:rPr>
              <a:t>the</a:t>
            </a:r>
            <a:r>
              <a:rPr lang="cs-CZ" b="1" dirty="0">
                <a:solidFill>
                  <a:srgbClr val="41642A"/>
                </a:solidFill>
              </a:rPr>
              <a:t> </a:t>
            </a:r>
            <a:r>
              <a:rPr lang="cs-CZ" b="1" dirty="0" err="1">
                <a:solidFill>
                  <a:srgbClr val="41642A"/>
                </a:solidFill>
              </a:rPr>
              <a:t>competiton</a:t>
            </a:r>
            <a:r>
              <a:rPr lang="cs-CZ" b="1" dirty="0">
                <a:solidFill>
                  <a:srgbClr val="41642A"/>
                </a:solidFill>
              </a:rPr>
              <a:t>)</a:t>
            </a:r>
          </a:p>
          <a:p>
            <a:pPr marL="0" indent="0">
              <a:buNone/>
            </a:pPr>
            <a:endParaRPr lang="cs-CZ" b="1" dirty="0">
              <a:solidFill>
                <a:srgbClr val="41642A"/>
              </a:solidFill>
            </a:endParaRPr>
          </a:p>
          <a:p>
            <a:r>
              <a:rPr lang="cs-CZ" b="1" dirty="0" err="1">
                <a:solidFill>
                  <a:srgbClr val="41642A"/>
                </a:solidFill>
              </a:rPr>
              <a:t>was</a:t>
            </a:r>
            <a:r>
              <a:rPr lang="cs-CZ" b="1" dirty="0">
                <a:solidFill>
                  <a:srgbClr val="41642A"/>
                </a:solidFill>
              </a:rPr>
              <a:t> </a:t>
            </a:r>
            <a:r>
              <a:rPr lang="cs-CZ" b="1" dirty="0" err="1">
                <a:solidFill>
                  <a:srgbClr val="41642A"/>
                </a:solidFill>
              </a:rPr>
              <a:t>born</a:t>
            </a:r>
            <a:r>
              <a:rPr lang="cs-CZ" b="1" dirty="0">
                <a:solidFill>
                  <a:srgbClr val="41642A"/>
                </a:solidFill>
              </a:rPr>
              <a:t> 700 </a:t>
            </a:r>
            <a:r>
              <a:rPr lang="cs-CZ" b="1" dirty="0" err="1">
                <a:solidFill>
                  <a:srgbClr val="41642A"/>
                </a:solidFill>
              </a:rPr>
              <a:t>years</a:t>
            </a:r>
            <a:r>
              <a:rPr lang="cs-CZ" b="1" dirty="0">
                <a:solidFill>
                  <a:srgbClr val="41642A"/>
                </a:solidFill>
              </a:rPr>
              <a:t> ago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35802" y="1324617"/>
            <a:ext cx="4063219" cy="54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His </a:t>
            </a:r>
            <a:r>
              <a:rPr lang="cs-CZ" sz="6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name</a:t>
            </a:r>
            <a:r>
              <a:rPr lang="cs-CZ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is</a:t>
            </a:r>
            <a:r>
              <a:rPr lang="cs-CZ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often</a:t>
            </a:r>
            <a:r>
              <a:rPr lang="cs-CZ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in </a:t>
            </a:r>
            <a:r>
              <a:rPr lang="cs-CZ" sz="6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the</a:t>
            </a:r>
            <a:r>
              <a:rPr lang="cs-CZ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names</a:t>
            </a:r>
            <a:r>
              <a:rPr lang="cs-CZ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of</a:t>
            </a:r>
            <a:r>
              <a:rPr lang="cs-CZ" sz="66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054359"/>
            <a:ext cx="5181600" cy="51226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towns</a:t>
            </a:r>
            <a:r>
              <a:rPr lang="cs-CZ" sz="3200" b="1" i="1" dirty="0">
                <a:solidFill>
                  <a:srgbClr val="41642A"/>
                </a:solidFill>
              </a:rPr>
              <a:t>, </a:t>
            </a:r>
            <a:r>
              <a:rPr lang="cs-CZ" sz="3200" b="1" i="1" dirty="0" err="1">
                <a:solidFill>
                  <a:srgbClr val="41642A"/>
                </a:solidFill>
              </a:rPr>
              <a:t>cities</a:t>
            </a:r>
            <a:endParaRPr lang="cs-CZ" sz="3200" b="1" i="1" dirty="0">
              <a:solidFill>
                <a:srgbClr val="41642A"/>
              </a:solidFill>
            </a:endParaRPr>
          </a:p>
          <a:p>
            <a:pPr marL="457200" lvl="1" indent="0">
              <a:buNone/>
            </a:pPr>
            <a:endParaRPr lang="cs-CZ" sz="3200" b="1" i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streets</a:t>
            </a:r>
            <a:endParaRPr lang="cs-CZ" sz="3200" b="1" i="1" dirty="0">
              <a:solidFill>
                <a:srgbClr val="41642A"/>
              </a:solidFill>
            </a:endParaRPr>
          </a:p>
          <a:p>
            <a:pPr lvl="1"/>
            <a:endParaRPr lang="cs-CZ" sz="3200" b="1" i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schools</a:t>
            </a:r>
            <a:endParaRPr lang="cs-CZ" sz="3200" b="1" i="1" dirty="0">
              <a:solidFill>
                <a:srgbClr val="41642A"/>
              </a:solidFill>
            </a:endParaRPr>
          </a:p>
          <a:p>
            <a:pPr lvl="1"/>
            <a:endParaRPr lang="cs-CZ" sz="3200" b="1" i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buildings</a:t>
            </a:r>
            <a:endParaRPr lang="cs-CZ" sz="3200" b="1" i="1" dirty="0">
              <a:solidFill>
                <a:srgbClr val="41642A"/>
              </a:solidFill>
            </a:endParaRPr>
          </a:p>
          <a:p>
            <a:endParaRPr lang="cs-CZ" dirty="0"/>
          </a:p>
        </p:txBody>
      </p:sp>
      <p:pic>
        <p:nvPicPr>
          <p:cNvPr id="7" name="Picture 2" descr="Výsledek obrázku pro katedrála sv ví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5" y="1392350"/>
            <a:ext cx="7171932" cy="47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His image </a:t>
            </a:r>
            <a:r>
              <a:rPr lang="cs-CZ" sz="6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is</a:t>
            </a:r>
            <a:r>
              <a:rPr lang="cs-CZ" sz="6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on/in many:</a:t>
            </a:r>
            <a:endParaRPr lang="cs-CZ" sz="6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51314"/>
            <a:ext cx="5181600" cy="4282750"/>
          </a:xfrm>
        </p:spPr>
        <p:txBody>
          <a:bodyPr/>
          <a:lstStyle/>
          <a:p>
            <a:pPr lvl="1"/>
            <a:r>
              <a:rPr lang="cs-CZ" sz="3200" b="1" dirty="0" err="1">
                <a:solidFill>
                  <a:srgbClr val="41642A"/>
                </a:solidFill>
              </a:rPr>
              <a:t>s</a:t>
            </a:r>
            <a:r>
              <a:rPr lang="cs-CZ" sz="3200" b="1" i="1" dirty="0" err="1">
                <a:solidFill>
                  <a:srgbClr val="41642A"/>
                </a:solidFill>
              </a:rPr>
              <a:t>tatues</a:t>
            </a:r>
            <a:endParaRPr lang="cs-CZ" sz="3200" b="1" i="1" dirty="0">
              <a:solidFill>
                <a:srgbClr val="41642A"/>
              </a:solidFill>
            </a:endParaRPr>
          </a:p>
          <a:p>
            <a:pPr lvl="1"/>
            <a:endParaRPr lang="cs-CZ" sz="3200" b="1" i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pictures</a:t>
            </a:r>
            <a:endParaRPr lang="cs-CZ" sz="3200" b="1" i="1" dirty="0">
              <a:solidFill>
                <a:srgbClr val="41642A"/>
              </a:solidFill>
            </a:endParaRPr>
          </a:p>
          <a:p>
            <a:pPr marL="457200" lvl="1" indent="0">
              <a:buNone/>
            </a:pPr>
            <a:endParaRPr lang="cs-CZ" sz="3200" b="1" i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coins</a:t>
            </a:r>
            <a:r>
              <a:rPr lang="cs-CZ" sz="3200" b="1" i="1" dirty="0">
                <a:solidFill>
                  <a:srgbClr val="41642A"/>
                </a:solidFill>
              </a:rPr>
              <a:t> and </a:t>
            </a:r>
            <a:r>
              <a:rPr lang="cs-CZ" sz="3200" b="1" i="1" dirty="0" err="1">
                <a:solidFill>
                  <a:srgbClr val="41642A"/>
                </a:solidFill>
              </a:rPr>
              <a:t>bills</a:t>
            </a:r>
            <a:endParaRPr lang="cs-CZ" sz="3200" b="1" i="1" dirty="0">
              <a:solidFill>
                <a:srgbClr val="41642A"/>
              </a:solidFill>
            </a:endParaRPr>
          </a:p>
          <a:p>
            <a:endParaRPr lang="cs-CZ" dirty="0"/>
          </a:p>
        </p:txBody>
      </p:sp>
      <p:pic>
        <p:nvPicPr>
          <p:cNvPr id="3074" name="Picture 2" descr="Výsledek obrázku pro mince s karlem i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51" y="3641713"/>
            <a:ext cx="2735549" cy="27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peníze s karlem 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354">
            <a:off x="4447655" y="2218521"/>
            <a:ext cx="38004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196182"/>
          </a:xfrm>
        </p:spPr>
        <p:txBody>
          <a:bodyPr>
            <a:normAutofit/>
          </a:bodyPr>
          <a:lstStyle/>
          <a:p>
            <a:r>
              <a:rPr lang="cs-CZ" sz="6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You</a:t>
            </a:r>
            <a:r>
              <a:rPr lang="cs-CZ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can</a:t>
            </a:r>
            <a:r>
              <a:rPr lang="cs-CZ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see</a:t>
            </a:r>
            <a:r>
              <a:rPr lang="cs-CZ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him</a:t>
            </a:r>
            <a:r>
              <a:rPr lang="cs-CZ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or</a:t>
            </a:r>
            <a:r>
              <a:rPr lang="cs-CZ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hear</a:t>
            </a:r>
            <a:r>
              <a:rPr lang="cs-CZ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about</a:t>
            </a:r>
            <a:r>
              <a:rPr lang="cs-CZ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0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him</a:t>
            </a:r>
            <a:r>
              <a:rPr lang="cs-CZ" sz="6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in: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287623"/>
            <a:ext cx="5181600" cy="5365103"/>
          </a:xfrm>
          <a:gradFill>
            <a:gsLst>
              <a:gs pos="0">
                <a:schemeClr val="accent2">
                  <a:lumMod val="75000"/>
                </a:schemeClr>
              </a:gs>
              <a:gs pos="76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2000">
                <a:schemeClr val="accent4">
                  <a:lumMod val="75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lvl="2" indent="0">
              <a:buNone/>
            </a:pPr>
            <a:endParaRPr lang="cs-CZ" sz="3200" b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museums</a:t>
            </a:r>
            <a:endParaRPr lang="cs-CZ" sz="3200" b="1" i="1" dirty="0">
              <a:solidFill>
                <a:srgbClr val="41642A"/>
              </a:solidFill>
            </a:endParaRPr>
          </a:p>
          <a:p>
            <a:pPr marL="457200" lvl="1" indent="0">
              <a:buNone/>
            </a:pPr>
            <a:endParaRPr lang="cs-CZ" sz="3200" b="1" i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poems</a:t>
            </a:r>
            <a:endParaRPr lang="cs-CZ" sz="3200" b="1" i="1" dirty="0">
              <a:solidFill>
                <a:srgbClr val="41642A"/>
              </a:solidFill>
            </a:endParaRPr>
          </a:p>
          <a:p>
            <a:pPr lvl="1"/>
            <a:endParaRPr lang="cs-CZ" sz="3200" b="1" i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songs</a:t>
            </a:r>
            <a:endParaRPr lang="cs-CZ" sz="3200" b="1" i="1" dirty="0">
              <a:solidFill>
                <a:srgbClr val="41642A"/>
              </a:solidFill>
            </a:endParaRPr>
          </a:p>
          <a:p>
            <a:pPr marL="457200" lvl="1" indent="0">
              <a:buNone/>
            </a:pPr>
            <a:endParaRPr lang="cs-CZ" sz="3200" b="1" i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films</a:t>
            </a:r>
            <a:endParaRPr lang="cs-CZ" sz="3200" b="1" i="1" dirty="0">
              <a:solidFill>
                <a:srgbClr val="41642A"/>
              </a:solidFill>
            </a:endParaRPr>
          </a:p>
          <a:p>
            <a:pPr marL="457200" lvl="1" indent="0">
              <a:buNone/>
            </a:pPr>
            <a:endParaRPr lang="cs-CZ" sz="3200" b="1" i="1" dirty="0">
              <a:solidFill>
                <a:srgbClr val="41642A"/>
              </a:solidFill>
            </a:endParaRPr>
          </a:p>
          <a:p>
            <a:pPr lvl="1"/>
            <a:r>
              <a:rPr lang="cs-CZ" sz="3200" b="1" i="1" dirty="0" err="1">
                <a:solidFill>
                  <a:srgbClr val="41642A"/>
                </a:solidFill>
              </a:rPr>
              <a:t>musicals</a:t>
            </a:r>
            <a:endParaRPr lang="cs-CZ" sz="3200" b="1" i="1" dirty="0">
              <a:solidFill>
                <a:srgbClr val="41642A"/>
              </a:solidFill>
            </a:endParaRPr>
          </a:p>
          <a:p>
            <a:endParaRPr lang="cs-CZ" dirty="0"/>
          </a:p>
        </p:txBody>
      </p:sp>
      <p:pic>
        <p:nvPicPr>
          <p:cNvPr id="4098" name="Picture 2" descr="Výsledek obrázku pro noc na karlštejně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91" y="1387798"/>
            <a:ext cx="3700365" cy="26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knihy o karlu IV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988">
            <a:off x="10104072" y="4337339"/>
            <a:ext cx="1699361" cy="22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knihy o karlu IV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705">
            <a:off x="5503041" y="4237139"/>
            <a:ext cx="1734775" cy="23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knihy o karlu IV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037" y="1562244"/>
            <a:ext cx="1893877" cy="24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ek obrázku pro knihy o karlu IV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4468">
            <a:off x="7975295" y="4397255"/>
            <a:ext cx="1551927" cy="227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ýsledek obrázku pro knihy o karlu IV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84" y="3484784"/>
            <a:ext cx="1750980" cy="229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7107" y="1"/>
            <a:ext cx="9144000" cy="989214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How</a:t>
            </a:r>
            <a:r>
              <a:rPr lang="cs-CZ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was</a:t>
            </a:r>
            <a:r>
              <a:rPr lang="cs-CZ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cs-CZ" sz="66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the</a:t>
            </a:r>
            <a:r>
              <a:rPr lang="cs-CZ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king Karel IV.?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0637" y="989215"/>
            <a:ext cx="9610726" cy="230643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cs-CZ" sz="40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educated</a:t>
            </a:r>
            <a:r>
              <a:rPr lang="cs-CZ" sz="40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and </a:t>
            </a:r>
            <a:r>
              <a:rPr lang="cs-CZ" sz="40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clever</a:t>
            </a:r>
            <a:endParaRPr lang="cs-CZ" sz="4000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r>
              <a:rPr lang="cs-CZ" sz="28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He </a:t>
            </a:r>
            <a:r>
              <a:rPr lang="cs-CZ" sz="28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wrote</a:t>
            </a:r>
            <a:r>
              <a:rPr lang="cs-CZ" sz="28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his </a:t>
            </a:r>
            <a:r>
              <a:rPr lang="cs-CZ" sz="28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biography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He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could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speak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5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languages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: Latin,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French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,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German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,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Italian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and Czech</a:t>
            </a:r>
          </a:p>
          <a:p>
            <a:r>
              <a:rPr lang="cs-CZ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(1. kůň, 2. </a:t>
            </a:r>
            <a:r>
              <a:rPr lang="cs-CZ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pferd</a:t>
            </a:r>
            <a:r>
              <a:rPr lang="cs-CZ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, 3. </a:t>
            </a:r>
            <a:r>
              <a:rPr lang="el-GR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άλογο,</a:t>
            </a:r>
            <a:r>
              <a:rPr lang="cs-CZ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4. </a:t>
            </a:r>
            <a:r>
              <a:rPr lang="cs-CZ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cavallo</a:t>
            </a:r>
            <a:r>
              <a:rPr lang="cs-CZ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, 5. </a:t>
            </a:r>
            <a:r>
              <a:rPr lang="cs-CZ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kôň</a:t>
            </a:r>
            <a:r>
              <a:rPr lang="cs-CZ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, 6. </a:t>
            </a:r>
            <a:r>
              <a:rPr lang="cs-CZ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caballo</a:t>
            </a:r>
            <a:r>
              <a:rPr lang="cs-CZ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)   </a:t>
            </a:r>
          </a:p>
          <a:p>
            <a:endParaRPr lang="cs-CZ" b="1" dirty="0">
              <a:latin typeface="Monotype Corsiva" panose="03010101010201010101" pitchFamily="66" charset="0"/>
            </a:endParaRPr>
          </a:p>
          <a:p>
            <a:endParaRPr lang="cs-CZ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16152"/>
              </p:ext>
            </p:extLst>
          </p:nvPr>
        </p:nvGraphicFramePr>
        <p:xfrm>
          <a:off x="4048124" y="3265689"/>
          <a:ext cx="4514851" cy="3296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3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07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English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horse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7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German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7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Slovak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Italy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/>
                        <a:t>Greek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22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Czech</a:t>
                      </a:r>
                      <a:endParaRPr lang="cs-CZ" sz="2400" b="1" dirty="0">
                        <a:solidFill>
                          <a:srgbClr val="C00000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22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Spain</a:t>
                      </a:r>
                      <a:endParaRPr lang="cs-CZ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615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754"/>
            <a:ext cx="10515600" cy="1047402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cs-CZ" sz="4000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brave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5717"/>
            <a:ext cx="10515600" cy="512124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latin typeface="Monotype Corsiva" panose="03010101010201010101" pitchFamily="66" charset="0"/>
              </a:rPr>
              <a:t> 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He 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was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a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good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soldier,but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he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preferred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solving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problems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in a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diplomatic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way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an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keeping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the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peace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16" y="2103119"/>
            <a:ext cx="7508680" cy="468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1647" y="386870"/>
            <a:ext cx="10515600" cy="604800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cs-CZ" sz="4000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strong</a:t>
            </a:r>
            <a:endParaRPr lang="cs-CZ" sz="4000" b="1" dirty="0">
              <a:solidFill>
                <a:srgbClr val="41642A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cs-CZ" b="1" dirty="0">
                <a:latin typeface="Monotype Corsiva" panose="03010101010201010101" pitchFamily="66" charset="0"/>
              </a:rPr>
              <a:t> 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He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was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an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excellent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 </a:t>
            </a:r>
            <a:r>
              <a:rPr lang="cs-CZ" b="1" dirty="0" err="1">
                <a:solidFill>
                  <a:srgbClr val="41642A"/>
                </a:solidFill>
                <a:latin typeface="Monotype Corsiva" panose="03010101010201010101" pitchFamily="66" charset="0"/>
              </a:rPr>
              <a:t>knight</a:t>
            </a:r>
            <a:r>
              <a:rPr lang="cs-CZ" b="1" dirty="0">
                <a:solidFill>
                  <a:srgbClr val="41642A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cs-CZ" sz="2400" b="1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37" y="1664677"/>
            <a:ext cx="8240872" cy="483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7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249</Words>
  <Application>Microsoft Office PowerPoint</Application>
  <PresentationFormat>Širokoúhlá obrazovka</PresentationFormat>
  <Paragraphs>75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Wingdings</vt:lpstr>
      <vt:lpstr>Motiv Office</vt:lpstr>
      <vt:lpstr>The biggest Czech hero</vt:lpstr>
      <vt:lpstr>The Czech king  and the emperor of the Holy Roman empire  Karel IV.</vt:lpstr>
      <vt:lpstr>Karel IV.</vt:lpstr>
      <vt:lpstr>His name is often in the names of:</vt:lpstr>
      <vt:lpstr>His image is on/in many:</vt:lpstr>
      <vt:lpstr>You can see him or hear about him in:</vt:lpstr>
      <vt:lpstr>How was the king Karel IV.?</vt:lpstr>
      <vt:lpstr>brave</vt:lpstr>
      <vt:lpstr>Prezentace aplikace PowerPoint</vt:lpstr>
      <vt:lpstr>Prezentace aplikace PowerPoint</vt:lpstr>
      <vt:lpstr>Prezentace aplikace PowerPoint</vt:lpstr>
      <vt:lpstr>hard working He built many  churches, castles and other famous buildings in the Czech as well as other  European countries.  Some of them are named after him: Karel = Charles : </vt:lpstr>
      <vt:lpstr>wise</vt:lpstr>
      <vt:lpstr>Prezentace aplikace PowerPoint</vt:lpstr>
      <vt:lpstr>witty</vt:lpstr>
      <vt:lpstr>friendly and kind 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REDITEL</dc:creator>
  <cp:lastModifiedBy>kamila.szotkowska</cp:lastModifiedBy>
  <cp:revision>85</cp:revision>
  <dcterms:created xsi:type="dcterms:W3CDTF">2019-10-13T15:15:50Z</dcterms:created>
  <dcterms:modified xsi:type="dcterms:W3CDTF">2019-12-06T10:03:21Z</dcterms:modified>
</cp:coreProperties>
</file>