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60" r:id="rId2"/>
    <p:sldId id="257" r:id="rId3"/>
    <p:sldId id="258" r:id="rId4"/>
    <p:sldId id="259" r:id="rId5"/>
    <p:sldId id="261"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61D7C8A-2FA3-4E48-9023-8FC698BDD71E}">
          <p14:sldIdLst>
            <p14:sldId id="260"/>
            <p14:sldId id="257"/>
          </p14:sldIdLst>
        </p14:section>
        <p14:section name="Sezione senza titolo" id="{369B3113-BB67-41B4-A653-C4ACB82D4091}">
          <p14:sldIdLst>
            <p14:sldId id="258"/>
            <p14:sldId id="259"/>
            <p14:sldId id="2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CC00CC"/>
    <a:srgbClr val="66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500642A-1E33-43BA-8992-48C8B15AC57A}" type="datetimeFigureOut">
              <a:rPr lang="it-IT" smtClean="0"/>
              <a:t>29/11/2017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7E4A5-C34E-4B61-BBEC-9F569DA9C93E}" type="slidenum">
              <a:rPr lang="it-IT" smtClean="0"/>
              <a:t>‹N›</a:t>
            </a:fld>
            <a:endParaRPr lang="it-IT"/>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it-IT" smtClean="0"/>
              <a:t>Fare clic per modificare lo stile del titolo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500642A-1E33-43BA-8992-48C8B15AC57A}" type="datetimeFigureOut">
              <a:rPr lang="it-IT" smtClean="0"/>
              <a:t>29/11/2017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500642A-1E33-43BA-8992-48C8B15AC57A}" type="datetimeFigureOut">
              <a:rPr lang="it-IT" smtClean="0"/>
              <a:t>29/11/2017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it-IT" smtClean="0"/>
              <a:t>Fare clic per modificare lo stile del titolo</a:t>
            </a:r>
            <a:endParaRPr lang="en-US" dirty="0"/>
          </a:p>
        </p:txBody>
      </p:sp>
      <p:sp>
        <p:nvSpPr>
          <p:cNvPr id="4" name="Date Placeholder 3"/>
          <p:cNvSpPr>
            <a:spLocks noGrp="1"/>
          </p:cNvSpPr>
          <p:nvPr>
            <p:ph type="dt" sz="half" idx="10"/>
          </p:nvPr>
        </p:nvSpPr>
        <p:spPr/>
        <p:txBody>
          <a:bodyPr/>
          <a:lstStyle/>
          <a:p>
            <a:fld id="{5500642A-1E33-43BA-8992-48C8B15AC57A}" type="datetimeFigureOut">
              <a:rPr lang="it-IT" smtClean="0"/>
              <a:t>29/11/2017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7E4A5-C34E-4B61-BBEC-9F569DA9C93E}" type="slidenum">
              <a:rPr lang="it-IT" smtClean="0"/>
              <a:t>‹N›</a:t>
            </a:fld>
            <a:endParaRPr lang="it-IT"/>
          </a:p>
        </p:txBody>
      </p:sp>
      <p:sp>
        <p:nvSpPr>
          <p:cNvPr id="8" name="Content Placeholder 7"/>
          <p:cNvSpPr>
            <a:spLocks noGrp="1"/>
          </p:cNvSpPr>
          <p:nvPr>
            <p:ph sz="quarter" idx="13"/>
          </p:nvPr>
        </p:nvSpPr>
        <p:spPr>
          <a:xfrm>
            <a:off x="609600" y="1600200"/>
            <a:ext cx="79248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500642A-1E33-43BA-8992-48C8B15AC57A}" type="datetimeFigureOut">
              <a:rPr lang="it-IT" smtClean="0"/>
              <a:t>29/11/2017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2" name="Title 1"/>
          <p:cNvSpPr>
            <a:spLocks noGrp="1"/>
          </p:cNvSpPr>
          <p:nvPr>
            <p:ph type="title"/>
          </p:nvPr>
        </p:nvSpPr>
        <p:spPr>
          <a:xfrm>
            <a:off x="609600" y="274638"/>
            <a:ext cx="7924800" cy="1143000"/>
          </a:xfrm>
        </p:spPr>
        <p:txBody>
          <a:bodyPr/>
          <a:lstStyle/>
          <a:p>
            <a:r>
              <a:rPr lang="it-IT" smtClean="0"/>
              <a:t>Fare clic per modificare lo stile del titolo</a:t>
            </a:r>
            <a:endParaRPr lang="en-US" dirty="0"/>
          </a:p>
        </p:txBody>
      </p:sp>
      <p:sp>
        <p:nvSpPr>
          <p:cNvPr id="5" name="Date Placeholder 4"/>
          <p:cNvSpPr>
            <a:spLocks noGrp="1"/>
          </p:cNvSpPr>
          <p:nvPr>
            <p:ph type="dt" sz="half" idx="10"/>
          </p:nvPr>
        </p:nvSpPr>
        <p:spPr/>
        <p:txBody>
          <a:bodyPr/>
          <a:lstStyle/>
          <a:p>
            <a:fld id="{5500642A-1E33-43BA-8992-48C8B15AC57A}" type="datetimeFigureOut">
              <a:rPr lang="it-IT" smtClean="0"/>
              <a:t>29/11/2017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5500642A-1E33-43BA-8992-48C8B15AC57A}" type="datetimeFigureOut">
              <a:rPr lang="it-IT" smtClean="0"/>
              <a:t>29/11/2017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500642A-1E33-43BA-8992-48C8B15AC57A}" type="datetimeFigureOut">
              <a:rPr lang="it-IT" smtClean="0"/>
              <a:t>29/11/2017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0642A-1E33-43BA-8992-48C8B15AC57A}" type="datetimeFigureOut">
              <a:rPr lang="it-IT" smtClean="0"/>
              <a:t>29/11/2017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500642A-1E33-43BA-8992-48C8B15AC57A}" type="datetimeFigureOut">
              <a:rPr lang="it-IT" smtClean="0"/>
              <a:t>29/11/2017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500642A-1E33-43BA-8992-48C8B15AC57A}" type="datetimeFigureOut">
              <a:rPr lang="it-IT" smtClean="0"/>
              <a:t>29/11/2017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E7E4A5-C34E-4B61-BBEC-9F569DA9C93E}"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500642A-1E33-43BA-8992-48C8B15AC57A}" type="datetimeFigureOut">
              <a:rPr lang="it-IT" smtClean="0"/>
              <a:t>29/11/2017</a:t>
            </a:fld>
            <a:endParaRPr lang="it-IT"/>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it-IT"/>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BE7E4A5-C34E-4B61-BBEC-9F569DA9C93E}"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95536" y="4165073"/>
            <a:ext cx="7668344" cy="193899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000" b="1" cap="all" spc="0" dirty="0" smtClean="0">
                <a:ln w="0"/>
                <a:solidFill>
                  <a:srgbClr val="FFFF00"/>
                </a:solidFill>
                <a:effectLst>
                  <a:reflection blurRad="12700" stA="50000" endPos="50000" dist="5000" dir="5400000" sy="-100000" rotWithShape="0"/>
                </a:effectLst>
              </a:rPr>
              <a:t>THE EUROPEAN UNION </a:t>
            </a:r>
          </a:p>
          <a:p>
            <a:pPr algn="ctr"/>
            <a:r>
              <a:rPr lang="it-IT" sz="4000" b="1" cap="all" spc="0" dirty="0" smtClean="0">
                <a:ln w="0"/>
                <a:solidFill>
                  <a:srgbClr val="FFFF00"/>
                </a:solidFill>
                <a:effectLst>
                  <a:reflection blurRad="12700" stA="50000" endPos="50000" dist="5000" dir="5400000" sy="-100000" rotWithShape="0"/>
                </a:effectLst>
              </a:rPr>
              <a:t>&amp;</a:t>
            </a:r>
          </a:p>
          <a:p>
            <a:pPr algn="ctr"/>
            <a:r>
              <a:rPr lang="it-IT" sz="4000" b="1" cap="all" spc="0" dirty="0" smtClean="0">
                <a:ln w="0"/>
                <a:solidFill>
                  <a:srgbClr val="FFFF00"/>
                </a:solidFill>
                <a:effectLst>
                  <a:reflection blurRad="12700" stA="50000" endPos="50000" dist="5000" dir="5400000" sy="-100000" rotWithShape="0"/>
                </a:effectLst>
              </a:rPr>
              <a:t>HUMAN RIGHTS</a:t>
            </a:r>
            <a:endParaRPr lang="it-IT" sz="4000" b="1" cap="all" spc="0" dirty="0">
              <a:ln w="0"/>
              <a:solidFill>
                <a:srgbClr val="FFFF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6386369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80">
                                          <p:stCondLst>
                                            <p:cond delay="0"/>
                                          </p:stCondLst>
                                        </p:cTn>
                                        <p:tgtEl>
                                          <p:spTgt spid="1027"/>
                                        </p:tgtEl>
                                      </p:cBhvr>
                                    </p:animEffect>
                                    <p:anim calcmode="lin" valueType="num">
                                      <p:cBhvr>
                                        <p:cTn id="19"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4" dur="26">
                                          <p:stCondLst>
                                            <p:cond delay="650"/>
                                          </p:stCondLst>
                                        </p:cTn>
                                        <p:tgtEl>
                                          <p:spTgt spid="1027"/>
                                        </p:tgtEl>
                                      </p:cBhvr>
                                      <p:to x="100000" y="60000"/>
                                    </p:animScale>
                                    <p:animScale>
                                      <p:cBhvr>
                                        <p:cTn id="25" dur="166" decel="50000">
                                          <p:stCondLst>
                                            <p:cond delay="676"/>
                                          </p:stCondLst>
                                        </p:cTn>
                                        <p:tgtEl>
                                          <p:spTgt spid="1027"/>
                                        </p:tgtEl>
                                      </p:cBhvr>
                                      <p:to x="100000" y="100000"/>
                                    </p:animScale>
                                    <p:animScale>
                                      <p:cBhvr>
                                        <p:cTn id="26" dur="26">
                                          <p:stCondLst>
                                            <p:cond delay="1312"/>
                                          </p:stCondLst>
                                        </p:cTn>
                                        <p:tgtEl>
                                          <p:spTgt spid="1027"/>
                                        </p:tgtEl>
                                      </p:cBhvr>
                                      <p:to x="100000" y="80000"/>
                                    </p:animScale>
                                    <p:animScale>
                                      <p:cBhvr>
                                        <p:cTn id="27" dur="166" decel="50000">
                                          <p:stCondLst>
                                            <p:cond delay="1338"/>
                                          </p:stCondLst>
                                        </p:cTn>
                                        <p:tgtEl>
                                          <p:spTgt spid="1027"/>
                                        </p:tgtEl>
                                      </p:cBhvr>
                                      <p:to x="100000" y="100000"/>
                                    </p:animScale>
                                    <p:animScale>
                                      <p:cBhvr>
                                        <p:cTn id="28" dur="26">
                                          <p:stCondLst>
                                            <p:cond delay="1642"/>
                                          </p:stCondLst>
                                        </p:cTn>
                                        <p:tgtEl>
                                          <p:spTgt spid="1027"/>
                                        </p:tgtEl>
                                      </p:cBhvr>
                                      <p:to x="100000" y="90000"/>
                                    </p:animScale>
                                    <p:animScale>
                                      <p:cBhvr>
                                        <p:cTn id="29" dur="166" decel="50000">
                                          <p:stCondLst>
                                            <p:cond delay="1668"/>
                                          </p:stCondLst>
                                        </p:cTn>
                                        <p:tgtEl>
                                          <p:spTgt spid="1027"/>
                                        </p:tgtEl>
                                      </p:cBhvr>
                                      <p:to x="100000" y="100000"/>
                                    </p:animScale>
                                    <p:animScale>
                                      <p:cBhvr>
                                        <p:cTn id="30" dur="26">
                                          <p:stCondLst>
                                            <p:cond delay="1808"/>
                                          </p:stCondLst>
                                        </p:cTn>
                                        <p:tgtEl>
                                          <p:spTgt spid="1027"/>
                                        </p:tgtEl>
                                      </p:cBhvr>
                                      <p:to x="100000" y="95000"/>
                                    </p:animScale>
                                    <p:animScale>
                                      <p:cBhvr>
                                        <p:cTn id="31"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860032" y="1124744"/>
            <a:ext cx="3733800" cy="3505200"/>
          </a:xfrm>
        </p:spPr>
        <p:txBody>
          <a:bodyPr>
            <a:normAutofit fontScale="77500" lnSpcReduction="20000"/>
          </a:bodyPr>
          <a:lstStyle/>
          <a:p>
            <a:pPr marL="0" indent="0" algn="ctr">
              <a:buNone/>
            </a:pPr>
            <a:r>
              <a:rPr lang="en-US" sz="3200" dirty="0" smtClean="0">
                <a:latin typeface="Century Gothic" panose="020B0502020202020204" pitchFamily="34" charset="0"/>
              </a:rPr>
              <a:t>The EU was not always as big as it is today. When European countries started to cooperate economically in 1951, only Belgium, Germany, France, Italy, Luxembourg and the Netherlands participated.</a:t>
            </a:r>
            <a:endParaRPr lang="it-IT" sz="3200" dirty="0">
              <a:latin typeface="Century Gothic" panose="020B0502020202020204" pitchFamily="34" charset="0"/>
            </a:endParaRPr>
          </a:p>
        </p:txBody>
      </p:sp>
      <p:sp>
        <p:nvSpPr>
          <p:cNvPr id="4" name="Rettangolo 3"/>
          <p:cNvSpPr/>
          <p:nvPr/>
        </p:nvSpPr>
        <p:spPr>
          <a:xfrm>
            <a:off x="467544" y="116632"/>
            <a:ext cx="828092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800" b="1" cap="none" spc="0" dirty="0" smtClean="0">
                <a:ln w="11430"/>
                <a:solidFill>
                  <a:srgbClr val="FFFF00"/>
                </a:solidFill>
                <a:effectLst>
                  <a:outerShdw blurRad="50800" dist="39000" dir="5460000" algn="tl">
                    <a:srgbClr val="000000">
                      <a:alpha val="38000"/>
                    </a:srgbClr>
                  </a:outerShdw>
                </a:effectLst>
                <a:latin typeface="Cooper Black" panose="0208090404030B020404" pitchFamily="18" charset="0"/>
              </a:rPr>
              <a:t>THE EUROPEAN UNION</a:t>
            </a:r>
            <a:endParaRPr lang="it-IT" sz="4800" b="1" cap="none" spc="0" dirty="0">
              <a:ln w="11430"/>
              <a:solidFill>
                <a:srgbClr val="FFFF00"/>
              </a:solidFill>
              <a:effectLst>
                <a:outerShdw blurRad="50800" dist="39000" dir="5460000" algn="tl">
                  <a:srgbClr val="000000">
                    <a:alpha val="38000"/>
                  </a:srgbClr>
                </a:outerShdw>
              </a:effectLst>
              <a:latin typeface="Cooper Black" panose="0208090404030B0204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80" y="949761"/>
            <a:ext cx="3168352"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4283968" y="4725144"/>
            <a:ext cx="184731" cy="369332"/>
          </a:xfrm>
          <a:prstGeom prst="rect">
            <a:avLst/>
          </a:prstGeom>
          <a:noFill/>
        </p:spPr>
        <p:txBody>
          <a:bodyPr wrap="none" rtlCol="0">
            <a:spAutoFit/>
          </a:bodyPr>
          <a:lstStyle/>
          <a:p>
            <a:endParaRPr lang="it-IT" dirty="0"/>
          </a:p>
        </p:txBody>
      </p:sp>
      <p:sp>
        <p:nvSpPr>
          <p:cNvPr id="7" name="CasellaDiTesto 6"/>
          <p:cNvSpPr txBox="1"/>
          <p:nvPr/>
        </p:nvSpPr>
        <p:spPr>
          <a:xfrm>
            <a:off x="703925" y="4278868"/>
            <a:ext cx="3672408" cy="1631216"/>
          </a:xfrm>
          <a:prstGeom prst="rect">
            <a:avLst/>
          </a:prstGeom>
          <a:noFill/>
        </p:spPr>
        <p:txBody>
          <a:bodyPr wrap="square" rtlCol="0">
            <a:spAutoFit/>
          </a:bodyPr>
          <a:lstStyle/>
          <a:p>
            <a:pPr algn="ctr"/>
            <a:r>
              <a:rPr lang="en-US" sz="2000" b="1" dirty="0" smtClean="0">
                <a:solidFill>
                  <a:srgbClr val="002060"/>
                </a:solidFill>
                <a:latin typeface="Century Gothic" panose="020B0502020202020204" pitchFamily="34" charset="0"/>
              </a:rPr>
              <a:t>The euro (€) is the official currency of 19 out of 28 EU member countries. These countries are collectively known as the Eurozone.</a:t>
            </a:r>
            <a:endParaRPr lang="it-IT"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83831341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80">
                                          <p:stCondLst>
                                            <p:cond delay="0"/>
                                          </p:stCondLst>
                                        </p:cTn>
                                        <p:tgtEl>
                                          <p:spTgt spid="1027"/>
                                        </p:tgtEl>
                                      </p:cBhvr>
                                    </p:animEffect>
                                    <p:anim calcmode="lin" valueType="num">
                                      <p:cBhvr>
                                        <p:cTn id="1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7"/>
                                        </p:tgtEl>
                                      </p:cBhvr>
                                      <p:to x="100000" y="60000"/>
                                    </p:animScale>
                                    <p:animScale>
                                      <p:cBhvr>
                                        <p:cTn id="20" dur="166" decel="50000">
                                          <p:stCondLst>
                                            <p:cond delay="676"/>
                                          </p:stCondLst>
                                        </p:cTn>
                                        <p:tgtEl>
                                          <p:spTgt spid="1027"/>
                                        </p:tgtEl>
                                      </p:cBhvr>
                                      <p:to x="100000" y="100000"/>
                                    </p:animScale>
                                    <p:animScale>
                                      <p:cBhvr>
                                        <p:cTn id="21" dur="26">
                                          <p:stCondLst>
                                            <p:cond delay="1312"/>
                                          </p:stCondLst>
                                        </p:cTn>
                                        <p:tgtEl>
                                          <p:spTgt spid="1027"/>
                                        </p:tgtEl>
                                      </p:cBhvr>
                                      <p:to x="100000" y="80000"/>
                                    </p:animScale>
                                    <p:animScale>
                                      <p:cBhvr>
                                        <p:cTn id="22" dur="166" decel="50000">
                                          <p:stCondLst>
                                            <p:cond delay="1338"/>
                                          </p:stCondLst>
                                        </p:cTn>
                                        <p:tgtEl>
                                          <p:spTgt spid="1027"/>
                                        </p:tgtEl>
                                      </p:cBhvr>
                                      <p:to x="100000" y="100000"/>
                                    </p:animScale>
                                    <p:animScale>
                                      <p:cBhvr>
                                        <p:cTn id="23" dur="26">
                                          <p:stCondLst>
                                            <p:cond delay="1642"/>
                                          </p:stCondLst>
                                        </p:cTn>
                                        <p:tgtEl>
                                          <p:spTgt spid="1027"/>
                                        </p:tgtEl>
                                      </p:cBhvr>
                                      <p:to x="100000" y="90000"/>
                                    </p:animScale>
                                    <p:animScale>
                                      <p:cBhvr>
                                        <p:cTn id="24" dur="166" decel="50000">
                                          <p:stCondLst>
                                            <p:cond delay="1668"/>
                                          </p:stCondLst>
                                        </p:cTn>
                                        <p:tgtEl>
                                          <p:spTgt spid="1027"/>
                                        </p:tgtEl>
                                      </p:cBhvr>
                                      <p:to x="100000" y="100000"/>
                                    </p:animScale>
                                    <p:animScale>
                                      <p:cBhvr>
                                        <p:cTn id="25" dur="26">
                                          <p:stCondLst>
                                            <p:cond delay="1808"/>
                                          </p:stCondLst>
                                        </p:cTn>
                                        <p:tgtEl>
                                          <p:spTgt spid="1027"/>
                                        </p:tgtEl>
                                      </p:cBhvr>
                                      <p:to x="100000" y="95000"/>
                                    </p:animScale>
                                    <p:animScale>
                                      <p:cBhvr>
                                        <p:cTn id="26" dur="166" decel="50000">
                                          <p:stCondLst>
                                            <p:cond delay="1834"/>
                                          </p:stCondLst>
                                        </p:cTn>
                                        <p:tgtEl>
                                          <p:spTgt spid="102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heel(1)">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539552" y="836712"/>
            <a:ext cx="8222560" cy="5891008"/>
          </a:xfrm>
        </p:spPr>
        <p:txBody>
          <a:bodyPr>
            <a:normAutofit/>
          </a:bodyPr>
          <a:lstStyle/>
          <a:p>
            <a:pPr marL="0" indent="0">
              <a:buNone/>
            </a:pPr>
            <a:r>
              <a:rPr lang="en-US" sz="2400" b="1" dirty="0">
                <a:latin typeface="Bradley Hand ITC" panose="03070402050302030203" pitchFamily="66" charset="0"/>
              </a:rPr>
              <a:t>The European Union is based on a strong commitment to promoting and protecting human rights, democracy and the rule of law worldwide. Human rights are at the very heart of EU relations with other countries and regions. Promoting human rights work can help to prevent and resolve conflicts and, ultimately, to alleviate </a:t>
            </a:r>
            <a:r>
              <a:rPr lang="en-US" sz="2400" b="1" dirty="0" smtClean="0">
                <a:latin typeface="Bradley Hand ITC" panose="03070402050302030203" pitchFamily="66" charset="0"/>
              </a:rPr>
              <a:t>povert</a:t>
            </a:r>
            <a:r>
              <a:rPr lang="en-US" sz="2400" b="1" i="1" dirty="0" smtClean="0">
                <a:latin typeface="Bradley Hand ITC" panose="03070402050302030203" pitchFamily="66" charset="0"/>
              </a:rPr>
              <a:t>y.</a:t>
            </a:r>
          </a:p>
          <a:p>
            <a:pPr marL="0" indent="0">
              <a:buNone/>
            </a:pPr>
            <a:r>
              <a:rPr lang="en-US" sz="2000" u="sng" dirty="0" smtClean="0">
                <a:solidFill>
                  <a:srgbClr val="002060"/>
                </a:solidFill>
              </a:rPr>
              <a:t>EU </a:t>
            </a:r>
            <a:r>
              <a:rPr lang="en-US" sz="2000" u="sng" dirty="0">
                <a:solidFill>
                  <a:srgbClr val="002060"/>
                </a:solidFill>
              </a:rPr>
              <a:t>policy includes</a:t>
            </a:r>
            <a:r>
              <a:rPr lang="en-US" sz="2000" u="sng" dirty="0" smtClean="0">
                <a:solidFill>
                  <a:srgbClr val="002060"/>
                </a:solidFill>
              </a:rPr>
              <a:t>:</a:t>
            </a:r>
          </a:p>
          <a:p>
            <a:r>
              <a:rPr lang="en-US" sz="1800" dirty="0">
                <a:solidFill>
                  <a:srgbClr val="002060"/>
                </a:solidFill>
                <a:latin typeface="Century Gothic" panose="020B0502020202020204" pitchFamily="34" charset="0"/>
              </a:rPr>
              <a:t>working to promote the rights of women, children, minorities and displaced persons</a:t>
            </a:r>
          </a:p>
          <a:p>
            <a:r>
              <a:rPr lang="en-US" sz="1800" dirty="0">
                <a:solidFill>
                  <a:srgbClr val="002060"/>
                </a:solidFill>
                <a:latin typeface="Century Gothic" panose="020B0502020202020204" pitchFamily="34" charset="0"/>
              </a:rPr>
              <a:t>opposing the death penalty, torture, human trafficking and discrimination</a:t>
            </a:r>
          </a:p>
          <a:p>
            <a:r>
              <a:rPr lang="en-US" sz="1800" dirty="0">
                <a:solidFill>
                  <a:srgbClr val="002060"/>
                </a:solidFill>
                <a:latin typeface="Century Gothic" panose="020B0502020202020204" pitchFamily="34" charset="0"/>
              </a:rPr>
              <a:t>defending civil, political, economic, social and cultural rights</a:t>
            </a:r>
          </a:p>
          <a:p>
            <a:r>
              <a:rPr lang="en-US" sz="1800" dirty="0">
                <a:solidFill>
                  <a:srgbClr val="002060"/>
                </a:solidFill>
                <a:latin typeface="Century Gothic" panose="020B0502020202020204" pitchFamily="34" charset="0"/>
              </a:rPr>
              <a:t>defending the universal and indivisible nature of human rights through full and active partnership with partner countries, international and regional </a:t>
            </a:r>
            <a:r>
              <a:rPr lang="en-US" sz="1800" dirty="0" smtClean="0">
                <a:solidFill>
                  <a:srgbClr val="002060"/>
                </a:solidFill>
                <a:latin typeface="Century Gothic" panose="020B0502020202020204" pitchFamily="34" charset="0"/>
              </a:rPr>
              <a:t>organizations, </a:t>
            </a:r>
            <a:r>
              <a:rPr lang="en-US" sz="1800" dirty="0">
                <a:solidFill>
                  <a:srgbClr val="002060"/>
                </a:solidFill>
                <a:latin typeface="Century Gothic" panose="020B0502020202020204" pitchFamily="34" charset="0"/>
              </a:rPr>
              <a:t>and groups and associations at all levels of society.</a:t>
            </a:r>
            <a:endParaRPr lang="it-IT" sz="1800" dirty="0">
              <a:solidFill>
                <a:srgbClr val="002060"/>
              </a:solidFill>
              <a:latin typeface="Century Gothic" panose="020B0502020202020204" pitchFamily="34" charset="0"/>
            </a:endParaRPr>
          </a:p>
        </p:txBody>
      </p:sp>
      <p:sp>
        <p:nvSpPr>
          <p:cNvPr id="5" name="Rettangolo 4"/>
          <p:cNvSpPr/>
          <p:nvPr/>
        </p:nvSpPr>
        <p:spPr>
          <a:xfrm>
            <a:off x="644002" y="0"/>
            <a:ext cx="4107214"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Human rights</a:t>
            </a:r>
            <a:endParaRPr lang="it-IT"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67942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332656"/>
            <a:ext cx="7924800" cy="782960"/>
          </a:xfrm>
        </p:spPr>
        <p:txBody>
          <a:bodyPr/>
          <a:lstStyle/>
          <a:p>
            <a:pPr algn="ctr"/>
            <a:r>
              <a:rPr lang="en-US" sz="3200" dirty="0">
                <a:effectLst>
                  <a:outerShdw blurRad="38100" dist="38100" dir="2700000" algn="tl">
                    <a:srgbClr val="000000">
                      <a:alpha val="43137"/>
                    </a:srgbClr>
                  </a:outerShdw>
                </a:effectLst>
                <a:latin typeface="Castellar" panose="020A0402060406010301" pitchFamily="18" charset="0"/>
              </a:rPr>
              <a:t>EU Charter of Fundamental Rights</a:t>
            </a:r>
            <a:endParaRPr lang="it-IT" sz="3200" dirty="0">
              <a:effectLst>
                <a:outerShdw blurRad="38100" dist="38100" dir="2700000" algn="tl">
                  <a:srgbClr val="000000">
                    <a:alpha val="43137"/>
                  </a:srgbClr>
                </a:outerShdw>
              </a:effectLst>
              <a:latin typeface="Castellar" panose="020A0402060406010301" pitchFamily="18" charset="0"/>
            </a:endParaRPr>
          </a:p>
        </p:txBody>
      </p:sp>
      <p:sp>
        <p:nvSpPr>
          <p:cNvPr id="3" name="Segnaposto contenuto 2"/>
          <p:cNvSpPr>
            <a:spLocks noGrp="1"/>
          </p:cNvSpPr>
          <p:nvPr>
            <p:ph sz="quarter" idx="13"/>
          </p:nvPr>
        </p:nvSpPr>
        <p:spPr>
          <a:xfrm>
            <a:off x="395536" y="1088740"/>
            <a:ext cx="8568952" cy="3816424"/>
          </a:xfrm>
        </p:spPr>
        <p:txBody>
          <a:bodyPr>
            <a:noAutofit/>
          </a:bodyPr>
          <a:lstStyle/>
          <a:p>
            <a:pPr marL="0" indent="0">
              <a:buNone/>
            </a:pPr>
            <a:r>
              <a:rPr lang="en-US" sz="1800" u="sng" dirty="0" smtClean="0">
                <a:solidFill>
                  <a:srgbClr val="C00000"/>
                </a:solidFill>
                <a:latin typeface="Book Antiqua" panose="02040602050305030304" pitchFamily="18" charset="0"/>
              </a:rPr>
              <a:t>The </a:t>
            </a:r>
            <a:r>
              <a:rPr lang="en-US" sz="1800" u="sng" dirty="0">
                <a:solidFill>
                  <a:srgbClr val="C00000"/>
                </a:solidFill>
                <a:latin typeface="Book Antiqua" panose="02040602050305030304" pitchFamily="18" charset="0"/>
              </a:rPr>
              <a:t>Charter of Fundamental Rights of the EU brings together in a single document the fundamental rights protected in the EU. The Charter contains rights and freedoms under six titles: Dignity, Freedoms, Equality, Solidarity, Citizens' Rights, and Justice. Proclaimed in 2000, the Charter has become legally binding on the EU with the entry into force of the Treaty of </a:t>
            </a:r>
            <a:r>
              <a:rPr lang="en-US" sz="1800" u="sng" dirty="0" smtClean="0">
                <a:solidFill>
                  <a:srgbClr val="C00000"/>
                </a:solidFill>
                <a:latin typeface="Book Antiqua" panose="02040602050305030304" pitchFamily="18" charset="0"/>
              </a:rPr>
              <a:t>Lisbon</a:t>
            </a:r>
            <a:r>
              <a:rPr lang="en-US" sz="1800" u="sng" dirty="0">
                <a:solidFill>
                  <a:srgbClr val="C00000"/>
                </a:solidFill>
                <a:latin typeface="Book Antiqua" panose="02040602050305030304" pitchFamily="18" charset="0"/>
              </a:rPr>
              <a:t>, in December 2009</a:t>
            </a:r>
            <a:r>
              <a:rPr lang="en-US" sz="1800" u="sng" dirty="0" smtClean="0">
                <a:solidFill>
                  <a:srgbClr val="C00000"/>
                </a:solidFill>
                <a:latin typeface="Book Antiqua" panose="02040602050305030304" pitchFamily="18" charset="0"/>
              </a:rPr>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996952"/>
            <a:ext cx="2288281" cy="343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395536" y="2777471"/>
            <a:ext cx="6048672" cy="3693319"/>
          </a:xfrm>
          <a:prstGeom prst="rect">
            <a:avLst/>
          </a:prstGeom>
          <a:noFill/>
        </p:spPr>
        <p:txBody>
          <a:bodyPr wrap="square" rtlCol="0">
            <a:spAutoFit/>
          </a:bodyPr>
          <a:lstStyle/>
          <a:p>
            <a:r>
              <a:rPr lang="en-US" dirty="0">
                <a:solidFill>
                  <a:schemeClr val="bg1"/>
                </a:solidFill>
                <a:latin typeface="Book Antiqua" panose="02040602050305030304" pitchFamily="18" charset="0"/>
              </a:rPr>
              <a:t>The provisions of the Charter are addressed to:</a:t>
            </a:r>
          </a:p>
          <a:p>
            <a:r>
              <a:rPr lang="en-US" dirty="0" smtClean="0">
                <a:solidFill>
                  <a:schemeClr val="bg1"/>
                </a:solidFill>
                <a:latin typeface="Book Antiqua" panose="02040602050305030304" pitchFamily="18" charset="0"/>
              </a:rPr>
              <a:t>- the </a:t>
            </a:r>
            <a:r>
              <a:rPr lang="en-US" dirty="0">
                <a:solidFill>
                  <a:schemeClr val="bg1"/>
                </a:solidFill>
                <a:latin typeface="Book Antiqua" panose="02040602050305030304" pitchFamily="18" charset="0"/>
              </a:rPr>
              <a:t>institutions and bodies of the EU with due regard </a:t>
            </a:r>
            <a:r>
              <a:rPr lang="en-US" dirty="0" smtClean="0">
                <a:solidFill>
                  <a:schemeClr val="bg1"/>
                </a:solidFill>
                <a:latin typeface="Book Antiqua" panose="02040602050305030304" pitchFamily="18" charset="0"/>
              </a:rPr>
              <a:t>-    for </a:t>
            </a:r>
            <a:r>
              <a:rPr lang="en-US" dirty="0">
                <a:solidFill>
                  <a:schemeClr val="bg1"/>
                </a:solidFill>
                <a:latin typeface="Book Antiqua" panose="02040602050305030304" pitchFamily="18" charset="0"/>
              </a:rPr>
              <a:t>the principle of </a:t>
            </a:r>
            <a:r>
              <a:rPr lang="en-US" dirty="0" smtClean="0">
                <a:solidFill>
                  <a:schemeClr val="bg1"/>
                </a:solidFill>
                <a:latin typeface="Book Antiqua" panose="02040602050305030304" pitchFamily="18" charset="0"/>
              </a:rPr>
              <a:t>subsidiarity</a:t>
            </a:r>
            <a:r>
              <a:rPr lang="en-US" dirty="0">
                <a:solidFill>
                  <a:schemeClr val="bg1"/>
                </a:solidFill>
                <a:latin typeface="Book Antiqua" panose="02040602050305030304" pitchFamily="18" charset="0"/>
              </a:rPr>
              <a:t>;</a:t>
            </a:r>
          </a:p>
          <a:p>
            <a:r>
              <a:rPr lang="en-US" dirty="0" smtClean="0">
                <a:solidFill>
                  <a:schemeClr val="bg1"/>
                </a:solidFill>
                <a:latin typeface="Book Antiqua" panose="02040602050305030304" pitchFamily="18" charset="0"/>
              </a:rPr>
              <a:t>- the </a:t>
            </a:r>
            <a:r>
              <a:rPr lang="en-US" dirty="0">
                <a:solidFill>
                  <a:schemeClr val="bg1"/>
                </a:solidFill>
                <a:latin typeface="Book Antiqua" panose="02040602050305030304" pitchFamily="18" charset="0"/>
              </a:rPr>
              <a:t>national authorities only when they are implementing EU law.</a:t>
            </a:r>
          </a:p>
          <a:p>
            <a:r>
              <a:rPr lang="en-US" dirty="0">
                <a:solidFill>
                  <a:schemeClr val="bg1"/>
                </a:solidFill>
                <a:latin typeface="Book Antiqua" panose="02040602050305030304" pitchFamily="18" charset="0"/>
              </a:rPr>
              <a:t>For example, the Charter applies when EU countries adopt or apply a national law implementing an EU directive or when their authorities apply an EU regulation directly.</a:t>
            </a:r>
          </a:p>
          <a:p>
            <a:r>
              <a:rPr lang="en-US" dirty="0">
                <a:solidFill>
                  <a:schemeClr val="bg1"/>
                </a:solidFill>
                <a:latin typeface="Book Antiqua" panose="02040602050305030304" pitchFamily="18" charset="0"/>
              </a:rPr>
              <a:t>In cases where the Charter does not apply, the protection of fundamental rights is guaranteed under the constitutions or constitutional traditions of EU countries and international conventions they have ratified.</a:t>
            </a:r>
          </a:p>
        </p:txBody>
      </p:sp>
    </p:spTree>
    <p:extLst>
      <p:ext uri="{BB962C8B-B14F-4D97-AF65-F5344CB8AC3E}">
        <p14:creationId xmlns:p14="http://schemas.microsoft.com/office/powerpoint/2010/main" val="1602217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0" dur="500"/>
                                        <p:tgtEl>
                                          <p:spTgt spid="4">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3" dur="500"/>
                                        <p:tgtEl>
                                          <p:spTgt spid="4">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6" dur="500"/>
                                        <p:tgtEl>
                                          <p:spTgt spid="4">
                                            <p:txEl>
                                              <p:pRg st="3" end="3"/>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wipe(down)">
                                      <p:cBhvr>
                                        <p:cTn id="34" dur="580">
                                          <p:stCondLst>
                                            <p:cond delay="0"/>
                                          </p:stCondLst>
                                        </p:cTn>
                                        <p:tgtEl>
                                          <p:spTgt spid="1028"/>
                                        </p:tgtEl>
                                      </p:cBhvr>
                                    </p:animEffect>
                                    <p:anim calcmode="lin" valueType="num">
                                      <p:cBhvr>
                                        <p:cTn id="35"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0" dur="26">
                                          <p:stCondLst>
                                            <p:cond delay="650"/>
                                          </p:stCondLst>
                                        </p:cTn>
                                        <p:tgtEl>
                                          <p:spTgt spid="1028"/>
                                        </p:tgtEl>
                                      </p:cBhvr>
                                      <p:to x="100000" y="60000"/>
                                    </p:animScale>
                                    <p:animScale>
                                      <p:cBhvr>
                                        <p:cTn id="41" dur="166" decel="50000">
                                          <p:stCondLst>
                                            <p:cond delay="676"/>
                                          </p:stCondLst>
                                        </p:cTn>
                                        <p:tgtEl>
                                          <p:spTgt spid="1028"/>
                                        </p:tgtEl>
                                      </p:cBhvr>
                                      <p:to x="100000" y="100000"/>
                                    </p:animScale>
                                    <p:animScale>
                                      <p:cBhvr>
                                        <p:cTn id="42" dur="26">
                                          <p:stCondLst>
                                            <p:cond delay="1312"/>
                                          </p:stCondLst>
                                        </p:cTn>
                                        <p:tgtEl>
                                          <p:spTgt spid="1028"/>
                                        </p:tgtEl>
                                      </p:cBhvr>
                                      <p:to x="100000" y="80000"/>
                                    </p:animScale>
                                    <p:animScale>
                                      <p:cBhvr>
                                        <p:cTn id="43" dur="166" decel="50000">
                                          <p:stCondLst>
                                            <p:cond delay="1338"/>
                                          </p:stCondLst>
                                        </p:cTn>
                                        <p:tgtEl>
                                          <p:spTgt spid="1028"/>
                                        </p:tgtEl>
                                      </p:cBhvr>
                                      <p:to x="100000" y="100000"/>
                                    </p:animScale>
                                    <p:animScale>
                                      <p:cBhvr>
                                        <p:cTn id="44" dur="26">
                                          <p:stCondLst>
                                            <p:cond delay="1642"/>
                                          </p:stCondLst>
                                        </p:cTn>
                                        <p:tgtEl>
                                          <p:spTgt spid="1028"/>
                                        </p:tgtEl>
                                      </p:cBhvr>
                                      <p:to x="100000" y="90000"/>
                                    </p:animScale>
                                    <p:animScale>
                                      <p:cBhvr>
                                        <p:cTn id="45" dur="166" decel="50000">
                                          <p:stCondLst>
                                            <p:cond delay="1668"/>
                                          </p:stCondLst>
                                        </p:cTn>
                                        <p:tgtEl>
                                          <p:spTgt spid="1028"/>
                                        </p:tgtEl>
                                      </p:cBhvr>
                                      <p:to x="100000" y="100000"/>
                                    </p:animScale>
                                    <p:animScale>
                                      <p:cBhvr>
                                        <p:cTn id="46" dur="26">
                                          <p:stCondLst>
                                            <p:cond delay="1808"/>
                                          </p:stCondLst>
                                        </p:cTn>
                                        <p:tgtEl>
                                          <p:spTgt spid="1028"/>
                                        </p:tgtEl>
                                      </p:cBhvr>
                                      <p:to x="100000" y="95000"/>
                                    </p:animScale>
                                    <p:animScale>
                                      <p:cBhvr>
                                        <p:cTn id="47"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7383" y="1412776"/>
            <a:ext cx="5870518" cy="415498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err="1"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Power</a:t>
            </a:r>
            <a:r>
              <a:rPr lang="it-IT" sz="6600" b="1" cap="none" spc="0"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 Point creato da:</a:t>
            </a:r>
          </a:p>
          <a:p>
            <a:pPr algn="ctr"/>
            <a:r>
              <a:rPr lang="it-IT" sz="6600" b="1" u="sng"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IAFFALDANO </a:t>
            </a:r>
            <a:r>
              <a:rPr lang="it-IT" sz="6600" b="1"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Antonella</a:t>
            </a:r>
          </a:p>
          <a:p>
            <a:pPr algn="ctr"/>
            <a:r>
              <a:rPr lang="it-IT" sz="6600" b="1" u="sng" cap="none" spc="0"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MARINELLI </a:t>
            </a:r>
            <a:r>
              <a:rPr lang="it-IT" sz="6600" b="1" cap="none" spc="0"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Gabriele</a:t>
            </a:r>
          </a:p>
          <a:p>
            <a:pPr algn="ctr"/>
            <a:r>
              <a:rPr lang="it-IT" sz="6600" b="1" u="sng"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MELOSCIA</a:t>
            </a:r>
            <a:r>
              <a:rPr lang="it-IT" sz="6600" b="1" dirty="0" smtClean="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rPr>
              <a:t> Carlotta</a:t>
            </a:r>
            <a:endParaRPr lang="it-IT" sz="6600" b="1" cap="none" spc="0" dirty="0">
              <a:ln w="11430"/>
              <a:solidFill>
                <a:schemeClr val="tx1">
                  <a:lumMod val="95000"/>
                </a:schemeClr>
              </a:solidFill>
              <a:effectLst>
                <a:outerShdw blurRad="38100" dist="38100" dir="2700000" algn="tl">
                  <a:srgbClr val="000000">
                    <a:alpha val="43137"/>
                  </a:srgbClr>
                </a:outerShdw>
              </a:effectLst>
              <a:latin typeface="Freestyle Script" panose="030804020302050B0404" pitchFamily="66" charset="0"/>
              <a:cs typeface="Ideal Sans Bold" pitchFamily="50" charset="0"/>
            </a:endParaRPr>
          </a:p>
        </p:txBody>
      </p:sp>
    </p:spTree>
    <p:extLst>
      <p:ext uri="{BB962C8B-B14F-4D97-AF65-F5344CB8AC3E}">
        <p14:creationId xmlns:p14="http://schemas.microsoft.com/office/powerpoint/2010/main" val="2294336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zzonte">
  <a:themeElements>
    <a:clrScheme name="Oriz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riz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z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91</TotalTime>
  <Words>398</Words>
  <Application>Microsoft Office PowerPoint</Application>
  <PresentationFormat>Presentazione su schermo (4:3)</PresentationFormat>
  <Paragraphs>24</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Orizzonte</vt:lpstr>
      <vt:lpstr>Presentazione standard di PowerPoint</vt:lpstr>
      <vt:lpstr>Presentazione standard di PowerPoint</vt:lpstr>
      <vt:lpstr>Presentazione standard di PowerPoint</vt:lpstr>
      <vt:lpstr>EU Charter of Fundamental Rights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Aula teal 3</dc:creator>
  <cp:lastModifiedBy>Aula teal 3</cp:lastModifiedBy>
  <cp:revision>12</cp:revision>
  <dcterms:created xsi:type="dcterms:W3CDTF">2017-11-15T12:17:04Z</dcterms:created>
  <dcterms:modified xsi:type="dcterms:W3CDTF">2017-11-29T12:09:13Z</dcterms:modified>
</cp:coreProperties>
</file>