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FFFF"/>
    <a:srgbClr val="FF0066"/>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7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5AE5D51-4B5E-48D3-976D-1561C7E84794}" type="datetimeFigureOut">
              <a:rPr lang="it-IT" smtClean="0"/>
              <a:t>20/11/2017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1B768E-0025-4D3D-97FC-B89925A8818A}" type="slidenum">
              <a:rPr lang="it-IT" smtClean="0"/>
              <a:t>‹N›</a:t>
            </a:fld>
            <a:endParaRPr lang="it-IT"/>
          </a:p>
        </p:txBody>
      </p:sp>
    </p:spTree>
    <p:extLst>
      <p:ext uri="{BB962C8B-B14F-4D97-AF65-F5344CB8AC3E}">
        <p14:creationId xmlns:p14="http://schemas.microsoft.com/office/powerpoint/2010/main" val="466347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5AE5D51-4B5E-48D3-976D-1561C7E84794}" type="datetimeFigureOut">
              <a:rPr lang="it-IT" smtClean="0"/>
              <a:t>20/11/2017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1B768E-0025-4D3D-97FC-B89925A8818A}" type="slidenum">
              <a:rPr lang="it-IT" smtClean="0"/>
              <a:t>‹N›</a:t>
            </a:fld>
            <a:endParaRPr lang="it-IT"/>
          </a:p>
        </p:txBody>
      </p:sp>
    </p:spTree>
    <p:extLst>
      <p:ext uri="{BB962C8B-B14F-4D97-AF65-F5344CB8AC3E}">
        <p14:creationId xmlns:p14="http://schemas.microsoft.com/office/powerpoint/2010/main" val="1827413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5AE5D51-4B5E-48D3-976D-1561C7E84794}" type="datetimeFigureOut">
              <a:rPr lang="it-IT" smtClean="0"/>
              <a:t>20/11/2017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1B768E-0025-4D3D-97FC-B89925A8818A}" type="slidenum">
              <a:rPr lang="it-IT" smtClean="0"/>
              <a:t>‹N›</a:t>
            </a:fld>
            <a:endParaRPr lang="it-IT"/>
          </a:p>
        </p:txBody>
      </p:sp>
    </p:spTree>
    <p:extLst>
      <p:ext uri="{BB962C8B-B14F-4D97-AF65-F5344CB8AC3E}">
        <p14:creationId xmlns:p14="http://schemas.microsoft.com/office/powerpoint/2010/main" val="2977630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5AE5D51-4B5E-48D3-976D-1561C7E84794}" type="datetimeFigureOut">
              <a:rPr lang="it-IT" smtClean="0"/>
              <a:t>20/11/2017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1B768E-0025-4D3D-97FC-B89925A8818A}" type="slidenum">
              <a:rPr lang="it-IT" smtClean="0"/>
              <a:t>‹N›</a:t>
            </a:fld>
            <a:endParaRPr lang="it-IT"/>
          </a:p>
        </p:txBody>
      </p:sp>
    </p:spTree>
    <p:extLst>
      <p:ext uri="{BB962C8B-B14F-4D97-AF65-F5344CB8AC3E}">
        <p14:creationId xmlns:p14="http://schemas.microsoft.com/office/powerpoint/2010/main" val="525640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5AE5D51-4B5E-48D3-976D-1561C7E84794}" type="datetimeFigureOut">
              <a:rPr lang="it-IT" smtClean="0"/>
              <a:t>20/11/2017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1B768E-0025-4D3D-97FC-B89925A8818A}" type="slidenum">
              <a:rPr lang="it-IT" smtClean="0"/>
              <a:t>‹N›</a:t>
            </a:fld>
            <a:endParaRPr lang="it-IT"/>
          </a:p>
        </p:txBody>
      </p:sp>
    </p:spTree>
    <p:extLst>
      <p:ext uri="{BB962C8B-B14F-4D97-AF65-F5344CB8AC3E}">
        <p14:creationId xmlns:p14="http://schemas.microsoft.com/office/powerpoint/2010/main" val="3758479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5AE5D51-4B5E-48D3-976D-1561C7E84794}" type="datetimeFigureOut">
              <a:rPr lang="it-IT" smtClean="0"/>
              <a:t>20/11/2017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D1B768E-0025-4D3D-97FC-B89925A8818A}" type="slidenum">
              <a:rPr lang="it-IT" smtClean="0"/>
              <a:t>‹N›</a:t>
            </a:fld>
            <a:endParaRPr lang="it-IT"/>
          </a:p>
        </p:txBody>
      </p:sp>
    </p:spTree>
    <p:extLst>
      <p:ext uri="{BB962C8B-B14F-4D97-AF65-F5344CB8AC3E}">
        <p14:creationId xmlns:p14="http://schemas.microsoft.com/office/powerpoint/2010/main" val="4124466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5AE5D51-4B5E-48D3-976D-1561C7E84794}" type="datetimeFigureOut">
              <a:rPr lang="it-IT" smtClean="0"/>
              <a:t>20/11/2017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D1B768E-0025-4D3D-97FC-B89925A8818A}" type="slidenum">
              <a:rPr lang="it-IT" smtClean="0"/>
              <a:t>‹N›</a:t>
            </a:fld>
            <a:endParaRPr lang="it-IT"/>
          </a:p>
        </p:txBody>
      </p:sp>
    </p:spTree>
    <p:extLst>
      <p:ext uri="{BB962C8B-B14F-4D97-AF65-F5344CB8AC3E}">
        <p14:creationId xmlns:p14="http://schemas.microsoft.com/office/powerpoint/2010/main" val="1189709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5AE5D51-4B5E-48D3-976D-1561C7E84794}" type="datetimeFigureOut">
              <a:rPr lang="it-IT" smtClean="0"/>
              <a:t>20/11/2017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D1B768E-0025-4D3D-97FC-B89925A8818A}" type="slidenum">
              <a:rPr lang="it-IT" smtClean="0"/>
              <a:t>‹N›</a:t>
            </a:fld>
            <a:endParaRPr lang="it-IT"/>
          </a:p>
        </p:txBody>
      </p:sp>
    </p:spTree>
    <p:extLst>
      <p:ext uri="{BB962C8B-B14F-4D97-AF65-F5344CB8AC3E}">
        <p14:creationId xmlns:p14="http://schemas.microsoft.com/office/powerpoint/2010/main" val="2287961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5AE5D51-4B5E-48D3-976D-1561C7E84794}" type="datetimeFigureOut">
              <a:rPr lang="it-IT" smtClean="0"/>
              <a:t>20/11/2017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D1B768E-0025-4D3D-97FC-B89925A8818A}" type="slidenum">
              <a:rPr lang="it-IT" smtClean="0"/>
              <a:t>‹N›</a:t>
            </a:fld>
            <a:endParaRPr lang="it-IT"/>
          </a:p>
        </p:txBody>
      </p:sp>
    </p:spTree>
    <p:extLst>
      <p:ext uri="{BB962C8B-B14F-4D97-AF65-F5344CB8AC3E}">
        <p14:creationId xmlns:p14="http://schemas.microsoft.com/office/powerpoint/2010/main" val="2372690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5AE5D51-4B5E-48D3-976D-1561C7E84794}" type="datetimeFigureOut">
              <a:rPr lang="it-IT" smtClean="0"/>
              <a:t>20/11/2017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D1B768E-0025-4D3D-97FC-B89925A8818A}" type="slidenum">
              <a:rPr lang="it-IT" smtClean="0"/>
              <a:t>‹N›</a:t>
            </a:fld>
            <a:endParaRPr lang="it-IT"/>
          </a:p>
        </p:txBody>
      </p:sp>
    </p:spTree>
    <p:extLst>
      <p:ext uri="{BB962C8B-B14F-4D97-AF65-F5344CB8AC3E}">
        <p14:creationId xmlns:p14="http://schemas.microsoft.com/office/powerpoint/2010/main" val="3742811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5AE5D51-4B5E-48D3-976D-1561C7E84794}" type="datetimeFigureOut">
              <a:rPr lang="it-IT" smtClean="0"/>
              <a:t>20/11/2017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D1B768E-0025-4D3D-97FC-B89925A8818A}" type="slidenum">
              <a:rPr lang="it-IT" smtClean="0"/>
              <a:t>‹N›</a:t>
            </a:fld>
            <a:endParaRPr lang="it-IT"/>
          </a:p>
        </p:txBody>
      </p:sp>
    </p:spTree>
    <p:extLst>
      <p:ext uri="{BB962C8B-B14F-4D97-AF65-F5344CB8AC3E}">
        <p14:creationId xmlns:p14="http://schemas.microsoft.com/office/powerpoint/2010/main" val="2007242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AE5D51-4B5E-48D3-976D-1561C7E84794}" type="datetimeFigureOut">
              <a:rPr lang="it-IT" smtClean="0"/>
              <a:t>20/11/2017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1B768E-0025-4D3D-97FC-B89925A8818A}" type="slidenum">
              <a:rPr lang="it-IT" smtClean="0"/>
              <a:t>‹N›</a:t>
            </a:fld>
            <a:endParaRPr lang="it-IT"/>
          </a:p>
        </p:txBody>
      </p:sp>
    </p:spTree>
    <p:extLst>
      <p:ext uri="{BB962C8B-B14F-4D97-AF65-F5344CB8AC3E}">
        <p14:creationId xmlns:p14="http://schemas.microsoft.com/office/powerpoint/2010/main" val="2822492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16632"/>
            <a:ext cx="7772400" cy="792087"/>
          </a:xfrm>
        </p:spPr>
        <p:txBody>
          <a:bodyPr>
            <a:normAutofit/>
          </a:bodyPr>
          <a:lstStyle/>
          <a:p>
            <a:r>
              <a:rPr lang="it-IT" sz="3600" dirty="0" smtClean="0">
                <a:solidFill>
                  <a:srgbClr val="FF0000"/>
                </a:solidFill>
                <a:latin typeface="Arial Black" panose="020B0A04020102020204" pitchFamily="34" charset="0"/>
              </a:rPr>
              <a:t>The EU and the environment</a:t>
            </a:r>
            <a:endParaRPr lang="it-IT" sz="3600" dirty="0">
              <a:solidFill>
                <a:srgbClr val="FF0000"/>
              </a:solidFill>
              <a:latin typeface="Arial Black" panose="020B0A04020102020204" pitchFamily="34" charset="0"/>
            </a:endParaRPr>
          </a:p>
        </p:txBody>
      </p:sp>
      <p:sp>
        <p:nvSpPr>
          <p:cNvPr id="3" name="Sottotitolo 2"/>
          <p:cNvSpPr>
            <a:spLocks noGrp="1"/>
          </p:cNvSpPr>
          <p:nvPr>
            <p:ph type="subTitle" idx="1"/>
          </p:nvPr>
        </p:nvSpPr>
        <p:spPr>
          <a:xfrm>
            <a:off x="395536" y="836712"/>
            <a:ext cx="8424936" cy="5544616"/>
          </a:xfrm>
        </p:spPr>
        <p:txBody>
          <a:bodyPr>
            <a:normAutofit/>
          </a:bodyPr>
          <a:lstStyle/>
          <a:p>
            <a:r>
              <a:rPr lang="en-US" sz="2800" dirty="0" smtClean="0">
                <a:solidFill>
                  <a:schemeClr val="tx1"/>
                </a:solidFill>
                <a:latin typeface="Arial Black" panose="020B0A04020102020204" pitchFamily="34" charset="0"/>
              </a:rPr>
              <a:t>The EU has some of the world's highest environmental standards. Environment policy helps green the EU economy, protect nature, and safeguard the health and quality of life of people living in the EU.</a:t>
            </a:r>
            <a:endParaRPr lang="it-IT" sz="2800" dirty="0">
              <a:solidFill>
                <a:schemeClr val="tx1"/>
              </a:solidFill>
              <a:latin typeface="Arial Black" panose="020B0A04020102020204" pitchFamily="34" charset="0"/>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5699" y="3526486"/>
            <a:ext cx="3489176" cy="3349609"/>
          </a:xfrm>
          <a:prstGeom prst="rect">
            <a:avLst/>
          </a:prstGeom>
        </p:spPr>
      </p:pic>
    </p:spTree>
    <p:extLst>
      <p:ext uri="{BB962C8B-B14F-4D97-AF65-F5344CB8AC3E}">
        <p14:creationId xmlns:p14="http://schemas.microsoft.com/office/powerpoint/2010/main" val="3126062128"/>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8636"/>
            <a:ext cx="8229600" cy="1143000"/>
          </a:xfrm>
        </p:spPr>
        <p:txBody>
          <a:bodyPr>
            <a:normAutofit/>
          </a:bodyPr>
          <a:lstStyle/>
          <a:p>
            <a:r>
              <a:rPr lang="it-IT" dirty="0" smtClean="0">
                <a:solidFill>
                  <a:srgbClr val="FF0000"/>
                </a:solidFill>
                <a:latin typeface="Arial Black" panose="020B0A04020102020204" pitchFamily="34" charset="0"/>
              </a:rPr>
              <a:t>Green </a:t>
            </a:r>
            <a:r>
              <a:rPr lang="it-IT" dirty="0" err="1" smtClean="0">
                <a:solidFill>
                  <a:srgbClr val="FF0000"/>
                </a:solidFill>
                <a:latin typeface="Arial Black" panose="020B0A04020102020204" pitchFamily="34" charset="0"/>
              </a:rPr>
              <a:t>growth</a:t>
            </a:r>
            <a:endParaRPr lang="it-IT" dirty="0">
              <a:solidFill>
                <a:srgbClr val="FF0000"/>
              </a:solidFill>
              <a:latin typeface="Arial Black" panose="020B0A04020102020204" pitchFamily="34" charset="0"/>
            </a:endParaRPr>
          </a:p>
        </p:txBody>
      </p:sp>
      <p:sp>
        <p:nvSpPr>
          <p:cNvPr id="3" name="Segnaposto contenuto 2"/>
          <p:cNvSpPr>
            <a:spLocks noGrp="1"/>
          </p:cNvSpPr>
          <p:nvPr>
            <p:ph idx="1"/>
          </p:nvPr>
        </p:nvSpPr>
        <p:spPr>
          <a:xfrm>
            <a:off x="0" y="908720"/>
            <a:ext cx="9144000" cy="5949280"/>
          </a:xfrm>
        </p:spPr>
        <p:txBody>
          <a:bodyPr>
            <a:normAutofit/>
          </a:bodyPr>
          <a:lstStyle/>
          <a:p>
            <a:pPr marL="0" indent="0" algn="ctr">
              <a:buNone/>
            </a:pPr>
            <a:r>
              <a:rPr lang="en-US" sz="2400" dirty="0" smtClean="0">
                <a:latin typeface="Arial Black" panose="020B0A04020102020204" pitchFamily="34" charset="0"/>
              </a:rPr>
              <a:t>'Green growth' entails developing integrated policies that promote a sustainable environmental framework. Environmental innovations can be implemented and exported, making Europe more competitive and improving people's quality of life. Fairness is paramount in all this.</a:t>
            </a:r>
            <a:endParaRPr lang="it-IT" sz="2400" dirty="0">
              <a:latin typeface="Arial Black" panose="020B0A04020102020204" pitchFamily="34" charset="0"/>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3284984"/>
            <a:ext cx="6588224" cy="3294112"/>
          </a:xfrm>
          <a:prstGeom prst="rect">
            <a:avLst/>
          </a:prstGeom>
        </p:spPr>
      </p:pic>
    </p:spTree>
    <p:extLst>
      <p:ext uri="{BB962C8B-B14F-4D97-AF65-F5344CB8AC3E}">
        <p14:creationId xmlns:p14="http://schemas.microsoft.com/office/powerpoint/2010/main" val="1142816078"/>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0"/>
            <a:ext cx="8229600" cy="1143000"/>
          </a:xfrm>
        </p:spPr>
        <p:txBody>
          <a:bodyPr/>
          <a:lstStyle/>
          <a:p>
            <a:r>
              <a:rPr lang="it-IT" dirty="0" smtClean="0">
                <a:solidFill>
                  <a:srgbClr val="FF0000"/>
                </a:solidFill>
                <a:latin typeface="Arial Black" panose="020B0A04020102020204" pitchFamily="34" charset="0"/>
              </a:rPr>
              <a:t>Protecting nature</a:t>
            </a:r>
            <a:endParaRPr lang="it-IT" dirty="0">
              <a:solidFill>
                <a:srgbClr val="FF0000"/>
              </a:solidFill>
              <a:latin typeface="Arial Black" panose="020B0A04020102020204" pitchFamily="34" charset="0"/>
            </a:endParaRPr>
          </a:p>
        </p:txBody>
      </p:sp>
      <p:sp>
        <p:nvSpPr>
          <p:cNvPr id="3" name="Segnaposto contenuto 2"/>
          <p:cNvSpPr>
            <a:spLocks noGrp="1"/>
          </p:cNvSpPr>
          <p:nvPr>
            <p:ph idx="1"/>
          </p:nvPr>
        </p:nvSpPr>
        <p:spPr>
          <a:xfrm>
            <a:off x="179512" y="980728"/>
            <a:ext cx="8795320" cy="5877272"/>
          </a:xfrm>
        </p:spPr>
        <p:txBody>
          <a:bodyPr>
            <a:normAutofit/>
          </a:bodyPr>
          <a:lstStyle/>
          <a:p>
            <a:pPr marL="0" indent="0" algn="ctr">
              <a:buNone/>
            </a:pPr>
            <a:r>
              <a:rPr lang="en-US" sz="2400" dirty="0" smtClean="0">
                <a:latin typeface="Arial Black" panose="020B0A04020102020204" pitchFamily="34" charset="0"/>
              </a:rPr>
              <a:t>Nature is our life support system, so we need to look after it. Europe is working to safeguard these natural resources and halt the decline of endangered species and habitats. Natura 2000 is a network of 26,000 protected natural areas, covering almost 20% of the EU's land mass, where sustainable human activities can coexist with rare and vulnerable species and habitats.</a:t>
            </a:r>
            <a:endParaRPr lang="it-IT" sz="2400" dirty="0">
              <a:latin typeface="Arial Black" panose="020B0A04020102020204" pitchFamily="34" charset="0"/>
            </a:endParaRP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83768" y="4005063"/>
            <a:ext cx="4211960" cy="2679593"/>
          </a:xfrm>
          <a:prstGeom prst="rect">
            <a:avLst/>
          </a:prstGeom>
        </p:spPr>
      </p:pic>
    </p:spTree>
    <p:extLst>
      <p:ext uri="{BB962C8B-B14F-4D97-AF65-F5344CB8AC3E}">
        <p14:creationId xmlns:p14="http://schemas.microsoft.com/office/powerpoint/2010/main" val="8388461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1008112"/>
          </a:xfrm>
        </p:spPr>
        <p:txBody>
          <a:bodyPr>
            <a:noAutofit/>
          </a:bodyPr>
          <a:lstStyle/>
          <a:p>
            <a:r>
              <a:rPr lang="en-US" sz="2800" dirty="0" smtClean="0">
                <a:solidFill>
                  <a:srgbClr val="FF0000"/>
                </a:solidFill>
                <a:latin typeface="Arial Black" panose="020B0A04020102020204" pitchFamily="34" charset="0"/>
              </a:rPr>
              <a:t>Safeguarding the health and wellbeing of people living in the EU</a:t>
            </a:r>
            <a:endParaRPr lang="it-IT" sz="2800" dirty="0">
              <a:solidFill>
                <a:srgbClr val="FF0000"/>
              </a:solidFill>
              <a:latin typeface="Arial Black" panose="020B0A04020102020204" pitchFamily="34" charset="0"/>
            </a:endParaRPr>
          </a:p>
        </p:txBody>
      </p:sp>
      <p:sp>
        <p:nvSpPr>
          <p:cNvPr id="3" name="Segnaposto contenuto 2"/>
          <p:cNvSpPr>
            <a:spLocks noGrp="1"/>
          </p:cNvSpPr>
          <p:nvPr>
            <p:ph idx="1"/>
          </p:nvPr>
        </p:nvSpPr>
        <p:spPr>
          <a:xfrm>
            <a:off x="0" y="1052736"/>
            <a:ext cx="9144000" cy="5805264"/>
          </a:xfrm>
        </p:spPr>
        <p:txBody>
          <a:bodyPr>
            <a:normAutofit/>
          </a:bodyPr>
          <a:lstStyle/>
          <a:p>
            <a:pPr marL="0" indent="0" algn="ctr">
              <a:buNone/>
            </a:pPr>
            <a:r>
              <a:rPr lang="en-US" sz="2400" dirty="0">
                <a:latin typeface="Arial Black" panose="020B0A04020102020204" pitchFamily="34" charset="0"/>
              </a:rPr>
              <a:t>Water, air pollution and chemicals are among people's top environmental concerns. To safeguard people from environment-related pressures and risks to health and wellbeing, EU policy aims to:</a:t>
            </a:r>
          </a:p>
          <a:p>
            <a:pPr algn="ctr"/>
            <a:r>
              <a:rPr lang="en-US" sz="2400" dirty="0">
                <a:latin typeface="Arial Black" panose="020B0A04020102020204" pitchFamily="34" charset="0"/>
              </a:rPr>
              <a:t>guarantee safe drinking and bathing water</a:t>
            </a:r>
          </a:p>
          <a:p>
            <a:pPr algn="ctr"/>
            <a:r>
              <a:rPr lang="en-US" sz="2400" dirty="0">
                <a:latin typeface="Arial Black" panose="020B0A04020102020204" pitchFamily="34" charset="0"/>
              </a:rPr>
              <a:t>improve air quality and reduce noise</a:t>
            </a:r>
          </a:p>
          <a:p>
            <a:pPr algn="ctr"/>
            <a:r>
              <a:rPr lang="en-US" sz="2400" dirty="0">
                <a:latin typeface="Arial Black" panose="020B0A04020102020204" pitchFamily="34" charset="0"/>
              </a:rPr>
              <a:t>reduce or eliminate the effects of harmful chemicals.</a:t>
            </a:r>
            <a:endParaRPr lang="it-IT" sz="2400" dirty="0">
              <a:latin typeface="Arial Black" panose="020B0A04020102020204" pitchFamily="34" charset="0"/>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61048"/>
            <a:ext cx="3725667" cy="2839844"/>
          </a:xfrm>
          <a:prstGeom prst="rect">
            <a:avLst/>
          </a:prstGeom>
        </p:spPr>
      </p:pic>
    </p:spTree>
    <p:extLst>
      <p:ext uri="{BB962C8B-B14F-4D97-AF65-F5344CB8AC3E}">
        <p14:creationId xmlns:p14="http://schemas.microsoft.com/office/powerpoint/2010/main" val="75310919"/>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43000"/>
          </a:xfrm>
        </p:spPr>
        <p:txBody>
          <a:bodyPr/>
          <a:lstStyle/>
          <a:p>
            <a:r>
              <a:rPr lang="it-IT" dirty="0">
                <a:solidFill>
                  <a:srgbClr val="FF0000"/>
                </a:solidFill>
                <a:latin typeface="Arial Black" panose="020B0A04020102020204" pitchFamily="34" charset="0"/>
              </a:rPr>
              <a:t>Global challenges</a:t>
            </a:r>
          </a:p>
        </p:txBody>
      </p:sp>
      <p:sp>
        <p:nvSpPr>
          <p:cNvPr id="3" name="Segnaposto contenuto 2"/>
          <p:cNvSpPr>
            <a:spLocks noGrp="1"/>
          </p:cNvSpPr>
          <p:nvPr>
            <p:ph idx="1"/>
          </p:nvPr>
        </p:nvSpPr>
        <p:spPr>
          <a:xfrm>
            <a:off x="0" y="836712"/>
            <a:ext cx="9144000" cy="6021288"/>
          </a:xfrm>
        </p:spPr>
        <p:txBody>
          <a:bodyPr>
            <a:normAutofit/>
          </a:bodyPr>
          <a:lstStyle/>
          <a:p>
            <a:pPr marL="0" indent="0" algn="ctr">
              <a:buNone/>
            </a:pPr>
            <a:r>
              <a:rPr lang="en-US" dirty="0"/>
              <a:t> </a:t>
            </a:r>
            <a:r>
              <a:rPr lang="en-US" sz="2400" dirty="0" smtClean="0">
                <a:latin typeface="Arial Black" panose="020B0A04020102020204" pitchFamily="34" charset="0"/>
              </a:rPr>
              <a:t>Global </a:t>
            </a:r>
            <a:r>
              <a:rPr lang="en-US" sz="2400" dirty="0">
                <a:latin typeface="Arial Black" panose="020B0A04020102020204" pitchFamily="34" charset="0"/>
              </a:rPr>
              <a:t>environmental challenges become more pressing. More action is needed to ensure that</a:t>
            </a:r>
          </a:p>
          <a:p>
            <a:pPr marL="0" indent="0" algn="ctr">
              <a:buNone/>
            </a:pPr>
            <a:r>
              <a:rPr lang="en-US" sz="2400" dirty="0">
                <a:latin typeface="Arial Black" panose="020B0A04020102020204" pitchFamily="34" charset="0"/>
              </a:rPr>
              <a:t>air, oceans and other water resources are kept clean</a:t>
            </a:r>
          </a:p>
          <a:p>
            <a:pPr marL="0" indent="0" algn="ctr">
              <a:buNone/>
            </a:pPr>
            <a:r>
              <a:rPr lang="en-US" sz="2400" dirty="0">
                <a:latin typeface="Arial Black" panose="020B0A04020102020204" pitchFamily="34" charset="0"/>
              </a:rPr>
              <a:t>land and ecosystems are used sustainably</a:t>
            </a:r>
          </a:p>
          <a:p>
            <a:pPr marL="0" indent="0" algn="ctr">
              <a:buNone/>
            </a:pPr>
            <a:r>
              <a:rPr lang="en-US" sz="2400" dirty="0">
                <a:latin typeface="Arial Black" panose="020B0A04020102020204" pitchFamily="34" charset="0"/>
              </a:rPr>
              <a:t>climate change is kept to manageable levels.</a:t>
            </a:r>
          </a:p>
          <a:p>
            <a:pPr marL="0" indent="0" algn="ctr">
              <a:buNone/>
            </a:pPr>
            <a:r>
              <a:rPr lang="en-US" sz="2400" dirty="0">
                <a:latin typeface="Arial Black" panose="020B0A04020102020204" pitchFamily="34" charset="0"/>
              </a:rPr>
              <a:t>As a global actor, the EU plays a key role in international efforts to promote sustainable development globally.</a:t>
            </a:r>
            <a:endParaRPr lang="it-IT" sz="2400" dirty="0">
              <a:latin typeface="Arial Black" panose="020B0A04020102020204" pitchFamily="34" charset="0"/>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8531" y="4259909"/>
            <a:ext cx="4145917" cy="2606308"/>
          </a:xfrm>
          <a:prstGeom prst="rect">
            <a:avLst/>
          </a:prstGeom>
        </p:spPr>
      </p:pic>
    </p:spTree>
    <p:extLst>
      <p:ext uri="{BB962C8B-B14F-4D97-AF65-F5344CB8AC3E}">
        <p14:creationId xmlns:p14="http://schemas.microsoft.com/office/powerpoint/2010/main" val="300992923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6480720"/>
          </a:xfrm>
        </p:spPr>
        <p:txBody>
          <a:bodyPr>
            <a:normAutofit/>
          </a:bodyPr>
          <a:lstStyle/>
          <a:p>
            <a:pPr marL="0" indent="0" algn="ctr">
              <a:buNone/>
            </a:pPr>
            <a:r>
              <a:rPr lang="it-IT" sz="4400" dirty="0" smtClean="0">
                <a:solidFill>
                  <a:srgbClr val="CC66FF"/>
                </a:solidFill>
                <a:latin typeface="Arial Black" panose="020B0A04020102020204" pitchFamily="34" charset="0"/>
              </a:rPr>
              <a:t>Lamanda Lorenza</a:t>
            </a:r>
          </a:p>
          <a:p>
            <a:pPr marL="0" indent="0" algn="ctr">
              <a:buNone/>
            </a:pPr>
            <a:r>
              <a:rPr lang="it-IT" sz="4400" dirty="0" smtClean="0">
                <a:solidFill>
                  <a:srgbClr val="FF0066"/>
                </a:solidFill>
                <a:latin typeface="Arial Black" panose="020B0A04020102020204" pitchFamily="34" charset="0"/>
              </a:rPr>
              <a:t>Fedele Denise</a:t>
            </a:r>
          </a:p>
          <a:p>
            <a:pPr marL="0" indent="0" algn="ctr">
              <a:buNone/>
            </a:pPr>
            <a:r>
              <a:rPr lang="it-IT" sz="4400" dirty="0" smtClean="0">
                <a:solidFill>
                  <a:srgbClr val="00FFFF"/>
                </a:solidFill>
                <a:latin typeface="Arial Black" panose="020B0A04020102020204" pitchFamily="34" charset="0"/>
              </a:rPr>
              <a:t>Panzini Maria Pia</a:t>
            </a:r>
          </a:p>
          <a:p>
            <a:pPr marL="0" indent="0" algn="ctr">
              <a:buNone/>
            </a:pPr>
            <a:r>
              <a:rPr lang="it-IT" sz="4400" dirty="0" smtClean="0">
                <a:solidFill>
                  <a:srgbClr val="FF9900"/>
                </a:solidFill>
                <a:latin typeface="Arial Black" panose="020B0A04020102020204" pitchFamily="34" charset="0"/>
              </a:rPr>
              <a:t>Maione Castillo Viannaci</a:t>
            </a:r>
            <a:endParaRPr lang="it-IT" sz="4400" dirty="0">
              <a:solidFill>
                <a:srgbClr val="FF9900"/>
              </a:solidFill>
              <a:latin typeface="Arial Black" panose="020B0A04020102020204" pitchFamily="34" charset="0"/>
            </a:endParaRPr>
          </a:p>
        </p:txBody>
      </p:sp>
    </p:spTree>
    <p:extLst>
      <p:ext uri="{BB962C8B-B14F-4D97-AF65-F5344CB8AC3E}">
        <p14:creationId xmlns:p14="http://schemas.microsoft.com/office/powerpoint/2010/main" val="118325533"/>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TotalTime>
  <Words>288</Words>
  <Application>Microsoft Office PowerPoint</Application>
  <PresentationFormat>Presentazione su schermo (4:3)</PresentationFormat>
  <Paragraphs>21</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The EU and the environment</vt:lpstr>
      <vt:lpstr>Green growth</vt:lpstr>
      <vt:lpstr>Protecting nature</vt:lpstr>
      <vt:lpstr>Safeguarding the health and wellbeing of people living in the EU</vt:lpstr>
      <vt:lpstr>Global challenges</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 and the environment</dc:title>
  <dc:creator>Aula teal 2</dc:creator>
  <cp:lastModifiedBy>Aula teal 2</cp:lastModifiedBy>
  <cp:revision>7</cp:revision>
  <dcterms:created xsi:type="dcterms:W3CDTF">2017-11-15T12:16:37Z</dcterms:created>
  <dcterms:modified xsi:type="dcterms:W3CDTF">2017-11-20T08:00:12Z</dcterms:modified>
</cp:coreProperties>
</file>