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82" r:id="rId4"/>
  </p:sldMasterIdLst>
  <p:sldIdLst>
    <p:sldId id="256" r:id="rId5"/>
    <p:sldId id="257" r:id="rId6"/>
    <p:sldId id="267" r:id="rId7"/>
    <p:sldId id="258" r:id="rId8"/>
    <p:sldId id="268" r:id="rId9"/>
    <p:sldId id="259" r:id="rId10"/>
    <p:sldId id="269" r:id="rId11"/>
    <p:sldId id="263" r:id="rId12"/>
    <p:sldId id="270" r:id="rId13"/>
    <p:sldId id="262" r:id="rId14"/>
    <p:sldId id="271" r:id="rId15"/>
    <p:sldId id="261" r:id="rId16"/>
    <p:sldId id="272" r:id="rId17"/>
    <p:sldId id="260" r:id="rId18"/>
    <p:sldId id="273" r:id="rId19"/>
    <p:sldId id="264" r:id="rId20"/>
    <p:sldId id="274" r:id="rId21"/>
    <p:sldId id="265" r:id="rId22"/>
    <p:sldId id="275" r:id="rId23"/>
    <p:sldId id="266" r:id="rId24"/>
    <p:sldId id="276" r:id="rId25"/>
    <p:sldId id="278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E7BD9-0739-4DAC-A79F-743F9FF16993}" v="2167" dt="2021-04-26T21:40:54.535"/>
    <p1510:client id="{1121AAEC-9466-46D1-9AEF-F9D9B4739F75}" v="125" dt="2021-04-25T18:05:09.102"/>
    <p1510:client id="{4665943D-4F9F-4481-80EE-9CCD2CBA2269}" v="804" dt="2021-04-25T16:51:04.827"/>
    <p1510:client id="{92634A96-5DDA-4C7A-97F1-E1DCE0FB6376}" v="773" dt="2021-04-25T18:00:39.589"/>
    <p1510:client id="{96AB26FC-9923-4775-B93A-3684DD5C5A36}" v="332" dt="2021-04-25T19:39:44.329"/>
    <p1510:client id="{9DA0DCBF-28D1-409D-9FE4-D50E916E43B5}" v="830" dt="2021-04-25T15:26:13.257"/>
    <p1510:client id="{AF912DCA-3E0B-4E45-9FDB-6D24324A18D8}" v="59" dt="2021-04-25T13:12:58.202"/>
    <p1510:client id="{B48593CE-7587-4C54-9934-ADED74907543}" v="11" dt="2021-04-26T07:42:18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2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9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6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0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4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3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6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6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5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63390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8ECEED-6A9F-4DE3-8B74-1594A97A7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A7ABE-8B4E-407C-86AB-D27D90AFF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DDB82-327A-49CC-A215-501B2E17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B3B54-461C-45CC-8503-C31EAB749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9EE66C-8FD1-4188-A3B3-3C83A81D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510B29-09D0-4552-8271-8B2F72B58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CF64F3-B5A4-49E6-98AA-C8691924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635E45-FB21-4625-95B4-114791B12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25E98046-B587-497B-BBB3-8A5873D87D38}"/>
              </a:ext>
            </a:extLst>
          </p:cNvPr>
          <p:cNvSpPr/>
          <p:nvPr/>
        </p:nvSpPr>
        <p:spPr>
          <a:xfrm>
            <a:off x="800560" y="777608"/>
            <a:ext cx="10622095" cy="5306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20" y="1263620"/>
            <a:ext cx="9592619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>
                <a:solidFill>
                  <a:schemeClr val="tx1"/>
                </a:solidFill>
                <a:ea typeface="+mj-lt"/>
                <a:cs typeface="+mj-lt"/>
              </a:rPr>
              <a:t>Polish writers</a:t>
            </a:r>
            <a:br>
              <a:rPr lang="en-US" sz="680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6800">
                <a:solidFill>
                  <a:schemeClr val="tx1"/>
                </a:solidFill>
                <a:ea typeface="+mj-lt"/>
                <a:cs typeface="+mj-lt"/>
              </a:rPr>
              <a:t>and their works.</a:t>
            </a:r>
            <a:endParaRPr lang="en-US" sz="6800">
              <a:solidFill>
                <a:schemeClr val="tx1"/>
              </a:solidFill>
            </a:endParaRP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86C20319-A350-4F31-BA67-FAE05D6A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188" y="5053852"/>
            <a:ext cx="1237130" cy="9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D6EF2F4-5FF5-474F-A420-518A9DD8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821970" y="405542"/>
            <a:ext cx="5658406" cy="164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WŁADYSŁAW REYMONT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0EF556-FC2F-4D25-8D8D-75B710749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3B143E-4B31-468D-9877-EA7DE3A9E44F}"/>
              </a:ext>
            </a:extLst>
          </p:cNvPr>
          <p:cNvSpPr/>
          <p:nvPr/>
        </p:nvSpPr>
        <p:spPr>
          <a:xfrm>
            <a:off x="1836" y="-2754"/>
            <a:ext cx="5260553" cy="6857999"/>
          </a:xfrm>
          <a:prstGeom prst="rect">
            <a:avLst/>
          </a:prstGeom>
          <a:solidFill>
            <a:srgbClr val="C7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B05BAA-852B-4548-96FE-4603763AE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5AF6DC-79C3-4E95-9EA6-EDB895B2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2" name="Obraz 2" descr="Obraz zawierający osoba, mężczyzna, ściana, wewnątrz&#10;&#10;Opis wygenerowany automatycznie">
            <a:extLst>
              <a:ext uri="{FF2B5EF4-FFF2-40B4-BE49-F238E27FC236}">
                <a16:creationId xmlns:a16="http://schemas.microsoft.com/office/drawing/2014/main" id="{44EDCCC1-7698-4EAF-8F0A-9994C71C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1" b="-1"/>
          <a:stretch/>
        </p:blipFill>
        <p:spPr>
          <a:xfrm>
            <a:off x="984475" y="976156"/>
            <a:ext cx="3287185" cy="4905689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7873" y="2679192"/>
            <a:ext cx="5447251" cy="3535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He was born in 1867 in the village of </a:t>
            </a:r>
            <a:r>
              <a:rPr lang="en-US" sz="2400" dirty="0" err="1">
                <a:ea typeface="+mn-lt"/>
                <a:cs typeface="+mn-lt"/>
              </a:rPr>
              <a:t>Kobiele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Wielkie</a:t>
            </a:r>
            <a:r>
              <a:rPr lang="en-US" sz="2400" dirty="0">
                <a:ea typeface="+mn-lt"/>
                <a:cs typeface="+mn-lt"/>
              </a:rPr>
              <a:t> and died in 1925 in Warsaw. </a:t>
            </a:r>
            <a:endParaRPr lang="pl-PL" sz="2400" dirty="0"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He had six siblings.</a:t>
            </a:r>
            <a:endParaRPr lang="pl-PL" sz="2400" dirty="0">
              <a:ea typeface="+mn-lt"/>
              <a:cs typeface="+mn-lt"/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He was a novelist and reporter.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In 1924 he was awarded the Nobel Prize for Literature.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DA4749-033D-4AE1-B718-6929162BE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402" y="381000"/>
            <a:ext cx="6187172" cy="6096802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31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D6EF2F4-5FF5-474F-A420-518A9DD8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821970" y="383131"/>
            <a:ext cx="5904935" cy="9981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most famous works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0EF556-FC2F-4D25-8D8D-75B710749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B05BAA-852B-4548-96FE-4603763AE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5AF6DC-79C3-4E95-9EA6-EDB895B2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23B143E-4B31-468D-9877-EA7DE3A9E44F}"/>
              </a:ext>
            </a:extLst>
          </p:cNvPr>
          <p:cNvSpPr/>
          <p:nvPr/>
        </p:nvSpPr>
        <p:spPr>
          <a:xfrm>
            <a:off x="1836" y="-2754"/>
            <a:ext cx="5260553" cy="6857999"/>
          </a:xfrm>
          <a:prstGeom prst="rect">
            <a:avLst/>
          </a:prstGeom>
          <a:solidFill>
            <a:srgbClr val="C7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8605" y="1386263"/>
            <a:ext cx="5629702" cy="159665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  " </a:t>
            </a:r>
            <a:r>
              <a:rPr lang="en-US" sz="2400" dirty="0">
                <a:ea typeface="+mn-lt"/>
                <a:cs typeface="+mn-lt"/>
              </a:rPr>
              <a:t>The Peasants</a:t>
            </a:r>
            <a:r>
              <a:rPr lang="en-US" sz="2400" dirty="0"/>
              <a:t>" ("</a:t>
            </a:r>
            <a:r>
              <a:rPr lang="en-US" sz="2400" dirty="0" err="1"/>
              <a:t>Chłopi</a:t>
            </a:r>
            <a:r>
              <a:rPr lang="en-US" sz="2400" dirty="0"/>
              <a:t>")</a:t>
            </a: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 " </a:t>
            </a:r>
            <a:r>
              <a:rPr lang="en-US" sz="2400" dirty="0">
                <a:ea typeface="+mn-lt"/>
                <a:cs typeface="+mn-lt"/>
              </a:rPr>
              <a:t>The Comedienne</a:t>
            </a:r>
            <a:r>
              <a:rPr lang="en-US" sz="2400" dirty="0"/>
              <a:t>" ("</a:t>
            </a:r>
            <a:r>
              <a:rPr lang="en-US" sz="2400" dirty="0" err="1"/>
              <a:t>Komediantka</a:t>
            </a:r>
            <a:r>
              <a:rPr lang="en-US" sz="2400" dirty="0"/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 " </a:t>
            </a:r>
            <a:r>
              <a:rPr lang="en-US" sz="2400" dirty="0">
                <a:ea typeface="+mn-lt"/>
                <a:cs typeface="+mn-lt"/>
              </a:rPr>
              <a:t>The Promised Land</a:t>
            </a:r>
            <a:r>
              <a:rPr lang="en-US" sz="2400" dirty="0"/>
              <a:t>"</a:t>
            </a:r>
          </a:p>
          <a:p>
            <a:r>
              <a:rPr lang="en-US" sz="2400" dirty="0"/>
              <a:t>    ("</a:t>
            </a:r>
            <a:r>
              <a:rPr lang="en-US" sz="2400" dirty="0" err="1"/>
              <a:t>Ziemia</a:t>
            </a:r>
            <a:r>
              <a:rPr lang="en-US" sz="2400" dirty="0"/>
              <a:t> </a:t>
            </a:r>
            <a:r>
              <a:rPr lang="en-US" sz="2400" dirty="0" err="1"/>
              <a:t>obiecana</a:t>
            </a:r>
            <a:r>
              <a:rPr lang="en-US" sz="2400" dirty="0"/>
              <a:t>")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DA4749-033D-4AE1-B718-6929162BE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402" y="381000"/>
            <a:ext cx="6187172" cy="6096802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az 7" descr="Obraz zawierający tekst, osoba, mężczyzna&#10;&#10;Opis wygenerowany automatycznie">
            <a:extLst>
              <a:ext uri="{FF2B5EF4-FFF2-40B4-BE49-F238E27FC236}">
                <a16:creationId xmlns:a16="http://schemas.microsoft.com/office/drawing/2014/main" id="{18789763-95C9-4607-8A80-B91E4806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2" y="3535927"/>
            <a:ext cx="4476196" cy="2663170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26DB4BA4-EF37-4399-8C88-EE9FDEAF9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72" y="830455"/>
            <a:ext cx="2863415" cy="207500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FDC28FA-B53E-4CE8-93E1-23BEDE5B63C4}"/>
              </a:ext>
            </a:extLst>
          </p:cNvPr>
          <p:cNvSpPr txBox="1"/>
          <p:nvPr/>
        </p:nvSpPr>
        <p:spPr>
          <a:xfrm>
            <a:off x="5877054" y="3269927"/>
            <a:ext cx="5658406" cy="9757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Fun fact:</a:t>
            </a:r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05CF08F1-AD34-47F3-B741-9863C428775E}"/>
              </a:ext>
            </a:extLst>
          </p:cNvPr>
          <p:cNvSpPr txBox="1">
            <a:spLocks/>
          </p:cNvSpPr>
          <p:nvPr/>
        </p:nvSpPr>
        <p:spPr>
          <a:xfrm>
            <a:off x="5928466" y="4135256"/>
            <a:ext cx="5447251" cy="1607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+mn-lt"/>
                <a:cs typeface="+mn-lt"/>
              </a:rPr>
              <a:t>His parents wanted him to become a priest.</a:t>
            </a:r>
            <a:endParaRPr lang="en-US" sz="2400" dirty="0"/>
          </a:p>
        </p:txBody>
      </p:sp>
      <p:pic>
        <p:nvPicPr>
          <p:cNvPr id="11" name="Obraz 11" descr="Obraz zawierający osoba&#10;&#10;Opis wygenerowany automatycznie">
            <a:extLst>
              <a:ext uri="{FF2B5EF4-FFF2-40B4-BE49-F238E27FC236}">
                <a16:creationId xmlns:a16="http://schemas.microsoft.com/office/drawing/2014/main" id="{AF10392D-2497-41F6-8C79-78A1E14F6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263" y="834279"/>
            <a:ext cx="1647826" cy="20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104267-67D5-40C0-8187-F69FE0BC5FBB}"/>
              </a:ext>
            </a:extLst>
          </p:cNvPr>
          <p:cNvSpPr/>
          <p:nvPr/>
        </p:nvSpPr>
        <p:spPr>
          <a:xfrm>
            <a:off x="-53247" y="-2753"/>
            <a:ext cx="12191998" cy="6857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124" y="1202127"/>
            <a:ext cx="5647076" cy="483291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He was born in 1894 in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Łódź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and died in 1953. </a:t>
            </a:r>
            <a:endParaRPr lang="pl-PL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To this day, he is the most recognizable member of the poetry group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Skamander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He wrote many poems addressed mainly to younger people.</a:t>
            </a:r>
            <a:endParaRPr lang="en-US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He was ashamed of his face because he had significant birthmark on his left cheek.</a:t>
            </a:r>
            <a:endParaRPr lang="en-US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440497" y="372737"/>
            <a:ext cx="55249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JULIAN TUWIM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CDDAB52-C90F-4ED8-BB0D-7FCDB1999A31}"/>
              </a:ext>
            </a:extLst>
          </p:cNvPr>
          <p:cNvSpPr/>
          <p:nvPr/>
        </p:nvSpPr>
        <p:spPr>
          <a:xfrm>
            <a:off x="300784" y="378821"/>
            <a:ext cx="4030336" cy="57746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2" descr="Obraz zawierający tekst, osoba, mężczyzna, muzyka&#10;&#10;Opis wygenerowany automatycznie">
            <a:extLst>
              <a:ext uri="{FF2B5EF4-FFF2-40B4-BE49-F238E27FC236}">
                <a16:creationId xmlns:a16="http://schemas.microsoft.com/office/drawing/2014/main" id="{E1453B68-45F7-492F-ACA7-80A7584B5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" y="166527"/>
            <a:ext cx="4046862" cy="57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3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104267-67D5-40C0-8187-F69FE0BC5FBB}"/>
              </a:ext>
            </a:extLst>
          </p:cNvPr>
          <p:cNvSpPr/>
          <p:nvPr/>
        </p:nvSpPr>
        <p:spPr>
          <a:xfrm>
            <a:off x="54203" y="52803"/>
            <a:ext cx="12191998" cy="6857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360844" y="287221"/>
            <a:ext cx="606283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The most famous works</a:t>
            </a:r>
            <a:endParaRPr lang="en-US" sz="4000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endParaRPr lang="pl-PL" sz="4000" b="1" dirty="0">
              <a:solidFill>
                <a:schemeClr val="accent3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CDDAB52-C90F-4ED8-BB0D-7FCDB1999A31}"/>
              </a:ext>
            </a:extLst>
          </p:cNvPr>
          <p:cNvSpPr/>
          <p:nvPr/>
        </p:nvSpPr>
        <p:spPr>
          <a:xfrm>
            <a:off x="300784" y="378821"/>
            <a:ext cx="4030336" cy="57746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C07100F1-3C62-4A08-B43B-378B8461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39" y="444964"/>
            <a:ext cx="2770096" cy="1969816"/>
          </a:xfrm>
          <a:prstGeom prst="rect">
            <a:avLst/>
          </a:prstGeom>
        </p:spPr>
      </p:pic>
      <p:pic>
        <p:nvPicPr>
          <p:cNvPr id="6" name="Obraz 7">
            <a:extLst>
              <a:ext uri="{FF2B5EF4-FFF2-40B4-BE49-F238E27FC236}">
                <a16:creationId xmlns:a16="http://schemas.microsoft.com/office/drawing/2014/main" id="{EC49DDCC-3A3E-41A8-A743-A2C2AC202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" y="2527853"/>
            <a:ext cx="2554941" cy="1605068"/>
          </a:xfrm>
          <a:prstGeom prst="rect">
            <a:avLst/>
          </a:prstGeom>
        </p:spPr>
      </p:pic>
      <p:pic>
        <p:nvPicPr>
          <p:cNvPr id="8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BCC4F214-24FB-4BDB-9152-A9CD630C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446" y="4206175"/>
            <a:ext cx="2312896" cy="187016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4E35792-D3E2-4A9B-A5A9-DC215158801A}"/>
              </a:ext>
            </a:extLst>
          </p:cNvPr>
          <p:cNvSpPr txBox="1"/>
          <p:nvPr/>
        </p:nvSpPr>
        <p:spPr>
          <a:xfrm>
            <a:off x="5489633" y="4381977"/>
            <a:ext cx="55249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Fun </a:t>
            </a:r>
            <a:r>
              <a:rPr lang="pl-PL" sz="4000" b="1" dirty="0" err="1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fact</a:t>
            </a:r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6383A4C1-1672-4D54-B31B-7207FEC63459}"/>
              </a:ext>
            </a:extLst>
          </p:cNvPr>
          <p:cNvSpPr txBox="1">
            <a:spLocks/>
          </p:cNvSpPr>
          <p:nvPr/>
        </p:nvSpPr>
        <p:spPr>
          <a:xfrm>
            <a:off x="5491960" y="5333454"/>
            <a:ext cx="5647076" cy="700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Julian Tuwim suffered from fear of open space.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5369" y="992264"/>
            <a:ext cx="6494934" cy="34476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"The Locomotive" ("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Lokomotywa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"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Trąbalski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the Elephant" ("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Słoń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Trąbalski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") 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" Zosia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Samosia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and Other Poems"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 ("Zosia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Samosia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I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inne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wierszyki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"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 "Glasses" ("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</a:rPr>
              <a:t>Okulary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 "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The Turnip" (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"Rzepka")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" Polish Flowers" ("</a:t>
            </a:r>
            <a:r>
              <a:rPr lang="en-US" sz="220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Kwiaty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polskie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")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8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59BA7040-64DC-46B9-A934-91869AE6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6699245" y="452204"/>
            <a:ext cx="4941838" cy="10113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JAN BRZECHWA</a:t>
            </a:r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CCA59D3B-D545-49BF-83DC-64DD1F75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7EE2E0B0-C2EC-4680-8898-B75F3DCD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8">
            <a:extLst>
              <a:ext uri="{FF2B5EF4-FFF2-40B4-BE49-F238E27FC236}">
                <a16:creationId xmlns:a16="http://schemas.microsoft.com/office/drawing/2014/main" id="{20E3396B-B8A3-476D-99B8-F94666A2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2" name="Obraz 5" descr="Obraz zawierający mężczyzna, osoba, ściana, kostium&#10;&#10;Opis wygenerowany automatycznie">
            <a:extLst>
              <a:ext uri="{FF2B5EF4-FFF2-40B4-BE49-F238E27FC236}">
                <a16:creationId xmlns:a16="http://schemas.microsoft.com/office/drawing/2014/main" id="{9C9E9F85-EBD2-43FA-84B1-35C455C1B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5" r="-2" b="-2"/>
          <a:stretch/>
        </p:blipFill>
        <p:spPr>
          <a:xfrm>
            <a:off x="990134" y="983514"/>
            <a:ext cx="4363063" cy="489097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1593306"/>
            <a:ext cx="4602152" cy="48913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He was born in 1898 in </a:t>
            </a:r>
            <a:r>
              <a:rPr lang="en-US" sz="2400" dirty="0" err="1">
                <a:ea typeface="+mn-lt"/>
                <a:cs typeface="+mn-lt"/>
              </a:rPr>
              <a:t>Żmerynka</a:t>
            </a:r>
            <a:r>
              <a:rPr lang="en-US" sz="2400" dirty="0">
                <a:ea typeface="+mn-lt"/>
                <a:cs typeface="+mn-lt"/>
              </a:rPr>
              <a:t> and died in 1966 in Warsaw. </a:t>
            </a:r>
            <a:endParaRPr lang="pl-PL" sz="2400"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Jan Brzechwa, or actually Jan Wiktor Lesman, was an attorney, poet, author of fairy tales and poems for children and satirical texts for adults. </a:t>
            </a:r>
            <a:endParaRPr lang="pl-PL" sz="2400"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The nickname was Brzechwa</a:t>
            </a:r>
            <a:endParaRPr lang="pl-PL" sz="2400"/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(the feathered part of the arrow) was given to him by his cousin Bolesław </a:t>
            </a:r>
            <a:r>
              <a:rPr lang="en-US" sz="2400" dirty="0" err="1">
                <a:ea typeface="+mn-lt"/>
                <a:cs typeface="+mn-lt"/>
              </a:rPr>
              <a:t>Leśman</a:t>
            </a:r>
            <a:r>
              <a:rPr lang="en-US" sz="2400" dirty="0">
                <a:ea typeface="+mn-lt"/>
                <a:cs typeface="+mn-lt"/>
              </a:rPr>
              <a:t>.</a:t>
            </a:r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id="{026C0AF6-054E-47CE-954B-5E6EB785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8018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8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59BA7040-64DC-46B9-A934-91869AE6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6699245" y="728721"/>
            <a:ext cx="5587834" cy="1275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most famous works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CCA59D3B-D545-49BF-83DC-64DD1F75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7EE2E0B0-C2EC-4680-8898-B75F3DCD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8">
            <a:extLst>
              <a:ext uri="{FF2B5EF4-FFF2-40B4-BE49-F238E27FC236}">
                <a16:creationId xmlns:a16="http://schemas.microsoft.com/office/drawing/2014/main" id="{20E3396B-B8A3-476D-99B8-F94666A2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4078" y="1873453"/>
            <a:ext cx="5074377" cy="24577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" Academy of Mr. </a:t>
            </a:r>
            <a:r>
              <a:rPr lang="en-US" sz="2400" dirty="0" err="1">
                <a:ea typeface="+mn-lt"/>
                <a:cs typeface="+mn-lt"/>
              </a:rPr>
              <a:t>Kleks</a:t>
            </a:r>
            <a:r>
              <a:rPr lang="en-US" sz="2400" dirty="0">
                <a:ea typeface="+mn-lt"/>
                <a:cs typeface="+mn-lt"/>
              </a:rPr>
              <a:t>" </a:t>
            </a:r>
            <a:endParaRPr lang="pl-PL"/>
          </a:p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("Akademia Pana </a:t>
            </a:r>
            <a:r>
              <a:rPr lang="en-US" sz="2400" dirty="0" err="1">
                <a:ea typeface="+mn-lt"/>
                <a:cs typeface="+mn-lt"/>
              </a:rPr>
              <a:t>Kleksa</a:t>
            </a:r>
            <a:r>
              <a:rPr lang="en-US" sz="2400" dirty="0">
                <a:ea typeface="+mn-lt"/>
                <a:cs typeface="+mn-lt"/>
              </a:rPr>
              <a:t>")</a:t>
            </a:r>
            <a:endParaRPr lang="en-US"/>
          </a:p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"Flax" ("</a:t>
            </a:r>
            <a:r>
              <a:rPr lang="en-US" sz="2400" dirty="0" err="1">
                <a:ea typeface="+mn-lt"/>
                <a:cs typeface="+mn-lt"/>
              </a:rPr>
              <a:t>Leń</a:t>
            </a:r>
            <a:r>
              <a:rPr lang="en-US" sz="2400" dirty="0">
                <a:ea typeface="+mn-lt"/>
                <a:cs typeface="+mn-lt"/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"On a stall" ("Na </a:t>
            </a:r>
            <a:r>
              <a:rPr lang="en-US" sz="2400" dirty="0" err="1">
                <a:ea typeface="+mn-lt"/>
                <a:cs typeface="+mn-lt"/>
              </a:rPr>
              <a:t>straganie</a:t>
            </a:r>
            <a:r>
              <a:rPr lang="en-US" sz="2400" dirty="0">
                <a:ea typeface="+mn-lt"/>
                <a:cs typeface="+mn-lt"/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 "</a:t>
            </a:r>
            <a:r>
              <a:rPr lang="en" sz="2400" dirty="0">
                <a:latin typeface="Century Gothic"/>
                <a:ea typeface="+mn-lt"/>
                <a:cs typeface="+mn-lt"/>
              </a:rPr>
              <a:t>Brzechwa for children" ("</a:t>
            </a:r>
            <a:r>
              <a:rPr lang="en-US" sz="2400" dirty="0">
                <a:ea typeface="+mn-lt"/>
                <a:cs typeface="+mn-lt"/>
              </a:rPr>
              <a:t>Brzechwa </a:t>
            </a:r>
            <a:r>
              <a:rPr lang="en-US" sz="2400" dirty="0" err="1">
                <a:ea typeface="+mn-lt"/>
                <a:cs typeface="+mn-lt"/>
              </a:rPr>
              <a:t>dzieciom</a:t>
            </a:r>
            <a:r>
              <a:rPr lang="en-US" sz="2400" dirty="0">
                <a:ea typeface="+mn-lt"/>
                <a:cs typeface="+mn-lt"/>
              </a:rPr>
              <a:t>")</a:t>
            </a:r>
            <a:endParaRPr lang="en-US" sz="2400" dirty="0" err="1">
              <a:ea typeface="+mn-lt"/>
              <a:cs typeface="+mn-lt"/>
            </a:endParaRPr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id="{026C0AF6-054E-47CE-954B-5E6EB785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3" name="Obraz 4" descr="Obraz zawierający tekst, zabawka, kilka&#10;&#10;Opis wygenerowany automatycznie">
            <a:extLst>
              <a:ext uri="{FF2B5EF4-FFF2-40B4-BE49-F238E27FC236}">
                <a16:creationId xmlns:a16="http://schemas.microsoft.com/office/drawing/2014/main" id="{C1B4EC76-77F2-420E-B373-A1A3062B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3" y="993548"/>
            <a:ext cx="2052918" cy="2593865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CD3071B-0C47-43A4-99EC-CE42B8322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39" y="3768559"/>
            <a:ext cx="3821450" cy="2178679"/>
          </a:xfrm>
          <a:prstGeom prst="rect">
            <a:avLst/>
          </a:prstGeom>
        </p:spPr>
      </p:pic>
      <p:pic>
        <p:nvPicPr>
          <p:cNvPr id="6" name="Obraz 7">
            <a:extLst>
              <a:ext uri="{FF2B5EF4-FFF2-40B4-BE49-F238E27FC236}">
                <a16:creationId xmlns:a16="http://schemas.microsoft.com/office/drawing/2014/main" id="{27B90AB6-B8CD-4C0A-A0C6-1291E5E03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25" y="1149348"/>
            <a:ext cx="2241502" cy="218387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098E3DF-4D6A-434B-A401-CC8770A89E01}"/>
              </a:ext>
            </a:extLst>
          </p:cNvPr>
          <p:cNvSpPr txBox="1"/>
          <p:nvPr/>
        </p:nvSpPr>
        <p:spPr>
          <a:xfrm>
            <a:off x="6736445" y="4331356"/>
            <a:ext cx="4941838" cy="6991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 fact:</a:t>
            </a:r>
          </a:p>
        </p:txBody>
      </p:sp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BB6FFF46-0C18-4122-A495-610E2CA5CD51}"/>
              </a:ext>
            </a:extLst>
          </p:cNvPr>
          <p:cNvSpPr txBox="1">
            <a:spLocks/>
          </p:cNvSpPr>
          <p:nvPr/>
        </p:nvSpPr>
        <p:spPr>
          <a:xfrm>
            <a:off x="6860826" y="5033590"/>
            <a:ext cx="4602152" cy="1448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+mn-lt"/>
                <a:cs typeface="+mn-lt"/>
              </a:rPr>
              <a:t>During Brzechwa's lifetime, not one of his literary volumes was published.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11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D042051-F7C4-4F5E-AE90-04CE9DC79360}"/>
              </a:ext>
            </a:extLst>
          </p:cNvPr>
          <p:cNvSpPr/>
          <p:nvPr/>
        </p:nvSpPr>
        <p:spPr>
          <a:xfrm>
            <a:off x="1836" y="-2754"/>
            <a:ext cx="12191999" cy="6858000"/>
          </a:xfrm>
          <a:prstGeom prst="rect">
            <a:avLst/>
          </a:prstGeom>
          <a:solidFill>
            <a:srgbClr val="FAD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33FAEE7-94C0-4963-9E90-4C4EC4A6DE9E}"/>
              </a:ext>
            </a:extLst>
          </p:cNvPr>
          <p:cNvSpPr/>
          <p:nvPr/>
        </p:nvSpPr>
        <p:spPr>
          <a:xfrm>
            <a:off x="901546" y="-2753"/>
            <a:ext cx="4452652" cy="6857999"/>
          </a:xfrm>
          <a:prstGeom prst="rect">
            <a:avLst/>
          </a:prstGeom>
          <a:solidFill>
            <a:srgbClr val="C99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7980" y="2230369"/>
            <a:ext cx="5197220" cy="380467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He was born in 1911 in </a:t>
            </a:r>
            <a:r>
              <a:rPr lang="en-US" sz="2400" dirty="0" err="1">
                <a:solidFill>
                  <a:srgbClr val="4A210B"/>
                </a:solidFill>
                <a:ea typeface="+mn-lt"/>
                <a:cs typeface="+mn-lt"/>
              </a:rPr>
              <a:t>Szetejna</a:t>
            </a: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 and died in 2004 in Krakow. </a:t>
            </a:r>
            <a:endParaRPr lang="pl-PL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He was a prose writer, translator, and one</a:t>
            </a:r>
            <a:endParaRPr lang="en-US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of the greatest Polish writers. </a:t>
            </a:r>
            <a:endParaRPr lang="en-US" dirty="0">
              <a:solidFill>
                <a:srgbClr val="4A210B"/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He was awarded the Nobel Prize for Literature in 1980. </a:t>
            </a:r>
            <a:endParaRPr lang="en-US">
              <a:solidFill>
                <a:srgbClr val="4A210B"/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Privately, he was a close friend of Wisława Szymborska.</a:t>
            </a:r>
            <a:endParaRPr lang="en-US">
              <a:solidFill>
                <a:srgbClr val="4A210B"/>
              </a:solidFill>
              <a:ea typeface="+mn-lt"/>
              <a:cs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899532" y="400279"/>
            <a:ext cx="51118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rgbClr val="4A210B"/>
                </a:solidFill>
              </a:rPr>
              <a:t>CZESŁAW MIŁOSZ</a:t>
            </a:r>
          </a:p>
        </p:txBody>
      </p:sp>
      <p:pic>
        <p:nvPicPr>
          <p:cNvPr id="8" name="Obraz 9" descr="Obraz zawierający osoba, mężczyzna, noszenie, wewnątrz&#10;&#10;Opis wygenerowany automatycznie">
            <a:extLst>
              <a:ext uri="{FF2B5EF4-FFF2-40B4-BE49-F238E27FC236}">
                <a16:creationId xmlns:a16="http://schemas.microsoft.com/office/drawing/2014/main" id="{4397DA82-3646-4CD3-9D4D-6C6DF0B0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2" y="-2944"/>
            <a:ext cx="4909850" cy="68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D042051-F7C4-4F5E-AE90-04CE9DC79360}"/>
              </a:ext>
            </a:extLst>
          </p:cNvPr>
          <p:cNvSpPr/>
          <p:nvPr/>
        </p:nvSpPr>
        <p:spPr>
          <a:xfrm>
            <a:off x="1836" y="-2754"/>
            <a:ext cx="12191999" cy="6858000"/>
          </a:xfrm>
          <a:prstGeom prst="rect">
            <a:avLst/>
          </a:prstGeom>
          <a:solidFill>
            <a:srgbClr val="FAD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33FAEE7-94C0-4963-9E90-4C4EC4A6DE9E}"/>
              </a:ext>
            </a:extLst>
          </p:cNvPr>
          <p:cNvSpPr/>
          <p:nvPr/>
        </p:nvSpPr>
        <p:spPr>
          <a:xfrm>
            <a:off x="5076" y="-2753"/>
            <a:ext cx="4757452" cy="6857998"/>
          </a:xfrm>
          <a:prstGeom prst="rect">
            <a:avLst/>
          </a:prstGeom>
          <a:solidFill>
            <a:srgbClr val="C99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599025" y="400279"/>
            <a:ext cx="652849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4A210B"/>
                </a:solidFill>
              </a:rPr>
              <a:t>The most famous works</a:t>
            </a:r>
            <a:endParaRPr lang="en-US" sz="4000">
              <a:solidFill>
                <a:srgbClr val="4A210B"/>
              </a:solidFill>
              <a:ea typeface="+mn-lt"/>
              <a:cs typeface="+mn-lt"/>
            </a:endParaRPr>
          </a:p>
          <a:p>
            <a:endParaRPr lang="pl-PL" sz="4000" b="1" dirty="0">
              <a:solidFill>
                <a:srgbClr val="4A210B"/>
              </a:solidFill>
            </a:endParaRPr>
          </a:p>
        </p:txBody>
      </p:sp>
      <p:pic>
        <p:nvPicPr>
          <p:cNvPr id="2" name="Obraz 2" descr="Obraz zawierający tekst, drzewo, znak&#10;&#10;Opis wygenerowany automatycznie">
            <a:extLst>
              <a:ext uri="{FF2B5EF4-FFF2-40B4-BE49-F238E27FC236}">
                <a16:creationId xmlns:a16="http://schemas.microsoft.com/office/drawing/2014/main" id="{710B728F-34C1-408F-8A01-BF81FD2C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60"/>
            <a:ext cx="4455458" cy="620156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0F51A35-512B-4224-92A5-B6E2F9F9C398}"/>
              </a:ext>
            </a:extLst>
          </p:cNvPr>
          <p:cNvSpPr txBox="1"/>
          <p:nvPr/>
        </p:nvSpPr>
        <p:spPr>
          <a:xfrm>
            <a:off x="5735136" y="4243487"/>
            <a:ext cx="53372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rgbClr val="4A210B"/>
                </a:solidFill>
              </a:rPr>
              <a:t>Fun </a:t>
            </a:r>
            <a:r>
              <a:rPr lang="pl-PL" sz="4000" b="1" dirty="0" err="1">
                <a:solidFill>
                  <a:srgbClr val="4A210B"/>
                </a:solidFill>
              </a:rPr>
              <a:t>fact</a:t>
            </a:r>
            <a:r>
              <a:rPr lang="pl-PL" sz="4000" b="1" dirty="0">
                <a:solidFill>
                  <a:srgbClr val="4A210B"/>
                </a:solidFill>
              </a:rPr>
              <a:t>: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6CBCB89B-DD30-4E36-9946-93B381DBF2A7}"/>
              </a:ext>
            </a:extLst>
          </p:cNvPr>
          <p:cNvSpPr txBox="1">
            <a:spLocks/>
          </p:cNvSpPr>
          <p:nvPr/>
        </p:nvSpPr>
        <p:spPr>
          <a:xfrm>
            <a:off x="5724064" y="4910311"/>
            <a:ext cx="5881252" cy="1623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In 1960 Czesław Miłosz moved to the United States to work at the University of California in Berkeley and at Harvard.</a:t>
            </a:r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7980" y="1208393"/>
            <a:ext cx="5980684" cy="29648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 "Spell" ("</a:t>
            </a:r>
            <a:r>
              <a:rPr lang="en-US" sz="2200" dirty="0" err="1">
                <a:solidFill>
                  <a:srgbClr val="4A210B"/>
                </a:solidFill>
                <a:ea typeface="+mn-lt"/>
                <a:cs typeface="+mn-lt"/>
              </a:rPr>
              <a:t>Zaklęcie</a:t>
            </a: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 "From The Window" ("Z </a:t>
            </a:r>
            <a:r>
              <a:rPr lang="en-US" sz="2200" dirty="0" err="1">
                <a:solidFill>
                  <a:srgbClr val="4A210B"/>
                </a:solidFill>
                <a:ea typeface="+mn-lt"/>
                <a:cs typeface="+mn-lt"/>
              </a:rPr>
              <a:t>okna</a:t>
            </a: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 " Faith" ("Wiara")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 "Three Winters" (" </a:t>
            </a:r>
            <a:r>
              <a:rPr lang="en-US" sz="2200" dirty="0" err="1">
                <a:solidFill>
                  <a:srgbClr val="4A210B"/>
                </a:solidFill>
                <a:ea typeface="+mn-lt"/>
                <a:cs typeface="+mn-lt"/>
              </a:rPr>
              <a:t>Trzy</a:t>
            </a: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 </a:t>
            </a:r>
            <a:r>
              <a:rPr lang="en-US" sz="2200" dirty="0" err="1">
                <a:solidFill>
                  <a:srgbClr val="4A210B"/>
                </a:solidFill>
                <a:ea typeface="+mn-lt"/>
                <a:cs typeface="+mn-lt"/>
              </a:rPr>
              <a:t>Zimy</a:t>
            </a: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"The Garden of Science" </a:t>
            </a:r>
          </a:p>
          <a:p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(" </a:t>
            </a:r>
            <a:r>
              <a:rPr lang="en-US" sz="2200" dirty="0" err="1">
                <a:solidFill>
                  <a:srgbClr val="4A210B"/>
                </a:solidFill>
                <a:ea typeface="+mn-lt"/>
                <a:cs typeface="+mn-lt"/>
              </a:rPr>
              <a:t>Ogród</a:t>
            </a:r>
            <a:r>
              <a:rPr lang="en-US" sz="2200" dirty="0">
                <a:solidFill>
                  <a:srgbClr val="4A210B"/>
                </a:solidFill>
                <a:ea typeface="+mn-lt"/>
                <a:cs typeface="+mn-lt"/>
              </a:rPr>
              <a:t> Nauk")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39110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Obraz 2" descr="Obraz zawierający osoba, ściana, wewnątrz&#10;&#10;Opis wygenerowany automatycznie">
            <a:extLst>
              <a:ext uri="{FF2B5EF4-FFF2-40B4-BE49-F238E27FC236}">
                <a16:creationId xmlns:a16="http://schemas.microsoft.com/office/drawing/2014/main" id="{9DEB92F9-DCBF-4EB0-AE42-1A0CC28B2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7" r="35939" b="2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4965192" y="642593"/>
            <a:ext cx="6280826" cy="17465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WISŁAWA SZYMBORSKA</a:t>
            </a:r>
            <a:endParaRPr lang="en-US" sz="48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717090"/>
            <a:ext cx="6280826" cy="3317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She was born in 1923 and died in 2012. 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She was a poet, essayist and winner of the Nobel Prize in </a:t>
            </a:r>
            <a:r>
              <a:rPr lang="en-US" sz="2400" dirty="0" err="1">
                <a:solidFill>
                  <a:schemeClr val="tx1"/>
                </a:solidFill>
              </a:rPr>
              <a:t>Literature,which</a:t>
            </a:r>
            <a:r>
              <a:rPr lang="en-US" sz="2400" dirty="0">
                <a:solidFill>
                  <a:schemeClr val="tx1"/>
                </a:solidFill>
              </a:rPr>
              <a:t> she received in 1996. 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her private life, she was friends with Czesław Miłosz.</a:t>
            </a:r>
          </a:p>
        </p:txBody>
      </p:sp>
    </p:spTree>
    <p:extLst>
      <p:ext uri="{BB962C8B-B14F-4D97-AF65-F5344CB8AC3E}">
        <p14:creationId xmlns:p14="http://schemas.microsoft.com/office/powerpoint/2010/main" val="160909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4763486" y="819995"/>
            <a:ext cx="6731586" cy="10355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most famous works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1623396"/>
            <a:ext cx="6280826" cy="1583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"Nic </a:t>
            </a:r>
            <a:r>
              <a:rPr lang="en-US" sz="2400" dirty="0" err="1">
                <a:ea typeface="+mn-lt"/>
                <a:cs typeface="+mn-lt"/>
              </a:rPr>
              <a:t>dwa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razy</a:t>
            </a:r>
            <a:r>
              <a:rPr lang="en-US" sz="2400" dirty="0">
                <a:ea typeface="+mn-lt"/>
                <a:cs typeface="+mn-lt"/>
              </a:rPr>
              <a:t>. Nothing Twice"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"</a:t>
            </a:r>
            <a:r>
              <a:rPr lang="en-US" sz="2400" dirty="0">
                <a:ea typeface="+mn-lt"/>
                <a:cs typeface="+mn-lt"/>
              </a:rPr>
              <a:t>Happy Love" (</a:t>
            </a:r>
            <a:r>
              <a:rPr lang="en-US" sz="2400" dirty="0">
                <a:solidFill>
                  <a:schemeClr val="tx1"/>
                </a:solidFill>
              </a:rPr>
              <a:t>"</a:t>
            </a:r>
            <a:r>
              <a:rPr lang="en-US" sz="2400" dirty="0" err="1">
                <a:solidFill>
                  <a:schemeClr val="tx1"/>
                </a:solidFill>
              </a:rPr>
              <a:t>Miłość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szczęśliwa</a:t>
            </a:r>
            <a:r>
              <a:rPr lang="en-US" sz="2400" dirty="0">
                <a:solidFill>
                  <a:schemeClr val="tx1"/>
                </a:solidFill>
              </a:rPr>
              <a:t>")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" Moment" ("</a:t>
            </a:r>
            <a:r>
              <a:rPr lang="en-US" sz="2400" dirty="0" err="1">
                <a:solidFill>
                  <a:schemeClr val="tx1"/>
                </a:solidFill>
              </a:rPr>
              <a:t>Chwila</a:t>
            </a:r>
            <a:r>
              <a:rPr lang="en-US" sz="2400" dirty="0">
                <a:solidFill>
                  <a:schemeClr val="tx1"/>
                </a:solidFill>
              </a:rPr>
              <a:t>")</a:t>
            </a:r>
          </a:p>
        </p:txBody>
      </p:sp>
      <p:pic>
        <p:nvPicPr>
          <p:cNvPr id="3" name="Obraz 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D3336BEF-1F33-470B-A33F-542393EA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09" y="384049"/>
            <a:ext cx="2142565" cy="2955793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EE68106-9E22-4380-9217-1CE95774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47" y="3426046"/>
            <a:ext cx="2142565" cy="3044944"/>
          </a:xfrm>
          <a:prstGeom prst="rect">
            <a:avLst/>
          </a:prstGeom>
        </p:spPr>
      </p:pic>
      <p:pic>
        <p:nvPicPr>
          <p:cNvPr id="6" name="Obraz 7" descr="Obraz zawierający tekst, roślina, kwiat&#10;&#10;Opis wygenerowany automatycznie">
            <a:extLst>
              <a:ext uri="{FF2B5EF4-FFF2-40B4-BE49-F238E27FC236}">
                <a16:creationId xmlns:a16="http://schemas.microsoft.com/office/drawing/2014/main" id="{98A80983-8F73-4E0D-A194-DD6BBE22D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5" y="375221"/>
            <a:ext cx="1890872" cy="295835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667003-B82C-461A-9D8A-A34B3CF02644}"/>
              </a:ext>
            </a:extLst>
          </p:cNvPr>
          <p:cNvSpPr txBox="1"/>
          <p:nvPr/>
        </p:nvSpPr>
        <p:spPr>
          <a:xfrm>
            <a:off x="4841928" y="3993153"/>
            <a:ext cx="6415296" cy="7783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Fun fact:</a:t>
            </a:r>
          </a:p>
        </p:txBody>
      </p:sp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4456E18-41B7-47C2-8A3D-532367F21D2C}"/>
              </a:ext>
            </a:extLst>
          </p:cNvPr>
          <p:cNvSpPr txBox="1">
            <a:spLocks/>
          </p:cNvSpPr>
          <p:nvPr/>
        </p:nvSpPr>
        <p:spPr>
          <a:xfrm>
            <a:off x="4909163" y="4848449"/>
            <a:ext cx="6280826" cy="1034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Wisława Szymborska  smoked a lot of cigarettes.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124" y="1202127"/>
            <a:ext cx="5647076" cy="483291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He was born in 1530 in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Sycyna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 and died in 1584 in Lublin. He was the greatest poet of the Polish Renaissance.</a:t>
            </a:r>
            <a:endParaRPr lang="en-US" sz="240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In 1575 he married Dorota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Podlodowska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, with whom he had six daughters, and a son, born after Jan's death.</a:t>
            </a:r>
            <a:endParaRPr lang="en-US" sz="2400">
              <a:solidFill>
                <a:schemeClr val="accent4">
                  <a:lumMod val="75000"/>
                </a:schemeClr>
              </a:solidFill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Many of his works commemorate his beloved daughter Ursula, who died in 1578.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Obraz 6" descr="Obraz zawierający tekst, stare&#10;&#10;Opis wygenerowany automatycznie">
            <a:extLst>
              <a:ext uri="{FF2B5EF4-FFF2-40B4-BE49-F238E27FC236}">
                <a16:creationId xmlns:a16="http://schemas.microsoft.com/office/drawing/2014/main" id="{C08D0FCF-8F9C-4A7B-8422-032F18233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53" y="554517"/>
            <a:ext cx="3747064" cy="58040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440497" y="372737"/>
            <a:ext cx="55249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latin typeface="Century Gothic"/>
              </a:rPr>
              <a:t>JAN KOCHANOWSKI</a:t>
            </a:r>
          </a:p>
        </p:txBody>
      </p:sp>
    </p:spTree>
    <p:extLst>
      <p:ext uri="{BB962C8B-B14F-4D97-AF65-F5344CB8AC3E}">
        <p14:creationId xmlns:p14="http://schemas.microsoft.com/office/powerpoint/2010/main" val="4056872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104267-67D5-40C0-8187-F69FE0BC5FBB}"/>
              </a:ext>
            </a:extLst>
          </p:cNvPr>
          <p:cNvSpPr/>
          <p:nvPr/>
        </p:nvSpPr>
        <p:spPr>
          <a:xfrm>
            <a:off x="-53247" y="-2753"/>
            <a:ext cx="12191998" cy="6857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3883" y="2322175"/>
            <a:ext cx="5151317" cy="37128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She was born in 1962. She is a writer, essayist, poet, screenplay writer and winner of the Nobel Prize in Literature, which she received in 2019. She has two sons and a husband.</a:t>
            </a:r>
            <a:endParaRPr lang="en-US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972979" y="1070472"/>
            <a:ext cx="55249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accent3">
                    <a:lumMod val="50000"/>
                  </a:schemeClr>
                </a:solidFill>
                <a:latin typeface="Century Gothic"/>
              </a:rPr>
              <a:t>OLGA TOKARCZUK</a:t>
            </a:r>
            <a:endParaRPr lang="pl-PL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CDDAB52-C90F-4ED8-BB0D-7FCDB1999A31}"/>
              </a:ext>
            </a:extLst>
          </p:cNvPr>
          <p:cNvSpPr/>
          <p:nvPr/>
        </p:nvSpPr>
        <p:spPr>
          <a:xfrm>
            <a:off x="612929" y="369640"/>
            <a:ext cx="5031034" cy="40486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7" descr="Obraz zawierający osoba, ściana, pozujący&#10;&#10;Opis wygenerowany automatycznie">
            <a:extLst>
              <a:ext uri="{FF2B5EF4-FFF2-40B4-BE49-F238E27FC236}">
                <a16:creationId xmlns:a16="http://schemas.microsoft.com/office/drawing/2014/main" id="{125DA3FC-584F-4F75-A424-924DFC0A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234792"/>
            <a:ext cx="5075103" cy="37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8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104267-67D5-40C0-8187-F69FE0BC5FBB}"/>
              </a:ext>
            </a:extLst>
          </p:cNvPr>
          <p:cNvSpPr/>
          <p:nvPr/>
        </p:nvSpPr>
        <p:spPr>
          <a:xfrm>
            <a:off x="541" y="-2753"/>
            <a:ext cx="12191998" cy="68579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867896" y="371224"/>
            <a:ext cx="599513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The most famous works</a:t>
            </a:r>
            <a:endParaRPr lang="en-US" sz="4000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endParaRPr lang="pl-PL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CDDAB52-C90F-4ED8-BB0D-7FCDB1999A31}"/>
              </a:ext>
            </a:extLst>
          </p:cNvPr>
          <p:cNvSpPr/>
          <p:nvPr/>
        </p:nvSpPr>
        <p:spPr>
          <a:xfrm>
            <a:off x="612929" y="369640"/>
            <a:ext cx="5031034" cy="61105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7" descr="Obraz zawierający tekst, tabliczka&#10;&#10;Opis wygenerowany automatycznie">
            <a:extLst>
              <a:ext uri="{FF2B5EF4-FFF2-40B4-BE49-F238E27FC236}">
                <a16:creationId xmlns:a16="http://schemas.microsoft.com/office/drawing/2014/main" id="{741535A5-82DC-4147-8EE8-F95D0755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83" y="3758338"/>
            <a:ext cx="2895600" cy="2577584"/>
          </a:xfrm>
          <a:prstGeom prst="rect">
            <a:avLst/>
          </a:prstGeom>
        </p:spPr>
      </p:pic>
      <p:pic>
        <p:nvPicPr>
          <p:cNvPr id="8" name="Obraz 9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7B752262-0779-4F01-9006-87B84FECA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23" y="475128"/>
            <a:ext cx="2051720" cy="3236259"/>
          </a:xfrm>
          <a:prstGeom prst="rect">
            <a:avLst/>
          </a:prstGeom>
        </p:spPr>
      </p:pic>
      <p:pic>
        <p:nvPicPr>
          <p:cNvPr id="10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F59A1926-7A52-4F7B-865A-0B6B23B08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164" y="475129"/>
            <a:ext cx="1983791" cy="320936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E92E4C-FFEA-4702-87B3-80A5CA9C43C7}"/>
              </a:ext>
            </a:extLst>
          </p:cNvPr>
          <p:cNvSpPr txBox="1"/>
          <p:nvPr/>
        </p:nvSpPr>
        <p:spPr>
          <a:xfrm>
            <a:off x="5958964" y="4334256"/>
            <a:ext cx="55249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accent3">
                    <a:lumMod val="50000"/>
                  </a:schemeClr>
                </a:solidFill>
              </a:rPr>
              <a:t>Fun </a:t>
            </a:r>
            <a:r>
              <a:rPr lang="pl-PL" sz="4000" b="1" dirty="0" err="1">
                <a:solidFill>
                  <a:schemeClr val="accent3">
                    <a:lumMod val="50000"/>
                  </a:schemeClr>
                </a:solidFill>
              </a:rPr>
              <a:t>fact</a:t>
            </a:r>
            <a:r>
              <a:rPr lang="pl-PL" sz="40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0FBD5903-5D99-4EA8-A79B-9D9EA23318EA}"/>
              </a:ext>
            </a:extLst>
          </p:cNvPr>
          <p:cNvSpPr txBox="1">
            <a:spLocks/>
          </p:cNvSpPr>
          <p:nvPr/>
        </p:nvSpPr>
        <p:spPr>
          <a:xfrm>
            <a:off x="5866560" y="5286336"/>
            <a:ext cx="5484021" cy="1198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200" dirty="0">
                <a:solidFill>
                  <a:schemeClr val="accent3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Olga </a:t>
            </a:r>
            <a:r>
              <a:rPr lang="en" sz="2200" dirty="0" err="1">
                <a:solidFill>
                  <a:schemeClr val="accent3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Tokarczuk</a:t>
            </a:r>
            <a:r>
              <a:rPr lang="en" sz="2200" dirty="0">
                <a:solidFill>
                  <a:schemeClr val="accent3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 set up a foundation in her name. She also opened an art cafe in Nowa Ruda: "Dobra </a:t>
            </a:r>
            <a:r>
              <a:rPr lang="en" sz="2200" dirty="0" err="1">
                <a:solidFill>
                  <a:schemeClr val="accent3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Nowina</a:t>
            </a:r>
            <a:r>
              <a:rPr lang="en" sz="2200" dirty="0">
                <a:solidFill>
                  <a:schemeClr val="accent3">
                    <a:lumMod val="50000"/>
                  </a:schemeClr>
                </a:solidFill>
                <a:latin typeface="Century Gothic"/>
                <a:ea typeface="+mn-lt"/>
                <a:cs typeface="+mn-lt"/>
              </a:rPr>
              <a:t>".</a:t>
            </a:r>
            <a:endParaRPr lang="pl-PL" sz="2200" dirty="0">
              <a:solidFill>
                <a:schemeClr val="accent3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3151" y="1099441"/>
            <a:ext cx="5730866" cy="32483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"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The Books of Jacob" </a:t>
            </a:r>
            <a:endParaRPr lang="pl-PL"/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     ("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Księgi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Jakubowe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")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 "Poles" ("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Bieguni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")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 "House of Day, House of Night"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  ("Dom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dzienny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dom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nocny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")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"The Last Stories" ("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</a:rPr>
              <a:t>Ostatnie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</a:rPr>
              <a:t>historie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")</a:t>
            </a:r>
            <a:endParaRPr lang="en-US" sz="2200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9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96018-8D64-403B-919C-89BCCD1E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92" y="374284"/>
            <a:ext cx="10058400" cy="738389"/>
          </a:xfrm>
        </p:spPr>
        <p:txBody>
          <a:bodyPr>
            <a:normAutofit fontScale="90000"/>
          </a:bodyPr>
          <a:lstStyle/>
          <a:p>
            <a:pPr algn="ctr"/>
            <a:r>
              <a:rPr lang="pl-PL"/>
              <a:t>Sources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3AFC9-C52C-4884-BA12-5CDCD6B0C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115740"/>
            <a:ext cx="2247032" cy="47364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1400" b="1" dirty="0"/>
              <a:t>TEXTS:</a:t>
            </a:r>
          </a:p>
          <a:p>
            <a:r>
              <a:rPr lang="pl-PL" sz="1400" dirty="0"/>
              <a:t>Wikipedia.org</a:t>
            </a:r>
            <a:endParaRPr lang="pl-PL" dirty="0"/>
          </a:p>
          <a:p>
            <a:r>
              <a:rPr lang="pl-PL" sz="1400" dirty="0"/>
              <a:t>Culture.pl</a:t>
            </a:r>
          </a:p>
          <a:p>
            <a:r>
              <a:rPr lang="pl-PL" sz="1400" dirty="0"/>
              <a:t>Gosc.pl</a:t>
            </a:r>
          </a:p>
          <a:p>
            <a:r>
              <a:rPr lang="pl-PL" sz="1400" dirty="0"/>
              <a:t>Kurierhistoryczny.pl</a:t>
            </a:r>
          </a:p>
          <a:p>
            <a:r>
              <a:rPr lang="pl-PL" sz="1400" dirty="0" err="1"/>
              <a:t>Ciekawostki.online</a:t>
            </a:r>
            <a:endParaRPr lang="pl-PL" sz="1400" dirty="0"/>
          </a:p>
          <a:p>
            <a:r>
              <a:rPr lang="pl-PL" sz="1400" dirty="0"/>
              <a:t>Fajnepodroze.pl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06E603-F4D0-4E51-9B41-BA218D572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6745" y="1115740"/>
            <a:ext cx="4398810" cy="52090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1000" b="1" dirty="0"/>
              <a:t>PICTURES: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 2- polona.pl</a:t>
            </a:r>
            <a:endParaRPr lang="pl-PL" dirty="0"/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 3- kochamjp.pl wikipedia.org wikipedia.org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 4- wikipedia.org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 5- allegro.pl kreatywnypolonista.blogspot.org wikipedia.org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 6- memorizer.pl 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7- klubpdp.pl pinterest.com kanonlektur.pl pinterest.com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8- wikipedia.org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9- wyborcza.pl plejada.pl kultura.onet.pl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10- gminagrabow.pl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11- twojaksiegarnia.pl allegro.pl odzimek.com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12- fakt.pl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13- kafeteria.pl dziecionline.pl przedszkole.sp3.swidnik.pl 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14- databazeknih.cz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15- empik.com megakonyvek.hu youtube.com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16- divasofverse.com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17- interbok.se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18- szymborska.org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19- empik.com lubimyczytac.pl swiatksiazki.pl</a:t>
            </a:r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20- hit.vn</a:t>
            </a:r>
            <a:endParaRPr lang="pl-PL" sz="1050" dirty="0"/>
          </a:p>
          <a:p>
            <a:pPr marL="0" indent="0">
              <a:buNone/>
            </a:pPr>
            <a:r>
              <a:rPr lang="pl-PL" sz="1000" dirty="0" err="1"/>
              <a:t>Slide</a:t>
            </a:r>
            <a:r>
              <a:rPr lang="pl-PL" sz="1000" dirty="0"/>
              <a:t> 21- empik.com empik.com inverso.pl</a:t>
            </a:r>
          </a:p>
          <a:p>
            <a:pPr marL="0" indent="0">
              <a:buNone/>
            </a:pPr>
            <a:endParaRPr lang="pl-PL" sz="105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20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8ECEED-6A9F-4DE3-8B74-1594A97A7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A7ABE-8B4E-407C-86AB-D27D90AFF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DDB82-327A-49CC-A215-501B2E17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B3B54-461C-45CC-8503-C31EAB749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9EE66C-8FD1-4188-A3B3-3C83A81D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510B29-09D0-4552-8271-8B2F72B58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CF64F3-B5A4-49E6-98AA-C8691924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635E45-FB21-4625-95B4-114791B12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25E98046-B587-497B-BBB3-8A5873D87D38}"/>
              </a:ext>
            </a:extLst>
          </p:cNvPr>
          <p:cNvSpPr/>
          <p:nvPr/>
        </p:nvSpPr>
        <p:spPr>
          <a:xfrm>
            <a:off x="800560" y="777608"/>
            <a:ext cx="10622095" cy="5306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1C458D-BD0F-4505-9AB5-30C122756CBE}"/>
              </a:ext>
            </a:extLst>
          </p:cNvPr>
          <p:cNvSpPr txBox="1"/>
          <p:nvPr/>
        </p:nvSpPr>
        <p:spPr>
          <a:xfrm>
            <a:off x="7835153" y="5396753"/>
            <a:ext cx="35320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dirty="0" err="1"/>
              <a:t>Made</a:t>
            </a:r>
            <a:r>
              <a:rPr lang="pl-PL" dirty="0"/>
              <a:t> by Maciek </a:t>
            </a:r>
            <a:r>
              <a:rPr lang="pl-PL" dirty="0" err="1"/>
              <a:t>Dubielowski</a:t>
            </a:r>
            <a:r>
              <a:rPr lang="pl-PL" dirty="0"/>
              <a:t> </a:t>
            </a:r>
          </a:p>
          <a:p>
            <a:pPr algn="r"/>
            <a:r>
              <a:rPr lang="pl-PL" dirty="0"/>
              <a:t>Poland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BE21D4D8-B6FA-4C2F-BDDB-0E0D6BE0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13" y="780753"/>
            <a:ext cx="7068726" cy="5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4813103" y="365716"/>
            <a:ext cx="671278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The most famous works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02ABFF-3F05-4311-A687-CEA62E9F2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4651" y="1211856"/>
            <a:ext cx="6846680" cy="24850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- "</a:t>
            </a:r>
            <a:r>
              <a:rPr lang="pl-PL" sz="2400" dirty="0" err="1">
                <a:solidFill>
                  <a:schemeClr val="tx1"/>
                </a:solidFill>
              </a:rPr>
              <a:t>Threny</a:t>
            </a:r>
            <a:r>
              <a:rPr lang="pl-PL" sz="2400" dirty="0">
                <a:solidFill>
                  <a:schemeClr val="tx1"/>
                </a:solidFill>
              </a:rPr>
              <a:t>" ("Treny")</a:t>
            </a:r>
          </a:p>
          <a:p>
            <a:r>
              <a:rPr lang="pl-PL" sz="2400" dirty="0">
                <a:solidFill>
                  <a:schemeClr val="tx1"/>
                </a:solidFill>
              </a:rPr>
              <a:t>- "</a:t>
            </a:r>
            <a:r>
              <a:rPr lang="pl-PL" sz="2400" dirty="0" err="1">
                <a:solidFill>
                  <a:schemeClr val="tx1"/>
                </a:solidFill>
              </a:rPr>
              <a:t>Epigrams</a:t>
            </a:r>
            <a:r>
              <a:rPr lang="pl-PL" sz="2400" dirty="0">
                <a:solidFill>
                  <a:schemeClr val="tx1"/>
                </a:solidFill>
              </a:rPr>
              <a:t>" ("Fraszki")</a:t>
            </a:r>
          </a:p>
          <a:p>
            <a:r>
              <a:rPr lang="pl-PL" sz="2400" dirty="0">
                <a:solidFill>
                  <a:schemeClr val="tx1"/>
                </a:solidFill>
              </a:rPr>
              <a:t>- "</a:t>
            </a:r>
            <a:r>
              <a:rPr lang="pl-PL" sz="2400" dirty="0" err="1">
                <a:solidFill>
                  <a:schemeClr val="tx1"/>
                </a:solidFill>
              </a:rPr>
              <a:t>Songs</a:t>
            </a:r>
            <a:r>
              <a:rPr lang="pl-PL" sz="2400" dirty="0">
                <a:solidFill>
                  <a:schemeClr val="tx1"/>
                </a:solidFill>
              </a:rPr>
              <a:t>" ("Pieśni")</a:t>
            </a:r>
          </a:p>
          <a:p>
            <a:r>
              <a:rPr lang="pl-PL" sz="2400" dirty="0">
                <a:solidFill>
                  <a:schemeClr val="tx1"/>
                </a:solidFill>
              </a:rPr>
              <a:t>- "The </a:t>
            </a:r>
            <a:r>
              <a:rPr lang="pl-PL" sz="2400" dirty="0" err="1">
                <a:solidFill>
                  <a:schemeClr val="tx1"/>
                </a:solidFill>
              </a:rPr>
              <a:t>Dismissal</a:t>
            </a:r>
            <a:r>
              <a:rPr lang="pl-PL" sz="2400" dirty="0">
                <a:solidFill>
                  <a:schemeClr val="tx1"/>
                </a:solidFill>
              </a:rPr>
              <a:t> of the </a:t>
            </a:r>
            <a:r>
              <a:rPr lang="pl-PL" sz="2400" dirty="0" err="1">
                <a:solidFill>
                  <a:schemeClr val="tx1"/>
                </a:solidFill>
              </a:rPr>
              <a:t>Grecian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Envoys</a:t>
            </a:r>
            <a:r>
              <a:rPr lang="pl-PL" sz="2400" dirty="0">
                <a:solidFill>
                  <a:schemeClr val="tx1"/>
                </a:solidFill>
              </a:rPr>
              <a:t>"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(" Odprawa Posłów Greckich")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  <a:latin typeface="Century Gothic"/>
            </a:endParaRPr>
          </a:p>
          <a:p>
            <a:endParaRPr lang="pl-PL" dirty="0">
              <a:solidFill>
                <a:schemeClr val="tx1"/>
              </a:solidFill>
              <a:latin typeface="Century Gothic"/>
            </a:endParaRPr>
          </a:p>
          <a:p>
            <a:endParaRPr lang="en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Obraz 3">
            <a:extLst>
              <a:ext uri="{FF2B5EF4-FFF2-40B4-BE49-F238E27FC236}">
                <a16:creationId xmlns:a16="http://schemas.microsoft.com/office/drawing/2014/main" id="{BD6EDB76-A89E-467D-BBE5-6FDBFFB0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6" y="402178"/>
            <a:ext cx="4134135" cy="3067966"/>
          </a:xfrm>
          <a:prstGeom prst="rect">
            <a:avLst/>
          </a:prstGeom>
        </p:spPr>
      </p:pic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2E8C6082-D36E-4286-8991-62724B1F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3" y="3469271"/>
            <a:ext cx="2008742" cy="2983013"/>
          </a:xfrm>
          <a:prstGeom prst="rect">
            <a:avLst/>
          </a:prstGeom>
        </p:spPr>
      </p:pic>
      <p:pic>
        <p:nvPicPr>
          <p:cNvPr id="6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4F0E2329-8526-4C5C-9961-0668D6FD1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317" y="3470969"/>
            <a:ext cx="2109730" cy="298242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AA81A4-CEA0-4402-A908-FDF7C75E8BF8}"/>
              </a:ext>
            </a:extLst>
          </p:cNvPr>
          <p:cNvSpPr txBox="1"/>
          <p:nvPr/>
        </p:nvSpPr>
        <p:spPr>
          <a:xfrm>
            <a:off x="4969984" y="3953218"/>
            <a:ext cx="60964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latin typeface="Century Gothic"/>
              </a:rPr>
              <a:t>Fun</a:t>
            </a:r>
            <a:r>
              <a:rPr lang="pl-PL" sz="4000" b="1" dirty="0">
                <a:ea typeface="+mn-lt"/>
                <a:cs typeface="+mn-lt"/>
              </a:rPr>
              <a:t> </a:t>
            </a:r>
            <a:r>
              <a:rPr lang="pl-PL" sz="4000" b="1" dirty="0" err="1">
                <a:ea typeface="+mn-lt"/>
                <a:cs typeface="+mn-lt"/>
              </a:rPr>
              <a:t>fact</a:t>
            </a:r>
            <a:r>
              <a:rPr lang="pl-PL" sz="4000" b="1" dirty="0">
                <a:ea typeface="+mn-lt"/>
                <a:cs typeface="+mn-lt"/>
              </a:rPr>
              <a:t>:</a:t>
            </a:r>
            <a:endParaRPr lang="pl-PL" sz="4000" b="1" dirty="0">
              <a:latin typeface="Century Gothic"/>
            </a:endParaRP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E8937FB2-8EB8-4106-9C66-D7C04EDEDF19}"/>
              </a:ext>
            </a:extLst>
          </p:cNvPr>
          <p:cNvSpPr txBox="1">
            <a:spLocks/>
          </p:cNvSpPr>
          <p:nvPr/>
        </p:nvSpPr>
        <p:spPr>
          <a:xfrm>
            <a:off x="4968609" y="4605051"/>
            <a:ext cx="6242304" cy="1069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dirty="0">
                <a:solidFill>
                  <a:schemeClr val="tx1"/>
                </a:solidFill>
              </a:rPr>
              <a:t>Nobody knows exactly when Jan Kochanowski was born.</a:t>
            </a:r>
            <a:endParaRPr lang="pl-PL" sz="240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  <a:latin typeface="Century Gothic"/>
            </a:endParaRPr>
          </a:p>
          <a:p>
            <a:endParaRPr lang="en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2331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Obraz 2" descr="Obraz zawierający osoba, ściana, wewnątrz, pozujący&#10;&#10;Opis wygenerowany automatycznie">
            <a:extLst>
              <a:ext uri="{FF2B5EF4-FFF2-40B4-BE49-F238E27FC236}">
                <a16:creationId xmlns:a16="http://schemas.microsoft.com/office/drawing/2014/main" id="{6D8291F3-AA50-4514-A7FD-AFA4C4143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9" r="10619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482801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276E8B"/>
                </a:solidFill>
              </a:rPr>
              <a:t>He was born in 1735 in </a:t>
            </a:r>
            <a:r>
              <a:rPr lang="en-US" sz="2400" dirty="0" err="1">
                <a:solidFill>
                  <a:srgbClr val="276E8B"/>
                </a:solidFill>
              </a:rPr>
              <a:t>Dubiecko</a:t>
            </a:r>
            <a:r>
              <a:rPr lang="en-US" sz="2400" dirty="0">
                <a:solidFill>
                  <a:srgbClr val="276E8B"/>
                </a:solidFill>
              </a:rPr>
              <a:t> and died in 1801 in Berlin. </a:t>
            </a:r>
            <a:endParaRPr lang="pl-PL">
              <a:solidFill>
                <a:srgbClr val="276E8B"/>
              </a:solidFill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276E8B"/>
                </a:solidFill>
              </a:rPr>
              <a:t>He was a bishop as well one of the greatest poets of the Polish Enlightenment. </a:t>
            </a:r>
            <a:endParaRPr lang="pl-PL">
              <a:solidFill>
                <a:srgbClr val="276E8B"/>
              </a:solidFill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276E8B"/>
                </a:solidFill>
              </a:rPr>
              <a:t>He created a new literary genre in Poland</a:t>
            </a:r>
            <a:endParaRPr lang="pl-PL">
              <a:solidFill>
                <a:srgbClr val="276E8B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51CB521-A109-45F5-B152-4A6289D6A71F}"/>
              </a:ext>
            </a:extLst>
          </p:cNvPr>
          <p:cNvSpPr/>
          <p:nvPr/>
        </p:nvSpPr>
        <p:spPr>
          <a:xfrm>
            <a:off x="4224968" y="162499"/>
            <a:ext cx="7436385" cy="91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4597963" y="275364"/>
            <a:ext cx="6280826" cy="7641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IGNACY KRASICKI</a:t>
            </a:r>
            <a:endParaRPr lang="en-US" sz="480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1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51CB521-A109-45F5-B152-4A6289D6A71F}"/>
              </a:ext>
            </a:extLst>
          </p:cNvPr>
          <p:cNvSpPr/>
          <p:nvPr/>
        </p:nvSpPr>
        <p:spPr>
          <a:xfrm>
            <a:off x="4224968" y="162499"/>
            <a:ext cx="7436385" cy="91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4485903" y="835657"/>
            <a:ext cx="6426503" cy="7641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The most famous works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 algn="ctr"/>
            <a:endParaRPr lang="pl-PL" sz="4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5" name="Obraz 5" descr="Obraz zawierający tekst, książka, różny&#10;&#10;Opis wygenerowany automatycznie">
            <a:extLst>
              <a:ext uri="{FF2B5EF4-FFF2-40B4-BE49-F238E27FC236}">
                <a16:creationId xmlns:a16="http://schemas.microsoft.com/office/drawing/2014/main" id="{C288868C-7F0C-4EB9-8E3D-7DB91E09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316276"/>
            <a:ext cx="3945874" cy="2966291"/>
          </a:xfrm>
          <a:prstGeom prst="rect">
            <a:avLst/>
          </a:prstGeom>
        </p:spPr>
      </p:pic>
      <p:pic>
        <p:nvPicPr>
          <p:cNvPr id="6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4699BF2E-CC68-415A-A1D8-B64ECBB95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4" y="3428081"/>
            <a:ext cx="1870901" cy="3132463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B238F4B9-6391-4C95-A5F3-19DE8C16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905" y="3432922"/>
            <a:ext cx="2183177" cy="315950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5CD55427-E884-421F-A62F-9C4FDADA0887}"/>
              </a:ext>
            </a:extLst>
          </p:cNvPr>
          <p:cNvSpPr/>
          <p:nvPr/>
        </p:nvSpPr>
        <p:spPr>
          <a:xfrm>
            <a:off x="4224967" y="3614450"/>
            <a:ext cx="7436385" cy="91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4000" b="1" dirty="0"/>
              <a:t>   Fun </a:t>
            </a:r>
            <a:r>
              <a:rPr lang="pl-PL" sz="4000" b="1" dirty="0" err="1"/>
              <a:t>fact</a:t>
            </a:r>
            <a:r>
              <a:rPr lang="pl-PL" sz="4000" b="1" dirty="0"/>
              <a:t>:</a:t>
            </a:r>
            <a:endParaRPr lang="pl-PL"/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F1157806-0DE6-43EC-9E5B-97E19966ED44}"/>
              </a:ext>
            </a:extLst>
          </p:cNvPr>
          <p:cNvSpPr txBox="1">
            <a:spLocks/>
          </p:cNvSpPr>
          <p:nvPr/>
        </p:nvSpPr>
        <p:spPr>
          <a:xfrm>
            <a:off x="4566749" y="4678093"/>
            <a:ext cx="6482801" cy="2096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20 years after his death, his coffin was moved from Berlin to the Gniezno Cathedral.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8094" y="1165548"/>
            <a:ext cx="7480912" cy="22686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276E8B"/>
                </a:solidFill>
              </a:rPr>
              <a:t>"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Mouseiad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" (</a:t>
            </a:r>
            <a:r>
              <a:rPr lang="en-US" sz="2400" dirty="0">
                <a:solidFill>
                  <a:srgbClr val="276E8B"/>
                </a:solidFill>
              </a:rPr>
              <a:t>"</a:t>
            </a:r>
            <a:r>
              <a:rPr lang="en-US" sz="2400" dirty="0" err="1">
                <a:solidFill>
                  <a:srgbClr val="276E8B"/>
                </a:solidFill>
              </a:rPr>
              <a:t>Myszeida</a:t>
            </a:r>
            <a:r>
              <a:rPr lang="en-US" sz="2400" dirty="0">
                <a:solidFill>
                  <a:srgbClr val="276E8B"/>
                </a:solidFill>
              </a:rPr>
              <a:t>")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276E8B"/>
                </a:solidFill>
              </a:rPr>
              <a:t>"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The Adventures of Nicholas Experience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"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rgbClr val="276E8B"/>
                </a:solidFill>
              </a:rPr>
              <a:t>"</a:t>
            </a:r>
            <a:r>
              <a:rPr lang="en-US" sz="2400" dirty="0" err="1">
                <a:solidFill>
                  <a:srgbClr val="276E8B"/>
                </a:solidFill>
              </a:rPr>
              <a:t>Mikołaja</a:t>
            </a:r>
            <a:r>
              <a:rPr lang="en-US" sz="2400" dirty="0">
                <a:solidFill>
                  <a:srgbClr val="276E8B"/>
                </a:solidFill>
              </a:rPr>
              <a:t> </a:t>
            </a:r>
            <a:r>
              <a:rPr lang="en-US" sz="2400" dirty="0" err="1">
                <a:solidFill>
                  <a:srgbClr val="276E8B"/>
                </a:solidFill>
              </a:rPr>
              <a:t>Doświadczyńskiego</a:t>
            </a:r>
            <a:r>
              <a:rPr lang="en-US" sz="2400" dirty="0">
                <a:solidFill>
                  <a:srgbClr val="276E8B"/>
                </a:solidFill>
              </a:rPr>
              <a:t> </a:t>
            </a:r>
            <a:r>
              <a:rPr lang="en-US" sz="2400" dirty="0" err="1">
                <a:solidFill>
                  <a:srgbClr val="276E8B"/>
                </a:solidFill>
              </a:rPr>
              <a:t>Przypadki</a:t>
            </a:r>
            <a:r>
              <a:rPr lang="en-US" sz="2400" dirty="0">
                <a:solidFill>
                  <a:srgbClr val="276E8B"/>
                </a:solidFill>
              </a:rPr>
              <a:t>")</a:t>
            </a:r>
            <a:endParaRPr lang="en-US" dirty="0"/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276E8B"/>
                </a:solidFill>
              </a:rPr>
              <a:t>"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Fables and Parables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" (</a:t>
            </a:r>
            <a:r>
              <a:rPr lang="en-US" sz="2400" dirty="0">
                <a:solidFill>
                  <a:srgbClr val="276E8B"/>
                </a:solidFill>
              </a:rPr>
              <a:t>"</a:t>
            </a:r>
            <a:r>
              <a:rPr lang="en-US" sz="2400" dirty="0" err="1">
                <a:solidFill>
                  <a:srgbClr val="276E8B"/>
                </a:solidFill>
              </a:rPr>
              <a:t>Bajki</a:t>
            </a:r>
            <a:r>
              <a:rPr lang="en-US" sz="2400" dirty="0">
                <a:solidFill>
                  <a:srgbClr val="276E8B"/>
                </a:solidFill>
              </a:rPr>
              <a:t> </a:t>
            </a:r>
            <a:r>
              <a:rPr lang="en-US" sz="2400" dirty="0" err="1">
                <a:solidFill>
                  <a:srgbClr val="276E8B"/>
                </a:solidFill>
              </a:rPr>
              <a:t>i</a:t>
            </a:r>
            <a:r>
              <a:rPr lang="en-US" sz="2400" dirty="0">
                <a:solidFill>
                  <a:srgbClr val="276E8B"/>
                </a:solidFill>
              </a:rPr>
              <a:t> </a:t>
            </a:r>
            <a:r>
              <a:rPr lang="en-US" sz="2400" dirty="0" err="1">
                <a:solidFill>
                  <a:srgbClr val="276E8B"/>
                </a:solidFill>
              </a:rPr>
              <a:t>przypowieści</a:t>
            </a:r>
            <a:r>
              <a:rPr lang="en-US" sz="2400" dirty="0">
                <a:solidFill>
                  <a:srgbClr val="276E8B"/>
                </a:solidFill>
              </a:rPr>
              <a:t>")</a:t>
            </a:r>
          </a:p>
          <a:p>
            <a:pPr marL="16002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"Satires" ("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Satyry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")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276E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1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124" y="1202127"/>
            <a:ext cx="5647076" cy="483291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He was born in 1798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Navahrudak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, Lithuania, and died in 1855. 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He specialized in romanticism. 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He considered Lithuania as his homeland, which he wrote in his epic "Pan Tadeusz".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He was a poet and political activist.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569027" y="372737"/>
            <a:ext cx="55249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ADAM MICKIEWICZ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33FAEE7-94C0-4963-9E90-4C4EC4A6DE9E}"/>
              </a:ext>
            </a:extLst>
          </p:cNvPr>
          <p:cNvSpPr/>
          <p:nvPr/>
        </p:nvSpPr>
        <p:spPr>
          <a:xfrm>
            <a:off x="1837" y="-2753"/>
            <a:ext cx="4718890" cy="6913083"/>
          </a:xfrm>
          <a:prstGeom prst="rect">
            <a:avLst/>
          </a:prstGeom>
          <a:solidFill>
            <a:srgbClr val="C99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4" descr="Obraz zawierający tekst, osoba, wewnątrz&#10;&#10;Opis wygenerowany automatycznie">
            <a:extLst>
              <a:ext uri="{FF2B5EF4-FFF2-40B4-BE49-F238E27FC236}">
                <a16:creationId xmlns:a16="http://schemas.microsoft.com/office/drawing/2014/main" id="{4DADDA39-99CB-4087-ABF9-A4D2C070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562" y="-6963"/>
            <a:ext cx="5203631" cy="69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3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88143D-9C94-4C26-ACEA-6D8D715B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8F8C-7637-4307-ACFB-F54D04C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0414" y="1202127"/>
            <a:ext cx="5784786" cy="29947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 "Pan Tadeusz"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 "Konrad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Wallenrod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" 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 "Forefather's Eve" ("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Dziady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")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 "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Friendns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" ("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Przyjaciele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")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 "Romance" ("Romance")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 "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Sonets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" ("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Sonety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")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5339509" y="437002"/>
            <a:ext cx="617489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The most famous works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33FAEE7-94C0-4963-9E90-4C4EC4A6DE9E}"/>
              </a:ext>
            </a:extLst>
          </p:cNvPr>
          <p:cNvSpPr/>
          <p:nvPr/>
        </p:nvSpPr>
        <p:spPr>
          <a:xfrm>
            <a:off x="1837" y="-2753"/>
            <a:ext cx="5269733" cy="6913083"/>
          </a:xfrm>
          <a:prstGeom prst="rect">
            <a:avLst/>
          </a:prstGeom>
          <a:solidFill>
            <a:srgbClr val="C99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8BFF0ECB-33D8-4A30-9B06-669676F0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" y="71849"/>
            <a:ext cx="2495321" cy="3436785"/>
          </a:xfrm>
          <a:prstGeom prst="rect">
            <a:avLst/>
          </a:prstGeom>
        </p:spPr>
      </p:pic>
      <p:pic>
        <p:nvPicPr>
          <p:cNvPr id="6" name="Obraz 7" descr="Obraz zawierający drzewo, ssak, brązowy&#10;&#10;Opis wygenerowany automatycznie">
            <a:extLst>
              <a:ext uri="{FF2B5EF4-FFF2-40B4-BE49-F238E27FC236}">
                <a16:creationId xmlns:a16="http://schemas.microsoft.com/office/drawing/2014/main" id="{FDEBB2BD-698C-44A7-90AD-465A9C6A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135" y="123939"/>
            <a:ext cx="2247900" cy="3048000"/>
          </a:xfrm>
          <a:prstGeom prst="rect">
            <a:avLst/>
          </a:prstGeom>
        </p:spPr>
      </p:pic>
      <p:pic>
        <p:nvPicPr>
          <p:cNvPr id="8" name="Obraz 9" descr="Obraz zawierający osoba, dziewczynka&#10;&#10;Opis wygenerowany automatycznie">
            <a:extLst>
              <a:ext uri="{FF2B5EF4-FFF2-40B4-BE49-F238E27FC236}">
                <a16:creationId xmlns:a16="http://schemas.microsoft.com/office/drawing/2014/main" id="{55C6899B-364E-45DB-B795-E157D16BA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388" y="3401182"/>
            <a:ext cx="2449417" cy="3287250"/>
          </a:xfrm>
          <a:prstGeom prst="rect">
            <a:avLst/>
          </a:prstGeom>
        </p:spPr>
      </p:pic>
      <p:pic>
        <p:nvPicPr>
          <p:cNvPr id="10" name="Obraz 11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2A50CB09-ADCE-47AF-8FED-D6746A56E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702584"/>
            <a:ext cx="2247441" cy="2987408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AAFC1DB-FEE9-4C69-A4D9-21FC41BC2A88}"/>
              </a:ext>
            </a:extLst>
          </p:cNvPr>
          <p:cNvSpPr txBox="1"/>
          <p:nvPr/>
        </p:nvSpPr>
        <p:spPr>
          <a:xfrm>
            <a:off x="5388645" y="4685607"/>
            <a:ext cx="55249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Fun </a:t>
            </a:r>
            <a:r>
              <a:rPr lang="pl-PL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fact</a:t>
            </a: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:</a:t>
            </a: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8FC9A94D-730D-4E4D-B2CB-2DD71CEBAA5A}"/>
              </a:ext>
            </a:extLst>
          </p:cNvPr>
          <p:cNvSpPr txBox="1">
            <a:spLocks/>
          </p:cNvSpPr>
          <p:nvPr/>
        </p:nvSpPr>
        <p:spPr>
          <a:xfrm>
            <a:off x="5390402" y="5333399"/>
            <a:ext cx="5546089" cy="1116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Adam Mickiewicz never visited Krakow or Warsaw.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4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482801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He was born in 1846 in Wola </a:t>
            </a:r>
            <a:r>
              <a:rPr lang="en-US" sz="2400" dirty="0" err="1">
                <a:solidFill>
                  <a:srgbClr val="4A210B"/>
                </a:solidFill>
                <a:ea typeface="+mn-lt"/>
                <a:cs typeface="+mn-lt"/>
              </a:rPr>
              <a:t>Okrzejska</a:t>
            </a: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 and died in 1916 in Switzerland. </a:t>
            </a:r>
            <a:endParaRPr lang="pl-PL">
              <a:solidFill>
                <a:srgbClr val="4A210B"/>
              </a:solidFill>
              <a:ea typeface="+mn-lt"/>
              <a:cs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He was a journalist, publicist,</a:t>
            </a:r>
            <a:endParaRPr lang="pl-PL">
              <a:solidFill>
                <a:srgbClr val="4A210B"/>
              </a:solidFill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and a novelist. </a:t>
            </a:r>
            <a:endParaRPr lang="pl-PL">
              <a:solidFill>
                <a:srgbClr val="4A210B"/>
              </a:solidFill>
              <a:ea typeface="+mn-lt"/>
              <a:cs typeface="+mn-lt"/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He was also the first Polish laureate of the Nobel Prize in Literature, which he received in 1905.</a:t>
            </a:r>
            <a:endParaRPr lang="pl-PL">
              <a:solidFill>
                <a:srgbClr val="4A210B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4937650" y="514063"/>
            <a:ext cx="6280826" cy="7641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4A210B"/>
                </a:solidFill>
                <a:latin typeface="+mj-lt"/>
              </a:rPr>
              <a:t>HENRYK SIENKIEWICZ</a:t>
            </a:r>
            <a:endParaRPr lang="en-US" sz="4800" b="1" dirty="0">
              <a:solidFill>
                <a:srgbClr val="4A210B"/>
              </a:solidFill>
            </a:endParaRPr>
          </a:p>
        </p:txBody>
      </p:sp>
      <p:pic>
        <p:nvPicPr>
          <p:cNvPr id="6" name="Obraz 7" descr="Obraz zawierający osoba, mężczyzna, kostium&#10;&#10;Opis wygenerowany automatycznie">
            <a:extLst>
              <a:ext uri="{FF2B5EF4-FFF2-40B4-BE49-F238E27FC236}">
                <a16:creationId xmlns:a16="http://schemas.microsoft.com/office/drawing/2014/main" id="{CBA37243-E6CB-497E-A386-2C3F247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15" y="38"/>
            <a:ext cx="4570163" cy="68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7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1BF971-9E14-43CF-A805-E745DD23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E99D3F-C83E-422A-B9DF-76A54293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0CE8B5-DDCE-45B1-997A-2675B9071A98}"/>
              </a:ext>
            </a:extLst>
          </p:cNvPr>
          <p:cNvSpPr txBox="1"/>
          <p:nvPr/>
        </p:nvSpPr>
        <p:spPr>
          <a:xfrm>
            <a:off x="4713533" y="1175210"/>
            <a:ext cx="6863532" cy="7641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4A210B"/>
                </a:solidFill>
              </a:rPr>
              <a:t>The most famous works</a:t>
            </a:r>
            <a:endParaRPr lang="en-US" sz="4000" dirty="0">
              <a:solidFill>
                <a:srgbClr val="4A210B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rgbClr val="4A210B"/>
              </a:solidFill>
            </a:endParaRPr>
          </a:p>
        </p:txBody>
      </p:sp>
      <p:pic>
        <p:nvPicPr>
          <p:cNvPr id="2" name="Obraz 2" descr="Obraz zawierający osoba, zewnętrzne, śnieg, osoby&#10;&#10;Opis wygenerowany automatycznie">
            <a:extLst>
              <a:ext uri="{FF2B5EF4-FFF2-40B4-BE49-F238E27FC236}">
                <a16:creationId xmlns:a16="http://schemas.microsoft.com/office/drawing/2014/main" id="{9A31F5A6-F952-4671-9787-839640A87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1" y="185827"/>
            <a:ext cx="3890791" cy="2437647"/>
          </a:xfrm>
          <a:prstGeom prst="rect">
            <a:avLst/>
          </a:prstGeom>
        </p:spPr>
      </p:pic>
      <p:pic>
        <p:nvPicPr>
          <p:cNvPr id="3" name="Obraz 4" descr="Obraz zawierający niebo, zewnętrzne, osoba&#10;&#10;Opis wygenerowany automatycznie">
            <a:extLst>
              <a:ext uri="{FF2B5EF4-FFF2-40B4-BE49-F238E27FC236}">
                <a16:creationId xmlns:a16="http://schemas.microsoft.com/office/drawing/2014/main" id="{A2885CCE-C8FD-4201-92B1-50B64D87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1" y="2683712"/>
            <a:ext cx="3890791" cy="2206673"/>
          </a:xfrm>
          <a:prstGeom prst="rect">
            <a:avLst/>
          </a:prstGeom>
        </p:spPr>
      </p:pic>
      <p:pic>
        <p:nvPicPr>
          <p:cNvPr id="5" name="Obraz 7" descr="Obraz zawierający zewnętrzne, osoba&#10;&#10;Opis wygenerowany automatycznie">
            <a:extLst>
              <a:ext uri="{FF2B5EF4-FFF2-40B4-BE49-F238E27FC236}">
                <a16:creationId xmlns:a16="http://schemas.microsoft.com/office/drawing/2014/main" id="{92CF8582-2A5A-4D47-B5C3-5C1260FFC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9" y="4963694"/>
            <a:ext cx="3027802" cy="184229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842A090-318D-4AE9-AB5D-0BA8D3D99AEF}"/>
              </a:ext>
            </a:extLst>
          </p:cNvPr>
          <p:cNvSpPr txBox="1"/>
          <p:nvPr/>
        </p:nvSpPr>
        <p:spPr>
          <a:xfrm>
            <a:off x="4884384" y="4308457"/>
            <a:ext cx="6415296" cy="7417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4A210B"/>
                </a:solidFill>
              </a:rPr>
              <a:t>Fun fact: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306BCAEA-4FDE-4F1A-90E5-EB656F5961FC}"/>
              </a:ext>
            </a:extLst>
          </p:cNvPr>
          <p:cNvSpPr txBox="1">
            <a:spLocks/>
          </p:cNvSpPr>
          <p:nvPr/>
        </p:nvSpPr>
        <p:spPr>
          <a:xfrm>
            <a:off x="4961520" y="5109587"/>
            <a:ext cx="6797039" cy="976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Henryk Sienkiewicz had four sisters and</a:t>
            </a:r>
            <a:b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</a:b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 brother.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5B28F1-C908-400E-B909-474EDC1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1606223"/>
            <a:ext cx="6482801" cy="25545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solidFill>
                  <a:srgbClr val="4A210B"/>
                </a:solidFill>
              </a:rPr>
              <a:t>- The Trilogy: "Flood" ("</a:t>
            </a:r>
            <a:r>
              <a:rPr lang="en-US" sz="2400" dirty="0" err="1">
                <a:solidFill>
                  <a:srgbClr val="4A210B"/>
                </a:solidFill>
              </a:rPr>
              <a:t>Potop</a:t>
            </a:r>
            <a:r>
              <a:rPr lang="en-US" sz="2400" dirty="0">
                <a:solidFill>
                  <a:srgbClr val="4A210B"/>
                </a:solidFill>
              </a:rPr>
              <a:t>"), "Fire and Sword"</a:t>
            </a:r>
            <a:endParaRPr lang="en-US" dirty="0"/>
          </a:p>
          <a:p>
            <a:r>
              <a:rPr lang="en-US" sz="2400" dirty="0">
                <a:solidFill>
                  <a:srgbClr val="4A210B"/>
                </a:solidFill>
              </a:rPr>
              <a:t>("</a:t>
            </a:r>
            <a:r>
              <a:rPr lang="en-US" sz="2400" dirty="0" err="1">
                <a:solidFill>
                  <a:srgbClr val="4A210B"/>
                </a:solidFill>
              </a:rPr>
              <a:t>Ogniem</a:t>
            </a:r>
            <a:r>
              <a:rPr lang="en-US" sz="2400" dirty="0">
                <a:solidFill>
                  <a:srgbClr val="4A210B"/>
                </a:solidFill>
              </a:rPr>
              <a:t> </a:t>
            </a:r>
            <a:r>
              <a:rPr lang="en-US" sz="2400" dirty="0" err="1">
                <a:solidFill>
                  <a:srgbClr val="4A210B"/>
                </a:solidFill>
              </a:rPr>
              <a:t>i</a:t>
            </a:r>
            <a:r>
              <a:rPr lang="en-US" sz="2400" dirty="0">
                <a:solidFill>
                  <a:srgbClr val="4A210B"/>
                </a:solidFill>
              </a:rPr>
              <a:t> </a:t>
            </a:r>
            <a:r>
              <a:rPr lang="en-US" sz="2400" dirty="0" err="1">
                <a:solidFill>
                  <a:srgbClr val="4A210B"/>
                </a:solidFill>
              </a:rPr>
              <a:t>mieczem</a:t>
            </a:r>
            <a:r>
              <a:rPr lang="en-US" sz="2400" dirty="0">
                <a:solidFill>
                  <a:srgbClr val="4A210B"/>
                </a:solidFill>
              </a:rPr>
              <a:t>"), "Pan </a:t>
            </a:r>
            <a:r>
              <a:rPr lang="en-US" sz="2400" dirty="0" err="1">
                <a:solidFill>
                  <a:srgbClr val="4A210B"/>
                </a:solidFill>
              </a:rPr>
              <a:t>Wołodyjowski</a:t>
            </a:r>
            <a:r>
              <a:rPr lang="en-US" sz="2400" dirty="0">
                <a:solidFill>
                  <a:srgbClr val="4A210B"/>
                </a:solidFill>
              </a:rPr>
              <a:t>" </a:t>
            </a:r>
            <a:endParaRPr lang="en-US" dirty="0"/>
          </a:p>
          <a:p>
            <a:r>
              <a:rPr lang="en-US" sz="2400" dirty="0">
                <a:solidFill>
                  <a:srgbClr val="4A210B"/>
                </a:solidFill>
              </a:rPr>
              <a:t>- " In Desert and Wilderness"</a:t>
            </a:r>
            <a:endParaRPr lang="en-US" dirty="0"/>
          </a:p>
          <a:p>
            <a:r>
              <a:rPr lang="en-US" sz="2400" dirty="0">
                <a:solidFill>
                  <a:srgbClr val="4A210B"/>
                </a:solidFill>
              </a:rPr>
              <a:t>(</a:t>
            </a:r>
            <a:r>
              <a:rPr lang="en-US" i="1" dirty="0"/>
              <a:t> </a:t>
            </a:r>
            <a:r>
              <a:rPr lang="en-US" sz="2400" dirty="0">
                <a:solidFill>
                  <a:srgbClr val="4A210B"/>
                </a:solidFill>
              </a:rPr>
              <a:t>"W </a:t>
            </a:r>
            <a:r>
              <a:rPr lang="en-US" sz="2400" dirty="0" err="1">
                <a:solidFill>
                  <a:srgbClr val="4A210B"/>
                </a:solidFill>
              </a:rPr>
              <a:t>pustyni</a:t>
            </a:r>
            <a:r>
              <a:rPr lang="en-US" sz="2400" dirty="0">
                <a:solidFill>
                  <a:srgbClr val="4A210B"/>
                </a:solidFill>
              </a:rPr>
              <a:t> </a:t>
            </a:r>
            <a:r>
              <a:rPr lang="en-US" sz="2400" dirty="0" err="1">
                <a:solidFill>
                  <a:srgbClr val="4A210B"/>
                </a:solidFill>
              </a:rPr>
              <a:t>i</a:t>
            </a:r>
            <a:r>
              <a:rPr lang="en-US" sz="2400" dirty="0">
                <a:solidFill>
                  <a:srgbClr val="4A210B"/>
                </a:solidFill>
              </a:rPr>
              <a:t> w </a:t>
            </a:r>
            <a:r>
              <a:rPr lang="en-US" sz="2400" dirty="0" err="1">
                <a:solidFill>
                  <a:srgbClr val="4A210B"/>
                </a:solidFill>
              </a:rPr>
              <a:t>puszczy</a:t>
            </a:r>
            <a:r>
              <a:rPr lang="en-US" sz="2400" dirty="0">
                <a:solidFill>
                  <a:srgbClr val="4A210B"/>
                </a:solidFill>
              </a:rPr>
              <a:t>")</a:t>
            </a:r>
            <a:endParaRPr lang="en-US" dirty="0"/>
          </a:p>
          <a:p>
            <a:r>
              <a:rPr lang="en-US" sz="2400" dirty="0">
                <a:solidFill>
                  <a:srgbClr val="4A210B"/>
                </a:solidFill>
              </a:rPr>
              <a:t>- </a:t>
            </a: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 "The Teutonic Knights" ("</a:t>
            </a:r>
            <a:r>
              <a:rPr lang="en-US" sz="2400" dirty="0" err="1">
                <a:solidFill>
                  <a:srgbClr val="4A210B"/>
                </a:solidFill>
              </a:rPr>
              <a:t>Krzyżacy</a:t>
            </a:r>
            <a:r>
              <a:rPr lang="en-US" sz="2400" dirty="0">
                <a:solidFill>
                  <a:srgbClr val="4A210B"/>
                </a:solidFill>
              </a:rPr>
              <a:t>")</a:t>
            </a:r>
          </a:p>
          <a:p>
            <a:r>
              <a:rPr lang="en-US" sz="2400" dirty="0">
                <a:solidFill>
                  <a:srgbClr val="4A210B"/>
                </a:solidFill>
              </a:rPr>
              <a:t>- </a:t>
            </a:r>
            <a:r>
              <a:rPr lang="en-US" sz="2400" dirty="0">
                <a:solidFill>
                  <a:srgbClr val="4A210B"/>
                </a:solidFill>
                <a:ea typeface="+mn-lt"/>
                <a:cs typeface="+mn-lt"/>
              </a:rPr>
              <a:t>"The Lighthouse keeper" ("Latarnik")</a:t>
            </a:r>
            <a:endParaRPr lang="en-US" sz="2400" dirty="0">
              <a:solidFill>
                <a:srgbClr val="4A21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00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CDAF79F048B41A8A125A515735AF8" ma:contentTypeVersion="11" ma:contentTypeDescription="Create a new document." ma:contentTypeScope="" ma:versionID="8898e46b398f36a9d8c951ad0fd1e26c">
  <xsd:schema xmlns:xsd="http://www.w3.org/2001/XMLSchema" xmlns:xs="http://www.w3.org/2001/XMLSchema" xmlns:p="http://schemas.microsoft.com/office/2006/metadata/properties" xmlns:ns2="6a3cef19-88f8-4a97-bb7d-4efcfe9d7582" targetNamespace="http://schemas.microsoft.com/office/2006/metadata/properties" ma:root="true" ma:fieldsID="40d11ae29e61dad997318eb80f9b2ea4" ns2:_="">
    <xsd:import namespace="6a3cef19-88f8-4a97-bb7d-4efcfe9d758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cef19-88f8-4a97-bb7d-4efcfe9d758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a3cef19-88f8-4a97-bb7d-4efcfe9d7582" xsi:nil="true"/>
  </documentManagement>
</p:properties>
</file>

<file path=customXml/itemProps1.xml><?xml version="1.0" encoding="utf-8"?>
<ds:datastoreItem xmlns:ds="http://schemas.openxmlformats.org/officeDocument/2006/customXml" ds:itemID="{69D91676-4FF5-424F-B13F-A74CF597C7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624EC-4967-4AA9-A80F-8A991DB0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3cef19-88f8-4a97-bb7d-4efcfe9d7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E9CDA7-D4F6-434D-80B4-5EEEC52A2308}">
  <ds:schemaRefs>
    <ds:schemaRef ds:uri="http://schemas.microsoft.com/office/2006/metadata/properties"/>
    <ds:schemaRef ds:uri="http://schemas.microsoft.com/office/infopath/2007/PartnerControls"/>
    <ds:schemaRef ds:uri="6a3cef19-88f8-4a97-bb7d-4efcfe9d75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Savon</vt:lpstr>
      <vt:lpstr>Polish writers and their works.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Sources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Polscy pisarze i ich dzieła</dc:title>
  <dc:creator/>
  <cp:lastModifiedBy/>
  <cp:revision>1490</cp:revision>
  <dcterms:created xsi:type="dcterms:W3CDTF">2019-10-17T21:24:50Z</dcterms:created>
  <dcterms:modified xsi:type="dcterms:W3CDTF">2021-04-26T21:40:57Z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0x010100324CDAF79F048B41A8A125A515735AF8</vt:lpwstr>
  </property>
</Properties>
</file>