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13" r:id="rId3"/>
    <p:sldId id="314" r:id="rId4"/>
    <p:sldId id="319" r:id="rId5"/>
    <p:sldId id="321" r:id="rId6"/>
    <p:sldId id="316" r:id="rId7"/>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708" autoAdjust="0"/>
  </p:normalViewPr>
  <p:slideViewPr>
    <p:cSldViewPr>
      <p:cViewPr>
        <p:scale>
          <a:sx n="72" d="100"/>
          <a:sy n="72" d="100"/>
        </p:scale>
        <p:origin x="-1320"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6"/>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9831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345703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4972049" y="366713"/>
            <a:ext cx="1543051" cy="780097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342901" y="366713"/>
            <a:ext cx="4476751" cy="780097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905100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09525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3471CB4-65F8-4FA8-A186-AAE8C15C559D}" type="datetimeFigureOut">
              <a:rPr lang="tr-TR" smtClean="0"/>
              <a:t>6.02.2022</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1130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3429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3505201" y="2133601"/>
            <a:ext cx="30099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69725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1143000"/>
          </a:xfrm>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3471CB4-65F8-4FA8-A186-AAE8C15C559D}" type="datetimeFigureOut">
              <a:rPr lang="tr-TR" smtClean="0"/>
              <a:t>6.02.2022</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4170050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3471CB4-65F8-4FA8-A186-AAE8C15C559D}" type="datetimeFigureOut">
              <a:rPr lang="tr-TR" smtClean="0"/>
              <a:t>6.02.2022</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43905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3471CB4-65F8-4FA8-A186-AAE8C15C559D}" type="datetimeFigureOut">
              <a:rPr lang="tr-TR" smtClean="0"/>
              <a:t>6.02.2022</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585802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1"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11627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1"/>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3471CB4-65F8-4FA8-A186-AAE8C15C559D}" type="datetimeFigureOut">
              <a:rPr lang="tr-TR" smtClean="0"/>
              <a:t>6.02.2022</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588DD5C2-4D52-4677-8088-8967789B68B6}" type="slidenum">
              <a:rPr lang="tr-TR" smtClean="0"/>
              <a:t>‹#›</a:t>
            </a:fld>
            <a:endParaRPr lang="tr-TR"/>
          </a:p>
        </p:txBody>
      </p:sp>
    </p:spTree>
    <p:extLst>
      <p:ext uri="{BB962C8B-B14F-4D97-AF65-F5344CB8AC3E}">
        <p14:creationId xmlns:p14="http://schemas.microsoft.com/office/powerpoint/2010/main" val="2241447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71CB4-65F8-4FA8-A186-AAE8C15C559D}" type="datetimeFigureOut">
              <a:rPr lang="tr-TR" smtClean="0"/>
              <a:t>6.02.2022</a:t>
            </a:fld>
            <a:endParaRPr lang="tr-TR"/>
          </a:p>
        </p:txBody>
      </p:sp>
      <p:sp>
        <p:nvSpPr>
          <p:cNvPr id="5" name="Altbilgi Yer Tutucusu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8DD5C2-4D52-4677-8088-8967789B68B6}" type="slidenum">
              <a:rPr lang="tr-TR" smtClean="0"/>
              <a:t>‹#›</a:t>
            </a:fld>
            <a:endParaRPr lang="tr-TR"/>
          </a:p>
        </p:txBody>
      </p:sp>
    </p:spTree>
    <p:extLst>
      <p:ext uri="{BB962C8B-B14F-4D97-AF65-F5344CB8AC3E}">
        <p14:creationId xmlns:p14="http://schemas.microsoft.com/office/powerpoint/2010/main" val="935786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9.jp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hyperlink" Target="http://www.musictoall.eu/" TargetMode="External"/><Relationship Id="rId3" Type="http://schemas.openxmlformats.org/officeDocument/2006/relationships/slideLayout" Target="../slideLayouts/slideLayout2.xml"/><Relationship Id="rId7" Type="http://schemas.openxmlformats.org/officeDocument/2006/relationships/image" Target="../media/image6.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jpeg"/><Relationship Id="rId11" Type="http://schemas.openxmlformats.org/officeDocument/2006/relationships/image" Target="../media/image12.png"/><Relationship Id="rId5" Type="http://schemas.openxmlformats.org/officeDocument/2006/relationships/image" Target="../media/image4.jpeg"/><Relationship Id="rId10" Type="http://schemas.openxmlformats.org/officeDocument/2006/relationships/image" Target="../media/image8.jpeg"/><Relationship Id="rId4" Type="http://schemas.openxmlformats.org/officeDocument/2006/relationships/image" Target="../media/image3.jpeg"/><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musictoall.eu/" TargetMode="External"/><Relationship Id="rId5" Type="http://schemas.openxmlformats.org/officeDocument/2006/relationships/image" Target="../media/image6.jp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000"/>
          </a:stretch>
        </a:blipFill>
        <a:effectLst/>
      </p:bgPr>
    </p:bg>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79512" y="2924944"/>
            <a:ext cx="7416824" cy="1008112"/>
          </a:xfrm>
        </p:spPr>
        <p:txBody>
          <a:bodyPr>
            <a:normAutofit/>
          </a:bodyPr>
          <a:lstStyle/>
          <a:p>
            <a:r>
              <a:rPr lang="tr-TR" sz="5000" b="1" i="1" dirty="0" smtClean="0">
                <a:solidFill>
                  <a:schemeClr val="tx1"/>
                </a:solidFill>
                <a:latin typeface="+mj-lt"/>
              </a:rPr>
              <a:t>MUSIC HAS NO BARRIERS</a:t>
            </a:r>
            <a:endParaRPr lang="tr-TR" sz="5000" b="1" i="1" dirty="0">
              <a:solidFill>
                <a:schemeClr val="tx1"/>
              </a:solidFill>
              <a:latin typeface="+mj-lt"/>
            </a:endParaRPr>
          </a:p>
        </p:txBody>
      </p:sp>
      <p:sp>
        <p:nvSpPr>
          <p:cNvPr id="4" name="Subtitle 2"/>
          <p:cNvSpPr txBox="1">
            <a:spLocks noGrp="1"/>
          </p:cNvSpPr>
          <p:nvPr>
            <p:ph type="ctrTitle"/>
          </p:nvPr>
        </p:nvSpPr>
        <p:spPr>
          <a:xfrm>
            <a:off x="179512" y="1340768"/>
            <a:ext cx="7992888" cy="1007318"/>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3600" baseline="0" dirty="0" smtClean="0">
                <a:solidFill>
                  <a:schemeClr val="bg1"/>
                </a:solidFill>
                <a:latin typeface="Arial"/>
                <a:cs typeface="Arial"/>
              </a:rPr>
              <a:t>ATATÜRK</a:t>
            </a:r>
            <a:r>
              <a:rPr lang="tr-TR" sz="3600" dirty="0" smtClean="0">
                <a:solidFill>
                  <a:schemeClr val="bg1"/>
                </a:solidFill>
                <a:latin typeface="Arial"/>
                <a:cs typeface="Arial"/>
              </a:rPr>
              <a:t> SECONDARY SCHOOL</a:t>
            </a:r>
            <a:endParaRPr kumimoji="0" lang="en-US" sz="3600" b="0" i="0" u="none" strike="noStrike" kern="1200" cap="none" spc="0" normalizeH="0" baseline="0" noProof="0" dirty="0">
              <a:ln>
                <a:noFill/>
              </a:ln>
              <a:solidFill>
                <a:schemeClr val="bg1"/>
              </a:solidFill>
              <a:effectLst/>
              <a:uLnTx/>
              <a:uFillTx/>
              <a:latin typeface="Arial"/>
              <a:ea typeface="+mn-ea"/>
              <a:cs typeface="Arial"/>
            </a:endParaRPr>
          </a:p>
        </p:txBody>
      </p:sp>
      <p:sp>
        <p:nvSpPr>
          <p:cNvPr id="5" name="Subtitle 2"/>
          <p:cNvSpPr txBox="1">
            <a:spLocks/>
          </p:cNvSpPr>
          <p:nvPr/>
        </p:nvSpPr>
        <p:spPr>
          <a:xfrm>
            <a:off x="1371600" y="6037634"/>
            <a:ext cx="6400800" cy="775742"/>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tr-TR" b="0" i="0" u="none" strike="noStrike" kern="1200" cap="none" spc="0" normalizeH="0" baseline="0" noProof="0" dirty="0" smtClean="0">
                <a:ln>
                  <a:noFill/>
                </a:ln>
                <a:solidFill>
                  <a:schemeClr val="bg1"/>
                </a:solidFill>
                <a:effectLst/>
                <a:uLnTx/>
                <a:uFillTx/>
                <a:latin typeface="Arial"/>
                <a:ea typeface="+mn-ea"/>
                <a:cs typeface="Arial"/>
              </a:rPr>
              <a:t>2019 – 2022</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dirty="0" smtClean="0">
                <a:solidFill>
                  <a:schemeClr val="bg1"/>
                </a:solidFill>
                <a:latin typeface="Arial"/>
                <a:cs typeface="Arial"/>
              </a:rPr>
              <a:t>www.musictoall.eu</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b="0" i="0" u="none" strike="noStrike" kern="1200" cap="none" spc="0" normalizeH="0" baseline="0" noProof="0" dirty="0">
              <a:ln>
                <a:noFill/>
              </a:ln>
              <a:solidFill>
                <a:schemeClr val="bg1"/>
              </a:solidFill>
              <a:effectLst/>
              <a:uLnTx/>
              <a:uFillTx/>
              <a:latin typeface="Arial"/>
              <a:cs typeface="Arial"/>
            </a:endParaRPr>
          </a:p>
        </p:txBody>
      </p:sp>
      <p:sp>
        <p:nvSpPr>
          <p:cNvPr id="6" name="Subtitle 2"/>
          <p:cNvSpPr txBox="1">
            <a:spLocks/>
          </p:cNvSpPr>
          <p:nvPr/>
        </p:nvSpPr>
        <p:spPr>
          <a:xfrm>
            <a:off x="1352378" y="5301647"/>
            <a:ext cx="6400800" cy="74297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tr-TR" dirty="0" smtClean="0">
                <a:solidFill>
                  <a:schemeClr val="bg1"/>
                </a:solidFill>
              </a:rPr>
              <a:t>Music </a:t>
            </a:r>
            <a:r>
              <a:rPr lang="tr-TR" dirty="0" err="1" smtClean="0">
                <a:solidFill>
                  <a:schemeClr val="bg1"/>
                </a:solidFill>
              </a:rPr>
              <a:t>to</a:t>
            </a:r>
            <a:r>
              <a:rPr lang="tr-TR" dirty="0" smtClean="0">
                <a:solidFill>
                  <a:schemeClr val="bg1"/>
                </a:solidFill>
              </a:rPr>
              <a:t> </a:t>
            </a:r>
            <a:r>
              <a:rPr lang="tr-TR" dirty="0" err="1" smtClean="0">
                <a:solidFill>
                  <a:schemeClr val="bg1"/>
                </a:solidFill>
              </a:rPr>
              <a:t>All</a:t>
            </a:r>
            <a:endParaRPr lang="en-US" dirty="0">
              <a:solidFill>
                <a:schemeClr val="bg1"/>
              </a:solidFill>
            </a:endParaRP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4761647"/>
            <a:ext cx="1578987" cy="1080000"/>
          </a:xfrm>
          <a:prstGeom prst="rect">
            <a:avLst/>
          </a:prstGeom>
        </p:spPr>
      </p:pic>
    </p:spTree>
    <p:extLst>
      <p:ext uri="{BB962C8B-B14F-4D97-AF65-F5344CB8AC3E}">
        <p14:creationId xmlns:p14="http://schemas.microsoft.com/office/powerpoint/2010/main" val="1166132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4" name="Dikdörtgen 13"/>
          <p:cNvSpPr/>
          <p:nvPr/>
        </p:nvSpPr>
        <p:spPr>
          <a:xfrm>
            <a:off x="710470" y="4362010"/>
            <a:ext cx="8045676" cy="1200329"/>
          </a:xfrm>
          <a:prstGeom prst="rect">
            <a:avLst/>
          </a:prstGeom>
        </p:spPr>
        <p:txBody>
          <a:bodyPr wrap="square">
            <a:spAutoFit/>
          </a:bodyPr>
          <a:lstStyle/>
          <a:p>
            <a:r>
              <a:rPr lang="en-US" dirty="0" err="1" smtClean="0"/>
              <a:t>Veysel</a:t>
            </a:r>
            <a:r>
              <a:rPr lang="en-US" dirty="0" smtClean="0"/>
              <a:t> </a:t>
            </a:r>
            <a:r>
              <a:rPr lang="en-US" dirty="0" err="1" smtClean="0"/>
              <a:t>Şatıroğlu</a:t>
            </a:r>
            <a:r>
              <a:rPr lang="en-US" dirty="0" smtClean="0"/>
              <a:t> or by his nickname </a:t>
            </a:r>
            <a:r>
              <a:rPr lang="en-US" dirty="0" err="1" smtClean="0"/>
              <a:t>Âşık</a:t>
            </a:r>
            <a:r>
              <a:rPr lang="en-US" dirty="0" smtClean="0"/>
              <a:t> </a:t>
            </a:r>
            <a:r>
              <a:rPr lang="en-US" dirty="0" err="1" smtClean="0"/>
              <a:t>Veysel</a:t>
            </a:r>
            <a:r>
              <a:rPr lang="en-US" dirty="0" smtClean="0"/>
              <a:t>, is a Turkish folk poet. He belongs to the </a:t>
            </a:r>
            <a:r>
              <a:rPr lang="en-US" dirty="0" err="1" smtClean="0"/>
              <a:t>Şatırlı</a:t>
            </a:r>
            <a:r>
              <a:rPr lang="en-US" dirty="0" smtClean="0"/>
              <a:t> tribe of the </a:t>
            </a:r>
            <a:r>
              <a:rPr lang="en-US" dirty="0" err="1" smtClean="0"/>
              <a:t>Avşar</a:t>
            </a:r>
            <a:r>
              <a:rPr lang="en-US" dirty="0" smtClean="0"/>
              <a:t> tribe. He was born in 1894 in the village of </a:t>
            </a:r>
            <a:r>
              <a:rPr lang="en-US" dirty="0" err="1" smtClean="0"/>
              <a:t>Sivrialan</a:t>
            </a:r>
            <a:r>
              <a:rPr lang="en-US" dirty="0" smtClean="0"/>
              <a:t>, in the </a:t>
            </a:r>
            <a:r>
              <a:rPr lang="en-US" dirty="0" err="1" smtClean="0"/>
              <a:t>Şarkışla</a:t>
            </a:r>
            <a:r>
              <a:rPr lang="en-US" dirty="0" smtClean="0"/>
              <a:t> district of Sivas. </a:t>
            </a:r>
            <a:r>
              <a:rPr lang="en-US" dirty="0" err="1" smtClean="0"/>
              <a:t>Veysel</a:t>
            </a:r>
            <a:r>
              <a:rPr lang="en-US" dirty="0" smtClean="0"/>
              <a:t> lost his both eyes at the age of seven due to smallpox </a:t>
            </a:r>
            <a:r>
              <a:rPr lang="en-US" dirty="0" err="1" smtClean="0"/>
              <a:t>desease</a:t>
            </a:r>
            <a:r>
              <a:rPr lang="en-US" dirty="0" smtClean="0"/>
              <a:t>.</a:t>
            </a:r>
            <a:endParaRPr lang="en-US" dirty="0"/>
          </a:p>
        </p:txBody>
      </p:sp>
      <p:pic>
        <p:nvPicPr>
          <p:cNvPr id="4" name="Resim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477" y="1652793"/>
            <a:ext cx="5732116" cy="2514488"/>
          </a:xfrm>
          <a:prstGeom prst="rect">
            <a:avLst/>
          </a:prstGeom>
        </p:spPr>
      </p:pic>
      <p:sp>
        <p:nvSpPr>
          <p:cNvPr id="12" name="Metin kutusu 11"/>
          <p:cNvSpPr txBox="1"/>
          <p:nvPr/>
        </p:nvSpPr>
        <p:spPr>
          <a:xfrm>
            <a:off x="3860568" y="1211453"/>
            <a:ext cx="1324080" cy="369332"/>
          </a:xfrm>
          <a:prstGeom prst="rect">
            <a:avLst/>
          </a:prstGeom>
          <a:noFill/>
        </p:spPr>
        <p:txBody>
          <a:bodyPr wrap="none" rtlCol="0">
            <a:spAutoFit/>
          </a:bodyPr>
          <a:lstStyle/>
          <a:p>
            <a:r>
              <a:rPr lang="tr-TR" dirty="0" smtClean="0"/>
              <a:t>AŞIK VEYSEL</a:t>
            </a:r>
            <a:endParaRPr lang="tr-TR" dirty="0"/>
          </a:p>
        </p:txBody>
      </p:sp>
    </p:spTree>
    <p:extLst>
      <p:ext uri="{BB962C8B-B14F-4D97-AF65-F5344CB8AC3E}">
        <p14:creationId xmlns:p14="http://schemas.microsoft.com/office/powerpoint/2010/main" val="1492408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2" name="Dikdörtgen 1"/>
          <p:cNvSpPr/>
          <p:nvPr/>
        </p:nvSpPr>
        <p:spPr>
          <a:xfrm>
            <a:off x="917884" y="3861048"/>
            <a:ext cx="7920880" cy="2308324"/>
          </a:xfrm>
          <a:prstGeom prst="rect">
            <a:avLst/>
          </a:prstGeom>
        </p:spPr>
        <p:txBody>
          <a:bodyPr wrap="square">
            <a:spAutoFit/>
          </a:bodyPr>
          <a:lstStyle/>
          <a:p>
            <a:r>
              <a:rPr lang="en-US" dirty="0" err="1" smtClean="0"/>
              <a:t>Âşık</a:t>
            </a:r>
            <a:r>
              <a:rPr lang="en-US" dirty="0" smtClean="0"/>
              <a:t> </a:t>
            </a:r>
            <a:r>
              <a:rPr lang="en-US" dirty="0" err="1" smtClean="0"/>
              <a:t>Veysel</a:t>
            </a:r>
            <a:r>
              <a:rPr lang="en-US" dirty="0" smtClean="0"/>
              <a:t> </a:t>
            </a:r>
            <a:r>
              <a:rPr lang="en-US" dirty="0"/>
              <a:t>first started playing the songs of other </a:t>
            </a:r>
            <a:r>
              <a:rPr lang="en-US" dirty="0" smtClean="0"/>
              <a:t>poets</a:t>
            </a:r>
            <a:r>
              <a:rPr lang="tr-TR" dirty="0" smtClean="0"/>
              <a:t> </a:t>
            </a:r>
            <a:r>
              <a:rPr lang="tr-TR" dirty="0"/>
              <a:t>w</a:t>
            </a:r>
            <a:r>
              <a:rPr lang="en-US" dirty="0" err="1" smtClean="0"/>
              <a:t>ith</a:t>
            </a:r>
            <a:r>
              <a:rPr lang="en-US" dirty="0" smtClean="0"/>
              <a:t> </a:t>
            </a:r>
            <a:r>
              <a:rPr lang="en-US" dirty="0"/>
              <a:t>the </a:t>
            </a:r>
            <a:r>
              <a:rPr lang="en-US" dirty="0" err="1"/>
              <a:t>baglama</a:t>
            </a:r>
            <a:r>
              <a:rPr lang="en-US" dirty="0"/>
              <a:t> that his father bought </a:t>
            </a:r>
            <a:r>
              <a:rPr lang="en-US" dirty="0" smtClean="0"/>
              <a:t>for</a:t>
            </a:r>
            <a:r>
              <a:rPr lang="tr-TR" dirty="0" smtClean="0"/>
              <a:t> </a:t>
            </a:r>
            <a:r>
              <a:rPr lang="tr-TR" dirty="0" err="1" smtClean="0"/>
              <a:t>him</a:t>
            </a:r>
            <a:r>
              <a:rPr lang="en-US" dirty="0" smtClean="0"/>
              <a:t> to linger</a:t>
            </a:r>
            <a:r>
              <a:rPr lang="tr-TR" dirty="0" smtClean="0"/>
              <a:t>. </a:t>
            </a:r>
            <a:r>
              <a:rPr lang="en-US" dirty="0" smtClean="0"/>
              <a:t>His </a:t>
            </a:r>
            <a:r>
              <a:rPr lang="en-US" dirty="0"/>
              <a:t>Turkish is simple in his works. He uses language skillfully. Joy of life and sadness, optimism and despair were intertwined in his poems. There are also poems in which he criticizes nature, social events, religion and politics. His poems were collected in his books, </a:t>
            </a:r>
            <a:r>
              <a:rPr lang="en-US" dirty="0" err="1" smtClean="0"/>
              <a:t>Deyişler</a:t>
            </a:r>
            <a:r>
              <a:rPr lang="tr-TR" dirty="0" smtClean="0"/>
              <a:t>-</a:t>
            </a:r>
            <a:r>
              <a:rPr lang="tr-TR" dirty="0" err="1" smtClean="0"/>
              <a:t>Sayings</a:t>
            </a:r>
            <a:r>
              <a:rPr lang="en-US" dirty="0" smtClean="0"/>
              <a:t> </a:t>
            </a:r>
            <a:r>
              <a:rPr lang="en-US" dirty="0"/>
              <a:t>(1944), </a:t>
            </a:r>
            <a:r>
              <a:rPr lang="en-US" dirty="0" err="1"/>
              <a:t>Sazımdan</a:t>
            </a:r>
            <a:r>
              <a:rPr lang="en-US" dirty="0"/>
              <a:t> </a:t>
            </a:r>
            <a:r>
              <a:rPr lang="en-US" dirty="0" err="1" smtClean="0"/>
              <a:t>Sesler</a:t>
            </a:r>
            <a:r>
              <a:rPr lang="tr-TR" dirty="0" smtClean="0"/>
              <a:t>-</a:t>
            </a:r>
            <a:r>
              <a:rPr lang="tr-TR" dirty="0" err="1" smtClean="0"/>
              <a:t>Sounds</a:t>
            </a:r>
            <a:r>
              <a:rPr lang="tr-TR" dirty="0" smtClean="0"/>
              <a:t> </a:t>
            </a:r>
            <a:r>
              <a:rPr lang="tr-TR" dirty="0" err="1"/>
              <a:t>from</a:t>
            </a:r>
            <a:r>
              <a:rPr lang="tr-TR" dirty="0"/>
              <a:t> </a:t>
            </a:r>
            <a:r>
              <a:rPr lang="tr-TR" dirty="0" err="1"/>
              <a:t>my</a:t>
            </a:r>
            <a:r>
              <a:rPr lang="tr-TR" dirty="0"/>
              <a:t> </a:t>
            </a:r>
            <a:r>
              <a:rPr lang="tr-TR" dirty="0" err="1"/>
              <a:t>instrument</a:t>
            </a:r>
            <a:r>
              <a:rPr lang="en-US" dirty="0" smtClean="0"/>
              <a:t> </a:t>
            </a:r>
            <a:r>
              <a:rPr lang="en-US" dirty="0"/>
              <a:t>(1950), </a:t>
            </a:r>
            <a:r>
              <a:rPr lang="en-US" dirty="0" err="1"/>
              <a:t>Dostlar</a:t>
            </a:r>
            <a:r>
              <a:rPr lang="en-US" dirty="0"/>
              <a:t> </a:t>
            </a:r>
            <a:r>
              <a:rPr lang="tr-TR" dirty="0"/>
              <a:t>Beni </a:t>
            </a:r>
            <a:r>
              <a:rPr lang="tr-TR" dirty="0" smtClean="0"/>
              <a:t>Hatırlasın-</a:t>
            </a:r>
            <a:r>
              <a:rPr lang="tr-TR" dirty="0" err="1" smtClean="0"/>
              <a:t>Friends</a:t>
            </a:r>
            <a:r>
              <a:rPr lang="tr-TR" dirty="0" smtClean="0"/>
              <a:t>, </a:t>
            </a:r>
            <a:r>
              <a:rPr lang="tr-TR" dirty="0" err="1" smtClean="0"/>
              <a:t>remember</a:t>
            </a:r>
            <a:r>
              <a:rPr lang="tr-TR" dirty="0" smtClean="0"/>
              <a:t> </a:t>
            </a:r>
            <a:r>
              <a:rPr lang="tr-TR" dirty="0"/>
              <a:t>me </a:t>
            </a:r>
            <a:r>
              <a:rPr lang="en-US" dirty="0" smtClean="0"/>
              <a:t>(1970</a:t>
            </a:r>
            <a:r>
              <a:rPr lang="en-US" dirty="0"/>
              <a:t>). He passed away in 1973 as a result of lung cancer. After his death, his works were republished under the name of All Poems (1984).</a:t>
            </a:r>
            <a:endParaRPr lang="tr-TR" dirty="0"/>
          </a:p>
        </p:txBody>
      </p:sp>
      <p:pic>
        <p:nvPicPr>
          <p:cNvPr id="4" name="Resim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27962" y="1327054"/>
            <a:ext cx="4410692" cy="2481014"/>
          </a:xfrm>
          <a:prstGeom prst="rect">
            <a:avLst/>
          </a:prstGeom>
        </p:spPr>
      </p:pic>
    </p:spTree>
    <p:extLst>
      <p:ext uri="{BB962C8B-B14F-4D97-AF65-F5344CB8AC3E}">
        <p14:creationId xmlns:p14="http://schemas.microsoft.com/office/powerpoint/2010/main" val="547792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pic>
        <p:nvPicPr>
          <p:cNvPr id="2" name="Resim 1"/>
          <p:cNvPicPr>
            <a:picLocks noChangeAspect="1"/>
          </p:cNvPicPr>
          <p:nvPr/>
        </p:nvPicPr>
        <p:blipFill>
          <a:blip r:embed="rId9"/>
          <a:stretch>
            <a:fillRect/>
          </a:stretch>
        </p:blipFill>
        <p:spPr>
          <a:xfrm>
            <a:off x="3450095" y="1167127"/>
            <a:ext cx="2243810" cy="1710355"/>
          </a:xfrm>
          <a:prstGeom prst="rect">
            <a:avLst/>
          </a:prstGeom>
        </p:spPr>
      </p:pic>
      <p:sp>
        <p:nvSpPr>
          <p:cNvPr id="14" name="Dikdörtgen 13"/>
          <p:cNvSpPr/>
          <p:nvPr/>
        </p:nvSpPr>
        <p:spPr>
          <a:xfrm>
            <a:off x="692608" y="2809004"/>
            <a:ext cx="8352928" cy="2031325"/>
          </a:xfrm>
          <a:prstGeom prst="rect">
            <a:avLst/>
          </a:prstGeom>
        </p:spPr>
        <p:txBody>
          <a:bodyPr wrap="square">
            <a:spAutoFit/>
          </a:bodyPr>
          <a:lstStyle/>
          <a:p>
            <a:r>
              <a:rPr lang="en-US" dirty="0"/>
              <a:t>It is a stringed instrument consisting of stem, boat and auger parts, starting from Central Asia and spreading to the Balkan geography. According to the regions, it is called by different names such as </a:t>
            </a:r>
            <a:r>
              <a:rPr lang="en-US" dirty="0" err="1"/>
              <a:t>kopuz</a:t>
            </a:r>
            <a:r>
              <a:rPr lang="en-US" dirty="0"/>
              <a:t>, </a:t>
            </a:r>
            <a:r>
              <a:rPr lang="en-US" dirty="0" err="1"/>
              <a:t>cura</a:t>
            </a:r>
            <a:r>
              <a:rPr lang="en-US" dirty="0"/>
              <a:t>, </a:t>
            </a:r>
            <a:r>
              <a:rPr lang="en-US" dirty="0" err="1"/>
              <a:t>çöğür</a:t>
            </a:r>
            <a:r>
              <a:rPr lang="en-US" dirty="0"/>
              <a:t>, </a:t>
            </a:r>
            <a:r>
              <a:rPr lang="en-US" dirty="0" err="1"/>
              <a:t>dombra</a:t>
            </a:r>
            <a:r>
              <a:rPr lang="en-US" dirty="0"/>
              <a:t> and </a:t>
            </a:r>
            <a:r>
              <a:rPr lang="en-US" dirty="0" err="1"/>
              <a:t>tamburator</a:t>
            </a:r>
            <a:r>
              <a:rPr lang="en-US" dirty="0"/>
              <a:t>. It is known as </a:t>
            </a:r>
            <a:r>
              <a:rPr lang="en-US" dirty="0" err="1"/>
              <a:t>dombra</a:t>
            </a:r>
            <a:r>
              <a:rPr lang="en-US" dirty="0"/>
              <a:t> in Central Asia. Today, it has been changed to </a:t>
            </a:r>
            <a:r>
              <a:rPr lang="en-US" dirty="0" err="1"/>
              <a:t>tambura</a:t>
            </a:r>
            <a:r>
              <a:rPr lang="en-US" dirty="0"/>
              <a:t>. Reed types differ according to their size. Reed strings made from animal intestines in ancient times are made of metal strings today. </a:t>
            </a:r>
            <a:r>
              <a:rPr lang="en-US" dirty="0" err="1"/>
              <a:t>Baglama</a:t>
            </a:r>
            <a:r>
              <a:rPr lang="en-US" dirty="0"/>
              <a:t> family is named as small size, medium size and large size.</a:t>
            </a:r>
            <a:endParaRPr lang="tr-TR" dirty="0"/>
          </a:p>
        </p:txBody>
      </p:sp>
      <p:sp>
        <p:nvSpPr>
          <p:cNvPr id="15" name="Dikdörtgen 14"/>
          <p:cNvSpPr/>
          <p:nvPr/>
        </p:nvSpPr>
        <p:spPr>
          <a:xfrm>
            <a:off x="701860" y="4816597"/>
            <a:ext cx="8171400" cy="1200329"/>
          </a:xfrm>
          <a:prstGeom prst="rect">
            <a:avLst/>
          </a:prstGeom>
        </p:spPr>
        <p:txBody>
          <a:bodyPr wrap="square">
            <a:spAutoFit/>
          </a:bodyPr>
          <a:lstStyle/>
          <a:p>
            <a:r>
              <a:rPr lang="en-US" dirty="0" err="1"/>
              <a:t>Saz</a:t>
            </a:r>
            <a:r>
              <a:rPr lang="en-US" dirty="0"/>
              <a:t> is an instrument with all melodies and a very effective sound. It has between 17 and 24 frets. The most important feature of the reed is that it is made of trees that do not change shape. It is examined in two ways as short and long stem. It has 7 wires, body and handle.</a:t>
            </a:r>
            <a:endParaRPr lang="tr-TR" dirty="0"/>
          </a:p>
        </p:txBody>
      </p:sp>
      <p:sp>
        <p:nvSpPr>
          <p:cNvPr id="4" name="Metin kutusu 3"/>
          <p:cNvSpPr txBox="1"/>
          <p:nvPr/>
        </p:nvSpPr>
        <p:spPr>
          <a:xfrm>
            <a:off x="701860" y="1034871"/>
            <a:ext cx="4919873" cy="369332"/>
          </a:xfrm>
          <a:prstGeom prst="rect">
            <a:avLst/>
          </a:prstGeom>
          <a:noFill/>
        </p:spPr>
        <p:txBody>
          <a:bodyPr wrap="none" rtlCol="0">
            <a:spAutoFit/>
          </a:bodyPr>
          <a:lstStyle/>
          <a:p>
            <a:r>
              <a:rPr lang="en-US" dirty="0"/>
              <a:t>MUSICAL INSTRUMENT HE PLAYED: </a:t>
            </a:r>
            <a:r>
              <a:rPr lang="tr-TR" dirty="0" smtClean="0"/>
              <a:t>SAZ-BAGLAMA</a:t>
            </a:r>
            <a:endParaRPr lang="tr-TR" dirty="0"/>
          </a:p>
        </p:txBody>
      </p:sp>
    </p:spTree>
    <p:extLst>
      <p:ext uri="{BB962C8B-B14F-4D97-AF65-F5344CB8AC3E}">
        <p14:creationId xmlns:p14="http://schemas.microsoft.com/office/powerpoint/2010/main" val="2739114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8"/>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pic>
        <p:nvPicPr>
          <p:cNvPr id="4" name="videoplayback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087004" y="1556792"/>
            <a:ext cx="5103837" cy="3811994"/>
          </a:xfrm>
          <a:prstGeom prst="rect">
            <a:avLst/>
          </a:prstGeom>
        </p:spPr>
      </p:pic>
    </p:spTree>
    <p:extLst>
      <p:ext uri="{BB962C8B-B14F-4D97-AF65-F5344CB8AC3E}">
        <p14:creationId xmlns:p14="http://schemas.microsoft.com/office/powerpoint/2010/main" val="2518223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4289" y="6265886"/>
            <a:ext cx="1979712" cy="406767"/>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6732241" y="253372"/>
            <a:ext cx="856484" cy="470380"/>
          </a:xfrm>
          <a:prstGeom prst="rect">
            <a:avLst/>
          </a:prstGeom>
        </p:spPr>
      </p:pic>
      <p:sp>
        <p:nvSpPr>
          <p:cNvPr id="7" name="Akış Çizelgesi: Gecikme 6"/>
          <p:cNvSpPr/>
          <p:nvPr/>
        </p:nvSpPr>
        <p:spPr>
          <a:xfrm>
            <a:off x="0" y="2971162"/>
            <a:ext cx="306324" cy="612648"/>
          </a:xfrm>
          <a:prstGeom prst="flowChartDela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tr-TR"/>
          </a:p>
        </p:txBody>
      </p:sp>
      <p:sp>
        <p:nvSpPr>
          <p:cNvPr id="8" name="Akış Çizelgesi: Gecikme 7"/>
          <p:cNvSpPr/>
          <p:nvPr/>
        </p:nvSpPr>
        <p:spPr>
          <a:xfrm rot="10800000">
            <a:off x="4572000" y="283003"/>
            <a:ext cx="612648" cy="692044"/>
          </a:xfrm>
          <a:prstGeom prst="flowChartDelay">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9" name="Yuvarlatılmış Dikdörtgen 8"/>
          <p:cNvSpPr/>
          <p:nvPr/>
        </p:nvSpPr>
        <p:spPr>
          <a:xfrm>
            <a:off x="4733308" y="288683"/>
            <a:ext cx="4139952" cy="69204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pic>
        <p:nvPicPr>
          <p:cNvPr id="10" name="Resim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381959"/>
            <a:ext cx="1016025" cy="526761"/>
          </a:xfrm>
          <a:prstGeom prst="rect">
            <a:avLst/>
          </a:prstGeom>
        </p:spPr>
      </p:pic>
      <p:pic>
        <p:nvPicPr>
          <p:cNvPr id="11" name="Resim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4913" y="368720"/>
            <a:ext cx="1029375" cy="540000"/>
          </a:xfrm>
          <a:prstGeom prst="rect">
            <a:avLst/>
          </a:prstGeom>
        </p:spPr>
      </p:pic>
      <p:sp>
        <p:nvSpPr>
          <p:cNvPr id="17" name="Subtitle 2"/>
          <p:cNvSpPr txBox="1">
            <a:spLocks/>
          </p:cNvSpPr>
          <p:nvPr/>
        </p:nvSpPr>
        <p:spPr>
          <a:xfrm>
            <a:off x="1532908" y="6275333"/>
            <a:ext cx="6400800" cy="387871"/>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tr-TR" sz="1200" dirty="0" smtClean="0">
                <a:solidFill>
                  <a:schemeClr val="tx2"/>
                </a:solidFill>
                <a:latin typeface="Arial"/>
                <a:cs typeface="Arial"/>
                <a:hlinkClick r:id="rId6"/>
              </a:rPr>
              <a:t>www.musictoall.eu</a:t>
            </a:r>
            <a:endParaRPr lang="tr-TR" sz="1200" dirty="0" smtClean="0">
              <a:solidFill>
                <a:schemeClr val="tx2"/>
              </a:solidFill>
              <a:latin typeface="Arial"/>
              <a:cs typeface="Arial"/>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schemeClr val="tx2"/>
              </a:solidFill>
              <a:effectLst/>
              <a:uLnTx/>
              <a:uFillTx/>
              <a:latin typeface="Arial"/>
              <a:cs typeface="Arial"/>
            </a:endParaRPr>
          </a:p>
        </p:txBody>
      </p:sp>
      <p:pic>
        <p:nvPicPr>
          <p:cNvPr id="13" name="Resim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82198" y="260648"/>
            <a:ext cx="1052658" cy="720000"/>
          </a:xfrm>
          <a:prstGeom prst="rect">
            <a:avLst/>
          </a:prstGeom>
        </p:spPr>
      </p:pic>
      <p:pic>
        <p:nvPicPr>
          <p:cNvPr id="3" name="Resi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08304" y="404664"/>
            <a:ext cx="658882" cy="468000"/>
          </a:xfrm>
          <a:prstGeom prst="rect">
            <a:avLst/>
          </a:prstGeom>
        </p:spPr>
      </p:pic>
      <p:sp>
        <p:nvSpPr>
          <p:cNvPr id="14" name="Dikdörtgen 13"/>
          <p:cNvSpPr/>
          <p:nvPr/>
        </p:nvSpPr>
        <p:spPr>
          <a:xfrm>
            <a:off x="407763" y="2848158"/>
            <a:ext cx="8577989" cy="769441"/>
          </a:xfrm>
          <a:prstGeom prst="rect">
            <a:avLst/>
          </a:prstGeom>
        </p:spPr>
        <p:txBody>
          <a:bodyPr wrap="none">
            <a:spAutoFit/>
          </a:bodyPr>
          <a:lstStyle/>
          <a:p>
            <a:r>
              <a:rPr lang="en-US" sz="4400" b="1" dirty="0" smtClean="0">
                <a:latin typeface="Lucida Calligraphy" pitchFamily="66" charset="0"/>
              </a:rPr>
              <a:t>Thank you for your interest</a:t>
            </a:r>
            <a:endParaRPr lang="tr-TR" sz="4400" b="1" dirty="0">
              <a:latin typeface="Lucida Calligraphy" pitchFamily="66" charset="0"/>
            </a:endParaRPr>
          </a:p>
        </p:txBody>
      </p:sp>
    </p:spTree>
    <p:extLst>
      <p:ext uri="{BB962C8B-B14F-4D97-AF65-F5344CB8AC3E}">
        <p14:creationId xmlns:p14="http://schemas.microsoft.com/office/powerpoint/2010/main" val="1282064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bg1"/>
          </a:solidFill>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docProps/app.xml><?xml version="1.0" encoding="utf-8"?>
<Properties xmlns="http://schemas.openxmlformats.org/officeDocument/2006/extended-properties" xmlns:vt="http://schemas.openxmlformats.org/officeDocument/2006/docPropsVTypes">
  <TotalTime>397</TotalTime>
  <Words>385</Words>
  <Application>Microsoft Office PowerPoint</Application>
  <PresentationFormat>Ekran Gösterisi (4:3)</PresentationFormat>
  <Paragraphs>17</Paragraphs>
  <Slides>6</Slides>
  <Notes>0</Notes>
  <HiddenSlides>0</HiddenSlides>
  <MMClips>1</MMClips>
  <ScaleCrop>false</ScaleCrop>
  <HeadingPairs>
    <vt:vector size="4" baseType="variant">
      <vt:variant>
        <vt:lpstr>Tema</vt:lpstr>
      </vt:variant>
      <vt:variant>
        <vt:i4>1</vt:i4>
      </vt:variant>
      <vt:variant>
        <vt:lpstr>Slayt Başlıkları</vt:lpstr>
      </vt:variant>
      <vt:variant>
        <vt:i4>6</vt:i4>
      </vt:variant>
    </vt:vector>
  </HeadingPairs>
  <TitlesOfParts>
    <vt:vector size="7" baseType="lpstr">
      <vt:lpstr>Ofis Teması</vt:lpstr>
      <vt:lpstr>ATATÜRK SECONDARY SCHOOL</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ATATÜRK SECONDARY SCHOOL</dc:title>
  <dc:creator>kadirgür</dc:creator>
  <cp:lastModifiedBy>user</cp:lastModifiedBy>
  <cp:revision>76</cp:revision>
  <dcterms:created xsi:type="dcterms:W3CDTF">2021-05-09T18:20:40Z</dcterms:created>
  <dcterms:modified xsi:type="dcterms:W3CDTF">2022-02-06T12:30:11Z</dcterms:modified>
</cp:coreProperties>
</file>