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57" r:id="rId4"/>
    <p:sldId id="260" r:id="rId5"/>
    <p:sldId id="258" r:id="rId6"/>
    <p:sldId id="259" r:id="rId7"/>
    <p:sldId id="263" r:id="rId8"/>
    <p:sldId id="264" r:id="rId9"/>
    <p:sldId id="268" r:id="rId10"/>
    <p:sldId id="269" r:id="rId11"/>
    <p:sldId id="266" r:id="rId12"/>
    <p:sldId id="267" r:id="rId13"/>
    <p:sldId id="26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6AC06C-42E0-44F4-B128-CDA7E9EBC311}" v="6" dt="2022-02-16T15:01:52.3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4" autoAdjust="0"/>
    <p:restoredTop sz="94660"/>
  </p:normalViewPr>
  <p:slideViewPr>
    <p:cSldViewPr snapToGrid="0">
      <p:cViewPr varScale="1">
        <p:scale>
          <a:sx n="74" d="100"/>
          <a:sy n="74" d="100"/>
        </p:scale>
        <p:origin x="55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4/19/2022</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4/19/2022</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4/19/2022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4/19/2022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4/19/2022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4/19/2022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4/19/2022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4/19/2022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4/19/2022</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folk.instruments.edu.pl/en/instruments/show/instrument/4746"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xmlns="" id="{B709ADC9-6EAF-4268-9415-1ED5ECFA2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10 miejsc między Warszawą a Łodzią, które warto odwiedzić ...">
            <a:extLst>
              <a:ext uri="{FF2B5EF4-FFF2-40B4-BE49-F238E27FC236}">
                <a16:creationId xmlns:a16="http://schemas.microsoft.com/office/drawing/2014/main" xmlns="" id="{A8BB168B-9D1D-401E-816F-0D499DAEF078}"/>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13588" b="2142"/>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D7D5898F-8D79-4E31-B353-574DBAF97E09}"/>
              </a:ext>
            </a:extLst>
          </p:cNvPr>
          <p:cNvSpPr>
            <a:spLocks noGrp="1"/>
          </p:cNvSpPr>
          <p:nvPr>
            <p:ph type="ctrTitle"/>
          </p:nvPr>
        </p:nvSpPr>
        <p:spPr>
          <a:xfrm>
            <a:off x="1915128" y="1788454"/>
            <a:ext cx="8361229" cy="2098226"/>
          </a:xfrm>
        </p:spPr>
        <p:txBody>
          <a:bodyPr>
            <a:normAutofit/>
          </a:bodyPr>
          <a:lstStyle/>
          <a:p>
            <a:r>
              <a:rPr lang="pl-PL" dirty="0" err="1"/>
              <a:t>Folklore</a:t>
            </a:r>
            <a:r>
              <a:rPr lang="pl-PL" dirty="0"/>
              <a:t> in Poland</a:t>
            </a:r>
          </a:p>
        </p:txBody>
      </p:sp>
      <p:sp>
        <p:nvSpPr>
          <p:cNvPr id="3" name="Subtitle 2">
            <a:extLst>
              <a:ext uri="{FF2B5EF4-FFF2-40B4-BE49-F238E27FC236}">
                <a16:creationId xmlns:a16="http://schemas.microsoft.com/office/drawing/2014/main" xmlns="" id="{7D49C556-9A87-47B7-9F92-6132590F1BEA}"/>
              </a:ext>
            </a:extLst>
          </p:cNvPr>
          <p:cNvSpPr>
            <a:spLocks noGrp="1"/>
          </p:cNvSpPr>
          <p:nvPr>
            <p:ph type="subTitle" idx="1"/>
          </p:nvPr>
        </p:nvSpPr>
        <p:spPr>
          <a:xfrm>
            <a:off x="2679906" y="3956279"/>
            <a:ext cx="6831673" cy="1086237"/>
          </a:xfrm>
        </p:spPr>
        <p:txBody>
          <a:bodyPr>
            <a:normAutofit/>
          </a:bodyPr>
          <a:lstStyle/>
          <a:p>
            <a:pPr>
              <a:spcAft>
                <a:spcPts val="600"/>
              </a:spcAft>
            </a:pPr>
            <a:r>
              <a:rPr lang="pl-PL" dirty="0"/>
              <a:t>Ewa, Tosia, Gustaw, Kacper</a:t>
            </a:r>
            <a:endParaRPr lang="pl-PL"/>
          </a:p>
        </p:txBody>
      </p:sp>
    </p:spTree>
    <p:extLst>
      <p:ext uri="{BB962C8B-B14F-4D97-AF65-F5344CB8AC3E}">
        <p14:creationId xmlns:p14="http://schemas.microsoft.com/office/powerpoint/2010/main" val="419188199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90638D9-8EDC-4010-95AD-8A24BCAEAAE8}"/>
              </a:ext>
            </a:extLst>
          </p:cNvPr>
          <p:cNvSpPr>
            <a:spLocks noGrp="1"/>
          </p:cNvSpPr>
          <p:nvPr>
            <p:ph type="title"/>
          </p:nvPr>
        </p:nvSpPr>
        <p:spPr>
          <a:xfrm>
            <a:off x="1371600" y="685800"/>
            <a:ext cx="9601200" cy="767080"/>
          </a:xfrm>
        </p:spPr>
        <p:txBody>
          <a:bodyPr/>
          <a:lstStyle/>
          <a:p>
            <a:r>
              <a:rPr lang="pl-PL" dirty="0" err="1"/>
              <a:t>Mountain</a:t>
            </a:r>
            <a:r>
              <a:rPr lang="pl-PL" dirty="0"/>
              <a:t> </a:t>
            </a:r>
            <a:r>
              <a:rPr lang="pl-PL" dirty="0" err="1"/>
              <a:t>folk</a:t>
            </a:r>
            <a:r>
              <a:rPr lang="pl-PL" dirty="0"/>
              <a:t> </a:t>
            </a:r>
            <a:r>
              <a:rPr lang="pl-PL" dirty="0" err="1"/>
              <a:t>clothes</a:t>
            </a:r>
            <a:endParaRPr lang="pl-PL" dirty="0"/>
          </a:p>
        </p:txBody>
      </p:sp>
      <p:sp>
        <p:nvSpPr>
          <p:cNvPr id="3" name="Symbol zastępczy zawartości 2">
            <a:extLst>
              <a:ext uri="{FF2B5EF4-FFF2-40B4-BE49-F238E27FC236}">
                <a16:creationId xmlns:a16="http://schemas.microsoft.com/office/drawing/2014/main" xmlns="" id="{8DCC66CE-B635-43E8-87AA-CBB168F824AA}"/>
              </a:ext>
            </a:extLst>
          </p:cNvPr>
          <p:cNvSpPr>
            <a:spLocks noGrp="1"/>
          </p:cNvSpPr>
          <p:nvPr>
            <p:ph idx="1"/>
          </p:nvPr>
        </p:nvSpPr>
        <p:spPr>
          <a:xfrm>
            <a:off x="1371600" y="1452880"/>
            <a:ext cx="6553200" cy="5039360"/>
          </a:xfrm>
        </p:spPr>
        <p:txBody>
          <a:bodyPr>
            <a:normAutofit/>
          </a:bodyPr>
          <a:lstStyle/>
          <a:p>
            <a:pPr marL="0" indent="0">
              <a:buNone/>
            </a:pPr>
            <a:r>
              <a:rPr lang="pl-PL" dirty="0"/>
              <a:t>U</a:t>
            </a:r>
            <a:r>
              <a:rPr lang="en-US" dirty="0" err="1"/>
              <a:t>nlike</a:t>
            </a:r>
            <a:r>
              <a:rPr lang="en-US" dirty="0"/>
              <a:t> other regional groups in Poland, Highlanders from Podhale wear traditional outfit (or its elements) on a daily basis</a:t>
            </a:r>
            <a:endParaRPr lang="pl-PL" dirty="0"/>
          </a:p>
          <a:p>
            <a:pPr marL="0" indent="0">
              <a:buNone/>
            </a:pPr>
            <a:r>
              <a:rPr lang="en-US" dirty="0"/>
              <a:t>The most important elements of male attire are: trousers and a coat made of </a:t>
            </a:r>
            <a:r>
              <a:rPr lang="en-US" dirty="0" err="1"/>
              <a:t>woollen</a:t>
            </a:r>
            <a:r>
              <a:rPr lang="en-US" dirty="0"/>
              <a:t> broadcloth, a leather vest</a:t>
            </a:r>
            <a:r>
              <a:rPr lang="pl-PL" dirty="0"/>
              <a:t>, </a:t>
            </a:r>
            <a:r>
              <a:rPr lang="en-US" dirty="0"/>
              <a:t>moccasins and a belt</a:t>
            </a:r>
            <a:r>
              <a:rPr lang="pl-PL" dirty="0"/>
              <a:t>, </a:t>
            </a:r>
            <a:r>
              <a:rPr lang="en-US" dirty="0"/>
              <a:t>shirt and a black felt hat</a:t>
            </a:r>
            <a:r>
              <a:rPr lang="pl-PL" dirty="0"/>
              <a:t>.</a:t>
            </a:r>
            <a:endParaRPr lang="en-US" dirty="0"/>
          </a:p>
          <a:p>
            <a:pPr marL="0" indent="0">
              <a:buNone/>
            </a:pPr>
            <a:r>
              <a:rPr lang="en-US" dirty="0"/>
              <a:t>Female attire has been changed through the 19th and 20th century and in mid-19th century consisted of a percale shirt with wide sleeves, a decorated corset made of fabric, a wide percale skirt with floral motif, a muslin </a:t>
            </a:r>
            <a:r>
              <a:rPr lang="en-US" dirty="0" err="1"/>
              <a:t>apr</a:t>
            </a:r>
            <a:r>
              <a:rPr lang="pl-PL" dirty="0"/>
              <a:t>on, </a:t>
            </a:r>
            <a:r>
              <a:rPr lang="en-US" dirty="0"/>
              <a:t>boots with high soles, trinkets or coral necklaces around the neck and a muslin (or </a:t>
            </a:r>
            <a:r>
              <a:rPr lang="en-US" dirty="0" err="1"/>
              <a:t>tybet</a:t>
            </a:r>
            <a:r>
              <a:rPr lang="en-US" dirty="0"/>
              <a:t>, or </a:t>
            </a:r>
            <a:r>
              <a:rPr lang="en-US" dirty="0" err="1"/>
              <a:t>woollen</a:t>
            </a:r>
            <a:r>
              <a:rPr lang="en-US" dirty="0"/>
              <a:t>) scarf worn on the head or over the shoulders. Women also wear the same type of shoes as man </a:t>
            </a:r>
            <a:r>
              <a:rPr lang="pl-PL" dirty="0"/>
              <a:t>do.</a:t>
            </a:r>
          </a:p>
        </p:txBody>
      </p:sp>
      <p:sp>
        <p:nvSpPr>
          <p:cNvPr id="5" name="pole tekstowe 4">
            <a:extLst>
              <a:ext uri="{FF2B5EF4-FFF2-40B4-BE49-F238E27FC236}">
                <a16:creationId xmlns:a16="http://schemas.microsoft.com/office/drawing/2014/main" xmlns="" id="{392C505D-E04C-42B5-B6F0-C3D7AEBF3188}"/>
              </a:ext>
            </a:extLst>
          </p:cNvPr>
          <p:cNvSpPr txBox="1"/>
          <p:nvPr/>
        </p:nvSpPr>
        <p:spPr>
          <a:xfrm>
            <a:off x="3048000" y="3244334"/>
            <a:ext cx="6096000" cy="369332"/>
          </a:xfrm>
          <a:prstGeom prst="rect">
            <a:avLst/>
          </a:prstGeom>
          <a:noFill/>
        </p:spPr>
        <p:txBody>
          <a:bodyPr wrap="square">
            <a:spAutoFit/>
          </a:bodyPr>
          <a:lstStyle/>
          <a:p>
            <a:endParaRPr lang="pl-PL" dirty="0"/>
          </a:p>
        </p:txBody>
      </p:sp>
      <p:pic>
        <p:nvPicPr>
          <p:cNvPr id="9" name="Obraz 8">
            <a:extLst>
              <a:ext uri="{FF2B5EF4-FFF2-40B4-BE49-F238E27FC236}">
                <a16:creationId xmlns:a16="http://schemas.microsoft.com/office/drawing/2014/main" xmlns="" id="{82CC797A-7E86-4718-9F48-A5B932B97942}"/>
              </a:ext>
            </a:extLst>
          </p:cNvPr>
          <p:cNvPicPr>
            <a:picLocks noChangeAspect="1"/>
          </p:cNvPicPr>
          <p:nvPr/>
        </p:nvPicPr>
        <p:blipFill>
          <a:blip r:embed="rId2"/>
          <a:stretch>
            <a:fillRect/>
          </a:stretch>
        </p:blipFill>
        <p:spPr>
          <a:xfrm>
            <a:off x="7924800" y="911352"/>
            <a:ext cx="3728720" cy="4585208"/>
          </a:xfrm>
          <a:prstGeom prst="rect">
            <a:avLst/>
          </a:prstGeom>
        </p:spPr>
      </p:pic>
    </p:spTree>
    <p:extLst>
      <p:ext uri="{BB962C8B-B14F-4D97-AF65-F5344CB8AC3E}">
        <p14:creationId xmlns:p14="http://schemas.microsoft.com/office/powerpoint/2010/main" val="703789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9485834C-0DE5-428D-8E17-84C19C6B9BB3}"/>
              </a:ext>
            </a:extLst>
          </p:cNvPr>
          <p:cNvSpPr>
            <a:spLocks noGrp="1"/>
          </p:cNvSpPr>
          <p:nvPr>
            <p:ph type="title"/>
          </p:nvPr>
        </p:nvSpPr>
        <p:spPr/>
        <p:txBody>
          <a:bodyPr/>
          <a:lstStyle/>
          <a:p>
            <a:pPr algn="ctr"/>
            <a:r>
              <a:rPr lang="pl-PL" dirty="0" err="1"/>
              <a:t>Mountain</a:t>
            </a:r>
            <a:r>
              <a:rPr lang="pl-PL" dirty="0"/>
              <a:t> </a:t>
            </a:r>
            <a:r>
              <a:rPr lang="pl-PL" dirty="0" err="1"/>
              <a:t>Folklore</a:t>
            </a:r>
            <a:endParaRPr lang="pl-PL" dirty="0"/>
          </a:p>
        </p:txBody>
      </p:sp>
      <p:sp>
        <p:nvSpPr>
          <p:cNvPr id="3" name="Symbol zastępczy zawartości 2">
            <a:extLst>
              <a:ext uri="{FF2B5EF4-FFF2-40B4-BE49-F238E27FC236}">
                <a16:creationId xmlns:a16="http://schemas.microsoft.com/office/drawing/2014/main" xmlns="" id="{BD77A389-E7E8-4299-8D55-4152A0729461}"/>
              </a:ext>
            </a:extLst>
          </p:cNvPr>
          <p:cNvSpPr>
            <a:spLocks noGrp="1"/>
          </p:cNvSpPr>
          <p:nvPr>
            <p:ph idx="1"/>
          </p:nvPr>
        </p:nvSpPr>
        <p:spPr>
          <a:xfrm>
            <a:off x="1371600" y="1767840"/>
            <a:ext cx="9601200" cy="4099560"/>
          </a:xfrm>
        </p:spPr>
        <p:txBody>
          <a:bodyPr/>
          <a:lstStyle/>
          <a:p>
            <a:pPr marL="0" indent="0">
              <a:buNone/>
            </a:pPr>
            <a:r>
              <a:rPr lang="en-US" dirty="0"/>
              <a:t>Highland songs and music characteristic of the Carpathian area is a fusion of cultural elements brought in by different ethnic groups that had been settling there over the centuries</a:t>
            </a:r>
            <a:r>
              <a:rPr lang="pl-PL" dirty="0"/>
              <a:t>. </a:t>
            </a:r>
            <a:r>
              <a:rPr lang="en-US" dirty="0"/>
              <a:t>In the Polish section the Carpathian area the following groups of highlanders (</a:t>
            </a:r>
            <a:r>
              <a:rPr lang="en-US" dirty="0" err="1"/>
              <a:t>górale</a:t>
            </a:r>
            <a:r>
              <a:rPr lang="en-US" dirty="0"/>
              <a:t>) have developed their own characteristic style</a:t>
            </a:r>
            <a:r>
              <a:rPr lang="pl-PL" dirty="0"/>
              <a:t>.</a:t>
            </a:r>
          </a:p>
          <a:p>
            <a:pPr marL="0" indent="0">
              <a:buNone/>
            </a:pPr>
            <a:endParaRPr lang="pl-PL" dirty="0"/>
          </a:p>
        </p:txBody>
      </p:sp>
      <p:pic>
        <p:nvPicPr>
          <p:cNvPr id="5" name="Obraz 4">
            <a:extLst>
              <a:ext uri="{FF2B5EF4-FFF2-40B4-BE49-F238E27FC236}">
                <a16:creationId xmlns:a16="http://schemas.microsoft.com/office/drawing/2014/main" xmlns="" id="{EBC53963-DAA8-4390-BDE1-49063826C06B}"/>
              </a:ext>
            </a:extLst>
          </p:cNvPr>
          <p:cNvPicPr>
            <a:picLocks noChangeAspect="1"/>
          </p:cNvPicPr>
          <p:nvPr/>
        </p:nvPicPr>
        <p:blipFill>
          <a:blip r:embed="rId2"/>
          <a:stretch>
            <a:fillRect/>
          </a:stretch>
        </p:blipFill>
        <p:spPr>
          <a:xfrm>
            <a:off x="4584700" y="3089276"/>
            <a:ext cx="6388100" cy="3194050"/>
          </a:xfrm>
          <a:prstGeom prst="rect">
            <a:avLst/>
          </a:prstGeom>
        </p:spPr>
      </p:pic>
    </p:spTree>
    <p:extLst>
      <p:ext uri="{BB962C8B-B14F-4D97-AF65-F5344CB8AC3E}">
        <p14:creationId xmlns:p14="http://schemas.microsoft.com/office/powerpoint/2010/main" val="1732473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CE06BDEA-4C7C-49B1-A65A-4A9D935E920F}"/>
              </a:ext>
            </a:extLst>
          </p:cNvPr>
          <p:cNvSpPr>
            <a:spLocks noGrp="1"/>
          </p:cNvSpPr>
          <p:nvPr>
            <p:ph idx="1"/>
          </p:nvPr>
        </p:nvSpPr>
        <p:spPr>
          <a:xfrm>
            <a:off x="1371600" y="609600"/>
            <a:ext cx="9601200" cy="3322320"/>
          </a:xfrm>
        </p:spPr>
        <p:txBody>
          <a:bodyPr/>
          <a:lstStyle/>
          <a:p>
            <a:pPr marL="0" indent="0">
              <a:buNone/>
            </a:pPr>
            <a:r>
              <a:rPr lang="en-US" dirty="0"/>
              <a:t>Traditional instrumental bands of Podhale were made up of a violin and small basses still in the mid-19th century, then, between the 1890s and 1930s a second and third violin would be added to the line-up. Sometimes big basses were also used. These days more than three violins are sometimes seen.</a:t>
            </a:r>
            <a:endParaRPr lang="pl-PL" dirty="0"/>
          </a:p>
          <a:p>
            <a:pPr marL="0" indent="0">
              <a:buNone/>
            </a:pPr>
            <a:r>
              <a:rPr lang="en-US" dirty="0"/>
              <a:t>Thanks to a robust folk revival movement, some abandoned instruments, such as bagpipes, </a:t>
            </a:r>
            <a:r>
              <a:rPr lang="en-US" dirty="0" err="1"/>
              <a:t>złóbcoki</a:t>
            </a:r>
            <a:r>
              <a:rPr lang="en-US" dirty="0"/>
              <a:t>, </a:t>
            </a:r>
            <a:r>
              <a:rPr lang="en-US" dirty="0" err="1"/>
              <a:t>trombitas</a:t>
            </a:r>
            <a:r>
              <a:rPr lang="en-US" dirty="0"/>
              <a:t>, or pipes are played again, if mainly at festivals or other showcases.</a:t>
            </a:r>
            <a:r>
              <a:rPr lang="pl-PL" dirty="0"/>
              <a:t> </a:t>
            </a:r>
          </a:p>
          <a:p>
            <a:pPr marL="0" indent="0">
              <a:buNone/>
            </a:pPr>
            <a:r>
              <a:rPr lang="pl-PL" dirty="0" err="1"/>
              <a:t>Short</a:t>
            </a:r>
            <a:r>
              <a:rPr lang="pl-PL" dirty="0"/>
              <a:t> </a:t>
            </a:r>
            <a:r>
              <a:rPr lang="pl-PL" dirty="0" err="1"/>
              <a:t>passage</a:t>
            </a:r>
            <a:r>
              <a:rPr lang="pl-PL" dirty="0"/>
              <a:t> of Jan Karpiel-</a:t>
            </a:r>
            <a:r>
              <a:rPr lang="pl-PL" dirty="0" err="1"/>
              <a:t>Bułecka’s</a:t>
            </a:r>
            <a:r>
              <a:rPr lang="pl-PL" dirty="0"/>
              <a:t> performance.</a:t>
            </a:r>
          </a:p>
          <a:p>
            <a:pPr marL="0" indent="0">
              <a:buNone/>
            </a:pPr>
            <a:r>
              <a:rPr lang="pl-PL" dirty="0">
                <a:hlinkClick r:id="rId2"/>
              </a:rPr>
              <a:t>http://folk.instruments.edu.pl/en/instruments/show/instrument/4746</a:t>
            </a:r>
            <a:endParaRPr lang="pl-PL" dirty="0"/>
          </a:p>
          <a:p>
            <a:pPr marL="0" indent="0">
              <a:buNone/>
            </a:pPr>
            <a:endParaRPr lang="pl-PL" dirty="0"/>
          </a:p>
          <a:p>
            <a:pPr marL="0" indent="0">
              <a:buNone/>
            </a:pPr>
            <a:endParaRPr lang="pl-PL" dirty="0"/>
          </a:p>
          <a:p>
            <a:pPr marL="0" indent="0">
              <a:buNone/>
            </a:pPr>
            <a:endParaRPr lang="pl-PL" dirty="0"/>
          </a:p>
          <a:p>
            <a:pPr marL="0" indent="0">
              <a:buNone/>
            </a:pPr>
            <a:endParaRPr lang="pl-PL" dirty="0"/>
          </a:p>
        </p:txBody>
      </p:sp>
      <p:pic>
        <p:nvPicPr>
          <p:cNvPr id="1032" name="Picture 8" descr="Zespół Jana Karpiela Bułecki - Home | Facebook">
            <a:extLst>
              <a:ext uri="{FF2B5EF4-FFF2-40B4-BE49-F238E27FC236}">
                <a16:creationId xmlns:a16="http://schemas.microsoft.com/office/drawing/2014/main" xmlns="" id="{A79850FD-40ED-4E7B-B25E-C8AF45234A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3673" y="4030663"/>
            <a:ext cx="3971607" cy="2642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362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xmlns="" id="{9D9D6BF1-DFF2-4526-9D13-BF339D8C416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52858" y="744469"/>
            <a:ext cx="10674117" cy="5349671"/>
            <a:chOff x="752858" y="744469"/>
            <a:chExt cx="10674117" cy="5349671"/>
          </a:xfrm>
        </p:grpSpPr>
        <p:sp>
          <p:nvSpPr>
            <p:cNvPr id="74" name="Freeform 6">
              <a:extLst>
                <a:ext uri="{FF2B5EF4-FFF2-40B4-BE49-F238E27FC236}">
                  <a16:creationId xmlns:a16="http://schemas.microsoft.com/office/drawing/2014/main" xmlns="" id="{A54D4DB6-FB18-4CAE-8905-E0053C9256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5" name="Freeform 6">
              <a:extLst>
                <a:ext uri="{FF2B5EF4-FFF2-40B4-BE49-F238E27FC236}">
                  <a16:creationId xmlns:a16="http://schemas.microsoft.com/office/drawing/2014/main" xmlns="" id="{1DBD6488-9429-4FFA-8AE8-C4022C39B0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77" name="Rectangle 76">
            <a:extLst>
              <a:ext uri="{FF2B5EF4-FFF2-40B4-BE49-F238E27FC236}">
                <a16:creationId xmlns:a16="http://schemas.microsoft.com/office/drawing/2014/main" xmlns="" id="{B709ADC9-6EAF-4268-9415-1ED5ECFA2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2" name="Picture 4" descr="Ślubowo - Moje Mazowsze">
            <a:extLst>
              <a:ext uri="{FF2B5EF4-FFF2-40B4-BE49-F238E27FC236}">
                <a16:creationId xmlns:a16="http://schemas.microsoft.com/office/drawing/2014/main" xmlns="" id="{26BCEFCA-FC30-4B95-8CF7-6A56FD99F689}"/>
              </a:ext>
            </a:extLst>
          </p:cNvPr>
          <p:cNvPicPr>
            <a:picLocks noGrp="1" noChangeAspect="1" noChangeArrowheads="1"/>
          </p:cNvPicPr>
          <p:nvPr>
            <p:ph idx="1"/>
          </p:nvPr>
        </p:nvPicPr>
        <p:blipFill rotWithShape="1">
          <a:blip r:embed="rId2">
            <a:alphaModFix amt="40000"/>
            <a:extLst>
              <a:ext uri="{28A0092B-C50C-407E-A947-70E740481C1C}">
                <a14:useLocalDpi xmlns:a14="http://schemas.microsoft.com/office/drawing/2010/main" val="0"/>
              </a:ext>
            </a:extLst>
          </a:blip>
          <a:srcRect t="15111" b="62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3BCFD0D2-871E-491F-9C22-DC36A1CF7C5E}"/>
              </a:ext>
            </a:extLst>
          </p:cNvPr>
          <p:cNvSpPr>
            <a:spLocks noGrp="1"/>
          </p:cNvSpPr>
          <p:nvPr>
            <p:ph type="title"/>
          </p:nvPr>
        </p:nvSpPr>
        <p:spPr>
          <a:xfrm>
            <a:off x="1915128" y="1788454"/>
            <a:ext cx="8361229" cy="2098226"/>
          </a:xfrm>
        </p:spPr>
        <p:txBody>
          <a:bodyPr vert="horz" lIns="91440" tIns="45720" rIns="91440" bIns="45720" rtlCol="0" anchor="b">
            <a:normAutofit/>
          </a:bodyPr>
          <a:lstStyle/>
          <a:p>
            <a:pPr algn="ctr"/>
            <a:r>
              <a:rPr lang="en-US" sz="7200" cap="all"/>
              <a:t>Thank You For Your Attention!</a:t>
            </a:r>
          </a:p>
        </p:txBody>
      </p:sp>
    </p:spTree>
    <p:extLst>
      <p:ext uri="{BB962C8B-B14F-4D97-AF65-F5344CB8AC3E}">
        <p14:creationId xmlns:p14="http://schemas.microsoft.com/office/powerpoint/2010/main" val="377637145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79AE5B78-6646-435D-A1E4-C774FC67D94D}"/>
              </a:ext>
            </a:extLst>
          </p:cNvPr>
          <p:cNvSpPr>
            <a:spLocks noGrp="1"/>
          </p:cNvSpPr>
          <p:nvPr>
            <p:ph type="title"/>
          </p:nvPr>
        </p:nvSpPr>
        <p:spPr>
          <a:xfrm>
            <a:off x="1371600" y="685800"/>
            <a:ext cx="9601200" cy="903303"/>
          </a:xfrm>
        </p:spPr>
        <p:txBody>
          <a:bodyPr/>
          <a:lstStyle/>
          <a:p>
            <a:pPr algn="ctr"/>
            <a:r>
              <a:rPr lang="pl-PL" dirty="0" err="1">
                <a:solidFill>
                  <a:srgbClr val="FF0000"/>
                </a:solidFill>
              </a:rPr>
              <a:t>Diversity</a:t>
            </a:r>
            <a:endParaRPr lang="pl-PL" dirty="0">
              <a:solidFill>
                <a:srgbClr val="FF0000"/>
              </a:solidFill>
            </a:endParaRPr>
          </a:p>
        </p:txBody>
      </p:sp>
      <p:sp>
        <p:nvSpPr>
          <p:cNvPr id="3" name="Symbol zastępczy zawartości 2">
            <a:extLst>
              <a:ext uri="{FF2B5EF4-FFF2-40B4-BE49-F238E27FC236}">
                <a16:creationId xmlns:a16="http://schemas.microsoft.com/office/drawing/2014/main" xmlns="" id="{F9BF24B6-9D7B-4874-8867-5E99257E3813}"/>
              </a:ext>
            </a:extLst>
          </p:cNvPr>
          <p:cNvSpPr>
            <a:spLocks noGrp="1"/>
          </p:cNvSpPr>
          <p:nvPr>
            <p:ph idx="1"/>
          </p:nvPr>
        </p:nvSpPr>
        <p:spPr/>
        <p:txBody>
          <a:bodyPr/>
          <a:lstStyle/>
          <a:p>
            <a:pPr marL="0" indent="0">
              <a:buNone/>
            </a:pPr>
            <a:r>
              <a:rPr lang="pl-PL" dirty="0"/>
              <a:t>We </a:t>
            </a:r>
            <a:r>
              <a:rPr lang="pl-PL" dirty="0" err="1"/>
              <a:t>have</a:t>
            </a:r>
            <a:r>
              <a:rPr lang="pl-PL" dirty="0"/>
              <a:t> a lot of </a:t>
            </a:r>
            <a:r>
              <a:rPr lang="pl-PL" dirty="0" err="1"/>
              <a:t>folk</a:t>
            </a:r>
            <a:r>
              <a:rPr lang="pl-PL" dirty="0"/>
              <a:t> </a:t>
            </a:r>
            <a:r>
              <a:rPr lang="pl-PL" dirty="0" err="1"/>
              <a:t>groups</a:t>
            </a:r>
            <a:r>
              <a:rPr lang="pl-PL" dirty="0"/>
              <a:t> in Poland. </a:t>
            </a:r>
          </a:p>
          <a:p>
            <a:pPr marL="0" indent="0">
              <a:buNone/>
            </a:pPr>
            <a:r>
              <a:rPr lang="pl-PL" dirty="0"/>
              <a:t>In </a:t>
            </a:r>
            <a:r>
              <a:rPr lang="pl-PL" dirty="0" err="1"/>
              <a:t>this</a:t>
            </a:r>
            <a:r>
              <a:rPr lang="pl-PL" dirty="0"/>
              <a:t> </a:t>
            </a:r>
            <a:r>
              <a:rPr lang="pl-PL" dirty="0" err="1"/>
              <a:t>presentation</a:t>
            </a:r>
            <a:r>
              <a:rPr lang="pl-PL" dirty="0"/>
              <a:t> we </a:t>
            </a:r>
            <a:r>
              <a:rPr lang="pl-PL" dirty="0" err="1"/>
              <a:t>would</a:t>
            </a:r>
            <a:r>
              <a:rPr lang="pl-PL" dirty="0"/>
              <a:t> </a:t>
            </a:r>
            <a:r>
              <a:rPr lang="pl-PL" dirty="0" err="1"/>
              <a:t>like</a:t>
            </a:r>
            <a:r>
              <a:rPr lang="pl-PL" dirty="0"/>
              <a:t> to </a:t>
            </a:r>
            <a:r>
              <a:rPr lang="pl-PL" dirty="0" err="1"/>
              <a:t>concentrate</a:t>
            </a:r>
            <a:r>
              <a:rPr lang="pl-PL" dirty="0"/>
              <a:t> on 2 most </a:t>
            </a:r>
            <a:r>
              <a:rPr lang="pl-PL" dirty="0" err="1"/>
              <a:t>well</a:t>
            </a:r>
            <a:r>
              <a:rPr lang="pl-PL" dirty="0"/>
              <a:t> </a:t>
            </a:r>
            <a:r>
              <a:rPr lang="pl-PL" dirty="0" err="1"/>
              <a:t>know</a:t>
            </a:r>
            <a:r>
              <a:rPr lang="pl-PL" dirty="0"/>
              <a:t> </a:t>
            </a:r>
            <a:r>
              <a:rPr lang="pl-PL" dirty="0" err="1"/>
              <a:t>groups</a:t>
            </a:r>
            <a:r>
              <a:rPr lang="pl-PL" dirty="0"/>
              <a:t>.</a:t>
            </a:r>
          </a:p>
          <a:p>
            <a:pPr marL="0" indent="0">
              <a:buNone/>
            </a:pPr>
            <a:endParaRPr lang="pl-PL" dirty="0"/>
          </a:p>
          <a:p>
            <a:pPr marL="0" indent="0">
              <a:buNone/>
            </a:pPr>
            <a:r>
              <a:rPr lang="pl-PL" dirty="0"/>
              <a:t>1. </a:t>
            </a:r>
            <a:r>
              <a:rPr lang="pl-PL" dirty="0" err="1"/>
              <a:t>Mazovia</a:t>
            </a:r>
            <a:r>
              <a:rPr lang="pl-PL" dirty="0"/>
              <a:t> </a:t>
            </a:r>
            <a:r>
              <a:rPr lang="pl-PL" dirty="0" err="1"/>
              <a:t>folklore</a:t>
            </a:r>
            <a:endParaRPr lang="pl-PL" dirty="0"/>
          </a:p>
          <a:p>
            <a:pPr marL="0" indent="0">
              <a:buNone/>
            </a:pPr>
            <a:r>
              <a:rPr lang="pl-PL" dirty="0"/>
              <a:t>2. </a:t>
            </a:r>
            <a:r>
              <a:rPr lang="pl-PL" dirty="0" err="1"/>
              <a:t>Mountain</a:t>
            </a:r>
            <a:r>
              <a:rPr lang="pl-PL" dirty="0"/>
              <a:t> </a:t>
            </a:r>
            <a:r>
              <a:rPr lang="pl-PL" dirty="0" err="1"/>
              <a:t>folklore</a:t>
            </a:r>
            <a:endParaRPr lang="pl-PL" dirty="0"/>
          </a:p>
        </p:txBody>
      </p:sp>
      <p:pic>
        <p:nvPicPr>
          <p:cNvPr id="5" name="Obraz 4">
            <a:extLst>
              <a:ext uri="{FF2B5EF4-FFF2-40B4-BE49-F238E27FC236}">
                <a16:creationId xmlns:a16="http://schemas.microsoft.com/office/drawing/2014/main" xmlns="" id="{E4EDD9CE-91FE-442C-880D-0B628EE8A3A8}"/>
              </a:ext>
            </a:extLst>
          </p:cNvPr>
          <p:cNvPicPr>
            <a:picLocks noChangeAspect="1"/>
          </p:cNvPicPr>
          <p:nvPr/>
        </p:nvPicPr>
        <p:blipFill>
          <a:blip r:embed="rId2"/>
          <a:stretch>
            <a:fillRect/>
          </a:stretch>
        </p:blipFill>
        <p:spPr>
          <a:xfrm flipH="1">
            <a:off x="4758554" y="3106691"/>
            <a:ext cx="1886298" cy="2727048"/>
          </a:xfrm>
          <a:prstGeom prst="rect">
            <a:avLst/>
          </a:prstGeom>
        </p:spPr>
      </p:pic>
      <p:pic>
        <p:nvPicPr>
          <p:cNvPr id="7" name="Obraz 6">
            <a:extLst>
              <a:ext uri="{FF2B5EF4-FFF2-40B4-BE49-F238E27FC236}">
                <a16:creationId xmlns:a16="http://schemas.microsoft.com/office/drawing/2014/main" xmlns="" id="{1A5E7CEA-A54C-423F-A254-ED6404D85E0C}"/>
              </a:ext>
            </a:extLst>
          </p:cNvPr>
          <p:cNvPicPr>
            <a:picLocks noChangeAspect="1"/>
          </p:cNvPicPr>
          <p:nvPr/>
        </p:nvPicPr>
        <p:blipFill>
          <a:blip r:embed="rId3"/>
          <a:stretch>
            <a:fillRect/>
          </a:stretch>
        </p:blipFill>
        <p:spPr>
          <a:xfrm>
            <a:off x="7528376" y="3265408"/>
            <a:ext cx="2936917" cy="2162023"/>
          </a:xfrm>
          <a:prstGeom prst="rect">
            <a:avLst/>
          </a:prstGeom>
        </p:spPr>
      </p:pic>
    </p:spTree>
    <p:extLst>
      <p:ext uri="{BB962C8B-B14F-4D97-AF65-F5344CB8AC3E}">
        <p14:creationId xmlns:p14="http://schemas.microsoft.com/office/powerpoint/2010/main" val="1868946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033511-AD57-48DD-AC44-7B254121B0C2}"/>
              </a:ext>
            </a:extLst>
          </p:cNvPr>
          <p:cNvSpPr>
            <a:spLocks noGrp="1"/>
          </p:cNvSpPr>
          <p:nvPr>
            <p:ph type="title"/>
          </p:nvPr>
        </p:nvSpPr>
        <p:spPr>
          <a:xfrm>
            <a:off x="1371600" y="685800"/>
            <a:ext cx="3282695" cy="1485900"/>
          </a:xfrm>
        </p:spPr>
        <p:txBody>
          <a:bodyPr>
            <a:normAutofit/>
          </a:bodyPr>
          <a:lstStyle/>
          <a:p>
            <a:r>
              <a:rPr lang="pl-PL" dirty="0" err="1"/>
              <a:t>Mazovia</a:t>
            </a:r>
            <a:r>
              <a:rPr lang="pl-PL" dirty="0"/>
              <a:t> Region</a:t>
            </a:r>
          </a:p>
        </p:txBody>
      </p:sp>
      <p:sp>
        <p:nvSpPr>
          <p:cNvPr id="3" name="Content Placeholder 2">
            <a:extLst>
              <a:ext uri="{FF2B5EF4-FFF2-40B4-BE49-F238E27FC236}">
                <a16:creationId xmlns:a16="http://schemas.microsoft.com/office/drawing/2014/main" xmlns="" id="{B544EB45-E263-4CDB-BFF8-3D3682F6C954}"/>
              </a:ext>
            </a:extLst>
          </p:cNvPr>
          <p:cNvSpPr>
            <a:spLocks noGrp="1"/>
          </p:cNvSpPr>
          <p:nvPr>
            <p:ph idx="1"/>
          </p:nvPr>
        </p:nvSpPr>
        <p:spPr>
          <a:xfrm>
            <a:off x="1371600" y="2286000"/>
            <a:ext cx="3282694" cy="3581400"/>
          </a:xfrm>
        </p:spPr>
        <p:txBody>
          <a:bodyPr>
            <a:normAutofit/>
          </a:bodyPr>
          <a:lstStyle/>
          <a:p>
            <a:r>
              <a:rPr lang="pl-PL" dirty="0"/>
              <a:t>Region of Poland </a:t>
            </a:r>
            <a:r>
              <a:rPr lang="pl-PL" dirty="0" err="1"/>
              <a:t>settled</a:t>
            </a:r>
            <a:r>
              <a:rPr lang="pl-PL" dirty="0"/>
              <a:t> on the east.</a:t>
            </a:r>
          </a:p>
          <a:p>
            <a:r>
              <a:rPr lang="pl-PL" dirty="0" err="1"/>
              <a:t>Historical</a:t>
            </a:r>
            <a:r>
              <a:rPr lang="pl-PL" dirty="0"/>
              <a:t> </a:t>
            </a:r>
            <a:r>
              <a:rPr lang="pl-PL" dirty="0" err="1"/>
              <a:t>capital</a:t>
            </a:r>
            <a:r>
              <a:rPr lang="pl-PL" dirty="0"/>
              <a:t> of Mazowsze </a:t>
            </a:r>
            <a:r>
              <a:rPr lang="pl-PL" dirty="0" err="1"/>
              <a:t>is</a:t>
            </a:r>
            <a:r>
              <a:rPr lang="pl-PL" dirty="0"/>
              <a:t> Płock.</a:t>
            </a:r>
          </a:p>
          <a:p>
            <a:r>
              <a:rPr lang="pl-PL" dirty="0" err="1"/>
              <a:t>Current</a:t>
            </a:r>
            <a:r>
              <a:rPr lang="pl-PL" dirty="0"/>
              <a:t> </a:t>
            </a:r>
            <a:r>
              <a:rPr lang="pl-PL" dirty="0" err="1"/>
              <a:t>capital</a:t>
            </a:r>
            <a:r>
              <a:rPr lang="pl-PL" dirty="0"/>
              <a:t> of Poland </a:t>
            </a:r>
            <a:r>
              <a:rPr lang="pl-PL" dirty="0" err="1"/>
              <a:t>Warsaw</a:t>
            </a:r>
            <a:r>
              <a:rPr lang="pl-PL" dirty="0"/>
              <a:t> </a:t>
            </a:r>
            <a:r>
              <a:rPr lang="pl-PL" dirty="0" err="1"/>
              <a:t>is</a:t>
            </a:r>
            <a:r>
              <a:rPr lang="pl-PL" dirty="0"/>
              <a:t> </a:t>
            </a:r>
            <a:r>
              <a:rPr lang="pl-PL" dirty="0" err="1"/>
              <a:t>laid</a:t>
            </a:r>
            <a:r>
              <a:rPr lang="pl-PL" dirty="0"/>
              <a:t> in Mazowsze.</a:t>
            </a:r>
          </a:p>
          <a:p>
            <a:pPr lvl="1"/>
            <a:endParaRPr lang="pl-PL" dirty="0"/>
          </a:p>
          <a:p>
            <a:endParaRPr lang="pl-PL" dirty="0"/>
          </a:p>
        </p:txBody>
      </p:sp>
      <p:pic>
        <p:nvPicPr>
          <p:cNvPr id="2050" name="Picture 2" descr="Kontur Polski - ClipArt Best">
            <a:extLst>
              <a:ext uri="{FF2B5EF4-FFF2-40B4-BE49-F238E27FC236}">
                <a16:creationId xmlns:a16="http://schemas.microsoft.com/office/drawing/2014/main" xmlns="" id="{757F380B-BD43-463D-8DEF-A2AF82B7973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53379" y="645106"/>
            <a:ext cx="5673240" cy="5247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703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xmlns="" id="{961D8973-EAA9-459A-AF59-BBB4233D6C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A7B007C-B6E8-4BE1-8366-56D6792D4555}"/>
              </a:ext>
            </a:extLst>
          </p:cNvPr>
          <p:cNvSpPr>
            <a:spLocks noGrp="1"/>
          </p:cNvSpPr>
          <p:nvPr>
            <p:ph type="title"/>
          </p:nvPr>
        </p:nvSpPr>
        <p:spPr>
          <a:xfrm>
            <a:off x="784743" y="685800"/>
            <a:ext cx="5793475" cy="1485900"/>
          </a:xfrm>
        </p:spPr>
        <p:txBody>
          <a:bodyPr>
            <a:normAutofit/>
          </a:bodyPr>
          <a:lstStyle/>
          <a:p>
            <a:r>
              <a:rPr lang="pl-PL"/>
              <a:t>Mazovian costiums</a:t>
            </a:r>
          </a:p>
        </p:txBody>
      </p:sp>
      <p:sp>
        <p:nvSpPr>
          <p:cNvPr id="3" name="Content Placeholder 2">
            <a:extLst>
              <a:ext uri="{FF2B5EF4-FFF2-40B4-BE49-F238E27FC236}">
                <a16:creationId xmlns:a16="http://schemas.microsoft.com/office/drawing/2014/main" xmlns="" id="{16C72E1F-1DCA-460C-9187-EEF0E0A44A21}"/>
              </a:ext>
            </a:extLst>
          </p:cNvPr>
          <p:cNvSpPr>
            <a:spLocks noGrp="1"/>
          </p:cNvSpPr>
          <p:nvPr>
            <p:ph idx="1"/>
          </p:nvPr>
        </p:nvSpPr>
        <p:spPr>
          <a:xfrm>
            <a:off x="784743" y="2286000"/>
            <a:ext cx="5793475" cy="3581400"/>
          </a:xfrm>
        </p:spPr>
        <p:txBody>
          <a:bodyPr>
            <a:normAutofit/>
          </a:bodyPr>
          <a:lstStyle/>
          <a:p>
            <a:r>
              <a:rPr lang="en-US" dirty="0"/>
              <a:t>A characteristic feature of Masovian costumes was simplicity</a:t>
            </a:r>
            <a:r>
              <a:rPr lang="pl-PL" dirty="0"/>
              <a:t>.</a:t>
            </a:r>
          </a:p>
          <a:p>
            <a:r>
              <a:rPr lang="pl-PL" dirty="0"/>
              <a:t>E</a:t>
            </a:r>
            <a:r>
              <a:rPr lang="en-US" dirty="0" err="1"/>
              <a:t>lements</a:t>
            </a:r>
            <a:r>
              <a:rPr lang="en-US" dirty="0"/>
              <a:t> of the </a:t>
            </a:r>
            <a:r>
              <a:rPr lang="pl-PL" dirty="0" err="1"/>
              <a:t>costiums</a:t>
            </a:r>
            <a:r>
              <a:rPr lang="pl-PL" dirty="0"/>
              <a:t> </a:t>
            </a:r>
            <a:r>
              <a:rPr lang="en-US" dirty="0"/>
              <a:t>were made by hand, using the raw materials available in this area - linen and wool.</a:t>
            </a:r>
            <a:endParaRPr lang="pl-PL" dirty="0"/>
          </a:p>
          <a:p>
            <a:pPr marL="0" indent="0">
              <a:buNone/>
            </a:pPr>
            <a:endParaRPr lang="en-US" dirty="0"/>
          </a:p>
          <a:p>
            <a:endParaRPr lang="en-US" dirty="0"/>
          </a:p>
        </p:txBody>
      </p:sp>
      <p:sp>
        <p:nvSpPr>
          <p:cNvPr id="137" name="Rectangle 136">
            <a:extLst>
              <a:ext uri="{FF2B5EF4-FFF2-40B4-BE49-F238E27FC236}">
                <a16:creationId xmlns:a16="http://schemas.microsoft.com/office/drawing/2014/main" xmlns="" id="{FBEA8A33-C0D0-416D-8359-724B8828C7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098" name="Picture 2" descr="Stroje Mazowieckie, Stroje Podlaskie, Stroje Łęczyckie">
            <a:extLst>
              <a:ext uri="{FF2B5EF4-FFF2-40B4-BE49-F238E27FC236}">
                <a16:creationId xmlns:a16="http://schemas.microsoft.com/office/drawing/2014/main" xmlns="" id="{D38FAA56-0E6C-4024-9203-3F0FC4809A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599" r="29011"/>
          <a:stretch/>
        </p:blipFill>
        <p:spPr bwMode="auto">
          <a:xfrm>
            <a:off x="7612260" y="10"/>
            <a:ext cx="4579739"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225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961D8973-EAA9-459A-AF59-BBB4233D6C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93C7D9F-E5E7-43A1-A6CE-10F2FA2A6AED}"/>
              </a:ext>
            </a:extLst>
          </p:cNvPr>
          <p:cNvSpPr>
            <a:spLocks noGrp="1"/>
          </p:cNvSpPr>
          <p:nvPr>
            <p:ph type="title"/>
          </p:nvPr>
        </p:nvSpPr>
        <p:spPr>
          <a:xfrm>
            <a:off x="784743" y="685800"/>
            <a:ext cx="5793475" cy="1485900"/>
          </a:xfrm>
        </p:spPr>
        <p:txBody>
          <a:bodyPr>
            <a:normAutofit/>
          </a:bodyPr>
          <a:lstStyle/>
          <a:p>
            <a:r>
              <a:rPr lang="pl-PL"/>
              <a:t>Mazovian Music</a:t>
            </a:r>
            <a:endParaRPr lang="pl-PL" dirty="0"/>
          </a:p>
        </p:txBody>
      </p:sp>
      <p:sp>
        <p:nvSpPr>
          <p:cNvPr id="3" name="Content Placeholder 2">
            <a:extLst>
              <a:ext uri="{FF2B5EF4-FFF2-40B4-BE49-F238E27FC236}">
                <a16:creationId xmlns:a16="http://schemas.microsoft.com/office/drawing/2014/main" xmlns="" id="{BBE656E8-57AB-4F69-BAA9-704367108C79}"/>
              </a:ext>
            </a:extLst>
          </p:cNvPr>
          <p:cNvSpPr>
            <a:spLocks noGrp="1"/>
          </p:cNvSpPr>
          <p:nvPr>
            <p:ph idx="1"/>
          </p:nvPr>
        </p:nvSpPr>
        <p:spPr>
          <a:xfrm>
            <a:off x="784743" y="2286000"/>
            <a:ext cx="5793475" cy="3581400"/>
          </a:xfrm>
        </p:spPr>
        <p:txBody>
          <a:bodyPr>
            <a:normAutofit/>
          </a:bodyPr>
          <a:lstStyle/>
          <a:p>
            <a:r>
              <a:rPr lang="pl-PL" dirty="0" err="1"/>
              <a:t>Mazovian</a:t>
            </a:r>
            <a:r>
              <a:rPr lang="pl-PL" dirty="0"/>
              <a:t> </a:t>
            </a:r>
            <a:r>
              <a:rPr lang="pl-PL" dirty="0" err="1"/>
              <a:t>music</a:t>
            </a:r>
            <a:r>
              <a:rPr lang="pl-PL" dirty="0"/>
              <a:t> </a:t>
            </a:r>
            <a:r>
              <a:rPr lang="pl-PL" dirty="0" err="1"/>
              <a:t>is</a:t>
            </a:r>
            <a:r>
              <a:rPr lang="pl-PL" dirty="0"/>
              <a:t> </a:t>
            </a:r>
            <a:r>
              <a:rPr lang="pl-PL" dirty="0" err="1"/>
              <a:t>very</a:t>
            </a:r>
            <a:r>
              <a:rPr lang="pl-PL" dirty="0"/>
              <a:t> nice, we </a:t>
            </a:r>
            <a:r>
              <a:rPr lang="pl-PL" dirty="0" err="1"/>
              <a:t>really</a:t>
            </a:r>
            <a:r>
              <a:rPr lang="pl-PL" dirty="0"/>
              <a:t> </a:t>
            </a:r>
            <a:r>
              <a:rPr lang="pl-PL" dirty="0" err="1"/>
              <a:t>like</a:t>
            </a:r>
            <a:r>
              <a:rPr lang="pl-PL" dirty="0"/>
              <a:t> </a:t>
            </a:r>
            <a:r>
              <a:rPr lang="pl-PL" dirty="0" err="1"/>
              <a:t>it</a:t>
            </a:r>
            <a:r>
              <a:rPr lang="pl-PL" dirty="0"/>
              <a:t> and </a:t>
            </a:r>
            <a:r>
              <a:rPr lang="pl-PL" dirty="0" err="1"/>
              <a:t>appreciate</a:t>
            </a:r>
            <a:r>
              <a:rPr lang="pl-PL" dirty="0"/>
              <a:t> </a:t>
            </a:r>
            <a:r>
              <a:rPr lang="pl-PL" dirty="0" err="1"/>
              <a:t>it</a:t>
            </a:r>
            <a:r>
              <a:rPr lang="pl-PL" dirty="0"/>
              <a:t> a lot.</a:t>
            </a:r>
          </a:p>
          <a:p>
            <a:r>
              <a:rPr lang="en-US" dirty="0"/>
              <a:t>Folk instrumental playing in Mazovia was characterized by</a:t>
            </a:r>
            <a:r>
              <a:rPr lang="pl-PL" dirty="0"/>
              <a:t> </a:t>
            </a:r>
            <a:r>
              <a:rPr lang="en-US" dirty="0"/>
              <a:t>performance variability </a:t>
            </a:r>
            <a:r>
              <a:rPr lang="pl-PL" dirty="0"/>
              <a:t>(</a:t>
            </a:r>
            <a:r>
              <a:rPr lang="en-US" dirty="0"/>
              <a:t>rhythmic and</a:t>
            </a:r>
            <a:r>
              <a:rPr lang="pl-PL" dirty="0"/>
              <a:t> </a:t>
            </a:r>
            <a:r>
              <a:rPr lang="en-US" dirty="0"/>
              <a:t>melodic</a:t>
            </a:r>
            <a:r>
              <a:rPr lang="pl-PL" dirty="0"/>
              <a:t>).</a:t>
            </a:r>
          </a:p>
          <a:p>
            <a:r>
              <a:rPr lang="pl-PL" dirty="0" err="1"/>
              <a:t>Typical</a:t>
            </a:r>
            <a:r>
              <a:rPr lang="pl-PL" dirty="0"/>
              <a:t> </a:t>
            </a:r>
            <a:r>
              <a:rPr lang="pl-PL" dirty="0" err="1"/>
              <a:t>Mazovian</a:t>
            </a:r>
            <a:r>
              <a:rPr lang="pl-PL" dirty="0"/>
              <a:t> </a:t>
            </a:r>
            <a:r>
              <a:rPr lang="pl-PL" dirty="0" err="1"/>
              <a:t>instruments</a:t>
            </a:r>
            <a:r>
              <a:rPr lang="pl-PL" dirty="0"/>
              <a:t> </a:t>
            </a:r>
            <a:r>
              <a:rPr lang="pl-PL" dirty="0" err="1"/>
              <a:t>are</a:t>
            </a:r>
            <a:r>
              <a:rPr lang="pl-PL" dirty="0"/>
              <a:t>: </a:t>
            </a:r>
            <a:r>
              <a:rPr lang="pl-PL" dirty="0" err="1"/>
              <a:t>Violin</a:t>
            </a:r>
            <a:r>
              <a:rPr lang="pl-PL" dirty="0"/>
              <a:t>, </a:t>
            </a:r>
            <a:r>
              <a:rPr lang="pl-PL" dirty="0" err="1"/>
              <a:t>bagpipe</a:t>
            </a:r>
            <a:r>
              <a:rPr lang="pl-PL" dirty="0"/>
              <a:t>, </a:t>
            </a:r>
            <a:r>
              <a:rPr lang="pl-PL" dirty="0" err="1"/>
              <a:t>dulcimer</a:t>
            </a:r>
            <a:r>
              <a:rPr lang="pl-PL" dirty="0"/>
              <a:t>, </a:t>
            </a:r>
            <a:r>
              <a:rPr lang="pl-PL" dirty="0" err="1"/>
              <a:t>clarinet</a:t>
            </a:r>
            <a:r>
              <a:rPr lang="pl-PL" dirty="0"/>
              <a:t> and </a:t>
            </a:r>
            <a:r>
              <a:rPr lang="pl-PL" dirty="0" err="1"/>
              <a:t>even</a:t>
            </a:r>
            <a:r>
              <a:rPr lang="pl-PL" dirty="0"/>
              <a:t> </a:t>
            </a:r>
            <a:r>
              <a:rPr lang="pl-PL" dirty="0" err="1"/>
              <a:t>more</a:t>
            </a:r>
            <a:r>
              <a:rPr lang="pl-PL" dirty="0"/>
              <a:t>.</a:t>
            </a:r>
          </a:p>
          <a:p>
            <a:endParaRPr lang="pl-PL" dirty="0"/>
          </a:p>
          <a:p>
            <a:endParaRPr lang="pl-PL" dirty="0"/>
          </a:p>
        </p:txBody>
      </p:sp>
      <p:sp>
        <p:nvSpPr>
          <p:cNvPr id="11" name="Rectangle 10">
            <a:extLst>
              <a:ext uri="{FF2B5EF4-FFF2-40B4-BE49-F238E27FC236}">
                <a16:creationId xmlns:a16="http://schemas.microsoft.com/office/drawing/2014/main" xmlns="" id="{FBEA8A33-C0D0-416D-8359-724B8828C7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Violin and sheet music">
            <a:extLst>
              <a:ext uri="{FF2B5EF4-FFF2-40B4-BE49-F238E27FC236}">
                <a16:creationId xmlns:a16="http://schemas.microsoft.com/office/drawing/2014/main" xmlns="" id="{88C3DCA3-0B99-41CE-9812-649F6DF6219A}"/>
              </a:ext>
            </a:extLst>
          </p:cNvPr>
          <p:cNvPicPr>
            <a:picLocks noChangeAspect="1"/>
          </p:cNvPicPr>
          <p:nvPr/>
        </p:nvPicPr>
        <p:blipFill rotWithShape="1">
          <a:blip r:embed="rId2"/>
          <a:srcRect l="30593" r="25165" b="-1"/>
          <a:stretch/>
        </p:blipFill>
        <p:spPr>
          <a:xfrm>
            <a:off x="7612260" y="10"/>
            <a:ext cx="4579739" cy="6857990"/>
          </a:xfrm>
          <a:prstGeom prst="rect">
            <a:avLst/>
          </a:prstGeom>
        </p:spPr>
      </p:pic>
    </p:spTree>
    <p:extLst>
      <p:ext uri="{BB962C8B-B14F-4D97-AF65-F5344CB8AC3E}">
        <p14:creationId xmlns:p14="http://schemas.microsoft.com/office/powerpoint/2010/main" val="3756529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xmlns="" id="{1D868099-6145-4BC0-A5EA-74BEF1776B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B956C2E-16B6-4FFD-82B6-C596E5325D49}"/>
              </a:ext>
            </a:extLst>
          </p:cNvPr>
          <p:cNvSpPr>
            <a:spLocks noGrp="1"/>
          </p:cNvSpPr>
          <p:nvPr>
            <p:ph type="title"/>
          </p:nvPr>
        </p:nvSpPr>
        <p:spPr>
          <a:xfrm>
            <a:off x="8471424" y="1110882"/>
            <a:ext cx="3053039" cy="1060817"/>
          </a:xfrm>
        </p:spPr>
        <p:txBody>
          <a:bodyPr anchor="b">
            <a:normAutofit/>
          </a:bodyPr>
          <a:lstStyle/>
          <a:p>
            <a:pPr algn="ctr"/>
            <a:r>
              <a:rPr lang="pl-PL" sz="2800" dirty="0"/>
              <a:t>Musical </a:t>
            </a:r>
            <a:r>
              <a:rPr lang="pl-PL" sz="2800" dirty="0" err="1"/>
              <a:t>folklore</a:t>
            </a:r>
            <a:r>
              <a:rPr lang="pl-PL" sz="2800" dirty="0"/>
              <a:t> in </a:t>
            </a:r>
            <a:r>
              <a:rPr lang="pl-PL" sz="2800" dirty="0" err="1"/>
              <a:t>Mazovia</a:t>
            </a:r>
            <a:endParaRPr lang="pl-PL" sz="2800" dirty="0"/>
          </a:p>
        </p:txBody>
      </p:sp>
      <p:pic>
        <p:nvPicPr>
          <p:cNvPr id="3074" name="Picture 2" descr="Koncert Edukacyjny baletu i orkiestry zespołu &quot;Mazowsze ...">
            <a:extLst>
              <a:ext uri="{FF2B5EF4-FFF2-40B4-BE49-F238E27FC236}">
                <a16:creationId xmlns:a16="http://schemas.microsoft.com/office/drawing/2014/main" xmlns="" id="{43CFD405-FFF1-4F0F-A311-6A0DE1D5ECC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4275" y="1125998"/>
            <a:ext cx="6900380" cy="4606003"/>
          </a:xfrm>
          <a:prstGeom prst="rect">
            <a:avLst/>
          </a:prstGeom>
          <a:noFill/>
          <a:extLst>
            <a:ext uri="{909E8E84-426E-40DD-AFC4-6F175D3DCCD1}">
              <a14:hiddenFill xmlns:a14="http://schemas.microsoft.com/office/drawing/2010/main">
                <a:solidFill>
                  <a:srgbClr val="FFFFFF"/>
                </a:solidFill>
              </a14:hiddenFill>
            </a:ext>
          </a:extLst>
        </p:spPr>
      </p:pic>
      <p:sp>
        <p:nvSpPr>
          <p:cNvPr id="3078" name="Content Placeholder 3077">
            <a:extLst>
              <a:ext uri="{FF2B5EF4-FFF2-40B4-BE49-F238E27FC236}">
                <a16:creationId xmlns:a16="http://schemas.microsoft.com/office/drawing/2014/main" xmlns="" id="{16B7C250-048F-4EAB-89F4-7DFE0883487D}"/>
              </a:ext>
            </a:extLst>
          </p:cNvPr>
          <p:cNvSpPr>
            <a:spLocks noGrp="1"/>
          </p:cNvSpPr>
          <p:nvPr>
            <p:ph idx="1"/>
          </p:nvPr>
        </p:nvSpPr>
        <p:spPr>
          <a:xfrm>
            <a:off x="8471423" y="2286000"/>
            <a:ext cx="3053039" cy="3931920"/>
          </a:xfrm>
        </p:spPr>
        <p:txBody>
          <a:bodyPr>
            <a:noAutofit/>
          </a:bodyPr>
          <a:lstStyle/>
          <a:p>
            <a:pPr marL="0" indent="0">
              <a:buNone/>
            </a:pPr>
            <a:r>
              <a:rPr lang="pl-PL" sz="1800" dirty="0" err="1"/>
              <a:t>Looking</a:t>
            </a:r>
            <a:r>
              <a:rPr lang="pl-PL" sz="1800" dirty="0"/>
              <a:t> </a:t>
            </a:r>
            <a:r>
              <a:rPr lang="pl-PL" sz="1800" dirty="0" err="1"/>
              <a:t>at</a:t>
            </a:r>
            <a:r>
              <a:rPr lang="pl-PL" sz="1800" dirty="0"/>
              <a:t> the musical </a:t>
            </a:r>
            <a:r>
              <a:rPr lang="pl-PL" sz="1800" dirty="0" err="1"/>
              <a:t>folklore</a:t>
            </a:r>
            <a:r>
              <a:rPr lang="pl-PL" sz="1800" dirty="0"/>
              <a:t> of the region of </a:t>
            </a:r>
            <a:r>
              <a:rPr lang="pl-PL" sz="1800" dirty="0" err="1"/>
              <a:t>Mazovia</a:t>
            </a:r>
            <a:r>
              <a:rPr lang="pl-PL" sz="1800" dirty="0"/>
              <a:t> (Mazowsze), one </a:t>
            </a:r>
            <a:r>
              <a:rPr lang="pl-PL" sz="1800" dirty="0" err="1"/>
              <a:t>can</a:t>
            </a:r>
            <a:r>
              <a:rPr lang="pl-PL" sz="1800" dirty="0"/>
              <a:t> </a:t>
            </a:r>
            <a:r>
              <a:rPr lang="pl-PL" sz="1800" dirty="0" err="1"/>
              <a:t>distinguish</a:t>
            </a:r>
            <a:r>
              <a:rPr lang="pl-PL" sz="1800" dirty="0"/>
              <a:t> the </a:t>
            </a:r>
            <a:r>
              <a:rPr lang="pl-PL" sz="1800" dirty="0" err="1"/>
              <a:t>following</a:t>
            </a:r>
            <a:r>
              <a:rPr lang="pl-PL" sz="1800" dirty="0"/>
              <a:t> </a:t>
            </a:r>
            <a:r>
              <a:rPr lang="pl-PL" sz="1800" dirty="0" err="1"/>
              <a:t>subregions</a:t>
            </a:r>
            <a:r>
              <a:rPr lang="pl-PL" sz="1800" dirty="0"/>
              <a:t>: Kurpie, Mazowsze Płockie, Mazowsze Łowickie, Mazowsze Skierniewickie, Mazowsze Rawskie, and Mazowsze Polne (Południowe). </a:t>
            </a:r>
            <a:r>
              <a:rPr lang="pl-PL" sz="1800" dirty="0" err="1"/>
              <a:t>Mazovia's</a:t>
            </a:r>
            <a:r>
              <a:rPr lang="pl-PL" sz="1800" dirty="0"/>
              <a:t> </a:t>
            </a:r>
            <a:r>
              <a:rPr lang="pl-PL" sz="1800" dirty="0" err="1"/>
              <a:t>folk</a:t>
            </a:r>
            <a:r>
              <a:rPr lang="pl-PL" sz="1800" dirty="0"/>
              <a:t> </a:t>
            </a:r>
            <a:r>
              <a:rPr lang="pl-PL" sz="1800" dirty="0" err="1"/>
              <a:t>instrumentalists</a:t>
            </a:r>
            <a:r>
              <a:rPr lang="pl-PL" sz="1800" dirty="0"/>
              <a:t> </a:t>
            </a:r>
            <a:r>
              <a:rPr lang="pl-PL" sz="1800" dirty="0" err="1"/>
              <a:t>did</a:t>
            </a:r>
            <a:r>
              <a:rPr lang="pl-PL" sz="1800" dirty="0"/>
              <a:t> not </a:t>
            </a:r>
            <a:r>
              <a:rPr lang="pl-PL" sz="1800" dirty="0" err="1"/>
              <a:t>adhere</a:t>
            </a:r>
            <a:r>
              <a:rPr lang="pl-PL" sz="1800" dirty="0"/>
              <a:t> to one standard of performing as </a:t>
            </a:r>
            <a:r>
              <a:rPr lang="pl-PL" sz="1800" dirty="0" err="1"/>
              <a:t>regards</a:t>
            </a:r>
            <a:r>
              <a:rPr lang="pl-PL" sz="1800" dirty="0"/>
              <a:t> </a:t>
            </a:r>
            <a:r>
              <a:rPr lang="pl-PL" sz="1800" dirty="0" err="1"/>
              <a:t>melody</a:t>
            </a:r>
            <a:r>
              <a:rPr lang="pl-PL" sz="1800" dirty="0"/>
              <a:t> and </a:t>
            </a:r>
            <a:r>
              <a:rPr lang="pl-PL" sz="1800" dirty="0" err="1"/>
              <a:t>rhythm</a:t>
            </a:r>
            <a:r>
              <a:rPr lang="pl-PL" sz="1800" dirty="0"/>
              <a:t>.</a:t>
            </a:r>
          </a:p>
        </p:txBody>
      </p:sp>
      <p:sp>
        <p:nvSpPr>
          <p:cNvPr id="75" name="Freeform 6">
            <a:extLst>
              <a:ext uri="{FF2B5EF4-FFF2-40B4-BE49-F238E27FC236}">
                <a16:creationId xmlns:a16="http://schemas.microsoft.com/office/drawing/2014/main" xmlns="" id="{CC1026F7-DECB-49B4-A565-518BBA4454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427148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E7D3D9C-4698-433C-885E-C84C70AEC531}"/>
              </a:ext>
            </a:extLst>
          </p:cNvPr>
          <p:cNvSpPr>
            <a:spLocks noGrp="1"/>
          </p:cNvSpPr>
          <p:nvPr>
            <p:ph type="title"/>
          </p:nvPr>
        </p:nvSpPr>
        <p:spPr>
          <a:xfrm>
            <a:off x="1371600" y="685800"/>
            <a:ext cx="9601200" cy="965447"/>
          </a:xfrm>
        </p:spPr>
        <p:txBody>
          <a:bodyPr/>
          <a:lstStyle/>
          <a:p>
            <a:pPr algn="ctr"/>
            <a:r>
              <a:rPr lang="pl-PL" dirty="0"/>
              <a:t>Mazowsze </a:t>
            </a:r>
            <a:r>
              <a:rPr lang="pl-PL" dirty="0" err="1"/>
              <a:t>Folk</a:t>
            </a:r>
            <a:r>
              <a:rPr lang="pl-PL" dirty="0"/>
              <a:t> </a:t>
            </a:r>
            <a:r>
              <a:rPr lang="pl-PL" dirty="0" err="1"/>
              <a:t>group</a:t>
            </a:r>
            <a:endParaRPr lang="pl-PL" dirty="0"/>
          </a:p>
        </p:txBody>
      </p:sp>
      <p:sp>
        <p:nvSpPr>
          <p:cNvPr id="3" name="Symbol zastępczy zawartości 2">
            <a:extLst>
              <a:ext uri="{FF2B5EF4-FFF2-40B4-BE49-F238E27FC236}">
                <a16:creationId xmlns:a16="http://schemas.microsoft.com/office/drawing/2014/main" xmlns="" id="{4A31179F-8E0A-4BA0-B2E3-061D53F9DA28}"/>
              </a:ext>
            </a:extLst>
          </p:cNvPr>
          <p:cNvSpPr>
            <a:spLocks noGrp="1"/>
          </p:cNvSpPr>
          <p:nvPr>
            <p:ph idx="1"/>
          </p:nvPr>
        </p:nvSpPr>
        <p:spPr>
          <a:xfrm>
            <a:off x="1371600" y="1447060"/>
            <a:ext cx="9601200" cy="4420340"/>
          </a:xfrm>
        </p:spPr>
        <p:txBody>
          <a:bodyPr/>
          <a:lstStyle/>
          <a:p>
            <a:pPr marL="0" indent="0">
              <a:buNone/>
            </a:pPr>
            <a:r>
              <a:rPr lang="en-US" dirty="0"/>
              <a:t>"</a:t>
            </a:r>
            <a:r>
              <a:rPr lang="en-US" dirty="0" err="1"/>
              <a:t>Mazowsze</a:t>
            </a:r>
            <a:r>
              <a:rPr lang="en-US" dirty="0"/>
              <a:t>" is one of the largest artistic groups in the world, reaching for the wealth of national dances, songs, songs and customs. The name of the group comes from the central region of Poland - Mazovia, but the repertoire of "</a:t>
            </a:r>
            <a:r>
              <a:rPr lang="en-US" dirty="0" err="1"/>
              <a:t>Mazowsze</a:t>
            </a:r>
            <a:r>
              <a:rPr lang="en-US" dirty="0"/>
              <a:t>" also includes folklore of other regions. The ensemble consists of a ballet, choir and symphony orchestra. The melodies come from 39 ethnographic regions of Poland and from around the world. The band's concerts are always a great artistic spectacle, combining dance, singing and music. It is a coherent presentation of national and folk culture from various regions of Poland. All this makes the band's work recognizable not only in Poland, but also abroad.</a:t>
            </a:r>
            <a:endParaRPr lang="pl-PL" dirty="0"/>
          </a:p>
        </p:txBody>
      </p:sp>
      <p:pic>
        <p:nvPicPr>
          <p:cNvPr id="5" name="Obraz 4">
            <a:extLst>
              <a:ext uri="{FF2B5EF4-FFF2-40B4-BE49-F238E27FC236}">
                <a16:creationId xmlns:a16="http://schemas.microsoft.com/office/drawing/2014/main" xmlns="" id="{AE1F8BCF-E2BC-4BAC-9182-301FFA909D7B}"/>
              </a:ext>
            </a:extLst>
          </p:cNvPr>
          <p:cNvPicPr>
            <a:picLocks noChangeAspect="1"/>
          </p:cNvPicPr>
          <p:nvPr/>
        </p:nvPicPr>
        <p:blipFill>
          <a:blip r:embed="rId2"/>
          <a:stretch>
            <a:fillRect/>
          </a:stretch>
        </p:blipFill>
        <p:spPr>
          <a:xfrm>
            <a:off x="6640498" y="3808986"/>
            <a:ext cx="4582760" cy="3049014"/>
          </a:xfrm>
          <a:prstGeom prst="rect">
            <a:avLst/>
          </a:prstGeom>
        </p:spPr>
      </p:pic>
    </p:spTree>
    <p:extLst>
      <p:ext uri="{BB962C8B-B14F-4D97-AF65-F5344CB8AC3E}">
        <p14:creationId xmlns:p14="http://schemas.microsoft.com/office/powerpoint/2010/main" val="754589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D586862A-67E8-44BC-B965-3352C78A0126}"/>
              </a:ext>
            </a:extLst>
          </p:cNvPr>
          <p:cNvSpPr>
            <a:spLocks noGrp="1"/>
          </p:cNvSpPr>
          <p:nvPr>
            <p:ph idx="1"/>
          </p:nvPr>
        </p:nvSpPr>
        <p:spPr>
          <a:xfrm>
            <a:off x="1185169" y="599243"/>
            <a:ext cx="9601200" cy="3581400"/>
          </a:xfrm>
        </p:spPr>
        <p:txBody>
          <a:bodyPr/>
          <a:lstStyle/>
          <a:p>
            <a:pPr marL="0" indent="0">
              <a:buNone/>
            </a:pPr>
            <a:r>
              <a:rPr lang="en-US" dirty="0"/>
              <a:t>Since 2009, the headquarters of the group is the folklore center "</a:t>
            </a:r>
            <a:r>
              <a:rPr lang="en-US" dirty="0" err="1"/>
              <a:t>Matecznik</a:t>
            </a:r>
            <a:r>
              <a:rPr lang="en-US" dirty="0"/>
              <a:t> </a:t>
            </a:r>
            <a:r>
              <a:rPr lang="en-US" dirty="0" err="1"/>
              <a:t>Mazowsze</a:t>
            </a:r>
            <a:r>
              <a:rPr lang="en-US" dirty="0"/>
              <a:t>". The main element of the facility is a modern entertainment and educational hall, which can accommodate 563 spectators at a time. The team was established on January 2, 1949 by an order of the Minister of Culture, Stefan </a:t>
            </a:r>
            <a:r>
              <a:rPr lang="en-US" dirty="0" err="1"/>
              <a:t>Dybowski</a:t>
            </a:r>
            <a:r>
              <a:rPr lang="en-US" dirty="0"/>
              <a:t>. For 50 years its organizer was the Ministry of Culture and Art, later the Ministry of Culture and National Heritage, and from 1999 this role was taken over by the </a:t>
            </a:r>
            <a:r>
              <a:rPr lang="en-US" dirty="0" err="1"/>
              <a:t>Mazowieckie</a:t>
            </a:r>
            <a:r>
              <a:rPr lang="en-US" dirty="0"/>
              <a:t> Voivodeship Self-Government.</a:t>
            </a:r>
            <a:endParaRPr lang="pl-PL" dirty="0"/>
          </a:p>
        </p:txBody>
      </p:sp>
      <p:pic>
        <p:nvPicPr>
          <p:cNvPr id="5" name="Obraz 4">
            <a:extLst>
              <a:ext uri="{FF2B5EF4-FFF2-40B4-BE49-F238E27FC236}">
                <a16:creationId xmlns:a16="http://schemas.microsoft.com/office/drawing/2014/main" xmlns="" id="{0F342758-A423-464E-BF53-774AF755568D}"/>
              </a:ext>
            </a:extLst>
          </p:cNvPr>
          <p:cNvPicPr>
            <a:picLocks noChangeAspect="1"/>
          </p:cNvPicPr>
          <p:nvPr/>
        </p:nvPicPr>
        <p:blipFill>
          <a:blip r:embed="rId2"/>
          <a:stretch>
            <a:fillRect/>
          </a:stretch>
        </p:blipFill>
        <p:spPr>
          <a:xfrm>
            <a:off x="1072718" y="3045041"/>
            <a:ext cx="5316245" cy="2319212"/>
          </a:xfrm>
          <a:prstGeom prst="rect">
            <a:avLst/>
          </a:prstGeom>
        </p:spPr>
      </p:pic>
      <p:pic>
        <p:nvPicPr>
          <p:cNvPr id="7" name="Obraz 6">
            <a:extLst>
              <a:ext uri="{FF2B5EF4-FFF2-40B4-BE49-F238E27FC236}">
                <a16:creationId xmlns:a16="http://schemas.microsoft.com/office/drawing/2014/main" xmlns="" id="{FA7C7788-DDA0-4B43-91DF-DEF1DA081551}"/>
              </a:ext>
            </a:extLst>
          </p:cNvPr>
          <p:cNvPicPr>
            <a:picLocks noChangeAspect="1"/>
          </p:cNvPicPr>
          <p:nvPr/>
        </p:nvPicPr>
        <p:blipFill>
          <a:blip r:embed="rId3"/>
          <a:stretch>
            <a:fillRect/>
          </a:stretch>
        </p:blipFill>
        <p:spPr>
          <a:xfrm>
            <a:off x="6711726" y="3045041"/>
            <a:ext cx="4295105" cy="2857438"/>
          </a:xfrm>
          <a:prstGeom prst="rect">
            <a:avLst/>
          </a:prstGeom>
        </p:spPr>
      </p:pic>
    </p:spTree>
    <p:extLst>
      <p:ext uri="{BB962C8B-B14F-4D97-AF65-F5344CB8AC3E}">
        <p14:creationId xmlns:p14="http://schemas.microsoft.com/office/powerpoint/2010/main" val="545291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F59FE786-EF98-4474-BD25-8BAE754E5EA3}"/>
              </a:ext>
            </a:extLst>
          </p:cNvPr>
          <p:cNvSpPr>
            <a:spLocks noGrp="1"/>
          </p:cNvSpPr>
          <p:nvPr>
            <p:ph type="title"/>
          </p:nvPr>
        </p:nvSpPr>
        <p:spPr/>
        <p:txBody>
          <a:bodyPr/>
          <a:lstStyle/>
          <a:p>
            <a:pPr algn="ctr"/>
            <a:r>
              <a:rPr lang="pl-PL" dirty="0" err="1"/>
              <a:t>Mountain</a:t>
            </a:r>
            <a:r>
              <a:rPr lang="pl-PL" dirty="0"/>
              <a:t> </a:t>
            </a:r>
            <a:r>
              <a:rPr lang="pl-PL" dirty="0" err="1"/>
              <a:t>or</a:t>
            </a:r>
            <a:r>
              <a:rPr lang="pl-PL" dirty="0"/>
              <a:t> </a:t>
            </a:r>
            <a:r>
              <a:rPr lang="pl-PL" dirty="0" err="1"/>
              <a:t>Highland</a:t>
            </a:r>
            <a:r>
              <a:rPr lang="pl-PL" dirty="0"/>
              <a:t> </a:t>
            </a:r>
            <a:r>
              <a:rPr lang="pl-PL" dirty="0" err="1"/>
              <a:t>Folklore</a:t>
            </a:r>
            <a:endParaRPr lang="pl-PL" dirty="0"/>
          </a:p>
        </p:txBody>
      </p:sp>
      <p:sp>
        <p:nvSpPr>
          <p:cNvPr id="3" name="Symbol zastępczy zawartości 2">
            <a:extLst>
              <a:ext uri="{FF2B5EF4-FFF2-40B4-BE49-F238E27FC236}">
                <a16:creationId xmlns:a16="http://schemas.microsoft.com/office/drawing/2014/main" xmlns="" id="{4B80712A-5D39-49EC-A4B4-3ECA6E11718D}"/>
              </a:ext>
            </a:extLst>
          </p:cNvPr>
          <p:cNvSpPr>
            <a:spLocks noGrp="1"/>
          </p:cNvSpPr>
          <p:nvPr>
            <p:ph idx="1"/>
          </p:nvPr>
        </p:nvSpPr>
        <p:spPr>
          <a:xfrm>
            <a:off x="1371600" y="1727200"/>
            <a:ext cx="3393440" cy="2651760"/>
          </a:xfrm>
        </p:spPr>
        <p:txBody>
          <a:bodyPr>
            <a:normAutofit/>
          </a:bodyPr>
          <a:lstStyle/>
          <a:p>
            <a:r>
              <a:rPr lang="pl-PL" dirty="0" err="1"/>
              <a:t>Mountain</a:t>
            </a:r>
            <a:r>
              <a:rPr lang="pl-PL" dirty="0"/>
              <a:t> region </a:t>
            </a:r>
            <a:r>
              <a:rPr lang="pl-PL" dirty="0" err="1"/>
              <a:t>is</a:t>
            </a:r>
            <a:r>
              <a:rPr lang="pl-PL" dirty="0"/>
              <a:t> in the </a:t>
            </a:r>
            <a:r>
              <a:rPr lang="pl-PL" dirty="0" err="1"/>
              <a:t>south</a:t>
            </a:r>
            <a:r>
              <a:rPr lang="pl-PL" dirty="0"/>
              <a:t> of Poland</a:t>
            </a:r>
          </a:p>
          <a:p>
            <a:r>
              <a:rPr lang="pl-PL" dirty="0"/>
              <a:t>Zakopane </a:t>
            </a:r>
            <a:r>
              <a:rPr lang="pl-PL" dirty="0" err="1"/>
              <a:t>is</a:t>
            </a:r>
            <a:r>
              <a:rPr lang="pl-PL" dirty="0"/>
              <a:t> the most </a:t>
            </a:r>
            <a:r>
              <a:rPr lang="pl-PL" dirty="0" err="1"/>
              <a:t>well</a:t>
            </a:r>
            <a:r>
              <a:rPr lang="pl-PL" dirty="0"/>
              <a:t> </a:t>
            </a:r>
            <a:r>
              <a:rPr lang="pl-PL" dirty="0" err="1"/>
              <a:t>know</a:t>
            </a:r>
            <a:r>
              <a:rPr lang="pl-PL" dirty="0"/>
              <a:t> </a:t>
            </a:r>
            <a:r>
              <a:rPr lang="pl-PL" dirty="0" err="1"/>
              <a:t>town</a:t>
            </a:r>
            <a:endParaRPr lang="pl-PL" dirty="0"/>
          </a:p>
          <a:p>
            <a:r>
              <a:rPr lang="pl-PL" dirty="0"/>
              <a:t>The region </a:t>
            </a:r>
            <a:r>
              <a:rPr lang="pl-PL" dirty="0" err="1"/>
              <a:t>is</a:t>
            </a:r>
            <a:r>
              <a:rPr lang="pl-PL" dirty="0"/>
              <a:t> </a:t>
            </a:r>
            <a:r>
              <a:rPr lang="pl-PL" dirty="0" err="1"/>
              <a:t>known</a:t>
            </a:r>
            <a:r>
              <a:rPr lang="pl-PL" dirty="0"/>
              <a:t> for </a:t>
            </a:r>
            <a:r>
              <a:rPr lang="pl-PL" dirty="0" err="1"/>
              <a:t>its</a:t>
            </a:r>
            <a:r>
              <a:rPr lang="pl-PL" dirty="0"/>
              <a:t> </a:t>
            </a:r>
            <a:r>
              <a:rPr lang="pl-PL" dirty="0" err="1"/>
              <a:t>folklore</a:t>
            </a:r>
            <a:r>
              <a:rPr lang="pl-PL" dirty="0"/>
              <a:t> and oscypek</a:t>
            </a:r>
          </a:p>
          <a:p>
            <a:endParaRPr lang="pl-PL" dirty="0"/>
          </a:p>
        </p:txBody>
      </p:sp>
      <p:pic>
        <p:nvPicPr>
          <p:cNvPr id="4" name="Picture 2" descr="Kontur Polski - ClipArt Best">
            <a:extLst>
              <a:ext uri="{FF2B5EF4-FFF2-40B4-BE49-F238E27FC236}">
                <a16:creationId xmlns:a16="http://schemas.microsoft.com/office/drawing/2014/main" xmlns="" id="{AFC8E8EC-B6F6-43D0-B2F3-69B7E6BD47D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87059" y="1610253"/>
            <a:ext cx="5673240" cy="5247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808810"/>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{5AEB88AD-F75A-48A2-91A3-B8C7CC7144DB}tf10001105</Template>
  <TotalTime>146</TotalTime>
  <Words>783</Words>
  <Application>Microsoft Office PowerPoint</Application>
  <PresentationFormat>Panoramiczny</PresentationFormat>
  <Paragraphs>41</Paragraphs>
  <Slides>13</Slides>
  <Notes>0</Notes>
  <HiddenSlides>0</HiddenSlides>
  <MMClips>0</MMClips>
  <ScaleCrop>false</ScaleCrop>
  <HeadingPairs>
    <vt:vector size="6" baseType="variant">
      <vt:variant>
        <vt:lpstr>Używane czcionki</vt:lpstr>
      </vt:variant>
      <vt:variant>
        <vt:i4>1</vt:i4>
      </vt:variant>
      <vt:variant>
        <vt:lpstr>Motyw</vt:lpstr>
      </vt:variant>
      <vt:variant>
        <vt:i4>1</vt:i4>
      </vt:variant>
      <vt:variant>
        <vt:lpstr>Tytuły slajdów</vt:lpstr>
      </vt:variant>
      <vt:variant>
        <vt:i4>13</vt:i4>
      </vt:variant>
    </vt:vector>
  </HeadingPairs>
  <TitlesOfParts>
    <vt:vector size="15" baseType="lpstr">
      <vt:lpstr>Franklin Gothic Book</vt:lpstr>
      <vt:lpstr>Crop</vt:lpstr>
      <vt:lpstr>Folklore in Poland</vt:lpstr>
      <vt:lpstr>Diversity</vt:lpstr>
      <vt:lpstr>Mazovia Region</vt:lpstr>
      <vt:lpstr>Mazovian costiums</vt:lpstr>
      <vt:lpstr>Mazovian Music</vt:lpstr>
      <vt:lpstr>Musical folklore in Mazovia</vt:lpstr>
      <vt:lpstr>Mazowsze Folk group</vt:lpstr>
      <vt:lpstr>Prezentacja programu PowerPoint</vt:lpstr>
      <vt:lpstr>Mountain or Highland Folklore</vt:lpstr>
      <vt:lpstr>Mountain folk clothes</vt:lpstr>
      <vt:lpstr>Mountain Folklore</vt:lpstr>
      <vt:lpstr>Prezentacja programu PowerPoint</vt:lpstr>
      <vt:lpstr>Thank You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Mazovian Folklor</dc:title>
  <dc:creator>Gustaw Łakomy</dc:creator>
  <cp:lastModifiedBy>KAJA</cp:lastModifiedBy>
  <cp:revision>2</cp:revision>
  <dcterms:created xsi:type="dcterms:W3CDTF">2022-02-16T13:25:27Z</dcterms:created>
  <dcterms:modified xsi:type="dcterms:W3CDTF">2022-04-19T08:58:30Z</dcterms:modified>
</cp:coreProperties>
</file>