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6" r:id="rId4"/>
    <p:sldId id="268" r:id="rId5"/>
    <p:sldId id="269" r:id="rId6"/>
    <p:sldId id="262" r:id="rId7"/>
    <p:sldId id="264" r:id="rId8"/>
    <p:sldId id="265" r:id="rId9"/>
    <p:sldId id="257" r:id="rId10"/>
    <p:sldId id="258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46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80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56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485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73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81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94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4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28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58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53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71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97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82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94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79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DB5BE-B1B3-48B8-B365-581B6CB740B6}" type="datetimeFigureOut">
              <a:rPr lang="es-ES" smtClean="0"/>
              <a:t>10/03/2022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574A7-F161-457F-B69D-72F9CCED3B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25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p5WuLV20_CM?feature=oembed" TargetMode="External"/><Relationship Id="rId1" Type="http://schemas.openxmlformats.org/officeDocument/2006/relationships/video" Target="https://www.youtube.com/embed/qgrCNvsOnak?feature=oembed" TargetMode="External"/><Relationship Id="rId6" Type="http://schemas.openxmlformats.org/officeDocument/2006/relationships/hyperlink" Target="https://youtu.be/Z4rDjwFFJvs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laA2UVeHT8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youtu.be/3Xh6iht33d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aUZUwQB" TargetMode="External"/><Relationship Id="rId5" Type="http://schemas.openxmlformats.org/officeDocument/2006/relationships/hyperlink" Target="https://youtu.be/QUN4-l89224" TargetMode="External"/><Relationship Id="rId4" Type="http://schemas.openxmlformats.org/officeDocument/2006/relationships/hyperlink" Target="https://youtu.be/00oZ0_TF4f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DhhVbcdDDg" TargetMode="External"/><Relationship Id="rId2" Type="http://schemas.openxmlformats.org/officeDocument/2006/relationships/hyperlink" Target="https://youtu.be/OV3qIjoxoj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_NzEZRLpI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83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7EF739A7-A2DE-4F31-92F7-74CAAA8FDE69}"/>
              </a:ext>
            </a:extLst>
          </p:cNvPr>
          <p:cNvSpPr/>
          <p:nvPr/>
        </p:nvSpPr>
        <p:spPr>
          <a:xfrm>
            <a:off x="2589213" y="4529540"/>
            <a:ext cx="8915399" cy="116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SPANISH FOLK SINGERS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Música Folk Significado País Ballards Y Bandas Sonoras Fotos, Retratos,  Imágenes Y Fotografía De Archivo Libres De Derecho. Image 61431014.">
            <a:extLst>
              <a:ext uri="{FF2B5EF4-FFF2-40B4-BE49-F238E27FC236}">
                <a16:creationId xmlns:a16="http://schemas.microsoft.com/office/drawing/2014/main" id="{91B0F907-83F2-421B-A748-FC5D3F1BB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6467" y="228599"/>
            <a:ext cx="3766625" cy="37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87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8A8AD26-C06F-49CE-AB92-7F05D0BD8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5" name="Freeform 11">
              <a:extLst>
                <a:ext uri="{FF2B5EF4-FFF2-40B4-BE49-F238E27FC236}">
                  <a16:creationId xmlns:a16="http://schemas.microsoft.com/office/drawing/2014/main" id="{7B9CA4A4-3706-4BBC-920D-10B61E9031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2">
              <a:extLst>
                <a:ext uri="{FF2B5EF4-FFF2-40B4-BE49-F238E27FC236}">
                  <a16:creationId xmlns:a16="http://schemas.microsoft.com/office/drawing/2014/main" id="{E9AEFAD7-4DC0-4775-B278-443CAC8644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13">
              <a:extLst>
                <a:ext uri="{FF2B5EF4-FFF2-40B4-BE49-F238E27FC236}">
                  <a16:creationId xmlns:a16="http://schemas.microsoft.com/office/drawing/2014/main" id="{95A2EB89-70BA-48F4-BAFF-2C75612915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4">
              <a:extLst>
                <a:ext uri="{FF2B5EF4-FFF2-40B4-BE49-F238E27FC236}">
                  <a16:creationId xmlns:a16="http://schemas.microsoft.com/office/drawing/2014/main" id="{7F9F7D8E-8CDE-4DC5-85E8-4E0627B10D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5">
              <a:extLst>
                <a:ext uri="{FF2B5EF4-FFF2-40B4-BE49-F238E27FC236}">
                  <a16:creationId xmlns:a16="http://schemas.microsoft.com/office/drawing/2014/main" id="{393A9604-57DC-435F-8D02-267C0E3FEE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BF551FAC-C8A0-424D-A9AB-B4D87ED051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5FC7B832-CD9A-475E-A23A-282E2D9D23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3405D3F7-11EB-4F41-842F-BC30C5BA7D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9">
              <a:extLst>
                <a:ext uri="{FF2B5EF4-FFF2-40B4-BE49-F238E27FC236}">
                  <a16:creationId xmlns:a16="http://schemas.microsoft.com/office/drawing/2014/main" id="{85045B1A-5280-45D4-8595-463F1366A9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20">
              <a:extLst>
                <a:ext uri="{FF2B5EF4-FFF2-40B4-BE49-F238E27FC236}">
                  <a16:creationId xmlns:a16="http://schemas.microsoft.com/office/drawing/2014/main" id="{059FB722-E5B1-4CB5-8D09-E3AC702096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21">
              <a:extLst>
                <a:ext uri="{FF2B5EF4-FFF2-40B4-BE49-F238E27FC236}">
                  <a16:creationId xmlns:a16="http://schemas.microsoft.com/office/drawing/2014/main" id="{2AF74CE9-4009-4B55-851A-6EC1419CD5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22">
              <a:extLst>
                <a:ext uri="{FF2B5EF4-FFF2-40B4-BE49-F238E27FC236}">
                  <a16:creationId xmlns:a16="http://schemas.microsoft.com/office/drawing/2014/main" id="{0A77AB78-F870-4BCC-8746-488F0E0904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C50F7A2-3BDC-423D-85F1-EE031C214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9" name="Freeform 27">
              <a:extLst>
                <a:ext uri="{FF2B5EF4-FFF2-40B4-BE49-F238E27FC236}">
                  <a16:creationId xmlns:a16="http://schemas.microsoft.com/office/drawing/2014/main" id="{80C7F85B-CE12-4F37-A66A-31DF1991FE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28">
              <a:extLst>
                <a:ext uri="{FF2B5EF4-FFF2-40B4-BE49-F238E27FC236}">
                  <a16:creationId xmlns:a16="http://schemas.microsoft.com/office/drawing/2014/main" id="{7E391A02-6C84-4F20-8784-AD1AB8279F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29">
              <a:extLst>
                <a:ext uri="{FF2B5EF4-FFF2-40B4-BE49-F238E27FC236}">
                  <a16:creationId xmlns:a16="http://schemas.microsoft.com/office/drawing/2014/main" id="{674CF377-E511-4F42-9D68-51CB4191E5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0">
              <a:extLst>
                <a:ext uri="{FF2B5EF4-FFF2-40B4-BE49-F238E27FC236}">
                  <a16:creationId xmlns:a16="http://schemas.microsoft.com/office/drawing/2014/main" id="{14119359-AB96-4A01-A096-ABCC56101F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6753D864-28A5-4E32-91E5-AD7C721A4B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70B3E479-AB6A-4B12-A3D5-B2D3B3DA22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7FBAB753-F3BA-478C-8E6C-EEFD4D17C2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4">
              <a:extLst>
                <a:ext uri="{FF2B5EF4-FFF2-40B4-BE49-F238E27FC236}">
                  <a16:creationId xmlns:a16="http://schemas.microsoft.com/office/drawing/2014/main" id="{47AD49C2-29A7-4BCF-AE3B-5DD422BA4B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5">
              <a:extLst>
                <a:ext uri="{FF2B5EF4-FFF2-40B4-BE49-F238E27FC236}">
                  <a16:creationId xmlns:a16="http://schemas.microsoft.com/office/drawing/2014/main" id="{A3FD5355-1EFB-4D0E-9041-7054C62C6F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6">
              <a:extLst>
                <a:ext uri="{FF2B5EF4-FFF2-40B4-BE49-F238E27FC236}">
                  <a16:creationId xmlns:a16="http://schemas.microsoft.com/office/drawing/2014/main" id="{009C505D-91C5-4318-AB8A-1983EE775F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7">
              <a:extLst>
                <a:ext uri="{FF2B5EF4-FFF2-40B4-BE49-F238E27FC236}">
                  <a16:creationId xmlns:a16="http://schemas.microsoft.com/office/drawing/2014/main" id="{A141DF61-1492-46DA-B3A9-0E8357DF4C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8">
              <a:extLst>
                <a:ext uri="{FF2B5EF4-FFF2-40B4-BE49-F238E27FC236}">
                  <a16:creationId xmlns:a16="http://schemas.microsoft.com/office/drawing/2014/main" id="{0823937D-506D-4FE0-8DA8-FFFA280C31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02A7C95-AB91-4503-A49F-FB44EDCBDC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4" name="Freeform 11">
            <a:extLst>
              <a:ext uri="{FF2B5EF4-FFF2-40B4-BE49-F238E27FC236}">
                <a16:creationId xmlns:a16="http://schemas.microsoft.com/office/drawing/2014/main" id="{36B23F17-5681-4D21-9841-77AB8B73E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F8DBD1-FAF4-4196-981E-EB674C242B33}"/>
              </a:ext>
            </a:extLst>
          </p:cNvPr>
          <p:cNvSpPr txBox="1"/>
          <p:nvPr/>
        </p:nvSpPr>
        <p:spPr>
          <a:xfrm>
            <a:off x="1683955" y="2133600"/>
            <a:ext cx="4229645" cy="2182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600" dirty="0"/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/>
              <a:t>The instruments that you can hear in her songs are: The guitar, piano, flute and castanets.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4D3FC47-222E-4F44-B90D-2FE7588E80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163" y="835131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9">
            <a:extLst>
              <a:ext uri="{FF2B5EF4-FFF2-40B4-BE49-F238E27FC236}">
                <a16:creationId xmlns:a16="http://schemas.microsoft.com/office/drawing/2014/main" id="{C75A1A82-52F2-4E45-99B7-5828886D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570550" y="1689548"/>
            <a:ext cx="2198427" cy="851890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49C717EE-5CA6-4E65-AA03-9781CDBC6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3560" y="835131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2">
            <a:extLst>
              <a:ext uri="{FF2B5EF4-FFF2-40B4-BE49-F238E27FC236}">
                <a16:creationId xmlns:a16="http://schemas.microsoft.com/office/drawing/2014/main" id="{A7F4652B-137B-49C5-B316-76E3970ED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017" y="1016280"/>
            <a:ext cx="2056287" cy="2198427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C3315F51-7DB1-481B-BEB0-C2972A038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163" y="3565196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10">
            <a:extLst>
              <a:ext uri="{FF2B5EF4-FFF2-40B4-BE49-F238E27FC236}">
                <a16:creationId xmlns:a16="http://schemas.microsoft.com/office/drawing/2014/main" id="{CE6BD8C2-A088-4369-AB8F-ECD015C81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743" y="3748371"/>
            <a:ext cx="2146041" cy="2194375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23496655-B913-4188-B56E-764EC61F72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3560" y="3565196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1">
            <a:extLst>
              <a:ext uri="{FF2B5EF4-FFF2-40B4-BE49-F238E27FC236}">
                <a16:creationId xmlns:a16="http://schemas.microsoft.com/office/drawing/2014/main" id="{F1E7C3B7-28BA-419E-97BA-749D9AA07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247140" y="3772538"/>
            <a:ext cx="2146041" cy="21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9" title="Perlita de Huelva - El candil">
            <a:hlinkClick r:id="" action="ppaction://media"/>
            <a:extLst>
              <a:ext uri="{FF2B5EF4-FFF2-40B4-BE49-F238E27FC236}">
                <a16:creationId xmlns:a16="http://schemas.microsoft.com/office/drawing/2014/main" id="{1B709BAD-38AB-403F-B61C-CADCBA4AB5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585982" y="696599"/>
            <a:ext cx="2639503" cy="1979627"/>
          </a:xfrm>
          <a:prstGeom prst="rect">
            <a:avLst/>
          </a:prstGeom>
        </p:spPr>
      </p:pic>
      <p:pic>
        <p:nvPicPr>
          <p:cNvPr id="3" name="Online Media 18" title="De Andalucia Yo Soy (Pasodoble)">
            <a:hlinkClick r:id="" action="ppaction://media"/>
            <a:extLst>
              <a:ext uri="{FF2B5EF4-FFF2-40B4-BE49-F238E27FC236}">
                <a16:creationId xmlns:a16="http://schemas.microsoft.com/office/drawing/2014/main" id="{3E4D5BA3-2725-42CD-86DF-E8E89175AC5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8878219" y="3930788"/>
            <a:ext cx="2639503" cy="19796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AF5FF5-67E4-48CB-8A22-15DAB0450909}"/>
              </a:ext>
            </a:extLst>
          </p:cNvPr>
          <p:cNvSpPr txBox="1"/>
          <p:nvPr/>
        </p:nvSpPr>
        <p:spPr>
          <a:xfrm>
            <a:off x="1518314" y="3000065"/>
            <a:ext cx="60937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800" dirty="0"/>
              <a:t>Now you are going to hear an example of her </a:t>
            </a:r>
            <a:r>
              <a:rPr lang="en-US" sz="2800" dirty="0">
                <a:hlinkClick r:id="rId6"/>
              </a:rPr>
              <a:t>songs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4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34" name="Group 11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35" name="Rectangle 12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6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96147A-F9E1-4AAF-BD6B-945A2EC84EB6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Spain is divided in many autonomous communities.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Each one has got different folk music and traditions.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We have selected one from the north, one from the Centre and another one from the South.</a:t>
            </a:r>
          </a:p>
        </p:txBody>
      </p:sp>
      <p:pic>
        <p:nvPicPr>
          <p:cNvPr id="1026" name="Picture 2" descr="El mapa que muestra las Comunidades Autónomas más queridas y odiadas por  los españoles - Málaga - COPE">
            <a:extLst>
              <a:ext uri="{FF2B5EF4-FFF2-40B4-BE49-F238E27FC236}">
                <a16:creationId xmlns:a16="http://schemas.microsoft.com/office/drawing/2014/main" id="{BD347671-E336-4679-A682-DD7AA4E5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3156" y="640080"/>
            <a:ext cx="6386350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EC4A82-A4D1-4989-BCC8-CDB2450B035A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FOLK ON CREST is a group from the North of Spain.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It is a group formed by five members.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They make modern versions of traditional songs.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They receive the influence of Celtic music, typical of the area where they are from.</a:t>
            </a:r>
          </a:p>
        </p:txBody>
      </p:sp>
      <p:pic>
        <p:nvPicPr>
          <p:cNvPr id="38" name="Picture 2" descr="Folk On Crest">
            <a:extLst>
              <a:ext uri="{FF2B5EF4-FFF2-40B4-BE49-F238E27FC236}">
                <a16:creationId xmlns:a16="http://schemas.microsoft.com/office/drawing/2014/main" id="{B629BA78-9205-461E-9097-1B2D25761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6"/>
          <a:stretch/>
        </p:blipFill>
        <p:spPr bwMode="auto">
          <a:xfrm>
            <a:off x="4619543" y="1120700"/>
            <a:ext cx="6953577" cy="42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CF5F8F6-CD30-44C4-B3BB-CEC7AFED91BA}"/>
              </a:ext>
            </a:extLst>
          </p:cNvPr>
          <p:cNvSpPr txBox="1"/>
          <p:nvPr/>
        </p:nvSpPr>
        <p:spPr>
          <a:xfrm>
            <a:off x="788371" y="503616"/>
            <a:ext cx="33175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800" dirty="0">
                <a:solidFill>
                  <a:srgbClr val="7030A0"/>
                </a:solidFill>
              </a:rPr>
              <a:t>FOLK ON CREST</a:t>
            </a:r>
          </a:p>
        </p:txBody>
      </p:sp>
    </p:spTree>
    <p:extLst>
      <p:ext uri="{BB962C8B-B14F-4D97-AF65-F5344CB8AC3E}">
        <p14:creationId xmlns:p14="http://schemas.microsoft.com/office/powerpoint/2010/main" val="363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TH9-12">
            <a:extLst>
              <a:ext uri="{FF2B5EF4-FFF2-40B4-BE49-F238E27FC236}">
                <a16:creationId xmlns:a16="http://schemas.microsoft.com/office/drawing/2014/main" id="{E5796557-72A5-4CC2-B739-E27DE3D5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89" y="234780"/>
            <a:ext cx="1953651" cy="19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ita gallega normal en La - Madera de pequia | Comprar online| TUN...">
            <a:extLst>
              <a:ext uri="{FF2B5EF4-FFF2-40B4-BE49-F238E27FC236}">
                <a16:creationId xmlns:a16="http://schemas.microsoft.com/office/drawing/2014/main" id="{7AE927C7-C837-4E94-BB75-9C4160C00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17" y="91496"/>
            <a:ext cx="2822330" cy="338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67209A-069A-460C-B435-8BB1D9213F55}"/>
              </a:ext>
            </a:extLst>
          </p:cNvPr>
          <p:cNvSpPr txBox="1"/>
          <p:nvPr/>
        </p:nvSpPr>
        <p:spPr>
          <a:xfrm>
            <a:off x="3760063" y="23478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Tambourine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107EEE-07B9-4476-88A9-6187AF95A313}"/>
              </a:ext>
            </a:extLst>
          </p:cNvPr>
          <p:cNvSpPr txBox="1"/>
          <p:nvPr/>
        </p:nvSpPr>
        <p:spPr>
          <a:xfrm>
            <a:off x="6932738" y="102694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Bagpipe</a:t>
            </a:r>
            <a:endParaRPr lang="es-ES" dirty="0"/>
          </a:p>
        </p:txBody>
      </p:sp>
      <p:pic>
        <p:nvPicPr>
          <p:cNvPr id="2054" name="Picture 6" descr="admira_paloma-imagen-0">
            <a:extLst>
              <a:ext uri="{FF2B5EF4-FFF2-40B4-BE49-F238E27FC236}">
                <a16:creationId xmlns:a16="http://schemas.microsoft.com/office/drawing/2014/main" id="{762ABCFD-5581-4DAA-BF89-0A3286E8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5847">
            <a:off x="1409643" y="3062524"/>
            <a:ext cx="3146685" cy="31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17E31C-EEBC-4F0C-84CF-464AD1C63CC5}"/>
              </a:ext>
            </a:extLst>
          </p:cNvPr>
          <p:cNvSpPr txBox="1"/>
          <p:nvPr/>
        </p:nvSpPr>
        <p:spPr>
          <a:xfrm>
            <a:off x="2197290" y="2770076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r>
              <a:rPr lang="es-ES" dirty="0" err="1"/>
              <a:t>Acoustic</a:t>
            </a:r>
            <a:r>
              <a:rPr lang="es-ES" dirty="0"/>
              <a:t> guitar</a:t>
            </a:r>
          </a:p>
        </p:txBody>
      </p:sp>
      <p:pic>
        <p:nvPicPr>
          <p:cNvPr id="2056" name="Picture 8" descr="Student Full Size Violin by Gear4music">
            <a:extLst>
              <a:ext uri="{FF2B5EF4-FFF2-40B4-BE49-F238E27FC236}">
                <a16:creationId xmlns:a16="http://schemas.microsoft.com/office/drawing/2014/main" id="{03D17D21-DB23-408D-988A-F8A8818E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10" y="2967784"/>
            <a:ext cx="2316139" cy="23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42D632D-5220-4C22-930D-0DBB3E025381}"/>
              </a:ext>
            </a:extLst>
          </p:cNvPr>
          <p:cNvSpPr txBox="1"/>
          <p:nvPr/>
        </p:nvSpPr>
        <p:spPr>
          <a:xfrm>
            <a:off x="5740302" y="495988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Violin</a:t>
            </a:r>
            <a:endParaRPr lang="es-ES" dirty="0"/>
          </a:p>
        </p:txBody>
      </p:sp>
      <p:pic>
        <p:nvPicPr>
          <p:cNvPr id="2058" name="Picture 10" descr="Mandolina Instrumento Musical Aislado. Representación 3D. Fotos, Retratos,  Imágenes Y Fotografía De Archivo Libres De Derecho. Image 70380271.">
            <a:extLst>
              <a:ext uri="{FF2B5EF4-FFF2-40B4-BE49-F238E27FC236}">
                <a16:creationId xmlns:a16="http://schemas.microsoft.com/office/drawing/2014/main" id="{5D9F37AD-C26F-4E4F-A612-2E07987F1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97" y="3796161"/>
            <a:ext cx="2563408" cy="20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EF0C13D-9094-4473-A59D-B0336D9E2BDD}"/>
              </a:ext>
            </a:extLst>
          </p:cNvPr>
          <p:cNvSpPr txBox="1"/>
          <p:nvPr/>
        </p:nvSpPr>
        <p:spPr>
          <a:xfrm>
            <a:off x="10020314" y="5329220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Mandolin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963723" y="2226884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INSTRUMENTS THEY USE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2552BE-DA7A-49E1-B74C-6C17445719BD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the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links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some of the most famous popular songs of the group: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://youtu.be/3Xh6iht33dg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https://youtu.be/JlaA2UVeHT8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https://youtu.be/00oZ0_TF4fU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https://youtu.be/QUN4-l89224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https://youtu.be/aUZUwQB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Folk on Crest – A Nuestro Ritmo 84 | ZOES Barrio del Oeste">
            <a:extLst>
              <a:ext uri="{FF2B5EF4-FFF2-40B4-BE49-F238E27FC236}">
                <a16:creationId xmlns:a16="http://schemas.microsoft.com/office/drawing/2014/main" id="{3A55422C-255D-4EA2-96EA-30395D1B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9945" y="640080"/>
            <a:ext cx="5252773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4EEB80-CC85-0441-8CBB-D967AD6AA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i="1"/>
              <a:t>GRUPO MAYALDE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5C82E1-5FE7-4FAE-884A-677C6FAC95D2}"/>
              </a:ext>
            </a:extLst>
          </p:cNvPr>
          <p:cNvSpPr txBox="1"/>
          <p:nvPr/>
        </p:nvSpPr>
        <p:spPr>
          <a:xfrm>
            <a:off x="1683956" y="2133600"/>
            <a:ext cx="4140772" cy="197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dirty="0" err="1">
                <a:solidFill>
                  <a:srgbClr val="000000"/>
                </a:solidFill>
              </a:rPr>
              <a:t>Mayalde</a:t>
            </a:r>
            <a:r>
              <a:rPr lang="en-US" b="1" dirty="0">
                <a:solidFill>
                  <a:srgbClr val="000000"/>
                </a:solidFill>
              </a:rPr>
              <a:t> is a folk music group from Castille-León, in </a:t>
            </a:r>
            <a:r>
              <a:rPr lang="en-US" b="1" dirty="0" smtClean="0">
                <a:solidFill>
                  <a:srgbClr val="000000"/>
                </a:solidFill>
              </a:rPr>
              <a:t>the </a:t>
            </a:r>
            <a:r>
              <a:rPr lang="en-US" b="1" dirty="0" err="1" smtClean="0">
                <a:solidFill>
                  <a:srgbClr val="000000"/>
                </a:solidFill>
              </a:rPr>
              <a:t>centre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of Spain. For the last 38 years they have been recuperating typical songs and traditions from that part of the country.</a:t>
            </a: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C6F5C86D-69F5-F647-8765-A525A10FF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48" y="1221672"/>
            <a:ext cx="5781496" cy="387360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07B43E-1F94-41F5-B772-B6417EEC872B}"/>
              </a:ext>
            </a:extLst>
          </p:cNvPr>
          <p:cNvSpPr txBox="1"/>
          <p:nvPr/>
        </p:nvSpPr>
        <p:spPr>
          <a:xfrm>
            <a:off x="1813428" y="5571548"/>
            <a:ext cx="909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members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group</a:t>
            </a:r>
            <a:r>
              <a:rPr lang="es-ES" b="1" dirty="0"/>
              <a:t> are Eusebio, Pilar, and </a:t>
            </a:r>
            <a:r>
              <a:rPr lang="es-ES" b="1" dirty="0" err="1"/>
              <a:t>their</a:t>
            </a:r>
            <a:r>
              <a:rPr lang="es-ES" b="1" dirty="0"/>
              <a:t> </a:t>
            </a:r>
            <a:r>
              <a:rPr lang="es-ES" b="1" dirty="0" err="1"/>
              <a:t>children</a:t>
            </a:r>
            <a:r>
              <a:rPr lang="es-ES" b="1" dirty="0"/>
              <a:t> Laura and Arturo.</a:t>
            </a:r>
          </a:p>
        </p:txBody>
      </p:sp>
    </p:spTree>
    <p:extLst>
      <p:ext uri="{BB962C8B-B14F-4D97-AF65-F5344CB8AC3E}">
        <p14:creationId xmlns:p14="http://schemas.microsoft.com/office/powerpoint/2010/main" val="1233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7DA8593-5BA7-45F3-B447-37FB2B9F7E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5CBF17-C0BF-49C1-8FB7-B43A3545D8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4BD069-6E9B-0441-8B49-3A6DA027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03" y="1584960"/>
            <a:ext cx="6418877" cy="52682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As </a:t>
            </a:r>
            <a:r>
              <a:rPr lang="es-ES" b="1" dirty="0" err="1"/>
              <a:t>instruments</a:t>
            </a:r>
            <a:r>
              <a:rPr lang="es-ES" b="1" dirty="0"/>
              <a:t> </a:t>
            </a:r>
            <a:r>
              <a:rPr lang="es-ES" b="1" dirty="0" err="1"/>
              <a:t>they</a:t>
            </a:r>
            <a:r>
              <a:rPr lang="es-ES" b="1" dirty="0"/>
              <a:t> use </a:t>
            </a:r>
            <a:r>
              <a:rPr lang="es-ES" b="1" dirty="0" err="1"/>
              <a:t>objects</a:t>
            </a:r>
            <a:r>
              <a:rPr lang="es-ES" b="1" dirty="0"/>
              <a:t> </a:t>
            </a:r>
            <a:r>
              <a:rPr lang="es-ES" b="1" dirty="0" err="1"/>
              <a:t>from</a:t>
            </a:r>
            <a:r>
              <a:rPr lang="es-ES" b="1" dirty="0"/>
              <a:t> </a:t>
            </a:r>
            <a:r>
              <a:rPr lang="es-ES" b="1" dirty="0" err="1"/>
              <a:t>our</a:t>
            </a:r>
            <a:r>
              <a:rPr lang="es-ES" b="1" dirty="0"/>
              <a:t> </a:t>
            </a:r>
            <a:r>
              <a:rPr lang="es-ES" b="1" dirty="0" err="1"/>
              <a:t>daily</a:t>
            </a:r>
            <a:r>
              <a:rPr lang="es-ES" b="1" dirty="0"/>
              <a:t> </a:t>
            </a:r>
            <a:r>
              <a:rPr lang="es-ES" b="1" dirty="0" err="1"/>
              <a:t>lives</a:t>
            </a:r>
            <a:r>
              <a:rPr lang="es-ES" b="1" dirty="0"/>
              <a:t>, </a:t>
            </a:r>
          </a:p>
          <a:p>
            <a:pPr marL="0" indent="0">
              <a:buNone/>
            </a:pPr>
            <a:r>
              <a:rPr lang="es-ES" b="1" dirty="0" err="1"/>
              <a:t>such</a:t>
            </a:r>
            <a:r>
              <a:rPr lang="es-ES" b="1" dirty="0"/>
              <a:t> as</a:t>
            </a:r>
            <a:r>
              <a:rPr lang="es-ES" b="1" dirty="0" smtClean="0"/>
              <a:t>:</a:t>
            </a:r>
            <a:endParaRPr lang="es-ES" b="1" dirty="0"/>
          </a:p>
          <a:p>
            <a:pPr marL="0" indent="0">
              <a:buNone/>
            </a:pPr>
            <a:r>
              <a:rPr lang="es-ES" b="1" dirty="0" smtClean="0"/>
              <a:t>,,,,, </a:t>
            </a:r>
            <a:r>
              <a:rPr lang="es-ES" b="1" dirty="0" err="1"/>
              <a:t>glasses</a:t>
            </a:r>
            <a:r>
              <a:rPr lang="es-ES" b="1" dirty="0"/>
              <a:t>, </a:t>
            </a:r>
            <a:r>
              <a:rPr lang="es-ES" b="1" dirty="0" err="1"/>
              <a:t>plates</a:t>
            </a:r>
            <a:r>
              <a:rPr lang="es-ES" b="1" dirty="0"/>
              <a:t>, </a:t>
            </a:r>
            <a:r>
              <a:rPr lang="es-ES" b="1" dirty="0" err="1"/>
              <a:t>shears</a:t>
            </a:r>
            <a:r>
              <a:rPr lang="es-ES" b="1" dirty="0"/>
              <a:t>, </a:t>
            </a:r>
            <a:r>
              <a:rPr lang="es-ES" b="1" dirty="0" err="1"/>
              <a:t>bones</a:t>
            </a:r>
            <a:r>
              <a:rPr lang="es-ES" b="1" dirty="0"/>
              <a:t>, </a:t>
            </a:r>
            <a:r>
              <a:rPr lang="es-ES" b="1" dirty="0" err="1"/>
              <a:t>bass</a:t>
            </a:r>
            <a:r>
              <a:rPr lang="es-ES" b="1" dirty="0"/>
              <a:t> drums, </a:t>
            </a:r>
            <a:r>
              <a:rPr lang="es-ES" b="1" dirty="0" err="1"/>
              <a:t>accordions</a:t>
            </a:r>
            <a:r>
              <a:rPr lang="es-ES" b="1" dirty="0"/>
              <a:t>, </a:t>
            </a:r>
            <a:r>
              <a:rPr lang="es-ES" b="1" dirty="0" err="1"/>
              <a:t>pots</a:t>
            </a:r>
            <a:r>
              <a:rPr lang="es-ES" b="1" dirty="0"/>
              <a:t>, </a:t>
            </a:r>
            <a:r>
              <a:rPr lang="es-ES" b="1" dirty="0" err="1"/>
              <a:t>frying</a:t>
            </a:r>
            <a:r>
              <a:rPr lang="es-ES" b="1" dirty="0"/>
              <a:t> </a:t>
            </a:r>
            <a:r>
              <a:rPr lang="es-ES" b="1" dirty="0" err="1"/>
              <a:t>pans</a:t>
            </a:r>
            <a:r>
              <a:rPr lang="es-ES" b="1" dirty="0"/>
              <a:t>, </a:t>
            </a:r>
            <a:r>
              <a:rPr lang="es-ES" b="1" dirty="0" err="1"/>
              <a:t>watering</a:t>
            </a:r>
            <a:r>
              <a:rPr lang="es-ES" b="1" dirty="0"/>
              <a:t> </a:t>
            </a:r>
            <a:r>
              <a:rPr lang="es-ES" b="1" dirty="0" err="1"/>
              <a:t>cans</a:t>
            </a:r>
            <a:r>
              <a:rPr lang="es-ES" b="1" dirty="0"/>
              <a:t>, </a:t>
            </a:r>
            <a:r>
              <a:rPr lang="es-ES" b="1" dirty="0" err="1"/>
              <a:t>oil</a:t>
            </a:r>
            <a:r>
              <a:rPr lang="es-ES" b="1" dirty="0"/>
              <a:t> </a:t>
            </a:r>
            <a:r>
              <a:rPr lang="es-ES" b="1" dirty="0" err="1"/>
              <a:t>bottles</a:t>
            </a:r>
            <a:r>
              <a:rPr lang="es-ES" b="1" dirty="0"/>
              <a:t>, tops.</a:t>
            </a: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B860FF2C-88F4-4C42-90E0-F9A93329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686620"/>
            <a:ext cx="3981455" cy="2458548"/>
          </a:xfrm>
          <a:prstGeom prst="rect">
            <a:avLst/>
          </a:prstGeom>
        </p:spPr>
      </p:pic>
      <p:pic>
        <p:nvPicPr>
          <p:cNvPr id="4" name="Imagen 7">
            <a:extLst>
              <a:ext uri="{FF2B5EF4-FFF2-40B4-BE49-F238E27FC236}">
                <a16:creationId xmlns:a16="http://schemas.microsoft.com/office/drawing/2014/main" id="{4064EF93-70AF-4199-AF3B-9FE7F0D75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3502280"/>
            <a:ext cx="3981454" cy="2239567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F5147F3F-3E4A-4255-8C92-856618C47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3348172" y="1219200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2">
                    <a:lumMod val="50000"/>
                  </a:schemeClr>
                </a:solidFill>
              </a:rPr>
              <a:t>INSTRUMENTS</a:t>
            </a:r>
            <a:endParaRPr lang="es-E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15175"/>
              </p:ext>
            </p:extLst>
          </p:nvPr>
        </p:nvGraphicFramePr>
        <p:xfrm>
          <a:off x="655320" y="4025063"/>
          <a:ext cx="6426601" cy="219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501">
                  <a:extLst>
                    <a:ext uri="{9D8B030D-6E8A-4147-A177-3AD203B41FA5}">
                      <a16:colId xmlns:a16="http://schemas.microsoft.com/office/drawing/2014/main" val="18744721"/>
                    </a:ext>
                  </a:extLst>
                </a:gridCol>
                <a:gridCol w="1283775">
                  <a:extLst>
                    <a:ext uri="{9D8B030D-6E8A-4147-A177-3AD203B41FA5}">
                      <a16:colId xmlns:a16="http://schemas.microsoft.com/office/drawing/2014/main" val="4285484308"/>
                    </a:ext>
                  </a:extLst>
                </a:gridCol>
                <a:gridCol w="1283775">
                  <a:extLst>
                    <a:ext uri="{9D8B030D-6E8A-4147-A177-3AD203B41FA5}">
                      <a16:colId xmlns:a16="http://schemas.microsoft.com/office/drawing/2014/main" val="3903181300"/>
                    </a:ext>
                  </a:extLst>
                </a:gridCol>
                <a:gridCol w="1283775">
                  <a:extLst>
                    <a:ext uri="{9D8B030D-6E8A-4147-A177-3AD203B41FA5}">
                      <a16:colId xmlns:a16="http://schemas.microsoft.com/office/drawing/2014/main" val="4257552323"/>
                    </a:ext>
                  </a:extLst>
                </a:gridCol>
                <a:gridCol w="1283775">
                  <a:extLst>
                    <a:ext uri="{9D8B030D-6E8A-4147-A177-3AD203B41FA5}">
                      <a16:colId xmlns:a16="http://schemas.microsoft.com/office/drawing/2014/main" val="139992333"/>
                    </a:ext>
                  </a:extLst>
                </a:gridCol>
              </a:tblGrid>
              <a:tr h="765209"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solidFill>
                            <a:srgbClr val="FF0000"/>
                          </a:solidFill>
                        </a:rPr>
                        <a:t>Spoons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solidFill>
                            <a:srgbClr val="FF0000"/>
                          </a:solidFill>
                        </a:rPr>
                        <a:t>potties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solidFill>
                            <a:srgbClr val="FF0000"/>
                          </a:solidFill>
                        </a:rPr>
                        <a:t>brooms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solidFill>
                            <a:srgbClr val="FF0000"/>
                          </a:solidFill>
                        </a:rPr>
                        <a:t>pans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 smtClean="0">
                          <a:solidFill>
                            <a:srgbClr val="FF0000"/>
                          </a:solidFill>
                        </a:rPr>
                        <a:t>mortars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242783"/>
                  </a:ext>
                </a:extLst>
              </a:tr>
              <a:tr h="142841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347232"/>
                  </a:ext>
                </a:extLst>
              </a:tr>
            </a:tbl>
          </a:graphicData>
        </a:graphic>
      </p:graphicFrame>
      <p:pic>
        <p:nvPicPr>
          <p:cNvPr id="1028" name="Picture 4" descr="Hiware 12-piece 18/10 Stainless Steel Dinner Spoons, Use for Home, Kitchen  or Restaurant - 7 1/3 Inches by Hiware : Amazon.es: Hogar y cocin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" y="5057796"/>
            <a:ext cx="1014656" cy="7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anuncios - Orinal antiguo de porcelan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42" y="4998697"/>
            <a:ext cx="1141216" cy="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rn Broom, Brooms from KM Elit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98" y="4549557"/>
            <a:ext cx="558725" cy="13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Amazon.com: Amazon Basics Non-Stick Cookware Set, Pots and Pans - 8-Piece  Set : Hogar y Coc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 descr="Amazon.com: Amazon Basics Non-Stick Cookware Set, Pots and Pans - 8-Piece  Set : Hogar y Coc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606" y="4611901"/>
            <a:ext cx="1381667" cy="10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4" descr="MORTERO MADERA 16 C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972" y="4708082"/>
            <a:ext cx="1319032" cy="9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D2752-0B5A-D640-AFF8-69850288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65" y="914567"/>
            <a:ext cx="8911687" cy="1280890"/>
          </a:xfrm>
        </p:spPr>
        <p:txBody>
          <a:bodyPr/>
          <a:lstStyle/>
          <a:p>
            <a:r>
              <a:rPr lang="es-ES" b="1" i="1" dirty="0" err="1" smtClean="0">
                <a:solidFill>
                  <a:srgbClr val="7030A0"/>
                </a:solidFill>
              </a:rPr>
              <a:t>Let’s</a:t>
            </a:r>
            <a:r>
              <a:rPr lang="es-ES" b="1" i="1" dirty="0" smtClean="0">
                <a:solidFill>
                  <a:srgbClr val="7030A0"/>
                </a:solidFill>
              </a:rPr>
              <a:t> listen to </a:t>
            </a:r>
            <a:r>
              <a:rPr lang="es-ES" b="1" i="1" dirty="0" err="1" smtClean="0">
                <a:solidFill>
                  <a:srgbClr val="7030A0"/>
                </a:solidFill>
              </a:rPr>
              <a:t>some</a:t>
            </a:r>
            <a:r>
              <a:rPr lang="es-ES" b="1" i="1" dirty="0" smtClean="0">
                <a:solidFill>
                  <a:srgbClr val="7030A0"/>
                </a:solidFill>
              </a:rPr>
              <a:t> </a:t>
            </a:r>
            <a:r>
              <a:rPr lang="es-ES" b="1" i="1" dirty="0" err="1" smtClean="0">
                <a:solidFill>
                  <a:srgbClr val="7030A0"/>
                </a:solidFill>
              </a:rPr>
              <a:t>examples</a:t>
            </a:r>
            <a:r>
              <a:rPr lang="es-ES" b="1" i="1" dirty="0" smtClean="0">
                <a:solidFill>
                  <a:srgbClr val="7030A0"/>
                </a:solidFill>
              </a:rPr>
              <a:t> of </a:t>
            </a:r>
            <a:r>
              <a:rPr lang="es-ES" b="1" i="1" dirty="0" err="1" smtClean="0">
                <a:solidFill>
                  <a:srgbClr val="7030A0"/>
                </a:solidFill>
              </a:rPr>
              <a:t>their</a:t>
            </a:r>
            <a:r>
              <a:rPr lang="es-ES" b="1" i="1" dirty="0" smtClean="0">
                <a:solidFill>
                  <a:srgbClr val="7030A0"/>
                </a:solidFill>
              </a:rPr>
              <a:t> </a:t>
            </a:r>
            <a:r>
              <a:rPr lang="es-ES" b="1" i="1" dirty="0" err="1" smtClean="0">
                <a:solidFill>
                  <a:srgbClr val="7030A0"/>
                </a:solidFill>
              </a:rPr>
              <a:t>songs</a:t>
            </a:r>
            <a:endParaRPr lang="es-ES" b="1" i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B37D9-B9EF-5B45-8463-13D046F36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677" y="2710472"/>
            <a:ext cx="4965082" cy="2201073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https://youtu.be/OV3qIjoxoj4</a:t>
            </a:r>
            <a:endParaRPr lang="es-ES" dirty="0"/>
          </a:p>
          <a:p>
            <a:r>
              <a:rPr lang="es-ES" dirty="0">
                <a:hlinkClick r:id="rId3"/>
              </a:rPr>
              <a:t>https://youtu.be/rDhhVbcdDDg</a:t>
            </a:r>
            <a:endParaRPr lang="es-ES" dirty="0"/>
          </a:p>
          <a:p>
            <a:r>
              <a:rPr lang="es-ES" dirty="0">
                <a:hlinkClick r:id="rId4"/>
              </a:rPr>
              <a:t>https://youtu.be/b_NzEZRLpII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7874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9D7CE989-94FC-4FDA-9E40-7DFF5B60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022" y="523995"/>
            <a:ext cx="2185429" cy="17639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4D688FD-1985-4E2D-AFC4-F0B25FD07DFA}"/>
              </a:ext>
            </a:extLst>
          </p:cNvPr>
          <p:cNvSpPr txBox="1"/>
          <p:nvPr/>
        </p:nvSpPr>
        <p:spPr>
          <a:xfrm>
            <a:off x="5472751" y="944311"/>
            <a:ext cx="3834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She was born in </a:t>
            </a:r>
            <a:r>
              <a:rPr lang="en-US" sz="2000" dirty="0" err="1"/>
              <a:t>Andalucia</a:t>
            </a:r>
            <a:r>
              <a:rPr lang="en-US" sz="2000" dirty="0"/>
              <a:t>, in the South of Spain,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22F5F1-DC5C-41BA-9675-3E10337097E5}"/>
              </a:ext>
            </a:extLst>
          </p:cNvPr>
          <p:cNvSpPr txBox="1"/>
          <p:nvPr/>
        </p:nvSpPr>
        <p:spPr>
          <a:xfrm>
            <a:off x="6459160" y="3277000"/>
            <a:ext cx="553722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She is a famous flamenco singer. She started singing around 1950.</a:t>
            </a:r>
          </a:p>
          <a:p>
            <a:r>
              <a:rPr lang="en-US" sz="2400" dirty="0">
                <a:latin typeface="Arial"/>
                <a:cs typeface="Arial"/>
              </a:rPr>
              <a:t>She has published many songs that our grandmothers still sing.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0A9E24-9C11-462D-BCAA-B1069CA2E2B7}"/>
              </a:ext>
            </a:extLst>
          </p:cNvPr>
          <p:cNvSpPr txBox="1"/>
          <p:nvPr/>
        </p:nvSpPr>
        <p:spPr>
          <a:xfrm rot="20778453">
            <a:off x="1235268" y="475491"/>
            <a:ext cx="39597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sz="3200" dirty="0">
                <a:solidFill>
                  <a:srgbClr val="FF0000"/>
                </a:solidFill>
              </a:rPr>
              <a:t>PERLITA DE HUELVA</a:t>
            </a:r>
          </a:p>
        </p:txBody>
      </p:sp>
      <p:pic>
        <p:nvPicPr>
          <p:cNvPr id="2050" name="Picture 2" descr="Discos de vinilo: PERLITA DE HUELVA / OJOS VERDES / SI NO ME DIERAS DINERO (SINGLE 1971) - Foto 1 - 182055597">
            <a:extLst>
              <a:ext uri="{FF2B5EF4-FFF2-40B4-BE49-F238E27FC236}">
                <a16:creationId xmlns:a16="http://schemas.microsoft.com/office/drawing/2014/main" id="{3A5A2A21-3F8A-4041-9B01-06A9288A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81" y="1926551"/>
            <a:ext cx="3939952" cy="398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</TotalTime>
  <Words>322</Words>
  <Application>Microsoft Office PowerPoint</Application>
  <PresentationFormat>Panorámica</PresentationFormat>
  <Paragraphs>51</Paragraphs>
  <Slides>11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GRUPO MAYALDE</vt:lpstr>
      <vt:lpstr>Presentación de PowerPoint</vt:lpstr>
      <vt:lpstr>Let’s listen to some examples of their songs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Fernández Sanz</dc:creator>
  <cp:lastModifiedBy>GARRIDO GONZALEZ, ALEJANDRO</cp:lastModifiedBy>
  <cp:revision>9</cp:revision>
  <dcterms:created xsi:type="dcterms:W3CDTF">2022-03-08T19:49:49Z</dcterms:created>
  <dcterms:modified xsi:type="dcterms:W3CDTF">2022-03-10T16:31:29Z</dcterms:modified>
</cp:coreProperties>
</file>