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314" r:id="rId4"/>
    <p:sldId id="315" r:id="rId5"/>
    <p:sldId id="318" r:id="rId6"/>
    <p:sldId id="319" r:id="rId7"/>
    <p:sldId id="257" r:id="rId8"/>
    <p:sldId id="321" r:id="rId9"/>
    <p:sldId id="316" r:id="rId1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708" autoAdjust="0"/>
  </p:normalViewPr>
  <p:slideViewPr>
    <p:cSldViewPr>
      <p:cViewPr>
        <p:scale>
          <a:sx n="72" d="100"/>
          <a:sy n="72" d="100"/>
        </p:scale>
        <p:origin x="-132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49831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345703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4972049" y="366713"/>
            <a:ext cx="1543051" cy="780097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342901" y="366713"/>
            <a:ext cx="4476751" cy="780097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90510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09525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43113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3429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35052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269725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471CB4-65F8-4FA8-A186-AAE8C15C559D}" type="datetimeFigureOut">
              <a:rPr lang="tr-TR" smtClean="0"/>
              <a:t>6.02.2022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417005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471CB4-65F8-4FA8-A186-AAE8C15C559D}" type="datetimeFigureOut">
              <a:rPr lang="tr-TR" smtClean="0"/>
              <a:t>6.02.2022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43905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471CB4-65F8-4FA8-A186-AAE8C15C559D}" type="datetimeFigureOut">
              <a:rPr lang="tr-TR" smtClean="0"/>
              <a:t>6.02.2022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58580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1627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1"/>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224144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71CB4-65F8-4FA8-A186-AAE8C15C559D}" type="datetimeFigureOut">
              <a:rPr lang="tr-TR" smtClean="0"/>
              <a:t>6.02.2022</a:t>
            </a:fld>
            <a:endParaRPr lang="tr-TR"/>
          </a:p>
        </p:txBody>
      </p:sp>
      <p:sp>
        <p:nvSpPr>
          <p:cNvPr id="5" name="Altbilgi Yer Tutucusu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DD5C2-4D52-4677-8088-8967789B68B6}" type="slidenum">
              <a:rPr lang="tr-TR" smtClean="0"/>
              <a:t>‹#›</a:t>
            </a:fld>
            <a:endParaRPr lang="tr-TR"/>
          </a:p>
        </p:txBody>
      </p:sp>
    </p:spTree>
    <p:extLst>
      <p:ext uri="{BB962C8B-B14F-4D97-AF65-F5344CB8AC3E}">
        <p14:creationId xmlns:p14="http://schemas.microsoft.com/office/powerpoint/2010/main" val="935786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hyperlink" Target="http://www.musictoall.eu/" TargetMode="External"/><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image" Target="../media/image16.pn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000"/>
          </a:stretch>
        </a:blip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79512" y="2924944"/>
            <a:ext cx="7416824" cy="1008112"/>
          </a:xfrm>
        </p:spPr>
        <p:txBody>
          <a:bodyPr>
            <a:normAutofit/>
          </a:bodyPr>
          <a:lstStyle/>
          <a:p>
            <a:r>
              <a:rPr lang="tr-TR" sz="5000" b="1" i="1" dirty="0" smtClean="0">
                <a:solidFill>
                  <a:schemeClr val="tx1"/>
                </a:solidFill>
                <a:latin typeface="+mj-lt"/>
              </a:rPr>
              <a:t>LEADING FOLK </a:t>
            </a:r>
            <a:r>
              <a:rPr lang="tr-TR" sz="5000" b="1" i="1" dirty="0" smtClean="0">
                <a:solidFill>
                  <a:schemeClr val="tx1"/>
                </a:solidFill>
                <a:latin typeface="+mj-lt"/>
              </a:rPr>
              <a:t>SINGERS</a:t>
            </a:r>
            <a:endParaRPr lang="tr-TR" sz="5000" b="1" i="1" dirty="0">
              <a:solidFill>
                <a:schemeClr val="tx1"/>
              </a:solidFill>
              <a:latin typeface="+mj-lt"/>
            </a:endParaRPr>
          </a:p>
        </p:txBody>
      </p:sp>
      <p:sp>
        <p:nvSpPr>
          <p:cNvPr id="4" name="Subtitle 2"/>
          <p:cNvSpPr txBox="1">
            <a:spLocks noGrp="1"/>
          </p:cNvSpPr>
          <p:nvPr>
            <p:ph type="ctrTitle"/>
          </p:nvPr>
        </p:nvSpPr>
        <p:spPr>
          <a:xfrm>
            <a:off x="179512" y="1340768"/>
            <a:ext cx="7992888" cy="1007318"/>
          </a:xfrm>
          <a:prstGeom prst="rect">
            <a:avLst/>
          </a:prstGeom>
        </p:spPr>
        <p:txBody>
          <a:bodyPr vert="horz" lIns="91440" tIns="45720" rIns="91440" bIns="45720" rtlCol="0">
            <a:no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3600" baseline="0" dirty="0" smtClean="0">
                <a:solidFill>
                  <a:schemeClr val="bg1"/>
                </a:solidFill>
                <a:latin typeface="Arial"/>
                <a:cs typeface="Arial"/>
              </a:rPr>
              <a:t>ATATÜRK</a:t>
            </a:r>
            <a:r>
              <a:rPr lang="tr-TR" sz="3600" dirty="0" smtClean="0">
                <a:solidFill>
                  <a:schemeClr val="bg1"/>
                </a:solidFill>
                <a:latin typeface="Arial"/>
                <a:cs typeface="Arial"/>
              </a:rPr>
              <a:t> SECONDARY SCHOOL</a:t>
            </a:r>
            <a:endParaRPr kumimoji="0" lang="en-US" sz="3600" b="0" i="0" u="none" strike="noStrike" kern="1200" cap="none" spc="0" normalizeH="0" baseline="0" noProof="0" dirty="0">
              <a:ln>
                <a:noFill/>
              </a:ln>
              <a:solidFill>
                <a:schemeClr val="bg1"/>
              </a:solidFill>
              <a:effectLst/>
              <a:uLnTx/>
              <a:uFillTx/>
              <a:latin typeface="Arial"/>
              <a:ea typeface="+mn-ea"/>
              <a:cs typeface="Arial"/>
            </a:endParaRPr>
          </a:p>
        </p:txBody>
      </p:sp>
      <p:sp>
        <p:nvSpPr>
          <p:cNvPr id="5" name="Subtitle 2"/>
          <p:cNvSpPr txBox="1">
            <a:spLocks/>
          </p:cNvSpPr>
          <p:nvPr/>
        </p:nvSpPr>
        <p:spPr>
          <a:xfrm>
            <a:off x="1371600" y="6037634"/>
            <a:ext cx="6400800" cy="775742"/>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tr-TR" b="0" i="0" u="none" strike="noStrike" kern="1200" cap="none" spc="0" normalizeH="0" baseline="0" noProof="0" dirty="0" smtClean="0">
                <a:ln>
                  <a:noFill/>
                </a:ln>
                <a:solidFill>
                  <a:schemeClr val="bg1"/>
                </a:solidFill>
                <a:effectLst/>
                <a:uLnTx/>
                <a:uFillTx/>
                <a:latin typeface="Arial"/>
                <a:ea typeface="+mn-ea"/>
                <a:cs typeface="Arial"/>
              </a:rPr>
              <a:t>2019 – 2022</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dirty="0" smtClean="0">
                <a:solidFill>
                  <a:schemeClr val="bg1"/>
                </a:solidFill>
                <a:latin typeface="Arial"/>
                <a:cs typeface="Arial"/>
              </a:rPr>
              <a:t>www.musictoall.eu</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b="0" i="0" u="none" strike="noStrike" kern="1200" cap="none" spc="0" normalizeH="0" baseline="0" noProof="0" dirty="0">
              <a:ln>
                <a:noFill/>
              </a:ln>
              <a:solidFill>
                <a:schemeClr val="bg1"/>
              </a:solidFill>
              <a:effectLst/>
              <a:uLnTx/>
              <a:uFillTx/>
              <a:latin typeface="Arial"/>
              <a:cs typeface="Arial"/>
            </a:endParaRPr>
          </a:p>
        </p:txBody>
      </p:sp>
      <p:sp>
        <p:nvSpPr>
          <p:cNvPr id="6" name="Subtitle 2"/>
          <p:cNvSpPr txBox="1">
            <a:spLocks/>
          </p:cNvSpPr>
          <p:nvPr/>
        </p:nvSpPr>
        <p:spPr>
          <a:xfrm>
            <a:off x="1352378" y="5301647"/>
            <a:ext cx="6400800" cy="7429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tr-TR" dirty="0" smtClean="0">
                <a:solidFill>
                  <a:schemeClr val="bg1"/>
                </a:solidFill>
              </a:rPr>
              <a:t>Music </a:t>
            </a:r>
            <a:r>
              <a:rPr lang="tr-TR" dirty="0" err="1" smtClean="0">
                <a:solidFill>
                  <a:schemeClr val="bg1"/>
                </a:solidFill>
              </a:rPr>
              <a:t>to</a:t>
            </a:r>
            <a:r>
              <a:rPr lang="tr-TR" dirty="0" smtClean="0">
                <a:solidFill>
                  <a:schemeClr val="bg1"/>
                </a:solidFill>
              </a:rPr>
              <a:t> </a:t>
            </a:r>
            <a:r>
              <a:rPr lang="tr-TR" dirty="0" err="1" smtClean="0">
                <a:solidFill>
                  <a:schemeClr val="bg1"/>
                </a:solidFill>
              </a:rPr>
              <a:t>All</a:t>
            </a:r>
            <a:endParaRPr lang="en-US" dirty="0">
              <a:solidFill>
                <a:schemeClr val="bg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4761647"/>
            <a:ext cx="1578987" cy="1080000"/>
          </a:xfrm>
          <a:prstGeom prst="rect">
            <a:avLst/>
          </a:prstGeom>
        </p:spPr>
      </p:pic>
    </p:spTree>
    <p:extLst>
      <p:ext uri="{BB962C8B-B14F-4D97-AF65-F5344CB8AC3E}">
        <p14:creationId xmlns:p14="http://schemas.microsoft.com/office/powerpoint/2010/main" val="1166132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pic>
        <p:nvPicPr>
          <p:cNvPr id="2" name="Resim 1"/>
          <p:cNvPicPr>
            <a:picLocks noChangeAspect="1"/>
          </p:cNvPicPr>
          <p:nvPr/>
        </p:nvPicPr>
        <p:blipFill>
          <a:blip r:embed="rId9"/>
          <a:stretch>
            <a:fillRect/>
          </a:stretch>
        </p:blipFill>
        <p:spPr>
          <a:xfrm>
            <a:off x="3329299" y="1196752"/>
            <a:ext cx="2682472" cy="499915"/>
          </a:xfrm>
          <a:prstGeom prst="rect">
            <a:avLst/>
          </a:prstGeom>
        </p:spPr>
      </p:pic>
      <p:sp>
        <p:nvSpPr>
          <p:cNvPr id="14" name="Dikdörtgen 13"/>
          <p:cNvSpPr/>
          <p:nvPr/>
        </p:nvSpPr>
        <p:spPr>
          <a:xfrm>
            <a:off x="710470" y="4362010"/>
            <a:ext cx="8045676" cy="923330"/>
          </a:xfrm>
          <a:prstGeom prst="rect">
            <a:avLst/>
          </a:prstGeom>
        </p:spPr>
        <p:txBody>
          <a:bodyPr wrap="square">
            <a:spAutoFit/>
          </a:bodyPr>
          <a:lstStyle/>
          <a:p>
            <a:r>
              <a:rPr lang="en-US" dirty="0"/>
              <a:t>Born in 1938, </a:t>
            </a:r>
            <a:r>
              <a:rPr lang="en-US" dirty="0" err="1"/>
              <a:t>Neşet</a:t>
            </a:r>
            <a:r>
              <a:rPr lang="en-US" dirty="0"/>
              <a:t> </a:t>
            </a:r>
            <a:r>
              <a:rPr lang="en-US" dirty="0" err="1"/>
              <a:t>Ertaş's</a:t>
            </a:r>
            <a:r>
              <a:rPr lang="en-US" dirty="0"/>
              <a:t> father is a </a:t>
            </a:r>
            <a:r>
              <a:rPr lang="en-US" dirty="0" err="1"/>
              <a:t>saz</a:t>
            </a:r>
            <a:r>
              <a:rPr lang="en-US" dirty="0"/>
              <a:t> master like himself. </a:t>
            </a:r>
            <a:r>
              <a:rPr lang="en-US" dirty="0" err="1"/>
              <a:t>Neşet</a:t>
            </a:r>
            <a:r>
              <a:rPr lang="en-US" dirty="0"/>
              <a:t> </a:t>
            </a:r>
            <a:r>
              <a:rPr lang="en-US" dirty="0" err="1"/>
              <a:t>Ertaş</a:t>
            </a:r>
            <a:r>
              <a:rPr lang="en-US" dirty="0"/>
              <a:t>, who has 7 siblings, is the second child of the family. He did not have the chance to </a:t>
            </a:r>
            <a:r>
              <a:rPr lang="tr-TR" dirty="0" err="1" smtClean="0"/>
              <a:t>study</a:t>
            </a:r>
            <a:r>
              <a:rPr lang="en-US" dirty="0" smtClean="0"/>
              <a:t> </a:t>
            </a:r>
            <a:r>
              <a:rPr lang="en-US" dirty="0"/>
              <a:t>because he traveled to many different places in Anatolia with his family.</a:t>
            </a:r>
            <a:endParaRPr lang="tr-TR" dirty="0"/>
          </a:p>
        </p:txBody>
      </p:sp>
      <p:pic>
        <p:nvPicPr>
          <p:cNvPr id="15" name="Resim 14"/>
          <p:cNvPicPr>
            <a:picLocks noChangeAspect="1"/>
          </p:cNvPicPr>
          <p:nvPr/>
        </p:nvPicPr>
        <p:blipFill>
          <a:blip r:embed="rId10"/>
          <a:stretch>
            <a:fillRect/>
          </a:stretch>
        </p:blipFill>
        <p:spPr>
          <a:xfrm>
            <a:off x="2710501" y="1756166"/>
            <a:ext cx="3920068" cy="2444708"/>
          </a:xfrm>
          <a:prstGeom prst="rect">
            <a:avLst/>
          </a:prstGeom>
        </p:spPr>
      </p:pic>
    </p:spTree>
    <p:extLst>
      <p:ext uri="{BB962C8B-B14F-4D97-AF65-F5344CB8AC3E}">
        <p14:creationId xmlns:p14="http://schemas.microsoft.com/office/powerpoint/2010/main" val="1492408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2" name="Dikdörtgen 1"/>
          <p:cNvSpPr/>
          <p:nvPr/>
        </p:nvSpPr>
        <p:spPr>
          <a:xfrm>
            <a:off x="917884" y="3861048"/>
            <a:ext cx="7920880" cy="1477328"/>
          </a:xfrm>
          <a:prstGeom prst="rect">
            <a:avLst/>
          </a:prstGeom>
        </p:spPr>
        <p:txBody>
          <a:bodyPr wrap="square">
            <a:spAutoFit/>
          </a:bodyPr>
          <a:lstStyle/>
          <a:p>
            <a:r>
              <a:rPr lang="en-US" dirty="0" err="1"/>
              <a:t>Neşet</a:t>
            </a:r>
            <a:r>
              <a:rPr lang="en-US" dirty="0"/>
              <a:t> </a:t>
            </a:r>
            <a:r>
              <a:rPr lang="en-US" dirty="0" err="1"/>
              <a:t>Ertaş</a:t>
            </a:r>
            <a:r>
              <a:rPr lang="en-US" dirty="0"/>
              <a:t>, a </a:t>
            </a:r>
            <a:r>
              <a:rPr lang="en-US" dirty="0" err="1"/>
              <a:t>saz</a:t>
            </a:r>
            <a:r>
              <a:rPr lang="en-US" dirty="0"/>
              <a:t> master, is one of Turkey's most important artists. The famous artist, who came to Istanbul in the 1950s at the age of 14, released his first record here with the song </a:t>
            </a:r>
            <a:r>
              <a:rPr lang="en-US" dirty="0" smtClean="0"/>
              <a:t>«</a:t>
            </a:r>
            <a:r>
              <a:rPr lang="tr-TR" dirty="0" smtClean="0"/>
              <a:t>Neden Garip </a:t>
            </a:r>
            <a:r>
              <a:rPr lang="tr-TR" dirty="0"/>
              <a:t>G</a:t>
            </a:r>
            <a:r>
              <a:rPr lang="tr-TR" dirty="0" smtClean="0"/>
              <a:t>arip ötersin </a:t>
            </a:r>
            <a:r>
              <a:rPr lang="en-US" dirty="0" err="1" smtClean="0"/>
              <a:t>Bülbül</a:t>
            </a:r>
            <a:r>
              <a:rPr lang="tr-TR" dirty="0" smtClean="0"/>
              <a:t>-</a:t>
            </a:r>
            <a:r>
              <a:rPr lang="en-US" dirty="0"/>
              <a:t> Why are you singing </a:t>
            </a:r>
            <a:r>
              <a:rPr lang="tr-TR" dirty="0" err="1" smtClean="0"/>
              <a:t>poor</a:t>
            </a:r>
            <a:r>
              <a:rPr lang="en-US" dirty="0" err="1" smtClean="0"/>
              <a:t>ly</a:t>
            </a:r>
            <a:r>
              <a:rPr lang="en-US" dirty="0"/>
              <a:t>, nightingale</a:t>
            </a:r>
            <a:r>
              <a:rPr lang="en-US" dirty="0" smtClean="0"/>
              <a:t>?".</a:t>
            </a:r>
            <a:r>
              <a:rPr lang="tr-TR" dirty="0"/>
              <a:t/>
            </a:r>
            <a:br>
              <a:rPr lang="tr-TR" dirty="0"/>
            </a:br>
            <a:endParaRPr lang="tr-TR" dirty="0"/>
          </a:p>
        </p:txBody>
      </p:sp>
      <p:pic>
        <p:nvPicPr>
          <p:cNvPr id="14" name="Resim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4829" y="1102990"/>
            <a:ext cx="1704975" cy="2686050"/>
          </a:xfrm>
          <a:prstGeom prst="rect">
            <a:avLst/>
          </a:prstGeom>
        </p:spPr>
      </p:pic>
    </p:spTree>
    <p:extLst>
      <p:ext uri="{BB962C8B-B14F-4D97-AF65-F5344CB8AC3E}">
        <p14:creationId xmlns:p14="http://schemas.microsoft.com/office/powerpoint/2010/main" val="547792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2" name="Dikdörtgen 1"/>
          <p:cNvSpPr/>
          <p:nvPr/>
        </p:nvSpPr>
        <p:spPr>
          <a:xfrm>
            <a:off x="700860" y="3933056"/>
            <a:ext cx="8064896" cy="1477328"/>
          </a:xfrm>
          <a:prstGeom prst="rect">
            <a:avLst/>
          </a:prstGeom>
        </p:spPr>
        <p:txBody>
          <a:bodyPr wrap="square">
            <a:spAutoFit/>
          </a:bodyPr>
          <a:lstStyle/>
          <a:p>
            <a:r>
              <a:rPr lang="en-US" dirty="0"/>
              <a:t>With this album released in 1957, he became one of the most important folk poets of the country. </a:t>
            </a:r>
            <a:r>
              <a:rPr lang="en-US" dirty="0" err="1"/>
              <a:t>Neşet</a:t>
            </a:r>
            <a:r>
              <a:rPr lang="en-US" dirty="0"/>
              <a:t> </a:t>
            </a:r>
            <a:r>
              <a:rPr lang="en-US" dirty="0" err="1"/>
              <a:t>Ertaş</a:t>
            </a:r>
            <a:r>
              <a:rPr lang="en-US" dirty="0"/>
              <a:t>, who was listened to a lot by the public, was also heavily listened to by the Music Society. During his stay in Istanbul, </a:t>
            </a:r>
            <a:r>
              <a:rPr lang="en-US" dirty="0" err="1"/>
              <a:t>Neşet</a:t>
            </a:r>
            <a:r>
              <a:rPr lang="en-US" dirty="0"/>
              <a:t> </a:t>
            </a:r>
            <a:r>
              <a:rPr lang="en-US" dirty="0" err="1"/>
              <a:t>Ertaş</a:t>
            </a:r>
            <a:r>
              <a:rPr lang="en-US" dirty="0"/>
              <a:t>, who made many records and canned cassette works, settled in Ankara after a while and continued his artistic life there</a:t>
            </a:r>
            <a:r>
              <a:rPr lang="en-US" dirty="0" smtClean="0"/>
              <a:t>.</a:t>
            </a:r>
            <a:endParaRPr lang="tr-TR" dirty="0"/>
          </a:p>
        </p:txBody>
      </p:sp>
      <p:pic>
        <p:nvPicPr>
          <p:cNvPr id="4" name="Resim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3768" y="1091769"/>
            <a:ext cx="3801458" cy="2525858"/>
          </a:xfrm>
          <a:prstGeom prst="rect">
            <a:avLst/>
          </a:prstGeom>
        </p:spPr>
      </p:pic>
    </p:spTree>
    <p:extLst>
      <p:ext uri="{BB962C8B-B14F-4D97-AF65-F5344CB8AC3E}">
        <p14:creationId xmlns:p14="http://schemas.microsoft.com/office/powerpoint/2010/main" val="24155939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2" name="Dikdörtgen 1"/>
          <p:cNvSpPr/>
          <p:nvPr/>
        </p:nvSpPr>
        <p:spPr>
          <a:xfrm>
            <a:off x="808872" y="1772816"/>
            <a:ext cx="7848872" cy="646331"/>
          </a:xfrm>
          <a:prstGeom prst="rect">
            <a:avLst/>
          </a:prstGeom>
        </p:spPr>
        <p:txBody>
          <a:bodyPr wrap="square">
            <a:spAutoFit/>
          </a:bodyPr>
          <a:lstStyle/>
          <a:p>
            <a:r>
              <a:rPr lang="en-US" dirty="0"/>
              <a:t>Known as the "Legend of Anatolia" or the "Musician of </a:t>
            </a:r>
            <a:r>
              <a:rPr lang="en-US" dirty="0" err="1"/>
              <a:t>Abdal</a:t>
            </a:r>
            <a:r>
              <a:rPr lang="en-US" dirty="0"/>
              <a:t>", </a:t>
            </a:r>
            <a:r>
              <a:rPr lang="en-US" dirty="0" err="1"/>
              <a:t>Neşet</a:t>
            </a:r>
            <a:r>
              <a:rPr lang="en-US" dirty="0"/>
              <a:t> </a:t>
            </a:r>
            <a:r>
              <a:rPr lang="en-US" dirty="0" err="1"/>
              <a:t>Ertaş</a:t>
            </a:r>
            <a:r>
              <a:rPr lang="en-US" dirty="0"/>
              <a:t> continued his musical life without breaking his </a:t>
            </a:r>
            <a:r>
              <a:rPr lang="tr-TR" dirty="0" err="1" smtClean="0"/>
              <a:t>style</a:t>
            </a:r>
            <a:r>
              <a:rPr lang="en-US" dirty="0" smtClean="0"/>
              <a:t> </a:t>
            </a:r>
            <a:r>
              <a:rPr lang="en-US" dirty="0"/>
              <a:t>until he passed away.</a:t>
            </a:r>
            <a:endParaRPr lang="tr-TR" dirty="0"/>
          </a:p>
        </p:txBody>
      </p:sp>
      <p:pic>
        <p:nvPicPr>
          <p:cNvPr id="18" name="Resim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56277" y="2428594"/>
            <a:ext cx="1722690" cy="2019706"/>
          </a:xfrm>
          <a:prstGeom prst="rect">
            <a:avLst/>
          </a:prstGeom>
        </p:spPr>
      </p:pic>
    </p:spTree>
    <p:extLst>
      <p:ext uri="{BB962C8B-B14F-4D97-AF65-F5344CB8AC3E}">
        <p14:creationId xmlns:p14="http://schemas.microsoft.com/office/powerpoint/2010/main" val="18008189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pic>
        <p:nvPicPr>
          <p:cNvPr id="2" name="Resim 1"/>
          <p:cNvPicPr>
            <a:picLocks noChangeAspect="1"/>
          </p:cNvPicPr>
          <p:nvPr/>
        </p:nvPicPr>
        <p:blipFill>
          <a:blip r:embed="rId9"/>
          <a:stretch>
            <a:fillRect/>
          </a:stretch>
        </p:blipFill>
        <p:spPr>
          <a:xfrm>
            <a:off x="3268250" y="1034871"/>
            <a:ext cx="2243810" cy="1710355"/>
          </a:xfrm>
          <a:prstGeom prst="rect">
            <a:avLst/>
          </a:prstGeom>
        </p:spPr>
      </p:pic>
      <p:sp>
        <p:nvSpPr>
          <p:cNvPr id="14" name="Dikdörtgen 13"/>
          <p:cNvSpPr/>
          <p:nvPr/>
        </p:nvSpPr>
        <p:spPr>
          <a:xfrm>
            <a:off x="692608" y="2809004"/>
            <a:ext cx="8352928" cy="2031325"/>
          </a:xfrm>
          <a:prstGeom prst="rect">
            <a:avLst/>
          </a:prstGeom>
        </p:spPr>
        <p:txBody>
          <a:bodyPr wrap="square">
            <a:spAutoFit/>
          </a:bodyPr>
          <a:lstStyle/>
          <a:p>
            <a:r>
              <a:rPr lang="en-US" dirty="0"/>
              <a:t>It is a stringed instrument consisting of stem, boat and auger parts, starting from Central Asia and spreading to the Balkan geography. According to the regions, it is called by different names such as </a:t>
            </a:r>
            <a:r>
              <a:rPr lang="en-US" dirty="0" err="1"/>
              <a:t>kopuz</a:t>
            </a:r>
            <a:r>
              <a:rPr lang="en-US" dirty="0"/>
              <a:t>, </a:t>
            </a:r>
            <a:r>
              <a:rPr lang="en-US" dirty="0" err="1"/>
              <a:t>cura</a:t>
            </a:r>
            <a:r>
              <a:rPr lang="en-US" dirty="0"/>
              <a:t>, </a:t>
            </a:r>
            <a:r>
              <a:rPr lang="en-US" dirty="0" err="1"/>
              <a:t>çöğür</a:t>
            </a:r>
            <a:r>
              <a:rPr lang="en-US" dirty="0"/>
              <a:t>, </a:t>
            </a:r>
            <a:r>
              <a:rPr lang="en-US" dirty="0" err="1"/>
              <a:t>dombra</a:t>
            </a:r>
            <a:r>
              <a:rPr lang="en-US" dirty="0"/>
              <a:t> and </a:t>
            </a:r>
            <a:r>
              <a:rPr lang="en-US" dirty="0" err="1"/>
              <a:t>tamburator</a:t>
            </a:r>
            <a:r>
              <a:rPr lang="en-US" dirty="0"/>
              <a:t>. It is known as </a:t>
            </a:r>
            <a:r>
              <a:rPr lang="en-US" dirty="0" err="1"/>
              <a:t>dombra</a:t>
            </a:r>
            <a:r>
              <a:rPr lang="en-US" dirty="0"/>
              <a:t> in Central Asia. Today, it has been changed to </a:t>
            </a:r>
            <a:r>
              <a:rPr lang="en-US" dirty="0" err="1"/>
              <a:t>tambura</a:t>
            </a:r>
            <a:r>
              <a:rPr lang="en-US" dirty="0"/>
              <a:t>. Reed types differ according to their size. Reed strings made from animal intestines in ancient times are made of metal strings today. </a:t>
            </a:r>
            <a:r>
              <a:rPr lang="en-US" dirty="0" err="1"/>
              <a:t>Baglama</a:t>
            </a:r>
            <a:r>
              <a:rPr lang="en-US" dirty="0"/>
              <a:t> family is named as small size, medium size and large size.</a:t>
            </a:r>
            <a:endParaRPr lang="tr-TR" dirty="0"/>
          </a:p>
        </p:txBody>
      </p:sp>
      <p:sp>
        <p:nvSpPr>
          <p:cNvPr id="15" name="Dikdörtgen 14"/>
          <p:cNvSpPr/>
          <p:nvPr/>
        </p:nvSpPr>
        <p:spPr>
          <a:xfrm>
            <a:off x="701860" y="4816597"/>
            <a:ext cx="8171400" cy="1200329"/>
          </a:xfrm>
          <a:prstGeom prst="rect">
            <a:avLst/>
          </a:prstGeom>
        </p:spPr>
        <p:txBody>
          <a:bodyPr wrap="square">
            <a:spAutoFit/>
          </a:bodyPr>
          <a:lstStyle/>
          <a:p>
            <a:r>
              <a:rPr lang="en-US" dirty="0" err="1"/>
              <a:t>Saz</a:t>
            </a:r>
            <a:r>
              <a:rPr lang="en-US" dirty="0"/>
              <a:t> is an instrument with all melodies and a very effective sound. It has between 17 and 24 frets. The most important feature of the reed is that it is made of trees that do not change shape. It is examined in two ways as short and long stem. It has 7 wires, body and handle.</a:t>
            </a:r>
            <a:endParaRPr lang="tr-TR" dirty="0"/>
          </a:p>
        </p:txBody>
      </p:sp>
    </p:spTree>
    <p:extLst>
      <p:ext uri="{BB962C8B-B14F-4D97-AF65-F5344CB8AC3E}">
        <p14:creationId xmlns:p14="http://schemas.microsoft.com/office/powerpoint/2010/main" val="2739114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6" name="Başlık 1"/>
          <p:cNvSpPr>
            <a:spLocks noGrp="1"/>
          </p:cNvSpPr>
          <p:nvPr>
            <p:ph type="title"/>
          </p:nvPr>
        </p:nvSpPr>
        <p:spPr>
          <a:xfrm>
            <a:off x="5004048" y="2705986"/>
            <a:ext cx="4402832" cy="1143000"/>
          </a:xfrm>
        </p:spPr>
        <p:txBody>
          <a:bodyPr>
            <a:normAutofit fontScale="90000"/>
          </a:bodyPr>
          <a:lstStyle/>
          <a:p>
            <a:r>
              <a:rPr lang="tr-TR" b="1" i="1" dirty="0" smtClean="0"/>
              <a:t>«</a:t>
            </a:r>
            <a:r>
              <a:rPr lang="tr-TR" b="1" dirty="0"/>
              <a:t>Kesik </a:t>
            </a:r>
            <a:r>
              <a:rPr lang="tr-TR" b="1" dirty="0" smtClean="0"/>
              <a:t>Çayır</a:t>
            </a:r>
            <a:br>
              <a:rPr lang="tr-TR" b="1" dirty="0" smtClean="0"/>
            </a:br>
            <a:r>
              <a:rPr lang="tr-TR" b="1" dirty="0" smtClean="0"/>
              <a:t> </a:t>
            </a:r>
            <a:r>
              <a:rPr lang="tr-TR" b="1" dirty="0"/>
              <a:t>Biçilir </a:t>
            </a:r>
            <a:r>
              <a:rPr lang="tr-TR" b="1" dirty="0" smtClean="0"/>
              <a:t>mi?</a:t>
            </a:r>
            <a:r>
              <a:rPr lang="tr-TR" b="1" i="1" dirty="0" smtClean="0"/>
              <a:t>»</a:t>
            </a:r>
            <a:r>
              <a:rPr lang="tr-TR" dirty="0" smtClean="0"/>
              <a:t/>
            </a:r>
            <a:br>
              <a:rPr lang="tr-TR" dirty="0" smtClean="0"/>
            </a:br>
            <a:r>
              <a:rPr lang="tr-TR" dirty="0" smtClean="0"/>
              <a:t/>
            </a:r>
            <a:br>
              <a:rPr lang="tr-TR" dirty="0" smtClean="0"/>
            </a:br>
            <a:r>
              <a:rPr lang="tr-TR" dirty="0"/>
              <a:t/>
            </a:r>
            <a:br>
              <a:rPr lang="tr-TR" dirty="0"/>
            </a:br>
            <a:r>
              <a:rPr lang="tr-TR" dirty="0" smtClean="0"/>
              <a:t>FOLK SONG</a:t>
            </a:r>
            <a:endParaRPr lang="tr-TR" dirty="0"/>
          </a:p>
        </p:txBody>
      </p:sp>
      <p:pic>
        <p:nvPicPr>
          <p:cNvPr id="4" name="Resim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592" y="1628800"/>
            <a:ext cx="4176464" cy="4176464"/>
          </a:xfrm>
          <a:prstGeom prst="rect">
            <a:avLst/>
          </a:prstGeom>
        </p:spPr>
      </p:pic>
    </p:spTree>
    <p:extLst>
      <p:ext uri="{BB962C8B-B14F-4D97-AF65-F5344CB8AC3E}">
        <p14:creationId xmlns:p14="http://schemas.microsoft.com/office/powerpoint/2010/main" val="987296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8"/>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pic>
        <p:nvPicPr>
          <p:cNvPr id="2" name="Neşet Ertaş - Kesikçayı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15550" y="1147247"/>
            <a:ext cx="8112900" cy="4563506"/>
          </a:xfrm>
          <a:prstGeom prst="rect">
            <a:avLst/>
          </a:prstGeom>
        </p:spPr>
      </p:pic>
    </p:spTree>
    <p:extLst>
      <p:ext uri="{BB962C8B-B14F-4D97-AF65-F5344CB8AC3E}">
        <p14:creationId xmlns:p14="http://schemas.microsoft.com/office/powerpoint/2010/main" val="2518223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4" name="Dikdörtgen 13"/>
          <p:cNvSpPr/>
          <p:nvPr/>
        </p:nvSpPr>
        <p:spPr>
          <a:xfrm>
            <a:off x="407763" y="2848158"/>
            <a:ext cx="8577989" cy="769441"/>
          </a:xfrm>
          <a:prstGeom prst="rect">
            <a:avLst/>
          </a:prstGeom>
        </p:spPr>
        <p:txBody>
          <a:bodyPr wrap="none">
            <a:spAutoFit/>
          </a:bodyPr>
          <a:lstStyle/>
          <a:p>
            <a:r>
              <a:rPr lang="en-US" sz="4400" b="1" dirty="0" smtClean="0">
                <a:latin typeface="Lucida Calligraphy" pitchFamily="66" charset="0"/>
              </a:rPr>
              <a:t>Thank you for your interest</a:t>
            </a:r>
            <a:endParaRPr lang="tr-TR" sz="4400" b="1" dirty="0">
              <a:latin typeface="Lucida Calligraphy" pitchFamily="66" charset="0"/>
            </a:endParaRPr>
          </a:p>
        </p:txBody>
      </p:sp>
    </p:spTree>
    <p:extLst>
      <p:ext uri="{BB962C8B-B14F-4D97-AF65-F5344CB8AC3E}">
        <p14:creationId xmlns:p14="http://schemas.microsoft.com/office/powerpoint/2010/main" val="1282064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solid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384</TotalTime>
  <Words>406</Words>
  <Application>Microsoft Office PowerPoint</Application>
  <PresentationFormat>Ekran Gösterisi (4:3)</PresentationFormat>
  <Paragraphs>21</Paragraphs>
  <Slides>9</Slides>
  <Notes>0</Notes>
  <HiddenSlides>0</HiddenSlides>
  <MMClips>1</MMClips>
  <ScaleCrop>false</ScaleCrop>
  <HeadingPairs>
    <vt:vector size="4" baseType="variant">
      <vt:variant>
        <vt:lpstr>Tema</vt:lpstr>
      </vt:variant>
      <vt:variant>
        <vt:i4>1</vt:i4>
      </vt:variant>
      <vt:variant>
        <vt:lpstr>Slayt Başlıkları</vt:lpstr>
      </vt:variant>
      <vt:variant>
        <vt:i4>9</vt:i4>
      </vt:variant>
    </vt:vector>
  </HeadingPairs>
  <TitlesOfParts>
    <vt:vector size="10" baseType="lpstr">
      <vt:lpstr>Ofis Teması</vt:lpstr>
      <vt:lpstr>ATATÜRK SECONDARY SCHOOL</vt:lpstr>
      <vt:lpstr>PowerPoint Sunusu</vt:lpstr>
      <vt:lpstr>PowerPoint Sunusu</vt:lpstr>
      <vt:lpstr>PowerPoint Sunusu</vt:lpstr>
      <vt:lpstr>PowerPoint Sunusu</vt:lpstr>
      <vt:lpstr>PowerPoint Sunusu</vt:lpstr>
      <vt:lpstr>«Kesik Çayır  Biçilir mi?»   FOLK SONG</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ATATÜRK SECONDARY SCHOOL</dc:title>
  <dc:creator>kadirgür</dc:creator>
  <cp:lastModifiedBy>user</cp:lastModifiedBy>
  <cp:revision>76</cp:revision>
  <dcterms:created xsi:type="dcterms:W3CDTF">2021-05-09T18:20:40Z</dcterms:created>
  <dcterms:modified xsi:type="dcterms:W3CDTF">2022-02-06T12:43:32Z</dcterms:modified>
</cp:coreProperties>
</file>