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64" r:id="rId5"/>
    <p:sldId id="258" r:id="rId6"/>
    <p:sldId id="263" r:id="rId7"/>
    <p:sldId id="259" r:id="rId8"/>
    <p:sldId id="265" r:id="rId9"/>
    <p:sldId id="260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6DCFA4-F153-614A-924D-1830E9441D3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449387"/>
            <a:ext cx="10572750" cy="3249221"/>
          </a:xfrm>
        </p:spPr>
        <p:txBody>
          <a:bodyPr/>
          <a:lstStyle/>
          <a:p>
            <a:r>
              <a:rPr lang="ro-RO" sz="4800" dirty="0" smtClean="0"/>
              <a:t> </a:t>
            </a:r>
            <a:r>
              <a:rPr lang="en-US" sz="4800" dirty="0" smtClean="0"/>
              <a:t>Business </a:t>
            </a:r>
            <a:r>
              <a:rPr lang="en-US" sz="4800" dirty="0"/>
              <a:t>and industry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2915EE4A-E17E-2D49-96E9-AA1456824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800" y="3267961"/>
            <a:ext cx="5025295" cy="190994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729DE5B7-ECCB-E945-A214-24B1584C9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76" y="206605"/>
            <a:ext cx="1976087" cy="130396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7E8B209A-0A12-1C45-9A93-B9A9D0D05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341" y="1580906"/>
            <a:ext cx="1999783" cy="1322079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2F44591F-0D12-074A-89C3-1C7960B70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124" y="206605"/>
            <a:ext cx="1866271" cy="1255743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6E6E9BC7-A5CE-E543-B743-F0BFF2A205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3322" y="1543335"/>
            <a:ext cx="2025411" cy="13596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D8CDD416-2505-EE42-8B34-A9EBB0663B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1273" y="206605"/>
            <a:ext cx="2032473" cy="1243811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xmlns="" id="{F799DE61-1517-754A-9FBC-EF8B50F08B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7640" y="1538704"/>
            <a:ext cx="2034455" cy="1364282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451D536E-13E0-AD45-8C76-131258C9AE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H="1" flipV="1">
            <a:off x="2251880" y="4768949"/>
            <a:ext cx="2473023" cy="162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49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racture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02"/>
            <a:ext cx="6443041" cy="5057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59262" y="112541"/>
            <a:ext cx="3910817" cy="156966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endParaRPr lang="ro-RO" sz="3200" b="1" dirty="0" smtClean="0">
              <a:solidFill>
                <a:schemeClr val="bg1"/>
              </a:solidFill>
            </a:endParaRPr>
          </a:p>
          <a:p>
            <a:r>
              <a:rPr lang="ro-RO" sz="3200" b="1" dirty="0" smtClean="0">
                <a:solidFill>
                  <a:schemeClr val="bg1"/>
                </a:solidFill>
              </a:rPr>
              <a:t>ESTONIA</a:t>
            </a:r>
          </a:p>
          <a:p>
            <a:endParaRPr lang="ro-RO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xmlns="" id="{D8CDD416-2505-EE42-8B34-A9EBB0663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5771" y="325000"/>
            <a:ext cx="1880261" cy="1150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640" y="2095226"/>
            <a:ext cx="4445392" cy="459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7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729DE5B7-ECCB-E945-A214-24B1584C9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292" y="159976"/>
            <a:ext cx="1768311" cy="1166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782" y="1463040"/>
            <a:ext cx="5494954" cy="5412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3" y="4754"/>
            <a:ext cx="5081702" cy="68712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84122" y="451016"/>
            <a:ext cx="2349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 smtClean="0">
                <a:solidFill>
                  <a:schemeClr val="bg1"/>
                </a:solidFill>
              </a:rPr>
              <a:t>ROMANIA</a:t>
            </a:r>
            <a:endParaRPr lang="ro-RO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6000">
        <p14:honeycomb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B49FB5-147E-DB4F-8A2E-48C1371A38FF}"/>
              </a:ext>
            </a:extLst>
          </p:cNvPr>
          <p:cNvSpPr txBox="1"/>
          <p:nvPr/>
        </p:nvSpPr>
        <p:spPr>
          <a:xfrm>
            <a:off x="210291" y="765993"/>
            <a:ext cx="62592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Romania has been successful in developing dynamic </a:t>
            </a:r>
            <a:r>
              <a:rPr lang="en-US" sz="2400" dirty="0" smtClean="0"/>
              <a:t>telecommunications,</a:t>
            </a:r>
            <a:r>
              <a:rPr lang="ro-RO" sz="2400" dirty="0" smtClean="0"/>
              <a:t> </a:t>
            </a:r>
            <a:r>
              <a:rPr lang="en-US" sz="2400" dirty="0" smtClean="0"/>
              <a:t>aerospace, </a:t>
            </a:r>
            <a:r>
              <a:rPr lang="en-US" sz="2400" dirty="0"/>
              <a:t>and weapons sectors</a:t>
            </a:r>
            <a:r>
              <a:rPr lang="en-US" sz="2400" dirty="0" smtClean="0"/>
              <a:t>. </a:t>
            </a:r>
            <a:r>
              <a:rPr lang="en-US" sz="2400" dirty="0"/>
              <a:t>Industry and construction accounted for 32% of gross domestic product (GDP) in 2018, a comparatively large share even without taking into account related services. The sector employed 26.4% of the workforce. With the manufacture of over 600,000 vehicles in 2018, Romania was Europe’s sixth largest producer of automobiles. Dacia is producing more than 1,000,000 cars a year (with 1 factory in Morocco).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B9FE1696-FEDE-674B-AD4F-8189157DD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504" y="597180"/>
            <a:ext cx="4199013" cy="235703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B1CA2422-DC80-BE4C-9A7D-7AD58BD69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727" y="3868616"/>
            <a:ext cx="4436859" cy="254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3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96886" y="469115"/>
            <a:ext cx="1420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 smtClean="0">
                <a:solidFill>
                  <a:schemeClr val="bg1"/>
                </a:solidFill>
              </a:rPr>
              <a:t>I</a:t>
            </a:r>
            <a:r>
              <a:rPr lang="en-US" sz="3200" b="1" dirty="0" smtClean="0">
                <a:solidFill>
                  <a:schemeClr val="bg1"/>
                </a:solidFill>
              </a:rPr>
              <a:t>TALY</a:t>
            </a:r>
            <a:endParaRPr lang="ro-RO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485" y="2144147"/>
            <a:ext cx="4292332" cy="4671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8957"/>
            <a:ext cx="6443003" cy="6806844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7E8B209A-0A12-1C45-9A93-B9A9D0D05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3951" y="172828"/>
            <a:ext cx="1780866" cy="117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31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eelOff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AD9296-A35D-594A-8FA3-C7481D0EBE53}"/>
              </a:ext>
            </a:extLst>
          </p:cNvPr>
          <p:cNvSpPr txBox="1"/>
          <p:nvPr/>
        </p:nvSpPr>
        <p:spPr>
          <a:xfrm>
            <a:off x="63414" y="2306844"/>
            <a:ext cx="68644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The economy of Italy is the third-largest national economy in the European Union, the eighth-largest by nominal GDP in the world, and the 12</a:t>
            </a:r>
            <a:r>
              <a:rPr lang="en-US" sz="2000" baseline="30000" dirty="0"/>
              <a:t>th</a:t>
            </a:r>
            <a:r>
              <a:rPr lang="en-US" sz="2000" dirty="0"/>
              <a:t>-largest by GDP (PPP). Italy is a founding member of the European Union, the Eurozone, the OECD, the G7 and the G20;[22] it is the tenth-largest exporter in the world, with $632 billion exported in 2019. Its closest trade ties are with the other countries of the European Union, with whom it conducts about 59% of its total trade. The largest trading partners, in order of market share in exports, are Germany (12.5%), France (10.3%), the United States (9%), Spain (5.2%), the United Kingdom (5.2%) and Switzerland (4.6</a:t>
            </a:r>
            <a:r>
              <a:rPr lang="en-US" sz="2000" dirty="0" smtClean="0"/>
              <a:t>%).</a:t>
            </a:r>
            <a:endParaRPr lang="en-US" sz="20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8EA70038-6A85-EC49-B853-9E2FE176F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028" y="149554"/>
            <a:ext cx="3801656" cy="215728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58A33DC-B0DB-8745-9B5C-CC21F0D92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624" y="2177143"/>
            <a:ext cx="3230950" cy="202182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17808285-D3CF-5D47-A33E-C324E8FBD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715" y="4198963"/>
            <a:ext cx="4107765" cy="235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0">
        <p14:warp dir="in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18585" y="453200"/>
            <a:ext cx="1927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 smtClean="0">
                <a:solidFill>
                  <a:schemeClr val="bg1"/>
                </a:solidFill>
              </a:rPr>
              <a:t>FRANCE</a:t>
            </a:r>
            <a:endParaRPr lang="ro-RO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473506"/>
            <a:ext cx="5950122" cy="6107936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2F44591F-0D12-074A-89C3-1C7960B70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671" y="156913"/>
            <a:ext cx="1749764" cy="1177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88" y="1435561"/>
            <a:ext cx="4796021" cy="542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9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3EFEC5-EC45-EA4D-8F77-C2D80D48979D}"/>
              </a:ext>
            </a:extLst>
          </p:cNvPr>
          <p:cNvSpPr txBox="1"/>
          <p:nvPr/>
        </p:nvSpPr>
        <p:spPr>
          <a:xfrm>
            <a:off x="191070" y="0"/>
            <a:ext cx="741073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France has a diversified economy</a:t>
            </a:r>
            <a:r>
              <a:rPr lang="en-US" sz="2400" dirty="0" smtClean="0"/>
              <a:t>, </a:t>
            </a:r>
            <a:r>
              <a:rPr lang="en-US" sz="2400" dirty="0"/>
              <a:t>that is dominated by the service sector (which represented in 2017 78.8% of its GDP), whilst the industrial sector accounted for 19.5% of its GDP and the primary sector accounted for the remaining 1.7</a:t>
            </a:r>
            <a:r>
              <a:rPr lang="en-US" sz="2400" dirty="0" smtClean="0"/>
              <a:t>%.</a:t>
            </a:r>
            <a:r>
              <a:rPr lang="ro-RO" sz="2400" dirty="0" smtClean="0"/>
              <a:t> </a:t>
            </a:r>
            <a:r>
              <a:rPr lang="en-US" sz="2400" dirty="0" smtClean="0"/>
              <a:t>France </a:t>
            </a:r>
            <a:r>
              <a:rPr lang="en-US" sz="2400" dirty="0"/>
              <a:t>was in 2020 the largest Foreign Direct Investment recipient in Europe</a:t>
            </a:r>
            <a:r>
              <a:rPr lang="en-US" sz="2400" dirty="0" smtClean="0"/>
              <a:t>, </a:t>
            </a:r>
            <a:r>
              <a:rPr lang="en-US" sz="2400" dirty="0"/>
              <a:t>Europe’s second largest spender in Research and development</a:t>
            </a:r>
            <a:r>
              <a:rPr lang="en-US" sz="2400" dirty="0" smtClean="0"/>
              <a:t>, </a:t>
            </a:r>
            <a:r>
              <a:rPr lang="en-US" sz="2400" dirty="0"/>
              <a:t>ranked among the 10 most innovative countries in the world by the 2020 Bloomberg Innovation Index</a:t>
            </a:r>
            <a:r>
              <a:rPr lang="en-US" sz="2400" dirty="0" smtClean="0"/>
              <a:t>, </a:t>
            </a:r>
            <a:r>
              <a:rPr lang="en-US" sz="2400" dirty="0"/>
              <a:t>as well as the 15</a:t>
            </a:r>
            <a:r>
              <a:rPr lang="en-US" sz="2400" baseline="30000" dirty="0"/>
              <a:t>th</a:t>
            </a:r>
            <a:r>
              <a:rPr lang="en-US" sz="2400" dirty="0"/>
              <a:t> most competitive nation globally, according to the 2019 Global Competitiveness Report (up 2 notches compared to 2018</a:t>
            </a:r>
            <a:r>
              <a:rPr lang="en-US" sz="2400" dirty="0" smtClean="0"/>
              <a:t>). </a:t>
            </a:r>
            <a:r>
              <a:rPr lang="en-US" sz="2400" dirty="0"/>
              <a:t>The fifth-largest trading nation in the world (and second in Europe after Germany), France is also the most visited destination in the world</a:t>
            </a:r>
            <a:r>
              <a:rPr lang="en-US" sz="2400" dirty="0" smtClean="0"/>
              <a:t>, </a:t>
            </a:r>
            <a:r>
              <a:rPr lang="en-US" sz="2400" dirty="0"/>
              <a:t>as well the European Union’s leading agricultural power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6E336134-17AD-F64C-9356-428C0A73C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208" y="311885"/>
            <a:ext cx="3515096" cy="232449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9A224EB-1DB4-E04F-A81C-8EDA99FE8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883" y="4092409"/>
            <a:ext cx="3240974" cy="240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57099"/>
      </p:ext>
    </p:extLst>
  </p:cSld>
  <p:clrMapOvr>
    <a:masterClrMapping/>
  </p:clrMapOvr>
  <p:transition spd="slow" advTm="10000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4474" y="545610"/>
            <a:ext cx="1786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 smtClean="0">
                <a:solidFill>
                  <a:schemeClr val="bg1"/>
                </a:solidFill>
              </a:rPr>
              <a:t>TURKEY</a:t>
            </a:r>
            <a:endParaRPr lang="ro-RO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70354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46" y="2479642"/>
            <a:ext cx="6488454" cy="4174376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6E6E9BC7-A5CE-E543-B743-F0BFF2A20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7525" y="146286"/>
            <a:ext cx="2060827" cy="138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8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14:flythroug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CEC8EED-C403-9D4C-B88A-0EC88093971A}"/>
              </a:ext>
            </a:extLst>
          </p:cNvPr>
          <p:cNvSpPr txBox="1"/>
          <p:nvPr/>
        </p:nvSpPr>
        <p:spPr>
          <a:xfrm>
            <a:off x="294733" y="1204618"/>
            <a:ext cx="823511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The economy of Turkey is an emerging market economy as defined by the International Monetary Fund.[35] Turkey is among the world’s developed countries according to the CIA World </a:t>
            </a:r>
            <a:r>
              <a:rPr lang="en-US" sz="2400" dirty="0" err="1"/>
              <a:t>Factbook</a:t>
            </a:r>
            <a:r>
              <a:rPr lang="en-US" sz="2400" dirty="0" smtClean="0"/>
              <a:t>. </a:t>
            </a:r>
            <a:r>
              <a:rPr lang="en-US" sz="2400" dirty="0"/>
              <a:t>Turkey is also defined by economists and political scientists as one of the world’s newly industrialized countries. Turkey has the world’s 17</a:t>
            </a:r>
            <a:r>
              <a:rPr lang="en-US" sz="2400" baseline="30000" dirty="0"/>
              <a:t>th</a:t>
            </a:r>
            <a:r>
              <a:rPr lang="en-US" sz="2400" dirty="0"/>
              <a:t>-largest nominal GDP,[37] and 13</a:t>
            </a:r>
            <a:r>
              <a:rPr lang="en-US" sz="2400" baseline="30000" dirty="0"/>
              <a:t>th</a:t>
            </a:r>
            <a:r>
              <a:rPr lang="en-US" sz="2400" dirty="0"/>
              <a:t>-largest GDP by PPP. The country is among the world’s leading producers of agricultural products; textiles; motor vehicles, transportation equipment; construction materials; consumer electronics and home appliances (see the related chapters below).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DD0E5E57-F88F-3F42-9BD0-5D199D683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456" y="560660"/>
            <a:ext cx="3386510" cy="222832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ECFCB8C-85C9-5F4C-AD04-868F6F019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499" y="4346917"/>
            <a:ext cx="3650950" cy="227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67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0000">
        <p15:prstTrans prst="origami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485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Century Gothic</vt:lpstr>
      <vt:lpstr>Wingdings 2</vt:lpstr>
      <vt:lpstr>Quotable</vt:lpstr>
      <vt:lpstr> Business and industry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and industry</dc:title>
  <dc:creator>Teodora Pae</dc:creator>
  <cp:lastModifiedBy>Corina</cp:lastModifiedBy>
  <cp:revision>19</cp:revision>
  <dcterms:created xsi:type="dcterms:W3CDTF">2021-02-02T15:41:13Z</dcterms:created>
  <dcterms:modified xsi:type="dcterms:W3CDTF">2021-02-02T18:00:34Z</dcterms:modified>
</cp:coreProperties>
</file>