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75" r:id="rId3"/>
    <p:sldId id="277" r:id="rId4"/>
    <p:sldId id="267" r:id="rId5"/>
    <p:sldId id="263" r:id="rId6"/>
    <p:sldId id="276" r:id="rId7"/>
    <p:sldId id="257" r:id="rId8"/>
    <p:sldId id="268" r:id="rId9"/>
    <p:sldId id="269" r:id="rId10"/>
    <p:sldId id="273" r:id="rId11"/>
    <p:sldId id="271" r:id="rId12"/>
    <p:sldId id="266" r:id="rId13"/>
    <p:sldId id="262"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658" y="67"/>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BA01E60-DA05-4E80-AD41-F511CF1342EE}" type="datetimeFigureOut">
              <a:rPr lang="tr-TR" smtClean="0"/>
              <a:pPr/>
              <a:t>30.05.2021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F671FF5-41A2-47E7-9F73-61F4801BF823}" type="slidenum">
              <a:rPr lang="tr-TR" smtClean="0"/>
              <a:pPr/>
              <a:t>‹#›</a:t>
            </a:fld>
            <a:endParaRPr lang="tr-TR"/>
          </a:p>
        </p:txBody>
      </p:sp>
    </p:spTree>
    <p:extLst>
      <p:ext uri="{BB962C8B-B14F-4D97-AF65-F5344CB8AC3E}">
        <p14:creationId xmlns:p14="http://schemas.microsoft.com/office/powerpoint/2010/main" val="2773624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BA01E60-DA05-4E80-AD41-F511CF1342EE}" type="datetimeFigureOut">
              <a:rPr lang="tr-TR" smtClean="0"/>
              <a:pPr/>
              <a:t>30.05.2021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F671FF5-41A2-47E7-9F73-61F4801BF823}" type="slidenum">
              <a:rPr lang="tr-TR" smtClean="0"/>
              <a:pPr/>
              <a:t>‹#›</a:t>
            </a:fld>
            <a:endParaRPr lang="tr-TR"/>
          </a:p>
        </p:txBody>
      </p:sp>
    </p:spTree>
    <p:extLst>
      <p:ext uri="{BB962C8B-B14F-4D97-AF65-F5344CB8AC3E}">
        <p14:creationId xmlns:p14="http://schemas.microsoft.com/office/powerpoint/2010/main" val="3136588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BA01E60-DA05-4E80-AD41-F511CF1342EE}" type="datetimeFigureOut">
              <a:rPr lang="tr-TR" smtClean="0"/>
              <a:pPr/>
              <a:t>30.05.2021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F671FF5-41A2-47E7-9F73-61F4801BF823}" type="slidenum">
              <a:rPr lang="tr-TR" smtClean="0"/>
              <a:pPr/>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77562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BA01E60-DA05-4E80-AD41-F511CF1342EE}" type="datetimeFigureOut">
              <a:rPr lang="tr-TR" smtClean="0"/>
              <a:pPr/>
              <a:t>30.05.2021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F671FF5-41A2-47E7-9F73-61F4801BF823}" type="slidenum">
              <a:rPr lang="tr-TR" smtClean="0"/>
              <a:pPr/>
              <a:t>‹#›</a:t>
            </a:fld>
            <a:endParaRPr lang="tr-TR"/>
          </a:p>
        </p:txBody>
      </p:sp>
    </p:spTree>
    <p:extLst>
      <p:ext uri="{BB962C8B-B14F-4D97-AF65-F5344CB8AC3E}">
        <p14:creationId xmlns:p14="http://schemas.microsoft.com/office/powerpoint/2010/main" val="18020913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BA01E60-DA05-4E80-AD41-F511CF1342EE}" type="datetimeFigureOut">
              <a:rPr lang="tr-TR" smtClean="0"/>
              <a:pPr/>
              <a:t>30.05.2021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F671FF5-41A2-47E7-9F73-61F4801BF823}" type="slidenum">
              <a:rPr lang="tr-TR" smtClean="0"/>
              <a:pPr/>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47533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BA01E60-DA05-4E80-AD41-F511CF1342EE}" type="datetimeFigureOut">
              <a:rPr lang="tr-TR" smtClean="0"/>
              <a:pPr/>
              <a:t>30.05.2021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F671FF5-41A2-47E7-9F73-61F4801BF823}" type="slidenum">
              <a:rPr lang="tr-TR" smtClean="0"/>
              <a:pPr/>
              <a:t>‹#›</a:t>
            </a:fld>
            <a:endParaRPr lang="tr-TR"/>
          </a:p>
        </p:txBody>
      </p:sp>
    </p:spTree>
    <p:extLst>
      <p:ext uri="{BB962C8B-B14F-4D97-AF65-F5344CB8AC3E}">
        <p14:creationId xmlns:p14="http://schemas.microsoft.com/office/powerpoint/2010/main" val="551382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BA01E60-DA05-4E80-AD41-F511CF1342EE}" type="datetimeFigureOut">
              <a:rPr lang="tr-TR" smtClean="0"/>
              <a:pPr/>
              <a:t>30.05.2021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F671FF5-41A2-47E7-9F73-61F4801BF823}" type="slidenum">
              <a:rPr lang="tr-TR" smtClean="0"/>
              <a:pPr/>
              <a:t>‹#›</a:t>
            </a:fld>
            <a:endParaRPr lang="tr-TR"/>
          </a:p>
        </p:txBody>
      </p:sp>
    </p:spTree>
    <p:extLst>
      <p:ext uri="{BB962C8B-B14F-4D97-AF65-F5344CB8AC3E}">
        <p14:creationId xmlns:p14="http://schemas.microsoft.com/office/powerpoint/2010/main" val="3793548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BA01E60-DA05-4E80-AD41-F511CF1342EE}" type="datetimeFigureOut">
              <a:rPr lang="tr-TR" smtClean="0"/>
              <a:pPr/>
              <a:t>30.05.2021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F671FF5-41A2-47E7-9F73-61F4801BF823}" type="slidenum">
              <a:rPr lang="tr-TR" smtClean="0"/>
              <a:pPr/>
              <a:t>‹#›</a:t>
            </a:fld>
            <a:endParaRPr lang="tr-TR"/>
          </a:p>
        </p:txBody>
      </p:sp>
    </p:spTree>
    <p:extLst>
      <p:ext uri="{BB962C8B-B14F-4D97-AF65-F5344CB8AC3E}">
        <p14:creationId xmlns:p14="http://schemas.microsoft.com/office/powerpoint/2010/main" val="3073760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BA01E60-DA05-4E80-AD41-F511CF1342EE}" type="datetimeFigureOut">
              <a:rPr lang="tr-TR" smtClean="0"/>
              <a:pPr/>
              <a:t>30.05.2021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F671FF5-41A2-47E7-9F73-61F4801BF823}" type="slidenum">
              <a:rPr lang="tr-TR" smtClean="0"/>
              <a:pPr/>
              <a:t>‹#›</a:t>
            </a:fld>
            <a:endParaRPr lang="tr-TR"/>
          </a:p>
        </p:txBody>
      </p:sp>
    </p:spTree>
    <p:extLst>
      <p:ext uri="{BB962C8B-B14F-4D97-AF65-F5344CB8AC3E}">
        <p14:creationId xmlns:p14="http://schemas.microsoft.com/office/powerpoint/2010/main" val="3363356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BA01E60-DA05-4E80-AD41-F511CF1342EE}" type="datetimeFigureOut">
              <a:rPr lang="tr-TR" smtClean="0"/>
              <a:pPr/>
              <a:t>30.05.2021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F671FF5-41A2-47E7-9F73-61F4801BF823}" type="slidenum">
              <a:rPr lang="tr-TR" smtClean="0"/>
              <a:pPr/>
              <a:t>‹#›</a:t>
            </a:fld>
            <a:endParaRPr lang="tr-TR"/>
          </a:p>
        </p:txBody>
      </p:sp>
    </p:spTree>
    <p:extLst>
      <p:ext uri="{BB962C8B-B14F-4D97-AF65-F5344CB8AC3E}">
        <p14:creationId xmlns:p14="http://schemas.microsoft.com/office/powerpoint/2010/main" val="3616681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BA01E60-DA05-4E80-AD41-F511CF1342EE}" type="datetimeFigureOut">
              <a:rPr lang="tr-TR" smtClean="0"/>
              <a:pPr/>
              <a:t>30.05.2021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F671FF5-41A2-47E7-9F73-61F4801BF823}" type="slidenum">
              <a:rPr lang="tr-TR" smtClean="0"/>
              <a:pPr/>
              <a:t>‹#›</a:t>
            </a:fld>
            <a:endParaRPr lang="tr-TR"/>
          </a:p>
        </p:txBody>
      </p:sp>
    </p:spTree>
    <p:extLst>
      <p:ext uri="{BB962C8B-B14F-4D97-AF65-F5344CB8AC3E}">
        <p14:creationId xmlns:p14="http://schemas.microsoft.com/office/powerpoint/2010/main" val="589935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BA01E60-DA05-4E80-AD41-F511CF1342EE}" type="datetimeFigureOut">
              <a:rPr lang="tr-TR" smtClean="0"/>
              <a:pPr/>
              <a:t>30.05.2021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F671FF5-41A2-47E7-9F73-61F4801BF823}" type="slidenum">
              <a:rPr lang="tr-TR" smtClean="0"/>
              <a:pPr/>
              <a:t>‹#›</a:t>
            </a:fld>
            <a:endParaRPr lang="tr-TR"/>
          </a:p>
        </p:txBody>
      </p:sp>
    </p:spTree>
    <p:extLst>
      <p:ext uri="{BB962C8B-B14F-4D97-AF65-F5344CB8AC3E}">
        <p14:creationId xmlns:p14="http://schemas.microsoft.com/office/powerpoint/2010/main" val="796475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BA01E60-DA05-4E80-AD41-F511CF1342EE}" type="datetimeFigureOut">
              <a:rPr lang="tr-TR" smtClean="0"/>
              <a:pPr/>
              <a:t>30.05.2021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F671FF5-41A2-47E7-9F73-61F4801BF823}" type="slidenum">
              <a:rPr lang="tr-TR" smtClean="0"/>
              <a:pPr/>
              <a:t>‹#›</a:t>
            </a:fld>
            <a:endParaRPr lang="tr-TR"/>
          </a:p>
        </p:txBody>
      </p:sp>
    </p:spTree>
    <p:extLst>
      <p:ext uri="{BB962C8B-B14F-4D97-AF65-F5344CB8AC3E}">
        <p14:creationId xmlns:p14="http://schemas.microsoft.com/office/powerpoint/2010/main" val="3928552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A01E60-DA05-4E80-AD41-F511CF1342EE}" type="datetimeFigureOut">
              <a:rPr lang="tr-TR" smtClean="0"/>
              <a:pPr/>
              <a:t>30.05.2021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F671FF5-41A2-47E7-9F73-61F4801BF823}" type="slidenum">
              <a:rPr lang="tr-TR" smtClean="0"/>
              <a:pPr/>
              <a:t>‹#›</a:t>
            </a:fld>
            <a:endParaRPr lang="tr-TR"/>
          </a:p>
        </p:txBody>
      </p:sp>
    </p:spTree>
    <p:extLst>
      <p:ext uri="{BB962C8B-B14F-4D97-AF65-F5344CB8AC3E}">
        <p14:creationId xmlns:p14="http://schemas.microsoft.com/office/powerpoint/2010/main" val="4253036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BA01E60-DA05-4E80-AD41-F511CF1342EE}" type="datetimeFigureOut">
              <a:rPr lang="tr-TR" smtClean="0"/>
              <a:pPr/>
              <a:t>30.05.2021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F671FF5-41A2-47E7-9F73-61F4801BF823}" type="slidenum">
              <a:rPr lang="tr-TR" smtClean="0"/>
              <a:pPr/>
              <a:t>‹#›</a:t>
            </a:fld>
            <a:endParaRPr lang="tr-TR"/>
          </a:p>
        </p:txBody>
      </p:sp>
    </p:spTree>
    <p:extLst>
      <p:ext uri="{BB962C8B-B14F-4D97-AF65-F5344CB8AC3E}">
        <p14:creationId xmlns:p14="http://schemas.microsoft.com/office/powerpoint/2010/main" val="1758792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BA01E60-DA05-4E80-AD41-F511CF1342EE}" type="datetimeFigureOut">
              <a:rPr lang="tr-TR" smtClean="0"/>
              <a:pPr/>
              <a:t>30.05.2021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F671FF5-41A2-47E7-9F73-61F4801BF823}" type="slidenum">
              <a:rPr lang="tr-TR" smtClean="0"/>
              <a:pPr/>
              <a:t>‹#›</a:t>
            </a:fld>
            <a:endParaRPr lang="tr-TR"/>
          </a:p>
        </p:txBody>
      </p:sp>
    </p:spTree>
    <p:extLst>
      <p:ext uri="{BB962C8B-B14F-4D97-AF65-F5344CB8AC3E}">
        <p14:creationId xmlns:p14="http://schemas.microsoft.com/office/powerpoint/2010/main" val="687815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BA01E60-DA05-4E80-AD41-F511CF1342EE}" type="datetimeFigureOut">
              <a:rPr lang="tr-TR" smtClean="0"/>
              <a:pPr/>
              <a:t>30.05.2021</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F671FF5-41A2-47E7-9F73-61F4801BF823}" type="slidenum">
              <a:rPr lang="tr-TR" smtClean="0"/>
              <a:pPr/>
              <a:t>‹#›</a:t>
            </a:fld>
            <a:endParaRPr lang="tr-TR"/>
          </a:p>
        </p:txBody>
      </p:sp>
    </p:spTree>
    <p:extLst>
      <p:ext uri="{BB962C8B-B14F-4D97-AF65-F5344CB8AC3E}">
        <p14:creationId xmlns:p14="http://schemas.microsoft.com/office/powerpoint/2010/main" val="3331662599"/>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38348" y="4929201"/>
            <a:ext cx="7772400" cy="1470025"/>
          </a:xfrm>
        </p:spPr>
        <p:txBody>
          <a:bodyPr/>
          <a:lstStyle/>
          <a:p>
            <a:r>
              <a:rPr lang="tr-TR" b="1" dirty="0" smtClean="0">
                <a:solidFill>
                  <a:schemeClr val="bg1"/>
                </a:solidFill>
              </a:rPr>
              <a:t>ECOLOGICAL STUDIES IN TURKEY AND AROUND AKSARAY</a:t>
            </a:r>
            <a:endParaRPr lang="tr-TR" b="1" dirty="0">
              <a:solidFill>
                <a:schemeClr val="bg1"/>
              </a:solidFill>
            </a:endParaRPr>
          </a:p>
        </p:txBody>
      </p:sp>
      <p:sp>
        <p:nvSpPr>
          <p:cNvPr id="3" name="2 Alt Başlık"/>
          <p:cNvSpPr>
            <a:spLocks noGrp="1"/>
          </p:cNvSpPr>
          <p:nvPr>
            <p:ph type="subTitle" idx="1"/>
          </p:nvPr>
        </p:nvSpPr>
        <p:spPr>
          <a:xfrm>
            <a:off x="8882050" y="6286496"/>
            <a:ext cx="1785950" cy="571504"/>
          </a:xfrm>
        </p:spPr>
        <p:txBody>
          <a:bodyPr>
            <a:normAutofit/>
          </a:bodyPr>
          <a:lstStyle/>
          <a:p>
            <a:r>
              <a:rPr lang="tr-TR" sz="1400" dirty="0">
                <a:solidFill>
                  <a:schemeClr val="bg1"/>
                </a:solidFill>
              </a:rPr>
              <a:t>Elif.ŞPHGFL</a:t>
            </a:r>
            <a:endParaRPr lang="tr-TR" sz="1400" dirty="0">
              <a:solidFill>
                <a:schemeClr val="bg1"/>
              </a:solidFill>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1" y="0"/>
            <a:ext cx="12192000" cy="6858000"/>
          </a:xfrm>
          <a:prstGeom prst="rect">
            <a:avLst/>
          </a:prstGeom>
        </p:spPr>
      </p:pic>
      <p:sp>
        <p:nvSpPr>
          <p:cNvPr id="5" name="Metin kutusu 4"/>
          <p:cNvSpPr txBox="1"/>
          <p:nvPr/>
        </p:nvSpPr>
        <p:spPr>
          <a:xfrm>
            <a:off x="2272120" y="5504556"/>
            <a:ext cx="8424937" cy="646331"/>
          </a:xfrm>
          <a:prstGeom prst="rect">
            <a:avLst/>
          </a:prstGeom>
          <a:noFill/>
        </p:spPr>
        <p:txBody>
          <a:bodyPr wrap="square" rtlCol="0">
            <a:spAutoFit/>
          </a:bodyPr>
          <a:lstStyle/>
          <a:p>
            <a:r>
              <a:rPr lang="tr-TR" b="1" dirty="0" err="1" smtClean="0">
                <a:ln w="12700">
                  <a:solidFill>
                    <a:schemeClr val="accent1"/>
                  </a:solidFill>
                  <a:prstDash val="solid"/>
                </a:ln>
                <a:solidFill>
                  <a:schemeClr val="bg1"/>
                </a:solidFill>
                <a:effectLst>
                  <a:outerShdw dist="38100" dir="2640000" algn="bl" rotWithShape="0">
                    <a:schemeClr val="accent1"/>
                  </a:outerShdw>
                </a:effectLst>
              </a:rPr>
              <a:t>Ecological</a:t>
            </a:r>
            <a:r>
              <a:rPr lang="tr-TR" b="1" dirty="0" smtClean="0">
                <a:ln w="12700">
                  <a:solidFill>
                    <a:schemeClr val="accent1"/>
                  </a:solidFill>
                  <a:prstDash val="solid"/>
                </a:ln>
                <a:solidFill>
                  <a:schemeClr val="bg1"/>
                </a:solidFill>
                <a:effectLst>
                  <a:outerShdw dist="38100" dir="2640000" algn="bl" rotWithShape="0">
                    <a:schemeClr val="accent1"/>
                  </a:outerShdw>
                </a:effectLst>
              </a:rPr>
              <a:t> </a:t>
            </a:r>
            <a:r>
              <a:rPr lang="tr-TR" b="1" dirty="0" err="1" smtClean="0">
                <a:ln w="12700">
                  <a:solidFill>
                    <a:schemeClr val="accent1"/>
                  </a:solidFill>
                  <a:prstDash val="solid"/>
                </a:ln>
                <a:solidFill>
                  <a:schemeClr val="bg1"/>
                </a:solidFill>
                <a:effectLst>
                  <a:outerShdw dist="38100" dir="2640000" algn="bl" rotWithShape="0">
                    <a:schemeClr val="accent1"/>
                  </a:outerShdw>
                </a:effectLst>
              </a:rPr>
              <a:t>Studies</a:t>
            </a:r>
            <a:r>
              <a:rPr lang="tr-TR" b="1" dirty="0" smtClean="0">
                <a:ln w="12700">
                  <a:solidFill>
                    <a:schemeClr val="accent1"/>
                  </a:solidFill>
                  <a:prstDash val="solid"/>
                </a:ln>
                <a:solidFill>
                  <a:schemeClr val="bg1"/>
                </a:solidFill>
                <a:effectLst>
                  <a:outerShdw dist="38100" dir="2640000" algn="bl" rotWithShape="0">
                    <a:schemeClr val="accent1"/>
                  </a:outerShdw>
                </a:effectLst>
              </a:rPr>
              <a:t> in </a:t>
            </a:r>
            <a:r>
              <a:rPr lang="tr-TR" b="1" dirty="0" err="1" smtClean="0">
                <a:ln w="12700">
                  <a:solidFill>
                    <a:schemeClr val="accent1"/>
                  </a:solidFill>
                  <a:prstDash val="solid"/>
                </a:ln>
                <a:solidFill>
                  <a:schemeClr val="bg1"/>
                </a:solidFill>
                <a:effectLst>
                  <a:outerShdw dist="38100" dir="2640000" algn="bl" rotWithShape="0">
                    <a:schemeClr val="accent1"/>
                  </a:outerShdw>
                </a:effectLst>
              </a:rPr>
              <a:t>Our</a:t>
            </a:r>
            <a:r>
              <a:rPr lang="tr-TR" b="1" dirty="0" smtClean="0">
                <a:ln w="12700">
                  <a:solidFill>
                    <a:schemeClr val="accent1"/>
                  </a:solidFill>
                  <a:prstDash val="solid"/>
                </a:ln>
                <a:solidFill>
                  <a:schemeClr val="bg1"/>
                </a:solidFill>
                <a:effectLst>
                  <a:outerShdw dist="38100" dir="2640000" algn="bl" rotWithShape="0">
                    <a:schemeClr val="accent1"/>
                  </a:outerShdw>
                </a:effectLst>
              </a:rPr>
              <a:t> School, Aksaray </a:t>
            </a:r>
            <a:r>
              <a:rPr lang="tr-TR" b="1" dirty="0" err="1" smtClean="0">
                <a:ln w="12700">
                  <a:solidFill>
                    <a:schemeClr val="accent1"/>
                  </a:solidFill>
                  <a:prstDash val="solid"/>
                </a:ln>
                <a:solidFill>
                  <a:schemeClr val="bg1"/>
                </a:solidFill>
                <a:effectLst>
                  <a:outerShdw dist="38100" dir="2640000" algn="bl" rotWithShape="0">
                    <a:schemeClr val="accent1"/>
                  </a:outerShdw>
                </a:effectLst>
              </a:rPr>
              <a:t>and</a:t>
            </a:r>
            <a:r>
              <a:rPr lang="tr-TR" b="1" dirty="0" smtClean="0">
                <a:ln w="12700">
                  <a:solidFill>
                    <a:schemeClr val="accent1"/>
                  </a:solidFill>
                  <a:prstDash val="solid"/>
                </a:ln>
                <a:solidFill>
                  <a:schemeClr val="bg1"/>
                </a:solidFill>
                <a:effectLst>
                  <a:outerShdw dist="38100" dir="2640000" algn="bl" rotWithShape="0">
                    <a:schemeClr val="accent1"/>
                  </a:outerShdw>
                </a:effectLst>
              </a:rPr>
              <a:t> in </a:t>
            </a:r>
            <a:r>
              <a:rPr lang="tr-TR" b="1" dirty="0" err="1" smtClean="0">
                <a:ln w="12700">
                  <a:solidFill>
                    <a:schemeClr val="accent1"/>
                  </a:solidFill>
                  <a:prstDash val="solid"/>
                </a:ln>
                <a:solidFill>
                  <a:schemeClr val="bg1"/>
                </a:solidFill>
                <a:effectLst>
                  <a:outerShdw dist="38100" dir="2640000" algn="bl" rotWithShape="0">
                    <a:schemeClr val="accent1"/>
                  </a:outerShdw>
                </a:effectLst>
              </a:rPr>
              <a:t>Turkey</a:t>
            </a:r>
            <a:r>
              <a:rPr lang="tr-TR" b="1" dirty="0" smtClean="0">
                <a:ln w="12700">
                  <a:solidFill>
                    <a:schemeClr val="accent1"/>
                  </a:solidFill>
                  <a:prstDash val="solid"/>
                </a:ln>
                <a:solidFill>
                  <a:schemeClr val="bg1"/>
                </a:solidFill>
                <a:effectLst>
                  <a:outerShdw dist="38100" dir="2640000" algn="bl" rotWithShape="0">
                    <a:schemeClr val="accent1"/>
                  </a:outerShdw>
                </a:effectLst>
              </a:rPr>
              <a:t> </a:t>
            </a:r>
          </a:p>
          <a:p>
            <a:r>
              <a:rPr lang="tr-TR" b="1" dirty="0" err="1" smtClean="0">
                <a:ln w="12700">
                  <a:solidFill>
                    <a:schemeClr val="accent1"/>
                  </a:solidFill>
                  <a:prstDash val="solid"/>
                </a:ln>
                <a:solidFill>
                  <a:schemeClr val="bg1"/>
                </a:solidFill>
                <a:effectLst>
                  <a:outerShdw dist="38100" dir="2640000" algn="bl" rotWithShape="0">
                    <a:schemeClr val="accent1"/>
                  </a:outerShdw>
                </a:effectLst>
              </a:rPr>
              <a:t>from</a:t>
            </a:r>
            <a:r>
              <a:rPr lang="tr-TR" b="1" dirty="0" smtClean="0">
                <a:ln w="12700">
                  <a:solidFill>
                    <a:schemeClr val="accent1"/>
                  </a:solidFill>
                  <a:prstDash val="solid"/>
                </a:ln>
                <a:solidFill>
                  <a:schemeClr val="bg1"/>
                </a:solidFill>
                <a:effectLst>
                  <a:outerShdw dist="38100" dir="2640000" algn="bl" rotWithShape="0">
                    <a:schemeClr val="accent1"/>
                  </a:outerShdw>
                </a:effectLst>
              </a:rPr>
              <a:t> Aksaray Şehit Pilot Hamza Gümüşsoy </a:t>
            </a:r>
            <a:r>
              <a:rPr lang="tr-TR" b="1" dirty="0" err="1" smtClean="0">
                <a:ln w="12700">
                  <a:solidFill>
                    <a:schemeClr val="accent1"/>
                  </a:solidFill>
                  <a:prstDash val="solid"/>
                </a:ln>
                <a:solidFill>
                  <a:schemeClr val="bg1"/>
                </a:solidFill>
                <a:effectLst>
                  <a:outerShdw dist="38100" dir="2640000" algn="bl" rotWithShape="0">
                    <a:schemeClr val="accent1"/>
                  </a:outerShdw>
                </a:effectLst>
              </a:rPr>
              <a:t>Science</a:t>
            </a:r>
            <a:r>
              <a:rPr lang="tr-TR" b="1" dirty="0" smtClean="0">
                <a:ln w="12700">
                  <a:solidFill>
                    <a:schemeClr val="accent1"/>
                  </a:solidFill>
                  <a:prstDash val="solid"/>
                </a:ln>
                <a:solidFill>
                  <a:schemeClr val="bg1"/>
                </a:solidFill>
                <a:effectLst>
                  <a:outerShdw dist="38100" dir="2640000" algn="bl" rotWithShape="0">
                    <a:schemeClr val="accent1"/>
                  </a:outerShdw>
                </a:effectLst>
              </a:rPr>
              <a:t> High School </a:t>
            </a:r>
            <a:r>
              <a:rPr lang="tr-TR" b="1" dirty="0" err="1" smtClean="0">
                <a:ln w="12700">
                  <a:solidFill>
                    <a:schemeClr val="accent1"/>
                  </a:solidFill>
                  <a:prstDash val="solid"/>
                </a:ln>
                <a:solidFill>
                  <a:schemeClr val="bg1"/>
                </a:solidFill>
                <a:effectLst>
                  <a:outerShdw dist="38100" dir="2640000" algn="bl" rotWithShape="0">
                    <a:schemeClr val="accent1"/>
                  </a:outerShdw>
                </a:effectLst>
              </a:rPr>
              <a:t>Students</a:t>
            </a:r>
            <a:r>
              <a:rPr lang="tr-TR" b="1" dirty="0" smtClean="0">
                <a:ln w="12700">
                  <a:solidFill>
                    <a:schemeClr val="accent1"/>
                  </a:solidFill>
                  <a:prstDash val="solid"/>
                </a:ln>
                <a:solidFill>
                  <a:schemeClr val="bg1"/>
                </a:solidFill>
                <a:effectLst>
                  <a:outerShdw dist="38100" dir="2640000" algn="bl" rotWithShape="0">
                    <a:schemeClr val="accent1"/>
                  </a:outerShdw>
                </a:effectLst>
              </a:rPr>
              <a:t>. </a:t>
            </a:r>
            <a:endParaRPr lang="tr-TR" b="1" dirty="0">
              <a:ln w="12700">
                <a:solidFill>
                  <a:schemeClr val="accent1"/>
                </a:solidFill>
                <a:prstDash val="solid"/>
              </a:ln>
              <a:solidFill>
                <a:schemeClr val="bg1"/>
              </a:solidFill>
              <a:effectLst>
                <a:outerShdw dist="38100" dir="2640000" algn="bl" rotWithShape="0">
                  <a:schemeClr val="accent1"/>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tx2"/>
                </a:solidFill>
              </a:rPr>
              <a:t>STUDIES FOR ENDEMIC SPECIES IN TURKEY</a:t>
            </a:r>
            <a:endParaRPr lang="tr-TR" b="1" dirty="0">
              <a:solidFill>
                <a:schemeClr val="tx2"/>
              </a:solidFill>
            </a:endParaRPr>
          </a:p>
        </p:txBody>
      </p:sp>
      <p:sp>
        <p:nvSpPr>
          <p:cNvPr id="3" name="2 İçerik Yer Tutucusu"/>
          <p:cNvSpPr>
            <a:spLocks noGrp="1"/>
          </p:cNvSpPr>
          <p:nvPr>
            <p:ph idx="1"/>
          </p:nvPr>
        </p:nvSpPr>
        <p:spPr/>
        <p:txBody>
          <a:bodyPr/>
          <a:lstStyle/>
          <a:p>
            <a:pPr>
              <a:buNone/>
            </a:pPr>
            <a:r>
              <a:rPr lang="tr-TR" dirty="0" smtClean="0">
                <a:solidFill>
                  <a:schemeClr val="tx2"/>
                </a:solidFill>
                <a:latin typeface="Arial" pitchFamily="34" charset="0"/>
                <a:cs typeface="Arial" pitchFamily="34" charset="0"/>
              </a:rPr>
              <a:t>   </a:t>
            </a:r>
            <a:r>
              <a:rPr lang="tr-TR" dirty="0" smtClean="0">
                <a:solidFill>
                  <a:schemeClr val="tx2"/>
                </a:solidFill>
                <a:latin typeface="Arial" pitchFamily="34" charset="0"/>
                <a:cs typeface="Arial" pitchFamily="34" charset="0"/>
              </a:rPr>
              <a:t>	</a:t>
            </a:r>
            <a:r>
              <a:rPr lang="tr-TR" sz="3600" dirty="0" err="1" smtClean="0">
                <a:solidFill>
                  <a:schemeClr val="tx2"/>
                </a:solidFill>
                <a:latin typeface="Arial" pitchFamily="34" charset="0"/>
                <a:cs typeface="Arial" pitchFamily="34" charset="0"/>
              </a:rPr>
              <a:t>Endemic</a:t>
            </a:r>
            <a:r>
              <a:rPr lang="en-US" sz="3600" dirty="0" smtClean="0">
                <a:solidFill>
                  <a:schemeClr val="tx2"/>
                </a:solidFill>
                <a:latin typeface="Arial" pitchFamily="34" charset="0"/>
                <a:cs typeface="Arial" pitchFamily="34" charset="0"/>
              </a:rPr>
              <a:t> species are </a:t>
            </a:r>
            <a:r>
              <a:rPr lang="tr-TR" sz="3600" dirty="0" err="1" smtClean="0">
                <a:solidFill>
                  <a:schemeClr val="tx2"/>
                </a:solidFill>
                <a:latin typeface="Arial" pitchFamily="34" charset="0"/>
                <a:cs typeface="Arial" pitchFamily="34" charset="0"/>
              </a:rPr>
              <a:t>plant</a:t>
            </a:r>
            <a:r>
              <a:rPr lang="tr-TR" sz="3600" dirty="0" smtClean="0">
                <a:solidFill>
                  <a:schemeClr val="tx2"/>
                </a:solidFill>
                <a:latin typeface="Arial" pitchFamily="34" charset="0"/>
                <a:cs typeface="Arial" pitchFamily="34" charset="0"/>
              </a:rPr>
              <a:t> </a:t>
            </a:r>
            <a:r>
              <a:rPr lang="en-US" sz="3600" dirty="0" smtClean="0">
                <a:solidFill>
                  <a:schemeClr val="tx2"/>
                </a:solidFill>
                <a:latin typeface="Arial" pitchFamily="34" charset="0"/>
                <a:cs typeface="Arial" pitchFamily="34" charset="0"/>
              </a:rPr>
              <a:t>and animal species that are </a:t>
            </a:r>
            <a:r>
              <a:rPr lang="tr-TR" sz="3600" dirty="0" err="1" smtClean="0">
                <a:solidFill>
                  <a:schemeClr val="tx2"/>
                </a:solidFill>
                <a:latin typeface="Arial" pitchFamily="34" charset="0"/>
                <a:cs typeface="Arial" pitchFamily="34" charset="0"/>
              </a:rPr>
              <a:t>unique</a:t>
            </a:r>
            <a:r>
              <a:rPr lang="tr-TR" sz="3600" dirty="0" smtClean="0">
                <a:solidFill>
                  <a:schemeClr val="tx2"/>
                </a:solidFill>
                <a:latin typeface="Arial" pitchFamily="34" charset="0"/>
                <a:cs typeface="Arial" pitchFamily="34" charset="0"/>
              </a:rPr>
              <a:t> </a:t>
            </a:r>
            <a:r>
              <a:rPr lang="tr-TR" sz="3600" dirty="0" err="1" smtClean="0">
                <a:solidFill>
                  <a:schemeClr val="tx2"/>
                </a:solidFill>
                <a:latin typeface="Arial" pitchFamily="34" charset="0"/>
                <a:cs typeface="Arial" pitchFamily="34" charset="0"/>
              </a:rPr>
              <a:t>to</a:t>
            </a:r>
            <a:r>
              <a:rPr lang="tr-TR" sz="3600" dirty="0" smtClean="0">
                <a:solidFill>
                  <a:schemeClr val="tx2"/>
                </a:solidFill>
                <a:latin typeface="Arial" pitchFamily="34" charset="0"/>
                <a:cs typeface="Arial" pitchFamily="34" charset="0"/>
              </a:rPr>
              <a:t> </a:t>
            </a:r>
            <a:r>
              <a:rPr lang="en-US" sz="3600" dirty="0" smtClean="0">
                <a:solidFill>
                  <a:schemeClr val="tx2"/>
                </a:solidFill>
                <a:latin typeface="Arial" pitchFamily="34" charset="0"/>
                <a:cs typeface="Arial" pitchFamily="34" charset="0"/>
              </a:rPr>
              <a:t>a </a:t>
            </a:r>
            <a:r>
              <a:rPr lang="en-US" sz="3600" dirty="0" smtClean="0">
                <a:solidFill>
                  <a:schemeClr val="tx2"/>
                </a:solidFill>
                <a:latin typeface="Arial" pitchFamily="34" charset="0"/>
                <a:cs typeface="Arial" pitchFamily="34" charset="0"/>
              </a:rPr>
              <a:t>particular</a:t>
            </a:r>
            <a:r>
              <a:rPr lang="tr-TR" sz="3600" dirty="0" smtClean="0">
                <a:solidFill>
                  <a:schemeClr val="tx2"/>
                </a:solidFill>
                <a:latin typeface="Arial" pitchFamily="34" charset="0"/>
                <a:cs typeface="Arial" pitchFamily="34" charset="0"/>
              </a:rPr>
              <a:t> </a:t>
            </a:r>
            <a:r>
              <a:rPr lang="en-US" sz="3600" dirty="0" smtClean="0">
                <a:solidFill>
                  <a:schemeClr val="tx2"/>
                </a:solidFill>
                <a:latin typeface="Arial" pitchFamily="34" charset="0"/>
                <a:cs typeface="Arial" pitchFamily="34" charset="0"/>
              </a:rPr>
              <a:t>geographical </a:t>
            </a:r>
            <a:r>
              <a:rPr lang="en-US" sz="3600" dirty="0" smtClean="0">
                <a:solidFill>
                  <a:schemeClr val="tx2"/>
                </a:solidFill>
                <a:latin typeface="Arial" pitchFamily="34" charset="0"/>
                <a:cs typeface="Arial" pitchFamily="34" charset="0"/>
              </a:rPr>
              <a:t>region and </a:t>
            </a:r>
            <a:r>
              <a:rPr lang="tr-TR" sz="3600" dirty="0" smtClean="0">
                <a:solidFill>
                  <a:schemeClr val="tx2"/>
                </a:solidFill>
                <a:latin typeface="Arial" pitchFamily="34" charset="0"/>
                <a:cs typeface="Arial" pitchFamily="34" charset="0"/>
              </a:rPr>
              <a:t>can be </a:t>
            </a:r>
            <a:r>
              <a:rPr lang="tr-TR" sz="3600" dirty="0" err="1" smtClean="0">
                <a:solidFill>
                  <a:schemeClr val="tx2"/>
                </a:solidFill>
                <a:latin typeface="Arial" pitchFamily="34" charset="0"/>
                <a:cs typeface="Arial" pitchFamily="34" charset="0"/>
              </a:rPr>
              <a:t>found</a:t>
            </a:r>
            <a:r>
              <a:rPr lang="tr-TR" sz="3600" dirty="0" smtClean="0">
                <a:solidFill>
                  <a:schemeClr val="tx2"/>
                </a:solidFill>
                <a:latin typeface="Arial" pitchFamily="34" charset="0"/>
                <a:cs typeface="Arial" pitchFamily="34" charset="0"/>
              </a:rPr>
              <a:t> in </a:t>
            </a:r>
            <a:r>
              <a:rPr lang="en-US" sz="3600" dirty="0" smtClean="0">
                <a:solidFill>
                  <a:schemeClr val="tx2"/>
                </a:solidFill>
                <a:latin typeface="Arial" pitchFamily="34" charset="0"/>
                <a:cs typeface="Arial" pitchFamily="34" charset="0"/>
              </a:rPr>
              <a:t>nowhere else in the world.</a:t>
            </a:r>
            <a:r>
              <a:rPr lang="tr-TR" sz="3600" dirty="0" smtClean="0">
                <a:solidFill>
                  <a:schemeClr val="tx2"/>
                </a:solidFill>
                <a:latin typeface="Arial" pitchFamily="34" charset="0"/>
                <a:cs typeface="Arial" pitchFamily="34" charset="0"/>
              </a:rPr>
              <a:t> </a:t>
            </a:r>
            <a:r>
              <a:rPr lang="tr-TR" sz="3600" dirty="0" err="1" smtClean="0">
                <a:solidFill>
                  <a:schemeClr val="tx2"/>
                </a:solidFill>
                <a:latin typeface="Arial" pitchFamily="34" charset="0"/>
                <a:cs typeface="Arial" pitchFamily="34" charset="0"/>
              </a:rPr>
              <a:t>In</a:t>
            </a:r>
            <a:r>
              <a:rPr lang="tr-TR" sz="3600" dirty="0" smtClean="0">
                <a:solidFill>
                  <a:schemeClr val="tx2"/>
                </a:solidFill>
                <a:latin typeface="Arial" pitchFamily="34" charset="0"/>
                <a:cs typeface="Arial" pitchFamily="34" charset="0"/>
              </a:rPr>
              <a:t> </a:t>
            </a:r>
            <a:r>
              <a:rPr lang="tr-TR" sz="3600" dirty="0" err="1" smtClean="0">
                <a:solidFill>
                  <a:schemeClr val="tx2"/>
                </a:solidFill>
                <a:latin typeface="Arial" pitchFamily="34" charset="0"/>
                <a:cs typeface="Arial" pitchFamily="34" charset="0"/>
              </a:rPr>
              <a:t>Turkey</a:t>
            </a:r>
            <a:r>
              <a:rPr lang="tr-TR" sz="3600" dirty="0" smtClean="0">
                <a:solidFill>
                  <a:schemeClr val="tx2"/>
                </a:solidFill>
                <a:latin typeface="Arial" pitchFamily="34" charset="0"/>
                <a:cs typeface="Arial" pitchFamily="34" charset="0"/>
              </a:rPr>
              <a:t> </a:t>
            </a:r>
            <a:r>
              <a:rPr lang="tr-TR" sz="3600" dirty="0" err="1" smtClean="0">
                <a:solidFill>
                  <a:schemeClr val="tx2"/>
                </a:solidFill>
                <a:latin typeface="Arial" pitchFamily="34" charset="0"/>
                <a:cs typeface="Arial" pitchFamily="34" charset="0"/>
              </a:rPr>
              <a:t>some</a:t>
            </a:r>
            <a:r>
              <a:rPr lang="tr-TR" sz="3600" dirty="0" smtClean="0">
                <a:solidFill>
                  <a:schemeClr val="tx2"/>
                </a:solidFill>
                <a:latin typeface="Arial" pitchFamily="34" charset="0"/>
                <a:cs typeface="Arial" pitchFamily="34" charset="0"/>
              </a:rPr>
              <a:t> </a:t>
            </a:r>
            <a:r>
              <a:rPr lang="tr-TR" sz="3600" dirty="0" err="1" smtClean="0">
                <a:solidFill>
                  <a:schemeClr val="tx2"/>
                </a:solidFill>
                <a:latin typeface="Arial" pitchFamily="34" charset="0"/>
                <a:cs typeface="Arial" pitchFamily="34" charset="0"/>
              </a:rPr>
              <a:t>researches</a:t>
            </a:r>
            <a:r>
              <a:rPr lang="tr-TR" sz="3600" dirty="0" smtClean="0">
                <a:solidFill>
                  <a:schemeClr val="tx2"/>
                </a:solidFill>
                <a:latin typeface="Arial" pitchFamily="34" charset="0"/>
                <a:cs typeface="Arial" pitchFamily="34" charset="0"/>
              </a:rPr>
              <a:t> </a:t>
            </a:r>
            <a:r>
              <a:rPr lang="tr-TR" sz="3600" dirty="0" err="1" smtClean="0">
                <a:solidFill>
                  <a:schemeClr val="tx2"/>
                </a:solidFill>
                <a:latin typeface="Arial" pitchFamily="34" charset="0"/>
                <a:cs typeface="Arial" pitchFamily="34" charset="0"/>
              </a:rPr>
              <a:t>are</a:t>
            </a:r>
            <a:r>
              <a:rPr lang="tr-TR" sz="3600" dirty="0" smtClean="0">
                <a:solidFill>
                  <a:schemeClr val="tx2"/>
                </a:solidFill>
                <a:latin typeface="Arial" pitchFamily="34" charset="0"/>
                <a:cs typeface="Arial" pitchFamily="34" charset="0"/>
              </a:rPr>
              <a:t> </a:t>
            </a:r>
            <a:r>
              <a:rPr lang="tr-TR" sz="3600" dirty="0" err="1" smtClean="0">
                <a:solidFill>
                  <a:schemeClr val="tx2"/>
                </a:solidFill>
                <a:latin typeface="Arial" pitchFamily="34" charset="0"/>
                <a:cs typeface="Arial" pitchFamily="34" charset="0"/>
              </a:rPr>
              <a:t>being</a:t>
            </a:r>
            <a:r>
              <a:rPr lang="tr-TR" sz="3600" dirty="0" smtClean="0">
                <a:solidFill>
                  <a:schemeClr val="tx2"/>
                </a:solidFill>
                <a:latin typeface="Arial" pitchFamily="34" charset="0"/>
                <a:cs typeface="Arial" pitchFamily="34" charset="0"/>
              </a:rPr>
              <a:t> done in </a:t>
            </a:r>
            <a:r>
              <a:rPr lang="tr-TR" sz="3600" dirty="0" err="1" smtClean="0">
                <a:solidFill>
                  <a:schemeClr val="tx2"/>
                </a:solidFill>
                <a:latin typeface="Arial" pitchFamily="34" charset="0"/>
                <a:cs typeface="Arial" pitchFamily="34" charset="0"/>
              </a:rPr>
              <a:t>order</a:t>
            </a:r>
            <a:r>
              <a:rPr lang="tr-TR" sz="3600" dirty="0" smtClean="0">
                <a:solidFill>
                  <a:schemeClr val="tx2"/>
                </a:solidFill>
                <a:latin typeface="Arial" pitchFamily="34" charset="0"/>
                <a:cs typeface="Arial" pitchFamily="34" charset="0"/>
              </a:rPr>
              <a:t> </a:t>
            </a:r>
            <a:r>
              <a:rPr lang="tr-TR" sz="3600" dirty="0" err="1" smtClean="0">
                <a:solidFill>
                  <a:schemeClr val="tx2"/>
                </a:solidFill>
                <a:latin typeface="Arial" pitchFamily="34" charset="0"/>
                <a:cs typeface="Arial" pitchFamily="34" charset="0"/>
              </a:rPr>
              <a:t>to</a:t>
            </a:r>
            <a:r>
              <a:rPr lang="tr-TR" sz="3600" dirty="0" smtClean="0">
                <a:solidFill>
                  <a:schemeClr val="tx2"/>
                </a:solidFill>
                <a:latin typeface="Arial" pitchFamily="34" charset="0"/>
                <a:cs typeface="Arial" pitchFamily="34" charset="0"/>
              </a:rPr>
              <a:t> </a:t>
            </a:r>
            <a:r>
              <a:rPr lang="tr-TR" sz="3600" dirty="0" err="1" smtClean="0">
                <a:solidFill>
                  <a:schemeClr val="tx2"/>
                </a:solidFill>
                <a:latin typeface="Arial" pitchFamily="34" charset="0"/>
                <a:cs typeface="Arial" pitchFamily="34" charset="0"/>
              </a:rPr>
              <a:t>save</a:t>
            </a:r>
            <a:r>
              <a:rPr lang="tr-TR" sz="3600" dirty="0" smtClean="0">
                <a:solidFill>
                  <a:schemeClr val="tx2"/>
                </a:solidFill>
                <a:latin typeface="Arial" pitchFamily="34" charset="0"/>
                <a:cs typeface="Arial" pitchFamily="34" charset="0"/>
              </a:rPr>
              <a:t> </a:t>
            </a:r>
            <a:r>
              <a:rPr lang="tr-TR" sz="3600" dirty="0" err="1" smtClean="0">
                <a:solidFill>
                  <a:schemeClr val="tx2"/>
                </a:solidFill>
                <a:latin typeface="Arial" pitchFamily="34" charset="0"/>
                <a:cs typeface="Arial" pitchFamily="34" charset="0"/>
              </a:rPr>
              <a:t>endemic</a:t>
            </a:r>
            <a:r>
              <a:rPr lang="tr-TR" sz="3600" dirty="0" smtClean="0">
                <a:solidFill>
                  <a:schemeClr val="tx2"/>
                </a:solidFill>
                <a:latin typeface="Arial" pitchFamily="34" charset="0"/>
                <a:cs typeface="Arial" pitchFamily="34" charset="0"/>
              </a:rPr>
              <a:t> </a:t>
            </a:r>
            <a:r>
              <a:rPr lang="tr-TR" sz="3600" dirty="0" err="1" smtClean="0">
                <a:solidFill>
                  <a:schemeClr val="tx2"/>
                </a:solidFill>
                <a:latin typeface="Arial" pitchFamily="34" charset="0"/>
                <a:cs typeface="Arial" pitchFamily="34" charset="0"/>
              </a:rPr>
              <a:t>species</a:t>
            </a:r>
            <a:r>
              <a:rPr lang="tr-TR" sz="3600" dirty="0" smtClean="0">
                <a:solidFill>
                  <a:schemeClr val="tx2"/>
                </a:solidFill>
                <a:latin typeface="Arial" pitchFamily="34" charset="0"/>
                <a:cs typeface="Arial" pitchFamily="34" charset="0"/>
              </a:rPr>
              <a:t>. </a:t>
            </a:r>
            <a:endParaRPr lang="tr-TR" sz="3600" dirty="0" smtClean="0">
              <a:solidFill>
                <a:schemeClr val="tx2"/>
              </a:solidFill>
              <a:latin typeface="Arial" pitchFamily="34" charset="0"/>
              <a:cs typeface="Arial" pitchFamily="34" charset="0"/>
            </a:endParaRPr>
          </a:p>
          <a:p>
            <a:pPr>
              <a:buNone/>
            </a:pPr>
            <a:r>
              <a:rPr lang="tr-TR" dirty="0" smtClean="0">
                <a:solidFill>
                  <a:schemeClr val="tx2"/>
                </a:solidFill>
                <a:latin typeface="Arial" pitchFamily="34" charset="0"/>
                <a:cs typeface="Arial" pitchFamily="34" charset="0"/>
              </a:rPr>
              <a:t>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None/>
            </a:pPr>
            <a:r>
              <a:rPr lang="tr-TR" dirty="0" smtClean="0">
                <a:solidFill>
                  <a:schemeClr val="tx2"/>
                </a:solidFill>
                <a:latin typeface="Arial" pitchFamily="34" charset="0"/>
                <a:cs typeface="Arial" pitchFamily="34" charset="0"/>
              </a:rPr>
              <a:t>   </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1464" y="1196752"/>
            <a:ext cx="7272808" cy="5112568"/>
          </a:xfrm>
          <a:prstGeom prst="rect">
            <a:avLst/>
          </a:prstGeom>
        </p:spPr>
      </p:pic>
      <p:sp>
        <p:nvSpPr>
          <p:cNvPr id="5" name="Metin kutusu 4"/>
          <p:cNvSpPr txBox="1"/>
          <p:nvPr/>
        </p:nvSpPr>
        <p:spPr>
          <a:xfrm>
            <a:off x="1271464" y="764704"/>
            <a:ext cx="2587568" cy="369332"/>
          </a:xfrm>
          <a:prstGeom prst="rect">
            <a:avLst/>
          </a:prstGeom>
          <a:noFill/>
        </p:spPr>
        <p:txBody>
          <a:bodyPr wrap="none" rtlCol="0">
            <a:spAutoFit/>
          </a:bodyPr>
          <a:lstStyle/>
          <a:p>
            <a:r>
              <a:rPr lang="tr-TR" dirty="0" err="1" smtClean="0"/>
              <a:t>Some</a:t>
            </a:r>
            <a:r>
              <a:rPr lang="tr-TR" dirty="0" smtClean="0"/>
              <a:t> </a:t>
            </a:r>
            <a:r>
              <a:rPr lang="tr-TR" dirty="0" err="1" smtClean="0"/>
              <a:t>endemic</a:t>
            </a:r>
            <a:r>
              <a:rPr lang="tr-TR" dirty="0" smtClean="0"/>
              <a:t> </a:t>
            </a:r>
            <a:r>
              <a:rPr lang="tr-TR" dirty="0" err="1" smtClean="0"/>
              <a:t>species</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52596" y="0"/>
            <a:ext cx="8229600" cy="1143000"/>
          </a:xfrm>
        </p:spPr>
        <p:txBody>
          <a:bodyPr>
            <a:normAutofit fontScale="90000"/>
          </a:bodyPr>
          <a:lstStyle/>
          <a:p>
            <a:r>
              <a:rPr lang="tr-TR" b="1" dirty="0" smtClean="0">
                <a:solidFill>
                  <a:schemeClr val="tx2"/>
                </a:solidFill>
              </a:rPr>
              <a:t/>
            </a:r>
            <a:br>
              <a:rPr lang="tr-TR" b="1" dirty="0" smtClean="0">
                <a:solidFill>
                  <a:schemeClr val="tx2"/>
                </a:solidFill>
              </a:rPr>
            </a:br>
            <a:r>
              <a:rPr lang="tr-TR" b="1" dirty="0" smtClean="0">
                <a:solidFill>
                  <a:schemeClr val="tx2"/>
                </a:solidFill>
              </a:rPr>
              <a:t>TUZ GÖLÜ </a:t>
            </a:r>
            <a:r>
              <a:rPr lang="tr-TR" b="1" dirty="0">
                <a:solidFill>
                  <a:schemeClr val="tx2"/>
                </a:solidFill>
                <a:latin typeface="Arial" pitchFamily="34" charset="0"/>
                <a:cs typeface="Arial" pitchFamily="34" charset="0"/>
              </a:rPr>
              <a:t>(Lake Tuz)</a:t>
            </a:r>
            <a:r>
              <a:rPr lang="en-US" b="1" dirty="0">
                <a:solidFill>
                  <a:schemeClr val="tx2"/>
                </a:solidFill>
                <a:latin typeface="Arial" pitchFamily="34" charset="0"/>
                <a:cs typeface="Arial" pitchFamily="34" charset="0"/>
              </a:rPr>
              <a:t> </a:t>
            </a:r>
            <a:endParaRPr lang="tr-TR" b="1" dirty="0">
              <a:solidFill>
                <a:schemeClr val="tx2"/>
              </a:solidFill>
            </a:endParaRPr>
          </a:p>
        </p:txBody>
      </p:sp>
      <p:sp>
        <p:nvSpPr>
          <p:cNvPr id="3" name="2 İçerik Yer Tutucusu"/>
          <p:cNvSpPr>
            <a:spLocks noGrp="1"/>
          </p:cNvSpPr>
          <p:nvPr>
            <p:ph idx="1"/>
          </p:nvPr>
        </p:nvSpPr>
        <p:spPr>
          <a:xfrm>
            <a:off x="1487488" y="4777451"/>
            <a:ext cx="8229600" cy="1800200"/>
          </a:xfrm>
        </p:spPr>
        <p:txBody>
          <a:bodyPr>
            <a:normAutofit fontScale="77500" lnSpcReduction="20000"/>
          </a:bodyPr>
          <a:lstStyle/>
          <a:p>
            <a:pPr>
              <a:lnSpc>
                <a:spcPct val="125000"/>
              </a:lnSpc>
              <a:buNone/>
            </a:pPr>
            <a:r>
              <a:rPr lang="tr-TR" dirty="0"/>
              <a:t> </a:t>
            </a:r>
            <a:r>
              <a:rPr lang="tr-TR" dirty="0" smtClean="0"/>
              <a:t>  </a:t>
            </a:r>
            <a:endParaRPr lang="tr-TR" dirty="0" smtClean="0"/>
          </a:p>
          <a:p>
            <a:pPr>
              <a:lnSpc>
                <a:spcPct val="125000"/>
              </a:lnSpc>
              <a:buNone/>
            </a:pPr>
            <a:r>
              <a:rPr lang="tr-TR" sz="2400" dirty="0" smtClean="0">
                <a:solidFill>
                  <a:schemeClr val="tx2"/>
                </a:solidFill>
                <a:latin typeface="Arial" pitchFamily="34" charset="0"/>
                <a:cs typeface="Arial" pitchFamily="34" charset="0"/>
              </a:rPr>
              <a:t>	Tuz </a:t>
            </a:r>
            <a:r>
              <a:rPr lang="tr-TR" sz="2400" dirty="0">
                <a:solidFill>
                  <a:schemeClr val="tx2"/>
                </a:solidFill>
                <a:latin typeface="Arial" pitchFamily="34" charset="0"/>
                <a:cs typeface="Arial" pitchFamily="34" charset="0"/>
              </a:rPr>
              <a:t>Gölü (Lake Tuz)</a:t>
            </a:r>
            <a:r>
              <a:rPr lang="en-US" sz="2400" dirty="0">
                <a:solidFill>
                  <a:schemeClr val="tx2"/>
                </a:solidFill>
                <a:latin typeface="Arial" pitchFamily="34" charset="0"/>
                <a:cs typeface="Arial" pitchFamily="34" charset="0"/>
              </a:rPr>
              <a:t> is the second largest lake in Turkey with </a:t>
            </a:r>
            <a:r>
              <a:rPr lang="en-US" sz="2400" dirty="0" smtClean="0">
                <a:solidFill>
                  <a:schemeClr val="tx2"/>
                </a:solidFill>
                <a:latin typeface="Arial" pitchFamily="34" charset="0"/>
                <a:cs typeface="Arial" pitchFamily="34" charset="0"/>
              </a:rPr>
              <a:t>its</a:t>
            </a:r>
            <a:r>
              <a:rPr lang="tr-TR" sz="2400" dirty="0" smtClean="0">
                <a:solidFill>
                  <a:schemeClr val="tx2"/>
                </a:solidFill>
                <a:latin typeface="Arial" pitchFamily="34" charset="0"/>
                <a:cs typeface="Arial" pitchFamily="34" charset="0"/>
              </a:rPr>
              <a:t> </a:t>
            </a:r>
            <a:r>
              <a:rPr lang="en-US" sz="2400" dirty="0" smtClean="0">
                <a:solidFill>
                  <a:schemeClr val="tx2"/>
                </a:solidFill>
                <a:latin typeface="Arial" pitchFamily="34" charset="0"/>
                <a:cs typeface="Arial" pitchFamily="34" charset="0"/>
              </a:rPr>
              <a:t>1,665</a:t>
            </a:r>
            <a:r>
              <a:rPr lang="en-US" sz="2400" dirty="0">
                <a:solidFill>
                  <a:schemeClr val="tx2"/>
                </a:solidFill>
                <a:latin typeface="Arial" pitchFamily="34" charset="0"/>
                <a:cs typeface="Arial" pitchFamily="34" charset="0"/>
              </a:rPr>
              <a:t> </a:t>
            </a:r>
            <a:r>
              <a:rPr lang="en-US" sz="2400" dirty="0" smtClean="0">
                <a:solidFill>
                  <a:schemeClr val="tx2"/>
                </a:solidFill>
                <a:latin typeface="Arial" pitchFamily="34" charset="0"/>
                <a:cs typeface="Arial" pitchFamily="34" charset="0"/>
              </a:rPr>
              <a:t>km</a:t>
            </a:r>
            <a:r>
              <a:rPr lang="en-US" sz="2400" baseline="30000" dirty="0" smtClean="0">
                <a:solidFill>
                  <a:schemeClr val="tx2"/>
                </a:solidFill>
                <a:latin typeface="Arial" pitchFamily="34" charset="0"/>
                <a:cs typeface="Arial" pitchFamily="34" charset="0"/>
              </a:rPr>
              <a:t>2</a:t>
            </a:r>
            <a:r>
              <a:rPr lang="tr-TR" sz="2400" dirty="0" smtClean="0">
                <a:solidFill>
                  <a:schemeClr val="tx2"/>
                </a:solidFill>
                <a:latin typeface="Arial" pitchFamily="34" charset="0"/>
                <a:cs typeface="Arial" pitchFamily="34" charset="0"/>
              </a:rPr>
              <a:t> </a:t>
            </a:r>
            <a:r>
              <a:rPr lang="en-US" sz="2400" dirty="0" smtClean="0">
                <a:solidFill>
                  <a:schemeClr val="tx2"/>
                </a:solidFill>
                <a:latin typeface="Arial" pitchFamily="34" charset="0"/>
                <a:cs typeface="Arial" pitchFamily="34" charset="0"/>
              </a:rPr>
              <a:t>surface </a:t>
            </a:r>
            <a:r>
              <a:rPr lang="en-US" sz="2400" dirty="0">
                <a:solidFill>
                  <a:schemeClr val="tx2"/>
                </a:solidFill>
                <a:latin typeface="Arial" pitchFamily="34" charset="0"/>
                <a:cs typeface="Arial" pitchFamily="34" charset="0"/>
              </a:rPr>
              <a:t>area and one of the largest hypersaline lakes in the world</a:t>
            </a:r>
            <a:r>
              <a:rPr lang="en-US" sz="2400" dirty="0" smtClean="0">
                <a:solidFill>
                  <a:schemeClr val="tx2"/>
                </a:solidFill>
                <a:latin typeface="Arial" pitchFamily="34" charset="0"/>
                <a:cs typeface="Arial" pitchFamily="34" charset="0"/>
              </a:rPr>
              <a:t>.</a:t>
            </a:r>
            <a:r>
              <a:rPr lang="tr-TR" sz="2400" dirty="0" smtClean="0">
                <a:solidFill>
                  <a:schemeClr val="tx2"/>
                </a:solidFill>
                <a:latin typeface="Arial" pitchFamily="34" charset="0"/>
                <a:cs typeface="Arial" pitchFamily="34" charset="0"/>
              </a:rPr>
              <a:t> </a:t>
            </a:r>
            <a:r>
              <a:rPr lang="en-US" sz="2400" dirty="0">
                <a:latin typeface="Arial" panose="020B0604020202020204" pitchFamily="34" charset="0"/>
                <a:cs typeface="Arial" panose="020B0604020202020204" pitchFamily="34" charset="0"/>
              </a:rPr>
              <a:t>It is located in </a:t>
            </a:r>
            <a:r>
              <a:rPr lang="en-US" sz="2400" dirty="0" smtClean="0">
                <a:latin typeface="Arial" panose="020B0604020202020204" pitchFamily="34" charset="0"/>
                <a:cs typeface="Arial" panose="020B0604020202020204" pitchFamily="34" charset="0"/>
              </a:rPr>
              <a:t>the</a:t>
            </a:r>
            <a:r>
              <a:rPr lang="tr-TR" sz="2400" dirty="0" smtClean="0">
                <a:latin typeface="Arial" panose="020B0604020202020204" pitchFamily="34" charset="0"/>
                <a:cs typeface="Arial" panose="020B0604020202020204" pitchFamily="34" charset="0"/>
              </a:rPr>
              <a:t> Central Anatolia.</a:t>
            </a:r>
            <a:r>
              <a:rPr lang="en-US" sz="2400" dirty="0" smtClean="0">
                <a:solidFill>
                  <a:schemeClr val="tx2"/>
                </a:solidFill>
                <a:latin typeface="Arial" pitchFamily="34" charset="0"/>
                <a:cs typeface="Arial" pitchFamily="34" charset="0"/>
              </a:rPr>
              <a:t> </a:t>
            </a:r>
            <a:endParaRPr lang="tr-TR" sz="2400" dirty="0">
              <a:solidFill>
                <a:schemeClr val="tx2"/>
              </a:solidFill>
              <a:latin typeface="Arial" pitchFamily="34" charset="0"/>
              <a:cs typeface="Arial" pitchFamily="34" charset="0"/>
            </a:endParaRPr>
          </a:p>
          <a:p>
            <a:pPr>
              <a:lnSpc>
                <a:spcPct val="125000"/>
              </a:lnSpc>
              <a:buNone/>
            </a:pPr>
            <a:r>
              <a:rPr lang="tr-TR" sz="2000" dirty="0">
                <a:solidFill>
                  <a:schemeClr val="tx2"/>
                </a:solidFill>
                <a:latin typeface="Arial" pitchFamily="34" charset="0"/>
                <a:cs typeface="Arial" pitchFamily="34" charset="0"/>
              </a:rPr>
              <a:t> </a:t>
            </a:r>
            <a:r>
              <a:rPr lang="tr-TR" sz="2000" dirty="0">
                <a:solidFill>
                  <a:schemeClr val="tx2"/>
                </a:solidFill>
                <a:latin typeface="Arial" pitchFamily="34" charset="0"/>
                <a:cs typeface="Arial" pitchFamily="34" charset="0"/>
              </a:rPr>
              <a:t>     </a:t>
            </a:r>
            <a:endParaRPr lang="tr-TR" sz="2000" b="1" dirty="0">
              <a:solidFill>
                <a:schemeClr val="tx2"/>
              </a:solidFill>
              <a:latin typeface="Arial" pitchFamily="34" charset="0"/>
              <a:cs typeface="Arial"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1114425"/>
            <a:ext cx="6131024" cy="3448701"/>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ctr">
              <a:buNone/>
            </a:pPr>
            <a:r>
              <a:rPr lang="tr-TR" sz="5400" b="1" dirty="0">
                <a:solidFill>
                  <a:schemeClr val="tx2"/>
                </a:solidFill>
              </a:rPr>
              <a:t>THANK YOU SO </a:t>
            </a:r>
            <a:r>
              <a:rPr lang="tr-TR" sz="5400" b="1" dirty="0" smtClean="0">
                <a:solidFill>
                  <a:schemeClr val="tx2"/>
                </a:solidFill>
              </a:rPr>
              <a:t>MUCH</a:t>
            </a:r>
          </a:p>
          <a:p>
            <a:pPr algn="ctr">
              <a:buNone/>
            </a:pPr>
            <a:endParaRPr lang="tr-TR" sz="5400" b="1" dirty="0" smtClean="0">
              <a:solidFill>
                <a:schemeClr val="tx2"/>
              </a:solidFill>
            </a:endParaRPr>
          </a:p>
          <a:p>
            <a:pPr algn="ctr">
              <a:buNone/>
            </a:pPr>
            <a:endParaRPr lang="tr-TR" sz="5400" b="1" dirty="0">
              <a:solidFill>
                <a:schemeClr val="tx2"/>
              </a:solidFill>
            </a:endParaRPr>
          </a:p>
          <a:p>
            <a:pPr algn="ctr">
              <a:buNone/>
            </a:pPr>
            <a:r>
              <a:rPr lang="tr-TR" sz="5400" b="1" dirty="0" smtClean="0">
                <a:solidFill>
                  <a:schemeClr val="tx2"/>
                </a:solidFill>
              </a:rPr>
              <a:t>ŞPHGFL </a:t>
            </a:r>
            <a:r>
              <a:rPr lang="tr-TR" sz="5400" b="1" dirty="0" err="1" smtClean="0">
                <a:solidFill>
                  <a:schemeClr val="tx2"/>
                </a:solidFill>
              </a:rPr>
              <a:t>Students</a:t>
            </a:r>
            <a:endParaRPr lang="tr-TR" sz="5400" b="1" dirty="0">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tx2"/>
                </a:solidFill>
              </a:rPr>
              <a:t>	ECOLOGY IN OUR SCHOOL</a:t>
            </a:r>
            <a:endParaRPr lang="tr-TR" b="1" dirty="0">
              <a:solidFill>
                <a:schemeClr val="tx2"/>
              </a:solidFill>
            </a:endParaRPr>
          </a:p>
        </p:txBody>
      </p:sp>
      <p:sp>
        <p:nvSpPr>
          <p:cNvPr id="3" name="2 İçerik Yer Tutucusu"/>
          <p:cNvSpPr>
            <a:spLocks noGrp="1"/>
          </p:cNvSpPr>
          <p:nvPr>
            <p:ph idx="1"/>
          </p:nvPr>
        </p:nvSpPr>
        <p:spPr/>
        <p:txBody>
          <a:bodyPr/>
          <a:lstStyle/>
          <a:p>
            <a:pPr>
              <a:buNone/>
            </a:pPr>
            <a:r>
              <a:rPr lang="tr-TR" b="1" dirty="0" smtClean="0">
                <a:solidFill>
                  <a:schemeClr val="tx2"/>
                </a:solidFill>
                <a:latin typeface="Arial" pitchFamily="34" charset="0"/>
                <a:cs typeface="Arial" pitchFamily="34" charset="0"/>
              </a:rPr>
              <a:t>   </a:t>
            </a:r>
            <a:r>
              <a:rPr lang="tr-TR" b="1" dirty="0" smtClean="0">
                <a:solidFill>
                  <a:schemeClr val="tx2"/>
                </a:solidFill>
                <a:latin typeface="Arial" pitchFamily="34" charset="0"/>
                <a:cs typeface="Arial" pitchFamily="34" charset="0"/>
              </a:rPr>
              <a:t>	</a:t>
            </a:r>
            <a:r>
              <a:rPr lang="tr-TR" sz="3000" dirty="0" err="1" smtClean="0">
                <a:solidFill>
                  <a:schemeClr val="tx1"/>
                </a:solidFill>
              </a:rPr>
              <a:t>Recycling</a:t>
            </a:r>
            <a:r>
              <a:rPr lang="tr-TR" sz="3000" dirty="0" smtClean="0">
                <a:solidFill>
                  <a:schemeClr val="tx1"/>
                </a:solidFill>
              </a:rPr>
              <a:t> </a:t>
            </a:r>
            <a:r>
              <a:rPr lang="tr-TR" sz="3000" dirty="0">
                <a:solidFill>
                  <a:schemeClr val="tx1"/>
                </a:solidFill>
              </a:rPr>
              <a:t>is </a:t>
            </a:r>
            <a:r>
              <a:rPr lang="tr-TR" sz="3000" dirty="0" err="1">
                <a:solidFill>
                  <a:schemeClr val="tx1"/>
                </a:solidFill>
              </a:rPr>
              <a:t>very</a:t>
            </a:r>
            <a:r>
              <a:rPr lang="tr-TR" sz="3000" dirty="0">
                <a:solidFill>
                  <a:schemeClr val="tx1"/>
                </a:solidFill>
              </a:rPr>
              <a:t> </a:t>
            </a:r>
            <a:r>
              <a:rPr lang="tr-TR" sz="3000" dirty="0" err="1" smtClean="0">
                <a:solidFill>
                  <a:schemeClr val="tx1"/>
                </a:solidFill>
              </a:rPr>
              <a:t>important</a:t>
            </a:r>
            <a:r>
              <a:rPr lang="tr-TR" sz="3000" dirty="0" smtClean="0">
                <a:solidFill>
                  <a:schemeClr val="tx1"/>
                </a:solidFill>
              </a:rPr>
              <a:t> </a:t>
            </a:r>
            <a:r>
              <a:rPr lang="tr-TR" sz="3000" dirty="0" err="1" smtClean="0">
                <a:solidFill>
                  <a:schemeClr val="tx1"/>
                </a:solidFill>
              </a:rPr>
              <a:t>and</a:t>
            </a:r>
            <a:r>
              <a:rPr lang="tr-TR" sz="3000" dirty="0" smtClean="0">
                <a:solidFill>
                  <a:schemeClr val="tx1"/>
                </a:solidFill>
              </a:rPr>
              <a:t> a c</a:t>
            </a:r>
            <a:r>
              <a:rPr lang="en-US" sz="3000" dirty="0" err="1">
                <a:solidFill>
                  <a:schemeClr val="tx1"/>
                </a:solidFill>
              </a:rPr>
              <a:t>ommon</a:t>
            </a:r>
            <a:r>
              <a:rPr lang="en-US" sz="3000" dirty="0">
                <a:solidFill>
                  <a:schemeClr val="tx1"/>
                </a:solidFill>
              </a:rPr>
              <a:t> practice</a:t>
            </a:r>
            <a:r>
              <a:rPr lang="tr-TR" sz="3000" dirty="0">
                <a:solidFill>
                  <a:schemeClr val="tx1"/>
                </a:solidFill>
              </a:rPr>
              <a:t>. </a:t>
            </a:r>
            <a:endParaRPr lang="tr-TR" sz="3000" dirty="0" smtClean="0">
              <a:solidFill>
                <a:schemeClr val="tx1"/>
              </a:solidFill>
            </a:endParaRPr>
          </a:p>
          <a:p>
            <a:pPr>
              <a:buNone/>
            </a:pPr>
            <a:r>
              <a:rPr lang="tr-TR" sz="3000" dirty="0">
                <a:solidFill>
                  <a:schemeClr val="tx1"/>
                </a:solidFill>
              </a:rPr>
              <a:t>	</a:t>
            </a:r>
            <a:r>
              <a:rPr lang="tr-TR" sz="3000" dirty="0" err="1" smtClean="0">
                <a:solidFill>
                  <a:schemeClr val="tx1"/>
                </a:solidFill>
              </a:rPr>
              <a:t>We</a:t>
            </a:r>
            <a:r>
              <a:rPr lang="tr-TR" sz="3000" dirty="0" smtClean="0">
                <a:solidFill>
                  <a:schemeClr val="tx1"/>
                </a:solidFill>
              </a:rPr>
              <a:t> </a:t>
            </a:r>
            <a:r>
              <a:rPr lang="tr-TR" sz="3000" dirty="0" err="1">
                <a:solidFill>
                  <a:schemeClr val="tx1"/>
                </a:solidFill>
              </a:rPr>
              <a:t>use</a:t>
            </a:r>
            <a:r>
              <a:rPr lang="tr-TR" sz="3000" dirty="0">
                <a:solidFill>
                  <a:schemeClr val="tx1"/>
                </a:solidFill>
              </a:rPr>
              <a:t> </a:t>
            </a:r>
            <a:r>
              <a:rPr lang="tr-TR" sz="3000" dirty="0" err="1">
                <a:solidFill>
                  <a:schemeClr val="tx1"/>
                </a:solidFill>
              </a:rPr>
              <a:t>recycle</a:t>
            </a:r>
            <a:r>
              <a:rPr lang="tr-TR" sz="3000" dirty="0">
                <a:solidFill>
                  <a:schemeClr val="tx1"/>
                </a:solidFill>
              </a:rPr>
              <a:t> </a:t>
            </a:r>
            <a:r>
              <a:rPr lang="tr-TR" sz="3000" dirty="0" err="1">
                <a:solidFill>
                  <a:schemeClr val="tx1"/>
                </a:solidFill>
              </a:rPr>
              <a:t>bins</a:t>
            </a:r>
            <a:r>
              <a:rPr lang="tr-TR" sz="3000" dirty="0">
                <a:solidFill>
                  <a:schemeClr val="tx1"/>
                </a:solidFill>
              </a:rPr>
              <a:t> in </a:t>
            </a:r>
            <a:r>
              <a:rPr lang="tr-TR" sz="3000" dirty="0" err="1" smtClean="0">
                <a:solidFill>
                  <a:schemeClr val="tx1"/>
                </a:solidFill>
              </a:rPr>
              <a:t>our</a:t>
            </a:r>
            <a:r>
              <a:rPr lang="tr-TR" sz="3000" dirty="0" smtClean="0">
                <a:solidFill>
                  <a:schemeClr val="tx1"/>
                </a:solidFill>
              </a:rPr>
              <a:t> </a:t>
            </a:r>
            <a:r>
              <a:rPr lang="tr-TR" sz="3000" dirty="0" err="1" smtClean="0">
                <a:solidFill>
                  <a:schemeClr val="tx1"/>
                </a:solidFill>
              </a:rPr>
              <a:t>school</a:t>
            </a:r>
            <a:r>
              <a:rPr lang="tr-TR" sz="3000" dirty="0" smtClean="0">
                <a:solidFill>
                  <a:schemeClr val="tx1"/>
                </a:solidFill>
              </a:rPr>
              <a:t> </a:t>
            </a:r>
            <a:r>
              <a:rPr lang="tr-TR" sz="3000" dirty="0" err="1">
                <a:solidFill>
                  <a:schemeClr val="tx1"/>
                </a:solidFill>
              </a:rPr>
              <a:t>hallways</a:t>
            </a:r>
            <a:r>
              <a:rPr lang="tr-TR" sz="3000" dirty="0">
                <a:solidFill>
                  <a:schemeClr val="tx1"/>
                </a:solidFill>
              </a:rPr>
              <a:t> </a:t>
            </a:r>
            <a:r>
              <a:rPr lang="tr-TR" sz="3000" dirty="0" err="1">
                <a:solidFill>
                  <a:schemeClr val="tx1"/>
                </a:solidFill>
              </a:rPr>
              <a:t>for</a:t>
            </a:r>
            <a:r>
              <a:rPr lang="tr-TR" sz="3000" dirty="0">
                <a:solidFill>
                  <a:schemeClr val="tx1"/>
                </a:solidFill>
              </a:rPr>
              <a:t> </a:t>
            </a:r>
            <a:r>
              <a:rPr lang="tr-TR" sz="3000" dirty="0" err="1">
                <a:solidFill>
                  <a:schemeClr val="tx1"/>
                </a:solidFill>
              </a:rPr>
              <a:t>each</a:t>
            </a:r>
            <a:r>
              <a:rPr lang="tr-TR" sz="3000" dirty="0">
                <a:solidFill>
                  <a:schemeClr val="tx1"/>
                </a:solidFill>
              </a:rPr>
              <a:t> </a:t>
            </a:r>
            <a:r>
              <a:rPr lang="tr-TR" sz="3000" dirty="0" err="1">
                <a:solidFill>
                  <a:schemeClr val="tx1"/>
                </a:solidFill>
              </a:rPr>
              <a:t>type</a:t>
            </a:r>
            <a:r>
              <a:rPr lang="tr-TR" sz="3000" dirty="0">
                <a:solidFill>
                  <a:schemeClr val="tx1"/>
                </a:solidFill>
              </a:rPr>
              <a:t> of </a:t>
            </a:r>
            <a:r>
              <a:rPr lang="tr-TR" sz="3000" dirty="0" err="1" smtClean="0">
                <a:solidFill>
                  <a:schemeClr val="tx1"/>
                </a:solidFill>
              </a:rPr>
              <a:t>recyclable</a:t>
            </a:r>
            <a:r>
              <a:rPr lang="tr-TR" sz="3000" dirty="0" smtClean="0">
                <a:solidFill>
                  <a:schemeClr val="tx1"/>
                </a:solidFill>
              </a:rPr>
              <a:t> </a:t>
            </a:r>
            <a:r>
              <a:rPr lang="tr-TR" sz="3000" dirty="0" err="1">
                <a:solidFill>
                  <a:schemeClr val="tx1"/>
                </a:solidFill>
              </a:rPr>
              <a:t>wastes</a:t>
            </a:r>
            <a:r>
              <a:rPr lang="tr-TR" sz="3000" dirty="0">
                <a:solidFill>
                  <a:schemeClr val="tx1"/>
                </a:solidFill>
              </a:rPr>
              <a:t> </a:t>
            </a:r>
            <a:r>
              <a:rPr lang="tr-TR" sz="3000" dirty="0" err="1">
                <a:solidFill>
                  <a:schemeClr val="tx1"/>
                </a:solidFill>
              </a:rPr>
              <a:t>such</a:t>
            </a:r>
            <a:r>
              <a:rPr lang="tr-TR" sz="3000" dirty="0">
                <a:solidFill>
                  <a:schemeClr val="tx1"/>
                </a:solidFill>
              </a:rPr>
              <a:t> as </a:t>
            </a:r>
            <a:r>
              <a:rPr lang="tr-TR" sz="3000" dirty="0" err="1">
                <a:solidFill>
                  <a:schemeClr val="tx1"/>
                </a:solidFill>
              </a:rPr>
              <a:t>paper</a:t>
            </a:r>
            <a:r>
              <a:rPr lang="tr-TR" sz="3000" dirty="0">
                <a:solidFill>
                  <a:schemeClr val="tx1"/>
                </a:solidFill>
              </a:rPr>
              <a:t> </a:t>
            </a:r>
            <a:r>
              <a:rPr lang="tr-TR" sz="3000" dirty="0" err="1">
                <a:solidFill>
                  <a:schemeClr val="tx1"/>
                </a:solidFill>
              </a:rPr>
              <a:t>wrappings</a:t>
            </a:r>
            <a:r>
              <a:rPr lang="tr-TR" sz="3000" dirty="0">
                <a:solidFill>
                  <a:schemeClr val="tx1"/>
                </a:solidFill>
              </a:rPr>
              <a:t>, </a:t>
            </a:r>
            <a:r>
              <a:rPr lang="tr-TR" sz="3000" dirty="0" err="1">
                <a:solidFill>
                  <a:schemeClr val="tx1"/>
                </a:solidFill>
              </a:rPr>
              <a:t>plastic</a:t>
            </a:r>
            <a:r>
              <a:rPr lang="tr-TR" sz="3000" dirty="0">
                <a:solidFill>
                  <a:schemeClr val="tx1"/>
                </a:solidFill>
              </a:rPr>
              <a:t> </a:t>
            </a:r>
            <a:r>
              <a:rPr lang="tr-TR" sz="3000" dirty="0" err="1">
                <a:solidFill>
                  <a:schemeClr val="tx1"/>
                </a:solidFill>
              </a:rPr>
              <a:t>bottles</a:t>
            </a:r>
            <a:r>
              <a:rPr lang="tr-TR" sz="3000" dirty="0">
                <a:solidFill>
                  <a:schemeClr val="tx1"/>
                </a:solidFill>
              </a:rPr>
              <a:t> </a:t>
            </a:r>
            <a:r>
              <a:rPr lang="tr-TR" sz="3000" dirty="0" err="1">
                <a:solidFill>
                  <a:schemeClr val="tx1"/>
                </a:solidFill>
              </a:rPr>
              <a:t>and</a:t>
            </a:r>
            <a:r>
              <a:rPr lang="tr-TR" sz="3000" dirty="0">
                <a:solidFill>
                  <a:schemeClr val="tx1"/>
                </a:solidFill>
              </a:rPr>
              <a:t> metal </a:t>
            </a:r>
            <a:r>
              <a:rPr lang="tr-TR" sz="3000" dirty="0" err="1" smtClean="0">
                <a:solidFill>
                  <a:schemeClr val="tx1"/>
                </a:solidFill>
              </a:rPr>
              <a:t>cans</a:t>
            </a:r>
            <a:r>
              <a:rPr lang="tr-TR" sz="3000" dirty="0" smtClean="0">
                <a:solidFill>
                  <a:schemeClr val="tx1"/>
                </a:solidFill>
              </a:rPr>
              <a:t> </a:t>
            </a:r>
            <a:r>
              <a:rPr lang="tr-TR" sz="3000" dirty="0">
                <a:solidFill>
                  <a:schemeClr val="tx1"/>
                </a:solidFill>
              </a:rPr>
              <a:t>in </a:t>
            </a:r>
            <a:r>
              <a:rPr lang="tr-TR" sz="3000" dirty="0" err="1">
                <a:solidFill>
                  <a:schemeClr val="tx1"/>
                </a:solidFill>
              </a:rPr>
              <a:t>order</a:t>
            </a:r>
            <a:r>
              <a:rPr lang="tr-TR" sz="3000" dirty="0">
                <a:solidFill>
                  <a:schemeClr val="tx1"/>
                </a:solidFill>
              </a:rPr>
              <a:t> </a:t>
            </a:r>
            <a:r>
              <a:rPr lang="tr-TR" sz="3000" dirty="0" err="1">
                <a:solidFill>
                  <a:schemeClr val="tx1"/>
                </a:solidFill>
              </a:rPr>
              <a:t>to</a:t>
            </a:r>
            <a:r>
              <a:rPr lang="tr-TR" sz="3000" dirty="0">
                <a:solidFill>
                  <a:schemeClr val="tx1"/>
                </a:solidFill>
              </a:rPr>
              <a:t> </a:t>
            </a:r>
            <a:r>
              <a:rPr lang="tr-TR" sz="3000" dirty="0" err="1">
                <a:solidFill>
                  <a:schemeClr val="tx1"/>
                </a:solidFill>
              </a:rPr>
              <a:t>contribute</a:t>
            </a:r>
            <a:r>
              <a:rPr lang="tr-TR" sz="3000" dirty="0">
                <a:solidFill>
                  <a:schemeClr val="tx1"/>
                </a:solidFill>
              </a:rPr>
              <a:t> </a:t>
            </a:r>
            <a:r>
              <a:rPr lang="tr-TR" sz="3000" dirty="0" err="1" smtClean="0">
                <a:solidFill>
                  <a:schemeClr val="tx1"/>
                </a:solidFill>
              </a:rPr>
              <a:t>recycling</a:t>
            </a:r>
            <a:r>
              <a:rPr lang="tr-TR" sz="3000" dirty="0" smtClean="0">
                <a:solidFill>
                  <a:schemeClr val="tx1"/>
                </a:solidFill>
              </a:rPr>
              <a:t>.</a:t>
            </a:r>
            <a:endParaRPr lang="tr-TR" sz="3000" dirty="0">
              <a:solidFill>
                <a:schemeClr val="tx1"/>
              </a:solidFill>
            </a:endParaRPr>
          </a:p>
          <a:p>
            <a:pPr>
              <a:buNone/>
            </a:pPr>
            <a:r>
              <a:rPr lang="tr-TR" dirty="0">
                <a:solidFill>
                  <a:schemeClr val="tx2"/>
                </a:solidFill>
              </a:rPr>
              <a:t>   </a:t>
            </a:r>
            <a:r>
              <a:rPr lang="tr-TR" dirty="0" smtClean="0">
                <a:solidFill>
                  <a:schemeClr val="tx2"/>
                </a:solidFill>
              </a:rPr>
              <a:t> </a:t>
            </a:r>
            <a:endParaRPr lang="tr-TR" dirty="0">
              <a:solidFill>
                <a:schemeClr val="tx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400094600272_508878.jpg"/>
          <p:cNvPicPr>
            <a:picLocks noGrp="1" noChangeAspect="1"/>
          </p:cNvPicPr>
          <p:nvPr>
            <p:ph idx="1"/>
          </p:nvPr>
        </p:nvPicPr>
        <p:blipFill>
          <a:blip r:embed="rId2"/>
          <a:srcRect t="50049"/>
          <a:stretch>
            <a:fillRect/>
          </a:stretch>
        </p:blipFill>
        <p:spPr>
          <a:xfrm>
            <a:off x="2238348" y="2786058"/>
            <a:ext cx="3500462" cy="3108472"/>
          </a:xfrm>
        </p:spPr>
      </p:pic>
      <p:pic>
        <p:nvPicPr>
          <p:cNvPr id="1026" name="Picture 2" descr="C:\Users\LENOVO\Desktop\400187000726_58071.jpg"/>
          <p:cNvPicPr>
            <a:picLocks noChangeAspect="1" noChangeArrowheads="1"/>
          </p:cNvPicPr>
          <p:nvPr/>
        </p:nvPicPr>
        <p:blipFill>
          <a:blip r:embed="rId3"/>
          <a:srcRect t="41412" b="5315"/>
          <a:stretch>
            <a:fillRect/>
          </a:stretch>
        </p:blipFill>
        <p:spPr bwMode="auto">
          <a:xfrm>
            <a:off x="6596069" y="857232"/>
            <a:ext cx="3475265" cy="321471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77334" y="3717032"/>
            <a:ext cx="8596668" cy="2808312"/>
          </a:xfrm>
        </p:spPr>
        <p:txBody>
          <a:bodyPr>
            <a:normAutofit lnSpcReduction="10000"/>
          </a:bodyPr>
          <a:lstStyle/>
          <a:p>
            <a:pPr>
              <a:buNone/>
            </a:pPr>
            <a:r>
              <a:rPr lang="tr-TR" dirty="0"/>
              <a:t> </a:t>
            </a:r>
            <a:r>
              <a:rPr lang="tr-TR" dirty="0" smtClean="0"/>
              <a:t>  </a:t>
            </a:r>
            <a:r>
              <a:rPr lang="tr-TR" sz="3000" dirty="0">
                <a:solidFill>
                  <a:schemeClr val="tx2"/>
                </a:solidFill>
                <a:latin typeface="Arial" pitchFamily="34" charset="0"/>
                <a:cs typeface="Arial" pitchFamily="34" charset="0"/>
              </a:rPr>
              <a:t>	</a:t>
            </a:r>
            <a:r>
              <a:rPr lang="tr-TR" sz="3000" dirty="0" err="1" smtClean="0">
                <a:solidFill>
                  <a:schemeClr val="tx2"/>
                </a:solidFill>
                <a:latin typeface="Arial" pitchFamily="34" charset="0"/>
                <a:cs typeface="Arial" pitchFamily="34" charset="0"/>
              </a:rPr>
              <a:t>Because</a:t>
            </a:r>
            <a:r>
              <a:rPr lang="tr-TR" sz="3000" dirty="0" smtClean="0">
                <a:solidFill>
                  <a:schemeClr val="tx2"/>
                </a:solidFill>
                <a:latin typeface="Arial" pitchFamily="34" charset="0"/>
                <a:cs typeface="Arial" pitchFamily="34" charset="0"/>
              </a:rPr>
              <a:t> of </a:t>
            </a:r>
            <a:r>
              <a:rPr lang="en-US" sz="3000" dirty="0" smtClean="0">
                <a:solidFill>
                  <a:schemeClr val="tx2"/>
                </a:solidFill>
                <a:latin typeface="Arial" pitchFamily="34" charset="0"/>
                <a:cs typeface="Arial" pitchFamily="34" charset="0"/>
              </a:rPr>
              <a:t>the </a:t>
            </a:r>
            <a:r>
              <a:rPr lang="en-US" sz="3000" dirty="0">
                <a:solidFill>
                  <a:schemeClr val="tx2"/>
                </a:solidFill>
                <a:latin typeface="Arial" pitchFamily="34" charset="0"/>
                <a:cs typeface="Arial" pitchFamily="34" charset="0"/>
              </a:rPr>
              <a:t>practices within the scope of recycling projects </a:t>
            </a:r>
            <a:r>
              <a:rPr lang="en-US" sz="3000" dirty="0" smtClean="0">
                <a:solidFill>
                  <a:schemeClr val="tx2"/>
                </a:solidFill>
                <a:latin typeface="Arial" pitchFamily="34" charset="0"/>
                <a:cs typeface="Arial" pitchFamily="34" charset="0"/>
              </a:rPr>
              <a:t>and </a:t>
            </a:r>
            <a:r>
              <a:rPr lang="en-US" sz="3000" dirty="0">
                <a:solidFill>
                  <a:schemeClr val="tx2"/>
                </a:solidFill>
                <a:latin typeface="Arial" pitchFamily="34" charset="0"/>
                <a:cs typeface="Arial" pitchFamily="34" charset="0"/>
              </a:rPr>
              <a:t>recycling studies that have been carried out since </a:t>
            </a:r>
            <a:r>
              <a:rPr lang="en-US" sz="3000" dirty="0" smtClean="0">
                <a:solidFill>
                  <a:schemeClr val="tx2"/>
                </a:solidFill>
                <a:latin typeface="Arial" pitchFamily="34" charset="0"/>
                <a:cs typeface="Arial" pitchFamily="34" charset="0"/>
              </a:rPr>
              <a:t>2001</a:t>
            </a:r>
            <a:r>
              <a:rPr lang="tr-TR" sz="3000" dirty="0" smtClean="0">
                <a:solidFill>
                  <a:schemeClr val="tx2"/>
                </a:solidFill>
                <a:latin typeface="Arial" pitchFamily="34" charset="0"/>
                <a:cs typeface="Arial" pitchFamily="34" charset="0"/>
              </a:rPr>
              <a:t>. </a:t>
            </a:r>
            <a:r>
              <a:rPr lang="en-US" sz="3000" dirty="0" smtClean="0">
                <a:solidFill>
                  <a:schemeClr val="tx2"/>
                </a:solidFill>
                <a:latin typeface="Arial" pitchFamily="34" charset="0"/>
                <a:cs typeface="Arial" pitchFamily="34" charset="0"/>
              </a:rPr>
              <a:t>These </a:t>
            </a:r>
            <a:r>
              <a:rPr lang="en-US" sz="3000" dirty="0">
                <a:solidFill>
                  <a:schemeClr val="tx2"/>
                </a:solidFill>
                <a:latin typeface="Arial" pitchFamily="34" charset="0"/>
                <a:cs typeface="Arial" pitchFamily="34" charset="0"/>
              </a:rPr>
              <a:t>studies are still being carried out </a:t>
            </a:r>
            <a:r>
              <a:rPr lang="tr-TR" sz="3000" dirty="0" err="1" smtClean="0">
                <a:solidFill>
                  <a:schemeClr val="tx2"/>
                </a:solidFill>
                <a:latin typeface="Arial" pitchFamily="34" charset="0"/>
                <a:cs typeface="Arial" pitchFamily="34" charset="0"/>
              </a:rPr>
              <a:t>heavily</a:t>
            </a:r>
            <a:r>
              <a:rPr lang="tr-TR" sz="3000" dirty="0" smtClean="0">
                <a:solidFill>
                  <a:schemeClr val="tx2"/>
                </a:solidFill>
                <a:latin typeface="Arial" pitchFamily="34" charset="0"/>
                <a:cs typeface="Arial" pitchFamily="34" charset="0"/>
              </a:rPr>
              <a:t> </a:t>
            </a:r>
            <a:r>
              <a:rPr lang="tr-TR" sz="3000" dirty="0" err="1" smtClean="0">
                <a:solidFill>
                  <a:schemeClr val="tx2"/>
                </a:solidFill>
                <a:latin typeface="Arial" pitchFamily="34" charset="0"/>
                <a:cs typeface="Arial" pitchFamily="34" charset="0"/>
              </a:rPr>
              <a:t>and</a:t>
            </a:r>
            <a:r>
              <a:rPr lang="tr-TR" sz="3000" dirty="0" smtClean="0">
                <a:solidFill>
                  <a:schemeClr val="tx2"/>
                </a:solidFill>
                <a:latin typeface="Arial" pitchFamily="34" charset="0"/>
                <a:cs typeface="Arial" pitchFamily="34" charset="0"/>
              </a:rPr>
              <a:t> </a:t>
            </a:r>
            <a:r>
              <a:rPr lang="tr-TR" sz="3000" dirty="0" err="1" smtClean="0">
                <a:solidFill>
                  <a:schemeClr val="tx2"/>
                </a:solidFill>
                <a:latin typeface="Arial" pitchFamily="34" charset="0"/>
                <a:cs typeface="Arial" pitchFamily="34" charset="0"/>
              </a:rPr>
              <a:t>the</a:t>
            </a:r>
            <a:r>
              <a:rPr lang="tr-TR" sz="3000" dirty="0" smtClean="0">
                <a:solidFill>
                  <a:schemeClr val="tx2"/>
                </a:solidFill>
                <a:latin typeface="Arial" pitchFamily="34" charset="0"/>
                <a:cs typeface="Arial" pitchFamily="34" charset="0"/>
              </a:rPr>
              <a:t> </a:t>
            </a:r>
            <a:r>
              <a:rPr lang="tr-TR" sz="3000" dirty="0" err="1" smtClean="0">
                <a:solidFill>
                  <a:schemeClr val="tx2"/>
                </a:solidFill>
                <a:latin typeface="Arial" pitchFamily="34" charset="0"/>
                <a:cs typeface="Arial" pitchFamily="34" charset="0"/>
              </a:rPr>
              <a:t>gaining</a:t>
            </a:r>
            <a:r>
              <a:rPr lang="tr-TR" sz="3000" dirty="0" smtClean="0">
                <a:solidFill>
                  <a:schemeClr val="tx2"/>
                </a:solidFill>
                <a:latin typeface="Arial" pitchFamily="34" charset="0"/>
                <a:cs typeface="Arial" pitchFamily="34" charset="0"/>
              </a:rPr>
              <a:t> form </a:t>
            </a:r>
            <a:r>
              <a:rPr lang="tr-TR" sz="3000" dirty="0" err="1" smtClean="0">
                <a:solidFill>
                  <a:schemeClr val="tx2"/>
                </a:solidFill>
                <a:latin typeface="Arial" pitchFamily="34" charset="0"/>
                <a:cs typeface="Arial" pitchFamily="34" charset="0"/>
              </a:rPr>
              <a:t>recycling</a:t>
            </a:r>
            <a:r>
              <a:rPr lang="tr-TR" sz="3000" dirty="0" smtClean="0">
                <a:solidFill>
                  <a:schemeClr val="tx2"/>
                </a:solidFill>
                <a:latin typeface="Arial" pitchFamily="34" charset="0"/>
                <a:cs typeface="Arial" pitchFamily="34" charset="0"/>
              </a:rPr>
              <a:t> is </a:t>
            </a:r>
            <a:r>
              <a:rPr lang="tr-TR" sz="3000" dirty="0" err="1" smtClean="0">
                <a:solidFill>
                  <a:schemeClr val="tx2"/>
                </a:solidFill>
                <a:latin typeface="Arial" pitchFamily="34" charset="0"/>
                <a:cs typeface="Arial" pitchFamily="34" charset="0"/>
              </a:rPr>
              <a:t>increasing</a:t>
            </a:r>
            <a:r>
              <a:rPr lang="tr-TR" sz="3000" dirty="0" smtClean="0">
                <a:solidFill>
                  <a:schemeClr val="tx2"/>
                </a:solidFill>
                <a:latin typeface="Arial" pitchFamily="34" charset="0"/>
                <a:cs typeface="Arial" pitchFamily="34" charset="0"/>
              </a:rPr>
              <a:t> </a:t>
            </a:r>
            <a:r>
              <a:rPr lang="tr-TR" sz="3000" dirty="0" err="1" smtClean="0">
                <a:solidFill>
                  <a:schemeClr val="tx2"/>
                </a:solidFill>
                <a:latin typeface="Arial" pitchFamily="34" charset="0"/>
                <a:cs typeface="Arial" pitchFamily="34" charset="0"/>
              </a:rPr>
              <a:t>day</a:t>
            </a:r>
            <a:r>
              <a:rPr lang="tr-TR" sz="3000" dirty="0" smtClean="0">
                <a:solidFill>
                  <a:schemeClr val="tx2"/>
                </a:solidFill>
                <a:latin typeface="Arial" pitchFamily="34" charset="0"/>
                <a:cs typeface="Arial" pitchFamily="34" charset="0"/>
              </a:rPr>
              <a:t> </a:t>
            </a:r>
            <a:r>
              <a:rPr lang="tr-TR" sz="3000" dirty="0" err="1" smtClean="0">
                <a:solidFill>
                  <a:schemeClr val="tx2"/>
                </a:solidFill>
                <a:latin typeface="Arial" pitchFamily="34" charset="0"/>
                <a:cs typeface="Arial" pitchFamily="34" charset="0"/>
              </a:rPr>
              <a:t>by</a:t>
            </a:r>
            <a:r>
              <a:rPr lang="tr-TR" sz="3000" dirty="0" smtClean="0">
                <a:solidFill>
                  <a:schemeClr val="tx2"/>
                </a:solidFill>
                <a:latin typeface="Arial" pitchFamily="34" charset="0"/>
                <a:cs typeface="Arial" pitchFamily="34" charset="0"/>
              </a:rPr>
              <a:t> </a:t>
            </a:r>
            <a:r>
              <a:rPr lang="tr-TR" sz="3000" dirty="0" err="1" smtClean="0">
                <a:solidFill>
                  <a:schemeClr val="tx2"/>
                </a:solidFill>
                <a:latin typeface="Arial" pitchFamily="34" charset="0"/>
                <a:cs typeface="Arial" pitchFamily="34" charset="0"/>
              </a:rPr>
              <a:t>day</a:t>
            </a:r>
            <a:r>
              <a:rPr lang="tr-TR" sz="3000" dirty="0" smtClean="0">
                <a:solidFill>
                  <a:schemeClr val="tx2"/>
                </a:solidFill>
                <a:latin typeface="Arial" pitchFamily="34" charset="0"/>
                <a:cs typeface="Arial" pitchFamily="34" charset="0"/>
              </a:rPr>
              <a:t>.</a:t>
            </a:r>
            <a:endParaRPr lang="tr-TR" sz="3000" dirty="0">
              <a:solidFill>
                <a:schemeClr val="tx2"/>
              </a:solidFill>
              <a:latin typeface="Arial" pitchFamily="34" charset="0"/>
              <a:cs typeface="Arial" pitchFamily="34" charset="0"/>
            </a:endParaRPr>
          </a:p>
          <a:p>
            <a:pPr>
              <a:buNone/>
            </a:pPr>
            <a:endParaRPr lang="tr-TR" sz="3000" dirty="0" smtClean="0"/>
          </a:p>
        </p:txBody>
      </p:sp>
      <p:pic>
        <p:nvPicPr>
          <p:cNvPr id="4" name="Resim 3"/>
          <p:cNvPicPr>
            <a:picLocks noChangeAspect="1"/>
          </p:cNvPicPr>
          <p:nvPr/>
        </p:nvPicPr>
        <p:blipFill>
          <a:blip r:embed="rId2">
            <a:extLst>
              <a:ext uri="{BEBA8EAE-BF5A-486C-A8C5-ECC9F3942E4B}">
                <a14:imgProps xmlns:a14="http://schemas.microsoft.com/office/drawing/2010/main">
                  <a14:imgLayer r:embed="rId3">
                    <a14:imgEffect>
                      <a14:backgroundRemoval t="0" b="100000" l="10000" r="90000"/>
                    </a14:imgEffect>
                  </a14:imgLayer>
                </a14:imgProps>
              </a:ext>
              <a:ext uri="{28A0092B-C50C-407E-A947-70E740481C1C}">
                <a14:useLocalDpi xmlns:a14="http://schemas.microsoft.com/office/drawing/2010/main" val="0"/>
              </a:ext>
            </a:extLst>
          </a:blip>
          <a:stretch>
            <a:fillRect/>
          </a:stretch>
        </p:blipFill>
        <p:spPr>
          <a:xfrm>
            <a:off x="1775520" y="476672"/>
            <a:ext cx="6096000" cy="34036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chemeClr val="tx2"/>
                </a:solidFill>
              </a:rPr>
              <a:t>AN E-TWINNING PROJECT:</a:t>
            </a:r>
            <a:br>
              <a:rPr lang="tr-TR" b="1" dirty="0" smtClean="0">
                <a:solidFill>
                  <a:schemeClr val="tx2"/>
                </a:solidFill>
              </a:rPr>
            </a:br>
            <a:r>
              <a:rPr lang="tr-TR" b="1" dirty="0" smtClean="0">
                <a:solidFill>
                  <a:schemeClr val="tx2"/>
                </a:solidFill>
              </a:rPr>
              <a:t>“ECO GAMES IN MY CURRICULUM”</a:t>
            </a:r>
            <a:endParaRPr lang="tr-TR" b="1" dirty="0">
              <a:solidFill>
                <a:schemeClr val="tx2"/>
              </a:solidFill>
            </a:endParaRPr>
          </a:p>
        </p:txBody>
      </p:sp>
      <p:sp>
        <p:nvSpPr>
          <p:cNvPr id="3" name="2 İçerik Yer Tutucusu"/>
          <p:cNvSpPr>
            <a:spLocks noGrp="1"/>
          </p:cNvSpPr>
          <p:nvPr>
            <p:ph idx="1"/>
          </p:nvPr>
        </p:nvSpPr>
        <p:spPr>
          <a:xfrm>
            <a:off x="3342580" y="2160589"/>
            <a:ext cx="5931421" cy="3880773"/>
          </a:xfrm>
        </p:spPr>
        <p:txBody>
          <a:bodyPr>
            <a:normAutofit/>
          </a:bodyPr>
          <a:lstStyle/>
          <a:p>
            <a:pPr>
              <a:buNone/>
            </a:pPr>
            <a:r>
              <a:rPr lang="tr-TR" dirty="0" smtClean="0"/>
              <a:t>    </a:t>
            </a:r>
          </a:p>
          <a:p>
            <a:pPr>
              <a:buNone/>
            </a:pPr>
            <a:r>
              <a:rPr lang="tr-TR" dirty="0" smtClean="0">
                <a:solidFill>
                  <a:schemeClr val="tx2"/>
                </a:solidFill>
                <a:latin typeface="Arial" pitchFamily="34" charset="0"/>
                <a:cs typeface="Arial" pitchFamily="34" charset="0"/>
              </a:rPr>
              <a:t>  </a:t>
            </a:r>
            <a:r>
              <a:rPr lang="tr-TR" dirty="0" smtClean="0">
                <a:solidFill>
                  <a:schemeClr val="tx2"/>
                </a:solidFill>
                <a:latin typeface="Arial" pitchFamily="34" charset="0"/>
                <a:cs typeface="Arial" pitchFamily="34" charset="0"/>
              </a:rPr>
              <a:t>	</a:t>
            </a:r>
            <a:r>
              <a:rPr lang="tr-TR" dirty="0" smtClean="0">
                <a:solidFill>
                  <a:schemeClr val="tx2"/>
                </a:solidFill>
                <a:latin typeface="Arial" pitchFamily="34" charset="0"/>
                <a:cs typeface="Arial" pitchFamily="34" charset="0"/>
              </a:rPr>
              <a:t>A </a:t>
            </a:r>
            <a:r>
              <a:rPr lang="tr-TR" dirty="0" err="1" smtClean="0">
                <a:solidFill>
                  <a:schemeClr val="tx2"/>
                </a:solidFill>
                <a:latin typeface="Arial" pitchFamily="34" charset="0"/>
                <a:cs typeface="Arial" pitchFamily="34" charset="0"/>
              </a:rPr>
              <a:t>project</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called</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Eco</a:t>
            </a:r>
            <a:r>
              <a:rPr lang="tr-TR" dirty="0" smtClean="0">
                <a:solidFill>
                  <a:schemeClr val="tx2"/>
                </a:solidFill>
                <a:latin typeface="Arial" pitchFamily="34" charset="0"/>
                <a:cs typeface="Arial" pitchFamily="34" charset="0"/>
              </a:rPr>
              <a:t> Games in My </a:t>
            </a:r>
            <a:r>
              <a:rPr lang="tr-TR" dirty="0" err="1" smtClean="0">
                <a:solidFill>
                  <a:schemeClr val="tx2"/>
                </a:solidFill>
                <a:latin typeface="Arial" pitchFamily="34" charset="0"/>
                <a:cs typeface="Arial" pitchFamily="34" charset="0"/>
              </a:rPr>
              <a:t>curriculum</a:t>
            </a:r>
            <a:r>
              <a:rPr lang="tr-TR" dirty="0" smtClean="0">
                <a:solidFill>
                  <a:schemeClr val="tx2"/>
                </a:solidFill>
                <a:latin typeface="Arial" pitchFamily="34" charset="0"/>
                <a:cs typeface="Arial" pitchFamily="34" charset="0"/>
              </a:rPr>
              <a:t>’ is </a:t>
            </a:r>
            <a:r>
              <a:rPr lang="tr-TR" dirty="0" err="1" smtClean="0">
                <a:solidFill>
                  <a:schemeClr val="tx2"/>
                </a:solidFill>
                <a:latin typeface="Arial" pitchFamily="34" charset="0"/>
                <a:cs typeface="Arial" pitchFamily="34" charset="0"/>
              </a:rPr>
              <a:t>being</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carried</a:t>
            </a:r>
            <a:r>
              <a:rPr lang="tr-TR" dirty="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out</a:t>
            </a:r>
            <a:r>
              <a:rPr lang="tr-TR" dirty="0" smtClean="0">
                <a:solidFill>
                  <a:schemeClr val="tx2"/>
                </a:solidFill>
                <a:latin typeface="Arial" pitchFamily="34" charset="0"/>
                <a:cs typeface="Arial" pitchFamily="34" charset="0"/>
              </a:rPr>
              <a:t> in </a:t>
            </a:r>
            <a:r>
              <a:rPr lang="tr-TR" dirty="0" err="1" smtClean="0">
                <a:solidFill>
                  <a:schemeClr val="tx2"/>
                </a:solidFill>
                <a:latin typeface="Arial" pitchFamily="34" charset="0"/>
                <a:cs typeface="Arial" pitchFamily="34" charset="0"/>
              </a:rPr>
              <a:t>our</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school</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The</a:t>
            </a:r>
            <a:r>
              <a:rPr lang="tr-TR" dirty="0" smtClean="0">
                <a:solidFill>
                  <a:schemeClr val="tx2"/>
                </a:solidFill>
                <a:latin typeface="Arial" pitchFamily="34" charset="0"/>
                <a:cs typeface="Arial" pitchFamily="34" charset="0"/>
              </a:rPr>
              <a:t> </a:t>
            </a:r>
            <a:r>
              <a:rPr lang="en-US" dirty="0" smtClean="0">
                <a:solidFill>
                  <a:schemeClr val="tx2"/>
                </a:solidFill>
                <a:latin typeface="Arial" pitchFamily="34" charset="0"/>
                <a:cs typeface="Arial" pitchFamily="34" charset="0"/>
              </a:rPr>
              <a:t>aim </a:t>
            </a:r>
            <a:r>
              <a:rPr lang="tr-TR" dirty="0" smtClean="0">
                <a:solidFill>
                  <a:schemeClr val="tx2"/>
                </a:solidFill>
                <a:latin typeface="Arial" pitchFamily="34" charset="0"/>
                <a:cs typeface="Arial" pitchFamily="34" charset="0"/>
              </a:rPr>
              <a:t>of </a:t>
            </a:r>
            <a:r>
              <a:rPr lang="tr-TR" dirty="0" err="1" smtClean="0">
                <a:solidFill>
                  <a:schemeClr val="tx2"/>
                </a:solidFill>
                <a:latin typeface="Arial" pitchFamily="34" charset="0"/>
                <a:cs typeface="Arial" pitchFamily="34" charset="0"/>
              </a:rPr>
              <a:t>this</a:t>
            </a:r>
            <a:r>
              <a:rPr lang="tr-TR" dirty="0" smtClean="0">
                <a:solidFill>
                  <a:schemeClr val="tx2"/>
                </a:solidFill>
                <a:latin typeface="Arial" pitchFamily="34" charset="0"/>
                <a:cs typeface="Arial" pitchFamily="34" charset="0"/>
              </a:rPr>
              <a:t> </a:t>
            </a:r>
            <a:r>
              <a:rPr lang="en-US" dirty="0" smtClean="0">
                <a:solidFill>
                  <a:schemeClr val="tx2"/>
                </a:solidFill>
                <a:latin typeface="Arial" pitchFamily="34" charset="0"/>
                <a:cs typeface="Arial" pitchFamily="34" charset="0"/>
              </a:rPr>
              <a:t>project </a:t>
            </a:r>
            <a:r>
              <a:rPr lang="tr-TR" dirty="0" smtClean="0">
                <a:solidFill>
                  <a:schemeClr val="tx2"/>
                </a:solidFill>
                <a:latin typeface="Arial" pitchFamily="34" charset="0"/>
                <a:cs typeface="Arial" pitchFamily="34" charset="0"/>
              </a:rPr>
              <a:t>is </a:t>
            </a:r>
            <a:r>
              <a:rPr lang="en-US" dirty="0" smtClean="0">
                <a:solidFill>
                  <a:schemeClr val="tx2"/>
                </a:solidFill>
                <a:latin typeface="Arial" pitchFamily="34" charset="0"/>
                <a:cs typeface="Arial" pitchFamily="34" charset="0"/>
              </a:rPr>
              <a:t>to </a:t>
            </a:r>
            <a:r>
              <a:rPr lang="tr-TR" dirty="0" err="1" smtClean="0">
                <a:solidFill>
                  <a:schemeClr val="tx2"/>
                </a:solidFill>
                <a:latin typeface="Arial" pitchFamily="34" charset="0"/>
                <a:cs typeface="Arial" pitchFamily="34" charset="0"/>
              </a:rPr>
              <a:t>raise</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awareness</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about</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ecology</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We</a:t>
            </a:r>
            <a:r>
              <a:rPr lang="tr-TR" dirty="0" smtClean="0">
                <a:solidFill>
                  <a:schemeClr val="tx2"/>
                </a:solidFill>
                <a:latin typeface="Arial" pitchFamily="34" charset="0"/>
                <a:cs typeface="Arial" pitchFamily="34" charset="0"/>
              </a:rPr>
              <a:t> </a:t>
            </a:r>
            <a:r>
              <a:rPr lang="en-US" dirty="0" smtClean="0">
                <a:solidFill>
                  <a:schemeClr val="tx2"/>
                </a:solidFill>
                <a:latin typeface="Arial" pitchFamily="34" charset="0"/>
                <a:cs typeface="Arial" pitchFamily="34" charset="0"/>
              </a:rPr>
              <a:t>create </a:t>
            </a:r>
            <a:r>
              <a:rPr lang="en-US" dirty="0">
                <a:solidFill>
                  <a:schemeClr val="tx2"/>
                </a:solidFill>
                <a:latin typeface="Arial" pitchFamily="34" charset="0"/>
                <a:cs typeface="Arial" pitchFamily="34" charset="0"/>
              </a:rPr>
              <a:t>games and online tools about ecology that can be used in all sorts school subjects in our curriculum. </a:t>
            </a:r>
            <a:r>
              <a:rPr lang="tr-TR" dirty="0" err="1" smtClean="0">
                <a:solidFill>
                  <a:schemeClr val="tx2"/>
                </a:solidFill>
                <a:latin typeface="Arial" pitchFamily="34" charset="0"/>
                <a:cs typeface="Arial" pitchFamily="34" charset="0"/>
              </a:rPr>
              <a:t>By</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this</a:t>
            </a:r>
            <a:r>
              <a:rPr lang="tr-TR" dirty="0" smtClean="0">
                <a:solidFill>
                  <a:schemeClr val="tx2"/>
                </a:solidFill>
                <a:latin typeface="Arial" pitchFamily="34" charset="0"/>
                <a:cs typeface="Arial" pitchFamily="34" charset="0"/>
              </a:rPr>
              <a:t> Project </a:t>
            </a:r>
            <a:r>
              <a:rPr lang="tr-TR" dirty="0" err="1" smtClean="0">
                <a:solidFill>
                  <a:schemeClr val="tx2"/>
                </a:solidFill>
                <a:latin typeface="Arial" pitchFamily="34" charset="0"/>
                <a:cs typeface="Arial" pitchFamily="34" charset="0"/>
              </a:rPr>
              <a:t>we</a:t>
            </a:r>
            <a:r>
              <a:rPr lang="en-US" dirty="0" smtClean="0">
                <a:solidFill>
                  <a:schemeClr val="tx2"/>
                </a:solidFill>
                <a:latin typeface="Arial" pitchFamily="34" charset="0"/>
                <a:cs typeface="Arial" pitchFamily="34" charset="0"/>
              </a:rPr>
              <a:t> </a:t>
            </a:r>
            <a:r>
              <a:rPr lang="en-US" dirty="0">
                <a:solidFill>
                  <a:schemeClr val="tx2"/>
                </a:solidFill>
                <a:latin typeface="Arial" pitchFamily="34" charset="0"/>
                <a:cs typeface="Arial" pitchFamily="34" charset="0"/>
              </a:rPr>
              <a:t>will discover tools that will integrate virtual learning methods into their curriculum and learn the ecological matters by creating and playing games.</a:t>
            </a:r>
            <a:endParaRPr lang="tr-TR" dirty="0">
              <a:solidFill>
                <a:schemeClr val="tx2"/>
              </a:solidFill>
              <a:latin typeface="Arial" pitchFamily="34" charset="0"/>
              <a:cs typeface="Arial" pitchFamily="34"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3432" y="2266138"/>
            <a:ext cx="2143125" cy="3810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77334" y="4437112"/>
            <a:ext cx="8596668" cy="1604250"/>
          </a:xfrm>
        </p:spPr>
        <p:txBody>
          <a:bodyPr/>
          <a:lstStyle/>
          <a:p>
            <a:pPr>
              <a:buNone/>
            </a:pPr>
            <a:r>
              <a:rPr lang="tr-TR" dirty="0" smtClean="0">
                <a:solidFill>
                  <a:schemeClr val="tx2"/>
                </a:solidFill>
                <a:latin typeface="Arial" pitchFamily="34" charset="0"/>
                <a:cs typeface="Arial" pitchFamily="34" charset="0"/>
              </a:rPr>
              <a:t>  </a:t>
            </a:r>
            <a:r>
              <a:rPr lang="tr-TR" dirty="0" smtClean="0">
                <a:solidFill>
                  <a:schemeClr val="tx2"/>
                </a:solidFill>
                <a:latin typeface="Arial" pitchFamily="34" charset="0"/>
                <a:cs typeface="Arial" pitchFamily="34" charset="0"/>
              </a:rPr>
              <a:t>	</a:t>
            </a:r>
            <a:r>
              <a:rPr lang="tr-TR" sz="3000" dirty="0" err="1" smtClean="0">
                <a:solidFill>
                  <a:schemeClr val="tx2"/>
                </a:solidFill>
                <a:latin typeface="Arial" pitchFamily="34" charset="0"/>
                <a:cs typeface="Arial" pitchFamily="34" charset="0"/>
              </a:rPr>
              <a:t>In</a:t>
            </a:r>
            <a:r>
              <a:rPr lang="tr-TR" sz="3000" dirty="0" smtClean="0">
                <a:solidFill>
                  <a:schemeClr val="tx2"/>
                </a:solidFill>
                <a:latin typeface="Arial" pitchFamily="34" charset="0"/>
                <a:cs typeface="Arial" pitchFamily="34" charset="0"/>
              </a:rPr>
              <a:t> </a:t>
            </a:r>
            <a:r>
              <a:rPr lang="tr-TR" sz="3000" dirty="0" err="1" smtClean="0">
                <a:solidFill>
                  <a:schemeClr val="tx2"/>
                </a:solidFill>
                <a:latin typeface="Arial" pitchFamily="34" charset="0"/>
                <a:cs typeface="Arial" pitchFamily="34" charset="0"/>
              </a:rPr>
              <a:t>order</a:t>
            </a:r>
            <a:r>
              <a:rPr lang="tr-TR" sz="3000" dirty="0" smtClean="0">
                <a:solidFill>
                  <a:schemeClr val="tx2"/>
                </a:solidFill>
                <a:latin typeface="Arial" pitchFamily="34" charset="0"/>
                <a:cs typeface="Arial" pitchFamily="34" charset="0"/>
              </a:rPr>
              <a:t> </a:t>
            </a:r>
            <a:r>
              <a:rPr lang="tr-TR" sz="3000" dirty="0" err="1" smtClean="0">
                <a:solidFill>
                  <a:schemeClr val="tx2"/>
                </a:solidFill>
                <a:latin typeface="Arial" pitchFamily="34" charset="0"/>
                <a:cs typeface="Arial" pitchFamily="34" charset="0"/>
              </a:rPr>
              <a:t>to</a:t>
            </a:r>
            <a:r>
              <a:rPr lang="tr-TR" sz="3000" dirty="0" smtClean="0">
                <a:solidFill>
                  <a:schemeClr val="tx2"/>
                </a:solidFill>
                <a:latin typeface="Arial" pitchFamily="34" charset="0"/>
                <a:cs typeface="Arial" pitchFamily="34" charset="0"/>
              </a:rPr>
              <a:t> </a:t>
            </a:r>
            <a:r>
              <a:rPr lang="tr-TR" sz="3000" dirty="0" err="1" smtClean="0">
                <a:solidFill>
                  <a:schemeClr val="tx2"/>
                </a:solidFill>
                <a:latin typeface="Arial" pitchFamily="34" charset="0"/>
                <a:cs typeface="Arial" pitchFamily="34" charset="0"/>
              </a:rPr>
              <a:t>prevent</a:t>
            </a:r>
            <a:r>
              <a:rPr lang="tr-TR" sz="3000" dirty="0" smtClean="0">
                <a:solidFill>
                  <a:schemeClr val="tx2"/>
                </a:solidFill>
                <a:latin typeface="Arial" pitchFamily="34" charset="0"/>
                <a:cs typeface="Arial" pitchFamily="34" charset="0"/>
              </a:rPr>
              <a:t> </a:t>
            </a:r>
            <a:r>
              <a:rPr lang="tr-TR" sz="3000" dirty="0" err="1" smtClean="0">
                <a:solidFill>
                  <a:schemeClr val="tx2"/>
                </a:solidFill>
                <a:latin typeface="Arial" pitchFamily="34" charset="0"/>
                <a:cs typeface="Arial" pitchFamily="34" charset="0"/>
              </a:rPr>
              <a:t>environmental</a:t>
            </a:r>
            <a:r>
              <a:rPr lang="tr-TR" sz="3000" dirty="0" smtClean="0">
                <a:solidFill>
                  <a:schemeClr val="tx2"/>
                </a:solidFill>
                <a:latin typeface="Arial" pitchFamily="34" charset="0"/>
                <a:cs typeface="Arial" pitchFamily="34" charset="0"/>
              </a:rPr>
              <a:t> </a:t>
            </a:r>
            <a:r>
              <a:rPr lang="tr-TR" sz="3000" dirty="0" err="1" smtClean="0">
                <a:solidFill>
                  <a:schemeClr val="tx2"/>
                </a:solidFill>
                <a:latin typeface="Arial" pitchFamily="34" charset="0"/>
                <a:cs typeface="Arial" pitchFamily="34" charset="0"/>
              </a:rPr>
              <a:t>pollution</a:t>
            </a:r>
            <a:r>
              <a:rPr lang="tr-TR" sz="3000" dirty="0" smtClean="0">
                <a:solidFill>
                  <a:schemeClr val="tx2"/>
                </a:solidFill>
                <a:latin typeface="Arial" pitchFamily="34" charset="0"/>
                <a:cs typeface="Arial" pitchFamily="34" charset="0"/>
              </a:rPr>
              <a:t> </a:t>
            </a:r>
            <a:r>
              <a:rPr lang="tr-TR" sz="3000" dirty="0" err="1" smtClean="0">
                <a:solidFill>
                  <a:schemeClr val="tx2"/>
                </a:solidFill>
                <a:latin typeface="Arial" pitchFamily="34" charset="0"/>
                <a:cs typeface="Arial" pitchFamily="34" charset="0"/>
              </a:rPr>
              <a:t>we</a:t>
            </a:r>
            <a:r>
              <a:rPr lang="tr-TR" sz="3000" dirty="0" smtClean="0">
                <a:solidFill>
                  <a:schemeClr val="tx2"/>
                </a:solidFill>
                <a:latin typeface="Arial" pitchFamily="34" charset="0"/>
                <a:cs typeface="Arial" pitchFamily="34" charset="0"/>
              </a:rPr>
              <a:t> </a:t>
            </a:r>
            <a:r>
              <a:rPr lang="tr-TR" sz="3000" dirty="0" err="1" smtClean="0">
                <a:solidFill>
                  <a:schemeClr val="tx2"/>
                </a:solidFill>
                <a:latin typeface="Arial" pitchFamily="34" charset="0"/>
                <a:cs typeface="Arial" pitchFamily="34" charset="0"/>
              </a:rPr>
              <a:t>voluntarily</a:t>
            </a:r>
            <a:r>
              <a:rPr lang="tr-TR" sz="3000" dirty="0" smtClean="0">
                <a:solidFill>
                  <a:schemeClr val="tx2"/>
                </a:solidFill>
                <a:latin typeface="Arial" pitchFamily="34" charset="0"/>
                <a:cs typeface="Arial" pitchFamily="34" charset="0"/>
              </a:rPr>
              <a:t> </a:t>
            </a:r>
            <a:r>
              <a:rPr lang="tr-TR" sz="3000" dirty="0" err="1" smtClean="0">
                <a:solidFill>
                  <a:schemeClr val="tx2"/>
                </a:solidFill>
                <a:latin typeface="Arial" pitchFamily="34" charset="0"/>
                <a:cs typeface="Arial" pitchFamily="34" charset="0"/>
              </a:rPr>
              <a:t>collect</a:t>
            </a:r>
            <a:r>
              <a:rPr lang="tr-TR" sz="3000" dirty="0" smtClean="0">
                <a:solidFill>
                  <a:schemeClr val="tx2"/>
                </a:solidFill>
                <a:latin typeface="Arial" pitchFamily="34" charset="0"/>
                <a:cs typeface="Arial" pitchFamily="34" charset="0"/>
              </a:rPr>
              <a:t> </a:t>
            </a:r>
            <a:r>
              <a:rPr lang="tr-TR" sz="3000" dirty="0" err="1" smtClean="0">
                <a:solidFill>
                  <a:schemeClr val="tx2"/>
                </a:solidFill>
                <a:latin typeface="Arial" pitchFamily="34" charset="0"/>
                <a:cs typeface="Arial" pitchFamily="34" charset="0"/>
              </a:rPr>
              <a:t>the</a:t>
            </a:r>
            <a:r>
              <a:rPr lang="tr-TR" sz="3000" dirty="0" smtClean="0">
                <a:solidFill>
                  <a:schemeClr val="tx2"/>
                </a:solidFill>
                <a:latin typeface="Arial" pitchFamily="34" charset="0"/>
                <a:cs typeface="Arial" pitchFamily="34" charset="0"/>
              </a:rPr>
              <a:t> </a:t>
            </a:r>
            <a:r>
              <a:rPr lang="tr-TR" sz="3000" dirty="0" err="1" smtClean="0">
                <a:solidFill>
                  <a:schemeClr val="tx2"/>
                </a:solidFill>
                <a:latin typeface="Arial" pitchFamily="34" charset="0"/>
                <a:cs typeface="Arial" pitchFamily="34" charset="0"/>
              </a:rPr>
              <a:t>trashes</a:t>
            </a:r>
            <a:r>
              <a:rPr lang="tr-TR" sz="3000" dirty="0" smtClean="0">
                <a:solidFill>
                  <a:schemeClr val="tx2"/>
                </a:solidFill>
                <a:latin typeface="Arial" pitchFamily="34" charset="0"/>
                <a:cs typeface="Arial" pitchFamily="34" charset="0"/>
              </a:rPr>
              <a:t> </a:t>
            </a:r>
            <a:r>
              <a:rPr lang="tr-TR" sz="3000" dirty="0" err="1" smtClean="0">
                <a:solidFill>
                  <a:schemeClr val="tx2"/>
                </a:solidFill>
                <a:latin typeface="Arial" pitchFamily="34" charset="0"/>
                <a:cs typeface="Arial" pitchFamily="34" charset="0"/>
              </a:rPr>
              <a:t>around</a:t>
            </a:r>
            <a:r>
              <a:rPr lang="tr-TR" sz="3000" dirty="0" smtClean="0">
                <a:solidFill>
                  <a:schemeClr val="tx2"/>
                </a:solidFill>
                <a:latin typeface="Arial" pitchFamily="34" charset="0"/>
                <a:cs typeface="Arial" pitchFamily="34" charset="0"/>
              </a:rPr>
              <a:t> </a:t>
            </a:r>
            <a:r>
              <a:rPr lang="tr-TR" sz="3000" dirty="0" err="1" smtClean="0">
                <a:solidFill>
                  <a:schemeClr val="tx2"/>
                </a:solidFill>
                <a:latin typeface="Arial" pitchFamily="34" charset="0"/>
                <a:cs typeface="Arial" pitchFamily="34" charset="0"/>
              </a:rPr>
              <a:t>our</a:t>
            </a:r>
            <a:r>
              <a:rPr lang="tr-TR" sz="3000" dirty="0" smtClean="0">
                <a:solidFill>
                  <a:schemeClr val="tx2"/>
                </a:solidFill>
                <a:latin typeface="Arial" pitchFamily="34" charset="0"/>
                <a:cs typeface="Arial" pitchFamily="34" charset="0"/>
              </a:rPr>
              <a:t> </a:t>
            </a:r>
            <a:r>
              <a:rPr lang="tr-TR" sz="3000" dirty="0" err="1" smtClean="0">
                <a:solidFill>
                  <a:schemeClr val="tx2"/>
                </a:solidFill>
                <a:latin typeface="Arial" pitchFamily="34" charset="0"/>
                <a:cs typeface="Arial" pitchFamily="34" charset="0"/>
              </a:rPr>
              <a:t>school</a:t>
            </a:r>
            <a:r>
              <a:rPr lang="tr-TR" sz="3000" dirty="0" smtClean="0">
                <a:solidFill>
                  <a:schemeClr val="tx2"/>
                </a:solidFill>
                <a:latin typeface="Arial" pitchFamily="34" charset="0"/>
                <a:cs typeface="Arial" pitchFamily="34" charset="0"/>
              </a:rPr>
              <a:t> </a:t>
            </a:r>
            <a:r>
              <a:rPr lang="tr-TR" sz="3000" dirty="0" err="1" smtClean="0">
                <a:solidFill>
                  <a:schemeClr val="tx2"/>
                </a:solidFill>
                <a:latin typeface="Arial" pitchFamily="34" charset="0"/>
                <a:cs typeface="Arial" pitchFamily="34" charset="0"/>
              </a:rPr>
              <a:t>garden</a:t>
            </a:r>
            <a:r>
              <a:rPr lang="tr-TR" sz="3000" dirty="0" smtClean="0">
                <a:solidFill>
                  <a:schemeClr val="tx2"/>
                </a:solidFill>
                <a:latin typeface="Arial" pitchFamily="34" charset="0"/>
                <a:cs typeface="Arial" pitchFamily="34" charset="0"/>
              </a:rPr>
              <a:t> </a:t>
            </a:r>
            <a:r>
              <a:rPr lang="tr-TR" sz="3000" dirty="0" err="1" smtClean="0">
                <a:solidFill>
                  <a:schemeClr val="tx2"/>
                </a:solidFill>
                <a:latin typeface="Arial" pitchFamily="34" charset="0"/>
                <a:cs typeface="Arial" pitchFamily="34" charset="0"/>
              </a:rPr>
              <a:t>once</a:t>
            </a:r>
            <a:r>
              <a:rPr lang="tr-TR" sz="3000" dirty="0" smtClean="0">
                <a:solidFill>
                  <a:schemeClr val="tx2"/>
                </a:solidFill>
                <a:latin typeface="Arial" pitchFamily="34" charset="0"/>
                <a:cs typeface="Arial" pitchFamily="34" charset="0"/>
              </a:rPr>
              <a:t> a </a:t>
            </a:r>
            <a:r>
              <a:rPr lang="tr-TR" sz="3000" dirty="0" err="1" smtClean="0">
                <a:solidFill>
                  <a:schemeClr val="tx2"/>
                </a:solidFill>
                <a:latin typeface="Arial" pitchFamily="34" charset="0"/>
                <a:cs typeface="Arial" pitchFamily="34" charset="0"/>
              </a:rPr>
              <a:t>week</a:t>
            </a:r>
            <a:r>
              <a:rPr lang="tr-TR" sz="3000" dirty="0" smtClean="0">
                <a:solidFill>
                  <a:schemeClr val="tx2"/>
                </a:solidFill>
                <a:latin typeface="Arial" pitchFamily="34" charset="0"/>
                <a:cs typeface="Arial" pitchFamily="34" charset="0"/>
              </a:rPr>
              <a:t> </a:t>
            </a:r>
            <a:r>
              <a:rPr lang="tr-TR" sz="3000" dirty="0" err="1" smtClean="0">
                <a:solidFill>
                  <a:schemeClr val="tx2"/>
                </a:solidFill>
                <a:latin typeface="Arial" pitchFamily="34" charset="0"/>
                <a:cs typeface="Arial" pitchFamily="34" charset="0"/>
              </a:rPr>
              <a:t>after</a:t>
            </a:r>
            <a:r>
              <a:rPr lang="tr-TR" sz="3000" dirty="0" smtClean="0">
                <a:solidFill>
                  <a:schemeClr val="tx2"/>
                </a:solidFill>
                <a:latin typeface="Arial" pitchFamily="34" charset="0"/>
                <a:cs typeface="Arial" pitchFamily="34" charset="0"/>
              </a:rPr>
              <a:t> </a:t>
            </a:r>
            <a:r>
              <a:rPr lang="tr-TR" sz="3000" dirty="0" err="1" smtClean="0">
                <a:solidFill>
                  <a:schemeClr val="tx2"/>
                </a:solidFill>
                <a:latin typeface="Arial" pitchFamily="34" charset="0"/>
                <a:cs typeface="Arial" pitchFamily="34" charset="0"/>
              </a:rPr>
              <a:t>the</a:t>
            </a:r>
            <a:r>
              <a:rPr lang="tr-TR" sz="3000" dirty="0" smtClean="0">
                <a:solidFill>
                  <a:schemeClr val="tx2"/>
                </a:solidFill>
                <a:latin typeface="Arial" pitchFamily="34" charset="0"/>
                <a:cs typeface="Arial" pitchFamily="34" charset="0"/>
              </a:rPr>
              <a:t> </a:t>
            </a:r>
            <a:r>
              <a:rPr lang="tr-TR" sz="3000" dirty="0" err="1" smtClean="0">
                <a:solidFill>
                  <a:schemeClr val="tx2"/>
                </a:solidFill>
                <a:latin typeface="Arial" pitchFamily="34" charset="0"/>
                <a:cs typeface="Arial" pitchFamily="34" charset="0"/>
              </a:rPr>
              <a:t>lunch</a:t>
            </a:r>
            <a:r>
              <a:rPr lang="tr-TR" sz="3000" dirty="0" smtClean="0">
                <a:solidFill>
                  <a:schemeClr val="tx2"/>
                </a:solidFill>
                <a:latin typeface="Arial" pitchFamily="34" charset="0"/>
                <a:cs typeface="Arial" pitchFamily="34" charset="0"/>
              </a:rPr>
              <a:t> break</a:t>
            </a:r>
            <a:r>
              <a:rPr lang="tr-TR" sz="3000" dirty="0" smtClean="0">
                <a:solidFill>
                  <a:schemeClr val="tx2"/>
                </a:solidFill>
                <a:latin typeface="Arial" pitchFamily="34" charset="0"/>
                <a:cs typeface="Arial" pitchFamily="34" charset="0"/>
              </a:rPr>
              <a:t>.</a:t>
            </a:r>
            <a:endParaRPr lang="tr-TR" sz="3000" dirty="0" smtClean="0">
              <a:solidFill>
                <a:schemeClr val="tx2"/>
              </a:solidFill>
              <a:latin typeface="Arial" pitchFamily="34" charset="0"/>
              <a:cs typeface="Arial" pitchFamily="34" charset="0"/>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99645" y="476672"/>
            <a:ext cx="3752045" cy="389899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tx2"/>
                </a:solidFill>
              </a:rPr>
              <a:t>FORESTATION</a:t>
            </a:r>
            <a:endParaRPr lang="tr-TR" b="1" dirty="0">
              <a:solidFill>
                <a:schemeClr val="tx2"/>
              </a:solidFill>
            </a:endParaRPr>
          </a:p>
        </p:txBody>
      </p:sp>
      <p:sp>
        <p:nvSpPr>
          <p:cNvPr id="3" name="2 İçerik Yer Tutucusu"/>
          <p:cNvSpPr>
            <a:spLocks noGrp="1"/>
          </p:cNvSpPr>
          <p:nvPr>
            <p:ph idx="1"/>
          </p:nvPr>
        </p:nvSpPr>
        <p:spPr>
          <a:xfrm>
            <a:off x="677334" y="4653136"/>
            <a:ext cx="8443002" cy="1728192"/>
          </a:xfrm>
        </p:spPr>
        <p:txBody>
          <a:bodyPr>
            <a:normAutofit/>
          </a:bodyPr>
          <a:lstStyle/>
          <a:p>
            <a:pPr algn="just">
              <a:buNone/>
            </a:pPr>
            <a:r>
              <a:rPr lang="tr-TR" dirty="0" smtClean="0"/>
              <a:t>    </a:t>
            </a:r>
            <a:r>
              <a:rPr lang="tr-TR" dirty="0" smtClean="0"/>
              <a:t>	</a:t>
            </a:r>
            <a:r>
              <a:rPr lang="tr-TR" dirty="0" err="1" smtClean="0"/>
              <a:t>In</a:t>
            </a:r>
            <a:r>
              <a:rPr lang="tr-TR" dirty="0" smtClean="0"/>
              <a:t> </a:t>
            </a:r>
            <a:r>
              <a:rPr lang="tr-TR" dirty="0" err="1" smtClean="0"/>
              <a:t>Turkey</a:t>
            </a:r>
            <a:r>
              <a:rPr lang="tr-TR" dirty="0" smtClean="0"/>
              <a:t>, on </a:t>
            </a:r>
            <a:r>
              <a:rPr lang="tr-TR" dirty="0" err="1" smtClean="0"/>
              <a:t>the</a:t>
            </a:r>
            <a:r>
              <a:rPr lang="tr-TR" dirty="0" smtClean="0"/>
              <a:t> </a:t>
            </a:r>
            <a:r>
              <a:rPr lang="en-US" dirty="0" smtClean="0">
                <a:solidFill>
                  <a:schemeClr val="tx2"/>
                </a:solidFill>
                <a:latin typeface="Arial" pitchFamily="34" charset="0"/>
                <a:cs typeface="Arial" pitchFamily="34" charset="0"/>
              </a:rPr>
              <a:t>11 </a:t>
            </a:r>
            <a:r>
              <a:rPr lang="tr-TR" dirty="0" smtClean="0">
                <a:solidFill>
                  <a:schemeClr val="tx2"/>
                </a:solidFill>
                <a:latin typeface="Arial" pitchFamily="34" charset="0"/>
                <a:cs typeface="Arial" pitchFamily="34" charset="0"/>
              </a:rPr>
              <a:t>of </a:t>
            </a:r>
            <a:r>
              <a:rPr lang="en-US" dirty="0" smtClean="0">
                <a:solidFill>
                  <a:schemeClr val="tx2"/>
                </a:solidFill>
                <a:latin typeface="Arial" pitchFamily="34" charset="0"/>
                <a:cs typeface="Arial" pitchFamily="34" charset="0"/>
              </a:rPr>
              <a:t>November</a:t>
            </a:r>
            <a:r>
              <a:rPr lang="tr-TR" dirty="0" smtClean="0">
                <a:solidFill>
                  <a:schemeClr val="tx2"/>
                </a:solidFill>
                <a:latin typeface="Arial" pitchFamily="34" charset="0"/>
                <a:cs typeface="Arial" pitchFamily="34" charset="0"/>
              </a:rPr>
              <a:t>, it </a:t>
            </a:r>
            <a:r>
              <a:rPr lang="en-US" dirty="0" smtClean="0">
                <a:solidFill>
                  <a:schemeClr val="tx2"/>
                </a:solidFill>
                <a:latin typeface="Arial" pitchFamily="34" charset="0"/>
                <a:cs typeface="Arial" pitchFamily="34" charset="0"/>
              </a:rPr>
              <a:t>has </a:t>
            </a:r>
            <a:r>
              <a:rPr lang="en-US" dirty="0" smtClean="0">
                <a:solidFill>
                  <a:schemeClr val="tx2"/>
                </a:solidFill>
                <a:latin typeface="Arial" pitchFamily="34" charset="0"/>
                <a:cs typeface="Arial" pitchFamily="34" charset="0"/>
              </a:rPr>
              <a:t>been celebrated as the </a:t>
            </a:r>
            <a:r>
              <a:rPr lang="en-US" b="1" dirty="0" smtClean="0">
                <a:solidFill>
                  <a:schemeClr val="tx2"/>
                </a:solidFill>
                <a:latin typeface="Arial" pitchFamily="34" charset="0"/>
                <a:cs typeface="Arial" pitchFamily="34" charset="0"/>
              </a:rPr>
              <a:t>National</a:t>
            </a:r>
            <a:r>
              <a:rPr lang="tr-TR" b="1" dirty="0" smtClean="0">
                <a:solidFill>
                  <a:schemeClr val="tx2"/>
                </a:solidFill>
                <a:latin typeface="Arial" pitchFamily="34" charset="0"/>
                <a:cs typeface="Arial" pitchFamily="34" charset="0"/>
              </a:rPr>
              <a:t> </a:t>
            </a:r>
            <a:r>
              <a:rPr lang="en-US" b="1" dirty="0" smtClean="0">
                <a:solidFill>
                  <a:schemeClr val="tx2"/>
                </a:solidFill>
                <a:latin typeface="Arial" pitchFamily="34" charset="0"/>
                <a:cs typeface="Arial" pitchFamily="34" charset="0"/>
              </a:rPr>
              <a:t>Afforestation </a:t>
            </a:r>
            <a:r>
              <a:rPr lang="en-US" b="1" dirty="0" smtClean="0">
                <a:solidFill>
                  <a:schemeClr val="tx2"/>
                </a:solidFill>
                <a:latin typeface="Arial" pitchFamily="34" charset="0"/>
                <a:cs typeface="Arial" pitchFamily="34" charset="0"/>
              </a:rPr>
              <a:t>Day </a:t>
            </a:r>
            <a:r>
              <a:rPr lang="en-US" dirty="0" smtClean="0">
                <a:solidFill>
                  <a:schemeClr val="tx2"/>
                </a:solidFill>
                <a:latin typeface="Arial" pitchFamily="34" charset="0"/>
                <a:cs typeface="Arial" pitchFamily="34" charset="0"/>
              </a:rPr>
              <a:t>in Turkey since </a:t>
            </a:r>
            <a:r>
              <a:rPr lang="en-US" dirty="0" smtClean="0">
                <a:solidFill>
                  <a:schemeClr val="tx2"/>
                </a:solidFill>
                <a:latin typeface="Arial" pitchFamily="34" charset="0"/>
                <a:cs typeface="Arial" pitchFamily="34" charset="0"/>
              </a:rPr>
              <a:t>2019</a:t>
            </a:r>
            <a:r>
              <a:rPr lang="tr-TR" dirty="0" smtClean="0">
                <a:solidFill>
                  <a:schemeClr val="tx2"/>
                </a:solidFill>
                <a:latin typeface="Arial" pitchFamily="34" charset="0"/>
                <a:cs typeface="Arial" pitchFamily="34" charset="0"/>
              </a:rPr>
              <a:t>. People </a:t>
            </a:r>
            <a:r>
              <a:rPr lang="tr-TR" dirty="0" err="1" smtClean="0">
                <a:solidFill>
                  <a:schemeClr val="tx2"/>
                </a:solidFill>
                <a:latin typeface="Arial" pitchFamily="34" charset="0"/>
                <a:cs typeface="Arial" pitchFamily="34" charset="0"/>
              </a:rPr>
              <a:t>are</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planting</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many</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sa</a:t>
            </a:r>
            <a:r>
              <a:rPr lang="en-US" dirty="0" err="1" smtClean="0">
                <a:solidFill>
                  <a:schemeClr val="tx2"/>
                </a:solidFill>
                <a:latin typeface="Arial" pitchFamily="34" charset="0"/>
                <a:cs typeface="Arial" pitchFamily="34" charset="0"/>
              </a:rPr>
              <a:t>plings</a:t>
            </a:r>
            <a:r>
              <a:rPr lang="tr-TR" dirty="0" smtClean="0">
                <a:solidFill>
                  <a:schemeClr val="tx2"/>
                </a:solidFill>
                <a:latin typeface="Arial" pitchFamily="34" charset="0"/>
                <a:cs typeface="Arial" pitchFamily="34" charset="0"/>
              </a:rPr>
              <a:t>. </a:t>
            </a:r>
            <a:r>
              <a:rPr lang="en-US" dirty="0" smtClean="0">
                <a:solidFill>
                  <a:schemeClr val="tx2"/>
                </a:solidFill>
                <a:latin typeface="Arial" pitchFamily="34" charset="0"/>
                <a:cs typeface="Arial" pitchFamily="34" charset="0"/>
              </a:rPr>
              <a:t>11 </a:t>
            </a:r>
            <a:r>
              <a:rPr lang="en-US" dirty="0" smtClean="0">
                <a:solidFill>
                  <a:schemeClr val="tx2"/>
                </a:solidFill>
                <a:latin typeface="Arial" pitchFamily="34" charset="0"/>
                <a:cs typeface="Arial" pitchFamily="34" charset="0"/>
              </a:rPr>
              <a:t>million trees in 81 provinces were planted in 2019 , in 2020, Turkey's 81 provinces and 922 districts as well </a:t>
            </a:r>
            <a:r>
              <a:rPr lang="en-US" dirty="0" smtClean="0">
                <a:solidFill>
                  <a:schemeClr val="tx2"/>
                </a:solidFill>
                <a:latin typeface="Arial" pitchFamily="34" charset="0"/>
                <a:cs typeface="Arial" pitchFamily="34" charset="0"/>
              </a:rPr>
              <a:t>as</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In</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our</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city</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we</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plant</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trees</a:t>
            </a:r>
            <a:r>
              <a:rPr lang="tr-TR" dirty="0" smtClean="0">
                <a:solidFill>
                  <a:schemeClr val="tx2"/>
                </a:solidFill>
                <a:latin typeface="Arial" pitchFamily="34" charset="0"/>
                <a:cs typeface="Arial" pitchFamily="34" charset="0"/>
              </a:rPr>
              <a:t> as a </a:t>
            </a:r>
            <a:r>
              <a:rPr lang="tr-TR" dirty="0" err="1" smtClean="0">
                <a:solidFill>
                  <a:schemeClr val="tx2"/>
                </a:solidFill>
                <a:latin typeface="Arial" pitchFamily="34" charset="0"/>
                <a:cs typeface="Arial" pitchFamily="34" charset="0"/>
              </a:rPr>
              <a:t>school</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activity</a:t>
            </a:r>
            <a:r>
              <a:rPr lang="tr-TR" dirty="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with</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our</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friends</a:t>
            </a:r>
            <a:r>
              <a:rPr lang="tr-TR" dirty="0" smtClean="0">
                <a:solidFill>
                  <a:schemeClr val="tx2"/>
                </a:solidFill>
                <a:latin typeface="Arial" pitchFamily="34" charset="0"/>
                <a:cs typeface="Arial" pitchFamily="34" charset="0"/>
              </a:rPr>
              <a:t>.</a:t>
            </a:r>
            <a:endParaRPr lang="tr-TR" dirty="0" smtClean="0">
              <a:solidFill>
                <a:schemeClr val="tx2"/>
              </a:solidFill>
              <a:latin typeface="Arial" pitchFamily="34" charset="0"/>
              <a:cs typeface="Arial" pitchFamily="34" charset="0"/>
            </a:endParaRPr>
          </a:p>
        </p:txBody>
      </p:sp>
      <p:pic>
        <p:nvPicPr>
          <p:cNvPr id="4" name="Resim 3"/>
          <p:cNvPicPr>
            <a:picLocks noChangeAspect="1"/>
          </p:cNvPicPr>
          <p:nvPr/>
        </p:nvPicPr>
        <p:blipFill rotWithShape="1">
          <a:blip r:embed="rId2">
            <a:extLst>
              <a:ext uri="{28A0092B-C50C-407E-A947-70E740481C1C}">
                <a14:useLocalDpi xmlns:a14="http://schemas.microsoft.com/office/drawing/2010/main" val="0"/>
              </a:ext>
            </a:extLst>
          </a:blip>
          <a:srcRect l="5134" t="5428" r="24708" b="1730"/>
          <a:stretch/>
        </p:blipFill>
        <p:spPr>
          <a:xfrm>
            <a:off x="2639616" y="1270000"/>
            <a:ext cx="3888432" cy="313455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tx2"/>
                </a:solidFill>
              </a:rPr>
              <a:t>“ZERO WASTE” PROJECTS</a:t>
            </a:r>
            <a:endParaRPr lang="tr-TR" b="1" dirty="0">
              <a:solidFill>
                <a:schemeClr val="tx2"/>
              </a:solidFill>
            </a:endParaRPr>
          </a:p>
        </p:txBody>
      </p:sp>
      <p:sp>
        <p:nvSpPr>
          <p:cNvPr id="3" name="2 İçerik Yer Tutucusu"/>
          <p:cNvSpPr>
            <a:spLocks noGrp="1"/>
          </p:cNvSpPr>
          <p:nvPr>
            <p:ph idx="1"/>
          </p:nvPr>
        </p:nvSpPr>
        <p:spPr>
          <a:xfrm>
            <a:off x="677334" y="4797152"/>
            <a:ext cx="8596668" cy="1244210"/>
          </a:xfrm>
        </p:spPr>
        <p:txBody>
          <a:bodyPr/>
          <a:lstStyle/>
          <a:p>
            <a:pPr>
              <a:buNone/>
            </a:pPr>
            <a:r>
              <a:rPr lang="tr-TR" dirty="0" smtClean="0">
                <a:solidFill>
                  <a:schemeClr val="tx2"/>
                </a:solidFill>
                <a:latin typeface="Arial" pitchFamily="34" charset="0"/>
                <a:cs typeface="Arial" pitchFamily="34" charset="0"/>
              </a:rPr>
              <a:t>	Zero </a:t>
            </a:r>
            <a:r>
              <a:rPr lang="tr-TR" dirty="0" err="1" smtClean="0">
                <a:solidFill>
                  <a:schemeClr val="tx2"/>
                </a:solidFill>
                <a:latin typeface="Arial" pitchFamily="34" charset="0"/>
                <a:cs typeface="Arial" pitchFamily="34" charset="0"/>
              </a:rPr>
              <a:t>Waste</a:t>
            </a:r>
            <a:r>
              <a:rPr lang="tr-TR" dirty="0" smtClean="0">
                <a:solidFill>
                  <a:schemeClr val="tx2"/>
                </a:solidFill>
                <a:latin typeface="Arial" pitchFamily="34" charset="0"/>
                <a:cs typeface="Arial" pitchFamily="34" charset="0"/>
              </a:rPr>
              <a:t> </a:t>
            </a:r>
            <a:r>
              <a:rPr lang="tr-TR" dirty="0"/>
              <a:t> (</a:t>
            </a:r>
            <a:r>
              <a:rPr lang="tr-TR" dirty="0">
                <a:solidFill>
                  <a:schemeClr val="tx2"/>
                </a:solidFill>
                <a:latin typeface="Arial" pitchFamily="34" charset="0"/>
                <a:cs typeface="Arial" pitchFamily="34" charset="0"/>
              </a:rPr>
              <a:t>Sıfır Atık)  </a:t>
            </a:r>
            <a:r>
              <a:rPr lang="tr-TR" dirty="0" smtClean="0">
                <a:solidFill>
                  <a:schemeClr val="tx2"/>
                </a:solidFill>
                <a:latin typeface="Arial" pitchFamily="34" charset="0"/>
                <a:cs typeface="Arial" pitchFamily="34" charset="0"/>
              </a:rPr>
              <a:t>Project </a:t>
            </a:r>
            <a:r>
              <a:rPr lang="en-US" dirty="0" smtClean="0">
                <a:solidFill>
                  <a:schemeClr val="tx2"/>
                </a:solidFill>
                <a:latin typeface="Arial" pitchFamily="34" charset="0"/>
                <a:cs typeface="Arial" pitchFamily="34" charset="0"/>
              </a:rPr>
              <a:t>aims to evaluate waste materials through </a:t>
            </a:r>
            <a:r>
              <a:rPr lang="en-US" dirty="0" smtClean="0">
                <a:solidFill>
                  <a:schemeClr val="tx2"/>
                </a:solidFill>
                <a:latin typeface="Arial" pitchFamily="34" charset="0"/>
                <a:cs typeface="Arial" pitchFamily="34" charset="0"/>
              </a:rPr>
              <a:t>recycling,</a:t>
            </a:r>
            <a:r>
              <a:rPr lang="tr-TR" dirty="0" smtClean="0">
                <a:solidFill>
                  <a:schemeClr val="tx2"/>
                </a:solidFill>
                <a:latin typeface="Arial" pitchFamily="34" charset="0"/>
                <a:cs typeface="Arial" pitchFamily="34" charset="0"/>
              </a:rPr>
              <a:t> </a:t>
            </a:r>
            <a:r>
              <a:rPr lang="en-US" dirty="0" smtClean="0">
                <a:solidFill>
                  <a:schemeClr val="tx2"/>
                </a:solidFill>
                <a:latin typeface="Arial" pitchFamily="34" charset="0"/>
                <a:cs typeface="Arial" pitchFamily="34" charset="0"/>
              </a:rPr>
              <a:t>to </a:t>
            </a:r>
            <a:r>
              <a:rPr lang="en-US" dirty="0" smtClean="0">
                <a:solidFill>
                  <a:schemeClr val="tx2"/>
                </a:solidFill>
                <a:latin typeface="Arial" pitchFamily="34" charset="0"/>
                <a:cs typeface="Arial" pitchFamily="34" charset="0"/>
              </a:rPr>
              <a:t>review the factors that cause waste, and to prevent waste</a:t>
            </a:r>
            <a:r>
              <a:rPr lang="en-US" dirty="0" smtClean="0">
                <a:solidFill>
                  <a:schemeClr val="tx2"/>
                </a:solidFill>
                <a:latin typeface="Arial" pitchFamily="34" charset="0"/>
                <a:cs typeface="Arial" pitchFamily="34" charset="0"/>
              </a:rPr>
              <a:t>.</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In</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our</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school</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we</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give</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importance</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to</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zero</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waste</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so</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we</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join</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the</a:t>
            </a:r>
            <a:r>
              <a:rPr lang="tr-TR" dirty="0" smtClean="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projects</a:t>
            </a:r>
            <a:r>
              <a:rPr lang="tr-TR" dirty="0">
                <a:solidFill>
                  <a:schemeClr val="tx2"/>
                </a:solidFill>
                <a:latin typeface="Arial" pitchFamily="34" charset="0"/>
                <a:cs typeface="Arial" pitchFamily="34" charset="0"/>
              </a:rPr>
              <a:t> </a:t>
            </a:r>
            <a:r>
              <a:rPr lang="tr-TR" dirty="0" err="1" smtClean="0">
                <a:solidFill>
                  <a:schemeClr val="tx2"/>
                </a:solidFill>
                <a:latin typeface="Arial" pitchFamily="34" charset="0"/>
                <a:cs typeface="Arial" pitchFamily="34" charset="0"/>
              </a:rPr>
              <a:t>about</a:t>
            </a:r>
            <a:r>
              <a:rPr lang="tr-TR" dirty="0" smtClean="0">
                <a:solidFill>
                  <a:schemeClr val="tx2"/>
                </a:solidFill>
                <a:latin typeface="Arial" pitchFamily="34" charset="0"/>
                <a:cs typeface="Arial" pitchFamily="34" charset="0"/>
              </a:rPr>
              <a:t> it.</a:t>
            </a:r>
            <a:endParaRPr lang="tr-TR" dirty="0" smtClean="0">
              <a:solidFill>
                <a:schemeClr val="tx2"/>
              </a:solidFill>
              <a:latin typeface="Arial" pitchFamily="34" charset="0"/>
              <a:cs typeface="Arial" pitchFamily="34" charset="0"/>
            </a:endParaRP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0493" y="1412776"/>
            <a:ext cx="6610350" cy="299085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solidFill>
                  <a:schemeClr val="tx2"/>
                </a:solidFill>
              </a:rPr>
              <a:t>	</a:t>
            </a:r>
            <a:r>
              <a:rPr lang="tr-TR" b="1" dirty="0" smtClean="0">
                <a:solidFill>
                  <a:schemeClr val="tx2"/>
                </a:solidFill>
              </a:rPr>
              <a:t>SUSTAINABLE </a:t>
            </a:r>
            <a:r>
              <a:rPr lang="tr-TR" b="1" dirty="0" smtClean="0">
                <a:solidFill>
                  <a:schemeClr val="tx2"/>
                </a:solidFill>
              </a:rPr>
              <a:t>ENERGY</a:t>
            </a:r>
            <a:endParaRPr lang="tr-TR" b="1" dirty="0">
              <a:solidFill>
                <a:schemeClr val="tx2"/>
              </a:solidFill>
            </a:endParaRPr>
          </a:p>
        </p:txBody>
      </p:sp>
      <p:sp>
        <p:nvSpPr>
          <p:cNvPr id="3" name="2 İçerik Yer Tutucusu"/>
          <p:cNvSpPr>
            <a:spLocks noGrp="1"/>
          </p:cNvSpPr>
          <p:nvPr>
            <p:ph idx="1"/>
          </p:nvPr>
        </p:nvSpPr>
        <p:spPr>
          <a:xfrm>
            <a:off x="677334" y="1772816"/>
            <a:ext cx="8596668" cy="4536504"/>
          </a:xfrm>
        </p:spPr>
        <p:txBody>
          <a:bodyPr>
            <a:normAutofit fontScale="77500" lnSpcReduction="20000"/>
          </a:bodyPr>
          <a:lstStyle/>
          <a:p>
            <a:pPr>
              <a:buNone/>
            </a:pPr>
            <a:r>
              <a:rPr lang="tr-TR" dirty="0"/>
              <a:t> </a:t>
            </a:r>
            <a:r>
              <a:rPr lang="tr-TR" dirty="0" smtClean="0"/>
              <a:t>  </a:t>
            </a:r>
            <a:r>
              <a:rPr lang="tr-TR" dirty="0" smtClean="0"/>
              <a:t>	</a:t>
            </a:r>
            <a:r>
              <a:rPr lang="en-US" sz="3200" dirty="0" smtClean="0"/>
              <a:t>Sustainable </a:t>
            </a:r>
            <a:r>
              <a:rPr lang="en-US" sz="3200" dirty="0"/>
              <a:t>energy </a:t>
            </a:r>
            <a:r>
              <a:rPr lang="en-US" sz="3200" dirty="0" smtClean="0"/>
              <a:t>meets </a:t>
            </a:r>
            <a:r>
              <a:rPr lang="en-US" sz="3200" dirty="0"/>
              <a:t>our today's </a:t>
            </a:r>
            <a:r>
              <a:rPr lang="tr-TR" sz="3200" dirty="0" err="1" smtClean="0"/>
              <a:t>energy</a:t>
            </a:r>
            <a:r>
              <a:rPr lang="tr-TR" sz="3200" dirty="0" smtClean="0"/>
              <a:t> </a:t>
            </a:r>
            <a:r>
              <a:rPr lang="en-US" sz="3200" dirty="0" smtClean="0"/>
              <a:t>demand without </a:t>
            </a:r>
            <a:r>
              <a:rPr lang="en-US" sz="3200" dirty="0"/>
              <a:t>putting them in danger of getting expired or depleted and </a:t>
            </a:r>
            <a:r>
              <a:rPr lang="tr-TR" sz="3200" dirty="0" smtClean="0"/>
              <a:t>it </a:t>
            </a:r>
            <a:r>
              <a:rPr lang="en-US" sz="3200" dirty="0" smtClean="0"/>
              <a:t>can </a:t>
            </a:r>
            <a:r>
              <a:rPr lang="en-US" sz="3200" dirty="0"/>
              <a:t>be used over and over again. Sustainable energy </a:t>
            </a:r>
            <a:r>
              <a:rPr lang="tr-TR" sz="3200" dirty="0" smtClean="0"/>
              <a:t>is</a:t>
            </a:r>
            <a:r>
              <a:rPr lang="en-US" sz="3200" dirty="0" smtClean="0"/>
              <a:t> </a:t>
            </a:r>
            <a:r>
              <a:rPr lang="en-US" sz="3200" dirty="0"/>
              <a:t>widely encouraged as it does not cause any harm to the environment and is available widely free of cost</a:t>
            </a:r>
            <a:r>
              <a:rPr lang="en-US" sz="3200" dirty="0" smtClean="0"/>
              <a:t>.</a:t>
            </a:r>
            <a:r>
              <a:rPr lang="tr-TR" sz="3200" dirty="0" smtClean="0"/>
              <a:t> </a:t>
            </a:r>
            <a:r>
              <a:rPr lang="tr-TR" sz="3200" dirty="0" err="1" smtClean="0"/>
              <a:t>So</a:t>
            </a:r>
            <a:r>
              <a:rPr lang="tr-TR" sz="3200" dirty="0" smtClean="0"/>
              <a:t> m</a:t>
            </a:r>
            <a:r>
              <a:rPr lang="en-US" sz="3200" dirty="0" smtClean="0">
                <a:solidFill>
                  <a:schemeClr val="tx2"/>
                </a:solidFill>
                <a:latin typeface="Arial" pitchFamily="34" charset="0"/>
                <a:cs typeface="Arial" pitchFamily="34" charset="0"/>
              </a:rPr>
              <a:t>any </a:t>
            </a:r>
            <a:r>
              <a:rPr lang="en-US" sz="3200" dirty="0" smtClean="0">
                <a:solidFill>
                  <a:schemeClr val="tx2"/>
                </a:solidFill>
                <a:latin typeface="Arial" pitchFamily="34" charset="0"/>
                <a:cs typeface="Arial" pitchFamily="34" charset="0"/>
              </a:rPr>
              <a:t>solar power plant</a:t>
            </a:r>
            <a:r>
              <a:rPr lang="tr-TR" sz="3200" dirty="0" smtClean="0">
                <a:solidFill>
                  <a:schemeClr val="tx2"/>
                </a:solidFill>
                <a:latin typeface="Arial" pitchFamily="34" charset="0"/>
                <a:cs typeface="Arial" pitchFamily="34" charset="0"/>
              </a:rPr>
              <a:t> </a:t>
            </a:r>
            <a:r>
              <a:rPr lang="tr-TR" sz="3200" dirty="0" err="1" smtClean="0">
                <a:solidFill>
                  <a:schemeClr val="tx2"/>
                </a:solidFill>
                <a:latin typeface="Arial" pitchFamily="34" charset="0"/>
                <a:cs typeface="Arial" pitchFamily="34" charset="0"/>
              </a:rPr>
              <a:t>was</a:t>
            </a:r>
            <a:r>
              <a:rPr lang="tr-TR" sz="3200" dirty="0" smtClean="0">
                <a:solidFill>
                  <a:schemeClr val="tx2"/>
                </a:solidFill>
                <a:latin typeface="Arial" pitchFamily="34" charset="0"/>
                <a:cs typeface="Arial" pitchFamily="34" charset="0"/>
              </a:rPr>
              <a:t> </a:t>
            </a:r>
            <a:r>
              <a:rPr lang="tr-TR" sz="3200" dirty="0" err="1" smtClean="0">
                <a:solidFill>
                  <a:schemeClr val="tx2"/>
                </a:solidFill>
                <a:latin typeface="Arial" pitchFamily="34" charset="0"/>
                <a:cs typeface="Arial" pitchFamily="34" charset="0"/>
              </a:rPr>
              <a:t>located</a:t>
            </a:r>
            <a:r>
              <a:rPr lang="tr-TR" sz="3200" dirty="0" smtClean="0">
                <a:solidFill>
                  <a:schemeClr val="tx2"/>
                </a:solidFill>
                <a:latin typeface="Arial" pitchFamily="34" charset="0"/>
                <a:cs typeface="Arial" pitchFamily="34" charset="0"/>
              </a:rPr>
              <a:t> in</a:t>
            </a:r>
            <a:r>
              <a:rPr lang="en-US" sz="3200" dirty="0" smtClean="0">
                <a:solidFill>
                  <a:schemeClr val="tx2"/>
                </a:solidFill>
                <a:latin typeface="Arial" pitchFamily="34" charset="0"/>
                <a:cs typeface="Arial" pitchFamily="34" charset="0"/>
              </a:rPr>
              <a:t> </a:t>
            </a:r>
            <a:r>
              <a:rPr lang="tr-TR" sz="3200" dirty="0" err="1">
                <a:solidFill>
                  <a:schemeClr val="tx2"/>
                </a:solidFill>
                <a:latin typeface="Arial" pitchFamily="34" charset="0"/>
                <a:cs typeface="Arial" pitchFamily="34" charset="0"/>
              </a:rPr>
              <a:t>t</a:t>
            </a:r>
            <a:r>
              <a:rPr lang="tr-TR" sz="3200" dirty="0" err="1" smtClean="0">
                <a:solidFill>
                  <a:schemeClr val="tx2"/>
                </a:solidFill>
                <a:latin typeface="Arial" pitchFamily="34" charset="0"/>
                <a:cs typeface="Arial" pitchFamily="34" charset="0"/>
              </a:rPr>
              <a:t>h</a:t>
            </a:r>
            <a:r>
              <a:rPr lang="en-US" sz="3200" dirty="0" smtClean="0">
                <a:solidFill>
                  <a:schemeClr val="tx2"/>
                </a:solidFill>
                <a:latin typeface="Arial" pitchFamily="34" charset="0"/>
                <a:cs typeface="Arial" pitchFamily="34" charset="0"/>
              </a:rPr>
              <a:t>e western </a:t>
            </a:r>
            <a:r>
              <a:rPr lang="tr-TR" sz="3200" dirty="0" err="1" smtClean="0">
                <a:solidFill>
                  <a:schemeClr val="tx2"/>
                </a:solidFill>
                <a:latin typeface="Arial" pitchFamily="34" charset="0"/>
                <a:cs typeface="Arial" pitchFamily="34" charset="0"/>
              </a:rPr>
              <a:t>and</a:t>
            </a:r>
            <a:r>
              <a:rPr lang="tr-TR" sz="3200" dirty="0" smtClean="0">
                <a:solidFill>
                  <a:schemeClr val="tx2"/>
                </a:solidFill>
                <a:latin typeface="Arial" pitchFamily="34" charset="0"/>
                <a:cs typeface="Arial" pitchFamily="34" charset="0"/>
              </a:rPr>
              <a:t> </a:t>
            </a:r>
            <a:r>
              <a:rPr lang="tr-TR" sz="3200" dirty="0" err="1" smtClean="0">
                <a:solidFill>
                  <a:schemeClr val="tx2"/>
                </a:solidFill>
                <a:latin typeface="Arial" pitchFamily="34" charset="0"/>
                <a:cs typeface="Arial" pitchFamily="34" charset="0"/>
              </a:rPr>
              <a:t>southern</a:t>
            </a:r>
            <a:r>
              <a:rPr lang="tr-TR" sz="3200" dirty="0" smtClean="0">
                <a:solidFill>
                  <a:schemeClr val="tx2"/>
                </a:solidFill>
                <a:latin typeface="Arial" pitchFamily="34" charset="0"/>
                <a:cs typeface="Arial" pitchFamily="34" charset="0"/>
              </a:rPr>
              <a:t> </a:t>
            </a:r>
            <a:r>
              <a:rPr lang="en-US" sz="3200" dirty="0" smtClean="0">
                <a:solidFill>
                  <a:schemeClr val="tx2"/>
                </a:solidFill>
                <a:latin typeface="Arial" pitchFamily="34" charset="0"/>
                <a:cs typeface="Arial" pitchFamily="34" charset="0"/>
              </a:rPr>
              <a:t>part</a:t>
            </a:r>
            <a:r>
              <a:rPr lang="tr-TR" sz="3200" dirty="0" smtClean="0">
                <a:solidFill>
                  <a:schemeClr val="tx2"/>
                </a:solidFill>
                <a:latin typeface="Arial" pitchFamily="34" charset="0"/>
                <a:cs typeface="Arial" pitchFamily="34" charset="0"/>
              </a:rPr>
              <a:t>s of</a:t>
            </a:r>
            <a:r>
              <a:rPr lang="en-US" sz="3200" dirty="0" smtClean="0">
                <a:solidFill>
                  <a:schemeClr val="tx2"/>
                </a:solidFill>
                <a:latin typeface="Arial" pitchFamily="34" charset="0"/>
                <a:cs typeface="Arial" pitchFamily="34" charset="0"/>
              </a:rPr>
              <a:t> Turkey</a:t>
            </a:r>
            <a:r>
              <a:rPr lang="tr-TR" sz="3200" dirty="0" smtClean="0">
                <a:solidFill>
                  <a:schemeClr val="tx2"/>
                </a:solidFill>
                <a:latin typeface="Arial" pitchFamily="34" charset="0"/>
                <a:cs typeface="Arial" pitchFamily="34" charset="0"/>
              </a:rPr>
              <a:t>. </a:t>
            </a:r>
            <a:r>
              <a:rPr lang="en-US" sz="3200" dirty="0" smtClean="0">
                <a:solidFill>
                  <a:schemeClr val="tx2"/>
                </a:solidFill>
                <a:latin typeface="Arial" pitchFamily="34" charset="0"/>
                <a:cs typeface="Arial" pitchFamily="34" charset="0"/>
              </a:rPr>
              <a:t>The </a:t>
            </a:r>
            <a:r>
              <a:rPr lang="en-US" sz="3200" dirty="0" smtClean="0">
                <a:solidFill>
                  <a:schemeClr val="tx2"/>
                </a:solidFill>
                <a:latin typeface="Arial" pitchFamily="34" charset="0"/>
                <a:cs typeface="Arial" pitchFamily="34" charset="0"/>
              </a:rPr>
              <a:t>electrical energy obtained from the sun is used both in heating, industry and greenhouse cultivation. </a:t>
            </a:r>
            <a:r>
              <a:rPr lang="tr-TR" sz="3200" dirty="0" err="1" smtClean="0">
                <a:solidFill>
                  <a:schemeClr val="tx2"/>
                </a:solidFill>
                <a:latin typeface="Arial" pitchFamily="34" charset="0"/>
                <a:cs typeface="Arial" pitchFamily="34" charset="0"/>
              </a:rPr>
              <a:t>By</a:t>
            </a:r>
            <a:r>
              <a:rPr lang="tr-TR" sz="3200" dirty="0" smtClean="0">
                <a:solidFill>
                  <a:schemeClr val="tx2"/>
                </a:solidFill>
                <a:latin typeface="Arial" pitchFamily="34" charset="0"/>
                <a:cs typeface="Arial" pitchFamily="34" charset="0"/>
              </a:rPr>
              <a:t> </a:t>
            </a:r>
            <a:r>
              <a:rPr lang="tr-TR" sz="3200" dirty="0" err="1" smtClean="0">
                <a:solidFill>
                  <a:schemeClr val="tx2"/>
                </a:solidFill>
                <a:latin typeface="Arial" pitchFamily="34" charset="0"/>
                <a:cs typeface="Arial" pitchFamily="34" charset="0"/>
              </a:rPr>
              <a:t>this</a:t>
            </a:r>
            <a:r>
              <a:rPr lang="tr-TR" sz="3200" dirty="0" smtClean="0">
                <a:solidFill>
                  <a:schemeClr val="tx2"/>
                </a:solidFill>
                <a:latin typeface="Arial" pitchFamily="34" charset="0"/>
                <a:cs typeface="Arial" pitchFamily="34" charset="0"/>
              </a:rPr>
              <a:t> </a:t>
            </a:r>
            <a:r>
              <a:rPr lang="tr-TR" sz="3200" dirty="0" err="1" smtClean="0">
                <a:solidFill>
                  <a:schemeClr val="tx2"/>
                </a:solidFill>
                <a:latin typeface="Arial" pitchFamily="34" charset="0"/>
                <a:cs typeface="Arial" pitchFamily="34" charset="0"/>
              </a:rPr>
              <a:t>way</a:t>
            </a:r>
            <a:r>
              <a:rPr lang="tr-TR" sz="3200" dirty="0" smtClean="0">
                <a:solidFill>
                  <a:schemeClr val="tx2"/>
                </a:solidFill>
                <a:latin typeface="Arial" pitchFamily="34" charset="0"/>
                <a:cs typeface="Arial" pitchFamily="34" charset="0"/>
              </a:rPr>
              <a:t> </a:t>
            </a:r>
            <a:r>
              <a:rPr lang="en-US" sz="3200" dirty="0" smtClean="0">
                <a:solidFill>
                  <a:schemeClr val="tx2"/>
                </a:solidFill>
                <a:latin typeface="Arial" pitchFamily="34" charset="0"/>
                <a:cs typeface="Arial" pitchFamily="34" charset="0"/>
              </a:rPr>
              <a:t>electrical </a:t>
            </a:r>
            <a:r>
              <a:rPr lang="en-US" sz="3200" dirty="0" smtClean="0">
                <a:solidFill>
                  <a:schemeClr val="tx2"/>
                </a:solidFill>
                <a:latin typeface="Arial" pitchFamily="34" charset="0"/>
                <a:cs typeface="Arial" pitchFamily="34" charset="0"/>
              </a:rPr>
              <a:t>energy is stored and the remainder is transferred to the regions in need. The month where the most electricity is generated from solar energy is June, while the month where the lowest level of electricity is obtained is </a:t>
            </a:r>
            <a:r>
              <a:rPr lang="en-US" sz="3200" dirty="0" smtClean="0">
                <a:solidFill>
                  <a:schemeClr val="tx2"/>
                </a:solidFill>
                <a:latin typeface="Arial" pitchFamily="34" charset="0"/>
                <a:cs typeface="Arial" pitchFamily="34" charset="0"/>
              </a:rPr>
              <a:t>December</a:t>
            </a:r>
            <a:r>
              <a:rPr lang="tr-TR" sz="3200" dirty="0">
                <a:solidFill>
                  <a:schemeClr val="tx2"/>
                </a:solidFill>
                <a:latin typeface="Arial" pitchFamily="34" charset="0"/>
                <a:cs typeface="Arial" pitchFamily="34" charset="0"/>
              </a:rPr>
              <a:t> </a:t>
            </a:r>
            <a:r>
              <a:rPr lang="tr-TR" sz="3200" dirty="0" smtClean="0">
                <a:solidFill>
                  <a:schemeClr val="tx2"/>
                </a:solidFill>
                <a:latin typeface="Arial" pitchFamily="34" charset="0"/>
                <a:cs typeface="Arial" pitchFamily="34" charset="0"/>
              </a:rPr>
              <a:t>in </a:t>
            </a:r>
            <a:r>
              <a:rPr lang="tr-TR" sz="3200" dirty="0" err="1" smtClean="0">
                <a:solidFill>
                  <a:schemeClr val="tx2"/>
                </a:solidFill>
                <a:latin typeface="Arial" pitchFamily="34" charset="0"/>
                <a:cs typeface="Arial" pitchFamily="34" charset="0"/>
              </a:rPr>
              <a:t>our</a:t>
            </a:r>
            <a:r>
              <a:rPr lang="tr-TR" sz="3200" dirty="0" smtClean="0">
                <a:solidFill>
                  <a:schemeClr val="tx2"/>
                </a:solidFill>
                <a:latin typeface="Arial" pitchFamily="34" charset="0"/>
                <a:cs typeface="Arial" pitchFamily="34" charset="0"/>
              </a:rPr>
              <a:t> </a:t>
            </a:r>
            <a:r>
              <a:rPr lang="tr-TR" sz="3200" dirty="0" err="1" smtClean="0">
                <a:solidFill>
                  <a:schemeClr val="tx2"/>
                </a:solidFill>
                <a:latin typeface="Arial" pitchFamily="34" charset="0"/>
                <a:cs typeface="Arial" pitchFamily="34" charset="0"/>
              </a:rPr>
              <a:t>country</a:t>
            </a:r>
            <a:r>
              <a:rPr lang="tr-TR" sz="3200" dirty="0" smtClean="0">
                <a:solidFill>
                  <a:schemeClr val="tx2"/>
                </a:solidFill>
                <a:latin typeface="Arial" pitchFamily="34" charset="0"/>
                <a:cs typeface="Arial" pitchFamily="34" charset="0"/>
              </a:rPr>
              <a:t>.</a:t>
            </a:r>
            <a:endParaRPr lang="tr-TR" sz="3200" dirty="0">
              <a:solidFill>
                <a:schemeClr val="tx2"/>
              </a:solidFill>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2212</TotalTime>
  <Words>64</Words>
  <Application>Microsoft Office PowerPoint</Application>
  <PresentationFormat>Geniş ekran</PresentationFormat>
  <Paragraphs>32</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Trebuchet MS</vt:lpstr>
      <vt:lpstr>Wingdings 3</vt:lpstr>
      <vt:lpstr>Yüzeyler</vt:lpstr>
      <vt:lpstr>ECOLOGICAL STUDIES IN TURKEY AND AROUND AKSARAY</vt:lpstr>
      <vt:lpstr> ECOLOGY IN OUR SCHOOL</vt:lpstr>
      <vt:lpstr>PowerPoint Sunusu</vt:lpstr>
      <vt:lpstr>PowerPoint Sunusu</vt:lpstr>
      <vt:lpstr>AN E-TWINNING PROJECT: “ECO GAMES IN MY CURRICULUM”</vt:lpstr>
      <vt:lpstr>PowerPoint Sunusu</vt:lpstr>
      <vt:lpstr>FORESTATION</vt:lpstr>
      <vt:lpstr>“ZERO WASTE” PROJECTS</vt:lpstr>
      <vt:lpstr> SUSTAINABLE ENERGY</vt:lpstr>
      <vt:lpstr>STUDIES FOR ENDEMIC SPECIES IN TURKEY</vt:lpstr>
      <vt:lpstr>PowerPoint Sunusu</vt:lpstr>
      <vt:lpstr> TUZ GÖLÜ (Lake Tuz) </vt:lpstr>
      <vt:lpstr>PowerPoint Sunusu</vt:lpstr>
    </vt:vector>
  </TitlesOfParts>
  <Company>NeC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LENOVO</dc:creator>
  <cp:lastModifiedBy>Nalan Akkoç</cp:lastModifiedBy>
  <cp:revision>51</cp:revision>
  <dcterms:created xsi:type="dcterms:W3CDTF">2021-03-26T17:59:06Z</dcterms:created>
  <dcterms:modified xsi:type="dcterms:W3CDTF">2021-05-31T10:29:07Z</dcterms:modified>
</cp:coreProperties>
</file>