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Libre Franklin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ibreFranklin-bold.fntdata"/><Relationship Id="rId16" Type="http://schemas.openxmlformats.org/officeDocument/2006/relationships/font" Target="fonts/LibreFranklin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ibreFranklin-boldItalic.fntdata"/><Relationship Id="rId6" Type="http://schemas.openxmlformats.org/officeDocument/2006/relationships/slide" Target="slides/slide1.xml"/><Relationship Id="rId18" Type="http://schemas.openxmlformats.org/officeDocument/2006/relationships/font" Target="fonts/LibreFranklin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91ebe5895_3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91ebe5895_3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9097d50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9097d50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9097d50e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9097d50e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9097d50e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9097d50e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9097d50e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9097d50e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9097d50e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9097d50e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9097d50e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9097d50e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91ebe589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91ebe589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91ebe589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91ebe589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CFE2F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from the MDL and the CVL (but more the MDL) to make our highschool greener and to reduce its footprint</a:t>
            </a:r>
            <a:endParaRPr>
              <a:solidFill>
                <a:srgbClr val="CFE2F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6702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Our green actions in the </a:t>
            </a:r>
            <a:endParaRPr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Lycée Alain</a:t>
            </a:r>
            <a:endParaRPr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72050" y="889575"/>
            <a:ext cx="63879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bre Franklin"/>
              <a:buChar char="-"/>
            </a:pP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paper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bre Franklin"/>
              <a:buChar char="-"/>
            </a:pP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caps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bre Franklin"/>
              <a:buChar char="-"/>
            </a:pP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pens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bre Franklin"/>
              <a:buChar char="-"/>
            </a:pP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printer cartridges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bre Franklin"/>
              <a:buChar char="-"/>
            </a:pP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small plastic materials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74650" lvl="0" marL="457200" marR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bre Franklin"/>
              <a:buChar char="-"/>
            </a:pPr>
            <a:r>
              <a:rPr lang="fr" sz="23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cardboard used for the canteen is crushed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76850" y="358275"/>
            <a:ext cx="1762500" cy="5694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Recycling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525" y="237551"/>
            <a:ext cx="3240226" cy="18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275" y="237550"/>
            <a:ext cx="1951125" cy="16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6025" y="3236650"/>
            <a:ext cx="1633550" cy="16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4874" y="2253875"/>
            <a:ext cx="2257877" cy="27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8100" y="3142563"/>
            <a:ext cx="1821725" cy="18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378350" y="1670800"/>
            <a:ext cx="4094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latin typeface="Libre Franklin"/>
                <a:ea typeface="Libre Franklin"/>
                <a:cs typeface="Libre Franklin"/>
                <a:sym typeface="Libre Franklin"/>
              </a:rPr>
              <a:t>Remove plastic from our school canteen →  no more plastic plates and cutlery</a:t>
            </a:r>
            <a:r>
              <a:rPr lang="fr" sz="2100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78350" y="346725"/>
            <a:ext cx="8131200" cy="9543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big step in our highschool : reducing our use of plastic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8975" y="1561425"/>
            <a:ext cx="4362225" cy="326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5"/>
          <p:cNvCxnSpPr/>
          <p:nvPr/>
        </p:nvCxnSpPr>
        <p:spPr>
          <a:xfrm flipH="1">
            <a:off x="3712175" y="3000375"/>
            <a:ext cx="1385400" cy="512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5"/>
          <p:cNvCxnSpPr/>
          <p:nvPr/>
        </p:nvCxnSpPr>
        <p:spPr>
          <a:xfrm rot="10800000">
            <a:off x="3691150" y="3523250"/>
            <a:ext cx="4273500" cy="697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" name="Google Shape;76;p15"/>
          <p:cNvSpPr txBox="1"/>
          <p:nvPr/>
        </p:nvSpPr>
        <p:spPr>
          <a:xfrm>
            <a:off x="382366" y="3305950"/>
            <a:ext cx="358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Libre Franklin"/>
                <a:ea typeface="Libre Franklin"/>
                <a:cs typeface="Libre Franklin"/>
                <a:sym typeface="Libre Franklin"/>
              </a:rPr>
              <a:t>more environmentally friendly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530925" y="2017650"/>
            <a:ext cx="2782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latin typeface="Libre Franklin"/>
                <a:ea typeface="Libre Franklin"/>
                <a:cs typeface="Libre Franklin"/>
                <a:sym typeface="Libre Franklin"/>
              </a:rPr>
              <a:t>Reduction of water flow in the toilets → less water waste</a:t>
            </a:r>
            <a:endParaRPr sz="2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63400" y="367825"/>
            <a:ext cx="2598600" cy="5694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 more waste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124" y="289675"/>
            <a:ext cx="3423126" cy="456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349550" y="319025"/>
            <a:ext cx="1914000" cy="5694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Cigarettes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575" y="403425"/>
            <a:ext cx="4230325" cy="42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49550" y="1243138"/>
            <a:ext cx="37407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R</a:t>
            </a:r>
            <a:r>
              <a:rPr lang="fr" sz="2300">
                <a:latin typeface="Libre Franklin"/>
                <a:ea typeface="Libre Franklin"/>
                <a:cs typeface="Libre Franklin"/>
                <a:sym typeface="Libre Franklin"/>
              </a:rPr>
              <a:t>ecycling and recovery of butts by a specialised company</a:t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114788" y="3115262"/>
            <a:ext cx="5879930" cy="1713546"/>
            <a:chOff x="787200" y="1893350"/>
            <a:chExt cx="7953375" cy="2319050"/>
          </a:xfrm>
        </p:grpSpPr>
        <p:pic>
          <p:nvPicPr>
            <p:cNvPr id="92" name="Google Shape;92;p17"/>
            <p:cNvPicPr preferRelativeResize="0"/>
            <p:nvPr/>
          </p:nvPicPr>
          <p:blipFill rotWithShape="1">
            <a:blip r:embed="rId4">
              <a:alphaModFix/>
            </a:blip>
            <a:srcRect b="12620" l="0" r="3799" t="18900"/>
            <a:stretch/>
          </p:blipFill>
          <p:spPr>
            <a:xfrm>
              <a:off x="787200" y="1893775"/>
              <a:ext cx="7953375" cy="231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90950" y="3698050"/>
              <a:ext cx="1733550" cy="32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33250" y="1893360"/>
              <a:ext cx="2186250" cy="37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08575" y="1893350"/>
              <a:ext cx="3000000" cy="372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330475" y="285850"/>
            <a:ext cx="8208300" cy="5694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Learning thanks to the others and acting at our scale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375" y="1034875"/>
            <a:ext cx="4282225" cy="32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254275" y="1034875"/>
            <a:ext cx="4353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lang="fr" sz="2000">
                <a:latin typeface="Libre Franklin"/>
                <a:ea typeface="Libre Franklin"/>
                <a:cs typeface="Libre Franklin"/>
                <a:sym typeface="Libre Franklin"/>
              </a:rPr>
              <a:t>P</a:t>
            </a:r>
            <a:r>
              <a:rPr lang="fr" sz="2000">
                <a:latin typeface="Libre Franklin"/>
                <a:ea typeface="Libre Franklin"/>
                <a:cs typeface="Libre Franklin"/>
                <a:sym typeface="Libre Franklin"/>
              </a:rPr>
              <a:t>articipation in conferences to discuss ecology in our establishments</a:t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lang="fr" sz="2000">
                <a:latin typeface="Libre Franklin"/>
                <a:ea typeface="Libre Franklin"/>
                <a:cs typeface="Libre Franklin"/>
                <a:sym typeface="Libre Franklin"/>
              </a:rPr>
              <a:t>Election of eco-delegates</a:t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lang="fr" sz="2000">
                <a:latin typeface="Libre Franklin"/>
                <a:ea typeface="Libre Franklin"/>
                <a:cs typeface="Libre Franklin"/>
                <a:sym typeface="Libre Franklin"/>
              </a:rPr>
              <a:t>Creation of the sustainable development club → implement concrete actions in the school</a:t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202124"/>
              </a:solidFill>
              <a:highlight>
                <a:srgbClr val="F8F9FA"/>
              </a:highlight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4">
            <a:alphaModFix/>
          </a:blip>
          <a:srcRect b="41978" l="38111" r="37045" t="4545"/>
          <a:stretch/>
        </p:blipFill>
        <p:spPr>
          <a:xfrm>
            <a:off x="2733050" y="3323400"/>
            <a:ext cx="1319003" cy="17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343125" y="299850"/>
            <a:ext cx="4701900" cy="5694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Reducing</a:t>
            </a: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our digital footprint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419325" y="1071750"/>
            <a:ext cx="3428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</a:t>
            </a:r>
            <a:r>
              <a:rPr lang="fr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omputers automatically turn off from 7 p.m. to 7:30 a.m.</a:t>
            </a:r>
            <a:endParaRPr sz="20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10" name="Google Shape;110;p19"/>
          <p:cNvGrpSpPr/>
          <p:nvPr/>
        </p:nvGrpSpPr>
        <p:grpSpPr>
          <a:xfrm>
            <a:off x="2133225" y="2075875"/>
            <a:ext cx="1714499" cy="2756649"/>
            <a:chOff x="6208075" y="1349200"/>
            <a:chExt cx="1714499" cy="2756649"/>
          </a:xfrm>
        </p:grpSpPr>
        <p:pic>
          <p:nvPicPr>
            <p:cNvPr id="111" name="Google Shape;111;p19"/>
            <p:cNvPicPr preferRelativeResize="0"/>
            <p:nvPr/>
          </p:nvPicPr>
          <p:blipFill rotWithShape="1">
            <a:blip r:embed="rId3">
              <a:alphaModFix/>
            </a:blip>
            <a:srcRect b="9187" l="15963" r="16221" t="13610"/>
            <a:stretch/>
          </p:blipFill>
          <p:spPr>
            <a:xfrm>
              <a:off x="6208075" y="1349200"/>
              <a:ext cx="1714499" cy="2756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9"/>
            <p:cNvSpPr txBox="1"/>
            <p:nvPr/>
          </p:nvSpPr>
          <p:spPr>
            <a:xfrm rot="5400000">
              <a:off x="6826550" y="1457600"/>
              <a:ext cx="3357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)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)</a:t>
              </a:r>
              <a:endParaRPr/>
            </a:p>
          </p:txBody>
        </p:sp>
      </p:grp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225" y="280825"/>
            <a:ext cx="3478822" cy="22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384375" y="132850"/>
            <a:ext cx="6123300" cy="5694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 u="sng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Paying attention to greener transports</a:t>
            </a:r>
            <a:endParaRPr b="1" sz="2500" u="sng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150" y="927300"/>
            <a:ext cx="3087640" cy="404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0"/>
          <p:cNvCxnSpPr/>
          <p:nvPr/>
        </p:nvCxnSpPr>
        <p:spPr>
          <a:xfrm>
            <a:off x="6755975" y="1255350"/>
            <a:ext cx="1709100" cy="936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20"/>
          <p:cNvCxnSpPr/>
          <p:nvPr/>
        </p:nvCxnSpPr>
        <p:spPr>
          <a:xfrm>
            <a:off x="6889000" y="1188625"/>
            <a:ext cx="450900" cy="1002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20"/>
          <p:cNvSpPr txBox="1"/>
          <p:nvPr/>
        </p:nvSpPr>
        <p:spPr>
          <a:xfrm>
            <a:off x="8538375" y="1188625"/>
            <a:ext cx="4755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latin typeface="Libre Franklin"/>
                <a:ea typeface="Libre Franklin"/>
                <a:cs typeface="Libre Franklin"/>
                <a:sym typeface="Libre Franklin"/>
              </a:rPr>
              <a:t>bus</a:t>
            </a:r>
            <a:endParaRPr sz="17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3" name="Google Shape;123;p20"/>
          <p:cNvSpPr/>
          <p:nvPr/>
        </p:nvSpPr>
        <p:spPr>
          <a:xfrm rot="-892338">
            <a:off x="6951658" y="2396946"/>
            <a:ext cx="767925" cy="1106165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3379575" y="4326450"/>
            <a:ext cx="19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Libre Franklin"/>
                <a:ea typeface="Libre Franklin"/>
                <a:cs typeface="Libre Franklin"/>
                <a:sym typeface="Libre Franklin"/>
              </a:rPr>
              <a:t>C</a:t>
            </a:r>
            <a:r>
              <a:rPr lang="fr" sz="1500">
                <a:latin typeface="Libre Franklin"/>
                <a:ea typeface="Libre Franklin"/>
                <a:cs typeface="Libre Franklin"/>
                <a:sym typeface="Libre Franklin"/>
              </a:rPr>
              <a:t>overed bike rack, bike shelter</a:t>
            </a:r>
            <a:endParaRPr sz="15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 rot="-6215533">
            <a:off x="5513075" y="2130659"/>
            <a:ext cx="1295688" cy="4002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Lycée Alain</a:t>
            </a:r>
            <a:endParaRPr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6" name="Google Shape;126;p20"/>
          <p:cNvSpPr/>
          <p:nvPr/>
        </p:nvSpPr>
        <p:spPr>
          <a:xfrm rot="-820667">
            <a:off x="5862466" y="1754017"/>
            <a:ext cx="767568" cy="1838918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20"/>
          <p:cNvCxnSpPr>
            <a:stCxn id="123" idx="3"/>
          </p:cNvCxnSpPr>
          <p:nvPr/>
        </p:nvCxnSpPr>
        <p:spPr>
          <a:xfrm flipH="1">
            <a:off x="4931370" y="3397627"/>
            <a:ext cx="2242500" cy="981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20"/>
          <p:cNvCxnSpPr/>
          <p:nvPr/>
        </p:nvCxnSpPr>
        <p:spPr>
          <a:xfrm flipH="1">
            <a:off x="4952000" y="3101225"/>
            <a:ext cx="1047000" cy="12888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925" y="2877425"/>
            <a:ext cx="3087649" cy="18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925" y="930850"/>
            <a:ext cx="3058201" cy="18010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0"/>
          <p:cNvCxnSpPr>
            <a:endCxn id="130" idx="3"/>
          </p:cNvCxnSpPr>
          <p:nvPr/>
        </p:nvCxnSpPr>
        <p:spPr>
          <a:xfrm rot="10800000">
            <a:off x="3350126" y="1831352"/>
            <a:ext cx="2499300" cy="75720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" name="Google Shape;132;p20"/>
          <p:cNvCxnSpPr>
            <a:stCxn id="126" idx="2"/>
            <a:endCxn id="129" idx="3"/>
          </p:cNvCxnSpPr>
          <p:nvPr/>
        </p:nvCxnSpPr>
        <p:spPr>
          <a:xfrm flipH="1">
            <a:off x="3379450" y="2764226"/>
            <a:ext cx="2493900" cy="104430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20"/>
          <p:cNvSpPr txBox="1"/>
          <p:nvPr/>
        </p:nvSpPr>
        <p:spPr>
          <a:xfrm>
            <a:off x="6563350" y="394925"/>
            <a:ext cx="54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ibre Franklin"/>
                <a:ea typeface="Libre Franklin"/>
                <a:cs typeface="Libre Franklin"/>
                <a:sym typeface="Libre Franklin"/>
              </a:rPr>
              <a:t>train station = 10 min walk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1967250" y="2263950"/>
            <a:ext cx="520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highlight>
                  <a:srgbClr val="D9EAD3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Thank you for your attention !</a:t>
            </a:r>
            <a:endParaRPr sz="2800">
              <a:highlight>
                <a:srgbClr val="D9EAD3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