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70" r:id="rId3"/>
    <p:sldId id="294" r:id="rId4"/>
    <p:sldId id="287" r:id="rId5"/>
    <p:sldId id="299" r:id="rId6"/>
    <p:sldId id="300" r:id="rId7"/>
    <p:sldId id="301" r:id="rId8"/>
    <p:sldId id="302" r:id="rId9"/>
    <p:sldId id="303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2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70ABCF-321A-4A72-945E-49719E186D6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65B6429-7733-4DFE-B2AC-976FE9F64A4F}">
      <dgm:prSet phldrT="[Text]"/>
      <dgm:spPr/>
      <dgm:t>
        <a:bodyPr/>
        <a:lstStyle/>
        <a:p>
          <a:r>
            <a:rPr lang="ro-RO" dirty="0" smtClean="0"/>
            <a:t>INFORMATION</a:t>
          </a:r>
          <a:endParaRPr lang="en-US" dirty="0"/>
        </a:p>
      </dgm:t>
    </dgm:pt>
    <dgm:pt modelId="{937823C3-2533-4EA5-B149-70B5F904A84A}" type="parTrans" cxnId="{FCEF13FB-76C5-4293-AE52-B04952110051}">
      <dgm:prSet/>
      <dgm:spPr/>
      <dgm:t>
        <a:bodyPr/>
        <a:lstStyle/>
        <a:p>
          <a:endParaRPr lang="en-US"/>
        </a:p>
      </dgm:t>
    </dgm:pt>
    <dgm:pt modelId="{EBBAB957-B4D7-43B6-A94D-3FA47A6830C5}" type="sibTrans" cxnId="{FCEF13FB-76C5-4293-AE52-B04952110051}">
      <dgm:prSet/>
      <dgm:spPr/>
      <dgm:t>
        <a:bodyPr/>
        <a:lstStyle/>
        <a:p>
          <a:endParaRPr lang="en-US"/>
        </a:p>
      </dgm:t>
    </dgm:pt>
    <dgm:pt modelId="{9CF1E103-0D20-470B-9230-6029A0E0246E}">
      <dgm:prSet phldrT="[Text]"/>
      <dgm:spPr/>
      <dgm:t>
        <a:bodyPr/>
        <a:lstStyle/>
        <a:p>
          <a:r>
            <a:rPr lang="ro-RO" dirty="0" smtClean="0"/>
            <a:t>RESPONSABILITY</a:t>
          </a:r>
          <a:endParaRPr lang="en-US" dirty="0"/>
        </a:p>
      </dgm:t>
    </dgm:pt>
    <dgm:pt modelId="{B2EBE905-C898-492B-92FB-526F3E153B89}" type="parTrans" cxnId="{B442C0B0-EEB6-4E4D-85C7-F42E510B0EA3}">
      <dgm:prSet/>
      <dgm:spPr/>
      <dgm:t>
        <a:bodyPr/>
        <a:lstStyle/>
        <a:p>
          <a:endParaRPr lang="en-US"/>
        </a:p>
      </dgm:t>
    </dgm:pt>
    <dgm:pt modelId="{EB54525F-4056-43A6-9207-1F9FD535B81F}" type="sibTrans" cxnId="{B442C0B0-EEB6-4E4D-85C7-F42E510B0EA3}">
      <dgm:prSet/>
      <dgm:spPr/>
      <dgm:t>
        <a:bodyPr/>
        <a:lstStyle/>
        <a:p>
          <a:endParaRPr lang="en-US"/>
        </a:p>
      </dgm:t>
    </dgm:pt>
    <dgm:pt modelId="{79045511-E559-454B-8B08-1733CC133071}">
      <dgm:prSet phldrT="[Text]"/>
      <dgm:spPr/>
      <dgm:t>
        <a:bodyPr/>
        <a:lstStyle/>
        <a:p>
          <a:r>
            <a:rPr lang="ro-RO" smtClean="0"/>
            <a:t>INVOLMENT</a:t>
          </a:r>
          <a:endParaRPr lang="en-US" dirty="0"/>
        </a:p>
      </dgm:t>
    </dgm:pt>
    <dgm:pt modelId="{633B4941-9598-4F07-B834-A0A8A16385BE}" type="parTrans" cxnId="{A4FF8881-B0AF-4837-9BB5-699AC946F325}">
      <dgm:prSet/>
      <dgm:spPr/>
      <dgm:t>
        <a:bodyPr/>
        <a:lstStyle/>
        <a:p>
          <a:endParaRPr lang="en-US"/>
        </a:p>
      </dgm:t>
    </dgm:pt>
    <dgm:pt modelId="{57E7999B-3A0D-44C9-A9CA-1097949674DD}" type="sibTrans" cxnId="{A4FF8881-B0AF-4837-9BB5-699AC946F325}">
      <dgm:prSet/>
      <dgm:spPr/>
      <dgm:t>
        <a:bodyPr/>
        <a:lstStyle/>
        <a:p>
          <a:endParaRPr lang="en-US"/>
        </a:p>
      </dgm:t>
    </dgm:pt>
    <dgm:pt modelId="{A589C637-8EDD-41AB-8E91-1BE6AB242FD2}">
      <dgm:prSet/>
      <dgm:spPr/>
      <dgm:t>
        <a:bodyPr/>
        <a:lstStyle/>
        <a:p>
          <a:r>
            <a:rPr lang="en-US" dirty="0" smtClean="0"/>
            <a:t>AWARENESS</a:t>
          </a:r>
          <a:endParaRPr lang="en-US" dirty="0"/>
        </a:p>
      </dgm:t>
    </dgm:pt>
    <dgm:pt modelId="{06329857-10EE-44E5-8F4C-F723E9273E86}" type="parTrans" cxnId="{130BC613-F0E2-4ED8-9A8B-2F1B5C72B346}">
      <dgm:prSet/>
      <dgm:spPr/>
      <dgm:t>
        <a:bodyPr/>
        <a:lstStyle/>
        <a:p>
          <a:endParaRPr lang="en-US"/>
        </a:p>
      </dgm:t>
    </dgm:pt>
    <dgm:pt modelId="{6065525B-BBF8-44F8-B91F-02C542FEC46D}" type="sibTrans" cxnId="{130BC613-F0E2-4ED8-9A8B-2F1B5C72B346}">
      <dgm:prSet/>
      <dgm:spPr/>
      <dgm:t>
        <a:bodyPr/>
        <a:lstStyle/>
        <a:p>
          <a:endParaRPr lang="en-US"/>
        </a:p>
      </dgm:t>
    </dgm:pt>
    <dgm:pt modelId="{4D8FD784-3A6F-4C78-9667-C117CA81F4D2}">
      <dgm:prSet/>
      <dgm:spPr/>
      <dgm:t>
        <a:bodyPr/>
        <a:lstStyle/>
        <a:p>
          <a:r>
            <a:rPr lang="ro-RO" dirty="0" smtClean="0"/>
            <a:t>ACTION- </a:t>
          </a:r>
          <a:r>
            <a:rPr lang="en-US" dirty="0" smtClean="0"/>
            <a:t>PARTICIPATION</a:t>
          </a:r>
        </a:p>
      </dgm:t>
    </dgm:pt>
    <dgm:pt modelId="{F188A196-54DF-4857-9756-5079CDEC26D4}" type="parTrans" cxnId="{04D1DFB7-1BF9-4C82-A0C3-E68F854E1B81}">
      <dgm:prSet/>
      <dgm:spPr/>
      <dgm:t>
        <a:bodyPr/>
        <a:lstStyle/>
        <a:p>
          <a:endParaRPr lang="en-US"/>
        </a:p>
      </dgm:t>
    </dgm:pt>
    <dgm:pt modelId="{66D3BB19-8E4A-4411-B8E4-6FAB124250DC}" type="sibTrans" cxnId="{04D1DFB7-1BF9-4C82-A0C3-E68F854E1B81}">
      <dgm:prSet/>
      <dgm:spPr/>
      <dgm:t>
        <a:bodyPr/>
        <a:lstStyle/>
        <a:p>
          <a:endParaRPr lang="en-US"/>
        </a:p>
      </dgm:t>
    </dgm:pt>
    <dgm:pt modelId="{A01A9233-037B-45D7-81AE-E3BED21CDE21}" type="pres">
      <dgm:prSet presAssocID="{CB70ABCF-321A-4A72-945E-49719E186D6D}" presName="CompostProcess" presStyleCnt="0">
        <dgm:presLayoutVars>
          <dgm:dir/>
          <dgm:resizeHandles val="exact"/>
        </dgm:presLayoutVars>
      </dgm:prSet>
      <dgm:spPr/>
    </dgm:pt>
    <dgm:pt modelId="{976720EE-1E93-4C5E-855E-39A3EFD2BA3A}" type="pres">
      <dgm:prSet presAssocID="{CB70ABCF-321A-4A72-945E-49719E186D6D}" presName="arrow" presStyleLbl="bgShp" presStyleIdx="0" presStyleCnt="1" custLinFactNeighborX="9566" custLinFactNeighborY="6081"/>
      <dgm:spPr>
        <a:solidFill>
          <a:schemeClr val="accent2">
            <a:lumMod val="60000"/>
            <a:lumOff val="40000"/>
          </a:schemeClr>
        </a:solidFill>
      </dgm:spPr>
    </dgm:pt>
    <dgm:pt modelId="{169D8286-6BC8-4260-B235-7B50A69B13A5}" type="pres">
      <dgm:prSet presAssocID="{CB70ABCF-321A-4A72-945E-49719E186D6D}" presName="linearProcess" presStyleCnt="0"/>
      <dgm:spPr/>
    </dgm:pt>
    <dgm:pt modelId="{38A3776B-2EDB-4EE6-9D42-C7BF94990BB0}" type="pres">
      <dgm:prSet presAssocID="{165B6429-7733-4DFE-B2AC-976FE9F64A4F}" presName="textNode" presStyleLbl="node1" presStyleIdx="0" presStyleCnt="5" custScaleY="421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0AB60-C6F6-4D20-9FE6-4641264E1FCC}" type="pres">
      <dgm:prSet presAssocID="{EBBAB957-B4D7-43B6-A94D-3FA47A6830C5}" presName="sibTrans" presStyleCnt="0"/>
      <dgm:spPr/>
    </dgm:pt>
    <dgm:pt modelId="{52740A43-2A13-4AA3-AFCF-E1C1BD77A551}" type="pres">
      <dgm:prSet presAssocID="{9CF1E103-0D20-470B-9230-6029A0E0246E}" presName="textNode" presStyleLbl="node1" presStyleIdx="1" presStyleCnt="5" custScaleY="42188" custLinFactNeighborX="-2017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A88C57-F27B-47EC-8BC1-6DF3337A21B2}" type="pres">
      <dgm:prSet presAssocID="{EB54525F-4056-43A6-9207-1F9FD535B81F}" presName="sibTrans" presStyleCnt="0"/>
      <dgm:spPr/>
    </dgm:pt>
    <dgm:pt modelId="{565EC73C-E4C0-4691-BB61-5ABCABE5D852}" type="pres">
      <dgm:prSet presAssocID="{A589C637-8EDD-41AB-8E91-1BE6AB242FD2}" presName="textNode" presStyleLbl="node1" presStyleIdx="2" presStyleCnt="5" custScaleY="42188" custLinFactNeighborX="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753A6-6990-44C5-8D7C-A58900A5D93C}" type="pres">
      <dgm:prSet presAssocID="{6065525B-BBF8-44F8-B91F-02C542FEC46D}" presName="sibTrans" presStyleCnt="0"/>
      <dgm:spPr/>
    </dgm:pt>
    <dgm:pt modelId="{B55D017A-2D12-44C7-9EBC-2AF8C7C1FBF1}" type="pres">
      <dgm:prSet presAssocID="{79045511-E559-454B-8B08-1733CC133071}" presName="textNode" presStyleLbl="node1" presStyleIdx="3" presStyleCnt="5" custScaleY="421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24A323-43E7-4A28-8C1A-D6F447AB985A}" type="pres">
      <dgm:prSet presAssocID="{57E7999B-3A0D-44C9-A9CA-1097949674DD}" presName="sibTrans" presStyleCnt="0"/>
      <dgm:spPr/>
    </dgm:pt>
    <dgm:pt modelId="{1FD1AED5-5E0A-4126-BA4C-0C83AACA80C3}" type="pres">
      <dgm:prSet presAssocID="{4D8FD784-3A6F-4C78-9667-C117CA81F4D2}" presName="textNode" presStyleLbl="node1" presStyleIdx="4" presStyleCnt="5" custScaleY="421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EF13FB-76C5-4293-AE52-B04952110051}" srcId="{CB70ABCF-321A-4A72-945E-49719E186D6D}" destId="{165B6429-7733-4DFE-B2AC-976FE9F64A4F}" srcOrd="0" destOrd="0" parTransId="{937823C3-2533-4EA5-B149-70B5F904A84A}" sibTransId="{EBBAB957-B4D7-43B6-A94D-3FA47A6830C5}"/>
    <dgm:cxn modelId="{43D91C28-7BFA-4BE7-9107-91DBF76BF8C2}" type="presOf" srcId="{165B6429-7733-4DFE-B2AC-976FE9F64A4F}" destId="{38A3776B-2EDB-4EE6-9D42-C7BF94990BB0}" srcOrd="0" destOrd="0" presId="urn:microsoft.com/office/officeart/2005/8/layout/hProcess9"/>
    <dgm:cxn modelId="{6B269721-2596-40F1-B269-64F1631683E9}" type="presOf" srcId="{9CF1E103-0D20-470B-9230-6029A0E0246E}" destId="{52740A43-2A13-4AA3-AFCF-E1C1BD77A551}" srcOrd="0" destOrd="0" presId="urn:microsoft.com/office/officeart/2005/8/layout/hProcess9"/>
    <dgm:cxn modelId="{C22D9B6D-111F-4A6E-ADD8-857756DFB6BA}" type="presOf" srcId="{79045511-E559-454B-8B08-1733CC133071}" destId="{B55D017A-2D12-44C7-9EBC-2AF8C7C1FBF1}" srcOrd="0" destOrd="0" presId="urn:microsoft.com/office/officeart/2005/8/layout/hProcess9"/>
    <dgm:cxn modelId="{04D1DFB7-1BF9-4C82-A0C3-E68F854E1B81}" srcId="{CB70ABCF-321A-4A72-945E-49719E186D6D}" destId="{4D8FD784-3A6F-4C78-9667-C117CA81F4D2}" srcOrd="4" destOrd="0" parTransId="{F188A196-54DF-4857-9756-5079CDEC26D4}" sibTransId="{66D3BB19-8E4A-4411-B8E4-6FAB124250DC}"/>
    <dgm:cxn modelId="{0BA29B4D-1672-4793-AE9B-6C9B7674BAE0}" type="presOf" srcId="{4D8FD784-3A6F-4C78-9667-C117CA81F4D2}" destId="{1FD1AED5-5E0A-4126-BA4C-0C83AACA80C3}" srcOrd="0" destOrd="0" presId="urn:microsoft.com/office/officeart/2005/8/layout/hProcess9"/>
    <dgm:cxn modelId="{130BC613-F0E2-4ED8-9A8B-2F1B5C72B346}" srcId="{CB70ABCF-321A-4A72-945E-49719E186D6D}" destId="{A589C637-8EDD-41AB-8E91-1BE6AB242FD2}" srcOrd="2" destOrd="0" parTransId="{06329857-10EE-44E5-8F4C-F723E9273E86}" sibTransId="{6065525B-BBF8-44F8-B91F-02C542FEC46D}"/>
    <dgm:cxn modelId="{B442C0B0-EEB6-4E4D-85C7-F42E510B0EA3}" srcId="{CB70ABCF-321A-4A72-945E-49719E186D6D}" destId="{9CF1E103-0D20-470B-9230-6029A0E0246E}" srcOrd="1" destOrd="0" parTransId="{B2EBE905-C898-492B-92FB-526F3E153B89}" sibTransId="{EB54525F-4056-43A6-9207-1F9FD535B81F}"/>
    <dgm:cxn modelId="{13FCEEAD-C55C-4E1B-BB45-52B48384344F}" type="presOf" srcId="{CB70ABCF-321A-4A72-945E-49719E186D6D}" destId="{A01A9233-037B-45D7-81AE-E3BED21CDE21}" srcOrd="0" destOrd="0" presId="urn:microsoft.com/office/officeart/2005/8/layout/hProcess9"/>
    <dgm:cxn modelId="{A4FF8881-B0AF-4837-9BB5-699AC946F325}" srcId="{CB70ABCF-321A-4A72-945E-49719E186D6D}" destId="{79045511-E559-454B-8B08-1733CC133071}" srcOrd="3" destOrd="0" parTransId="{633B4941-9598-4F07-B834-A0A8A16385BE}" sibTransId="{57E7999B-3A0D-44C9-A9CA-1097949674DD}"/>
    <dgm:cxn modelId="{677C17F4-D0A0-43E0-A3D0-1683736CB0B6}" type="presOf" srcId="{A589C637-8EDD-41AB-8E91-1BE6AB242FD2}" destId="{565EC73C-E4C0-4691-BB61-5ABCABE5D852}" srcOrd="0" destOrd="0" presId="urn:microsoft.com/office/officeart/2005/8/layout/hProcess9"/>
    <dgm:cxn modelId="{F0F2E432-80A8-4209-9891-C4242EB2C386}" type="presParOf" srcId="{A01A9233-037B-45D7-81AE-E3BED21CDE21}" destId="{976720EE-1E93-4C5E-855E-39A3EFD2BA3A}" srcOrd="0" destOrd="0" presId="urn:microsoft.com/office/officeart/2005/8/layout/hProcess9"/>
    <dgm:cxn modelId="{FB9A28D5-B65E-40A3-A937-ADE0FA7E0E89}" type="presParOf" srcId="{A01A9233-037B-45D7-81AE-E3BED21CDE21}" destId="{169D8286-6BC8-4260-B235-7B50A69B13A5}" srcOrd="1" destOrd="0" presId="urn:microsoft.com/office/officeart/2005/8/layout/hProcess9"/>
    <dgm:cxn modelId="{BE45A93E-AB40-460E-8261-2B4E0CDE05ED}" type="presParOf" srcId="{169D8286-6BC8-4260-B235-7B50A69B13A5}" destId="{38A3776B-2EDB-4EE6-9D42-C7BF94990BB0}" srcOrd="0" destOrd="0" presId="urn:microsoft.com/office/officeart/2005/8/layout/hProcess9"/>
    <dgm:cxn modelId="{40016E79-F69E-461B-BB3A-C81CAEF6F814}" type="presParOf" srcId="{169D8286-6BC8-4260-B235-7B50A69B13A5}" destId="{8150AB60-C6F6-4D20-9FE6-4641264E1FCC}" srcOrd="1" destOrd="0" presId="urn:microsoft.com/office/officeart/2005/8/layout/hProcess9"/>
    <dgm:cxn modelId="{68783BCC-F195-489F-89E6-E096591C78E7}" type="presParOf" srcId="{169D8286-6BC8-4260-B235-7B50A69B13A5}" destId="{52740A43-2A13-4AA3-AFCF-E1C1BD77A551}" srcOrd="2" destOrd="0" presId="urn:microsoft.com/office/officeart/2005/8/layout/hProcess9"/>
    <dgm:cxn modelId="{0A27AB37-8591-4952-8476-87B291BA5452}" type="presParOf" srcId="{169D8286-6BC8-4260-B235-7B50A69B13A5}" destId="{FDA88C57-F27B-47EC-8BC1-6DF3337A21B2}" srcOrd="3" destOrd="0" presId="urn:microsoft.com/office/officeart/2005/8/layout/hProcess9"/>
    <dgm:cxn modelId="{7C97C174-C07A-4AF1-95C3-C596B2250556}" type="presParOf" srcId="{169D8286-6BC8-4260-B235-7B50A69B13A5}" destId="{565EC73C-E4C0-4691-BB61-5ABCABE5D852}" srcOrd="4" destOrd="0" presId="urn:microsoft.com/office/officeart/2005/8/layout/hProcess9"/>
    <dgm:cxn modelId="{31343EA9-6853-48BD-974F-85AE9A9ED1C0}" type="presParOf" srcId="{169D8286-6BC8-4260-B235-7B50A69B13A5}" destId="{879753A6-6990-44C5-8D7C-A58900A5D93C}" srcOrd="5" destOrd="0" presId="urn:microsoft.com/office/officeart/2005/8/layout/hProcess9"/>
    <dgm:cxn modelId="{4D5B89D8-0776-4454-8FC0-73FE6CE7E88A}" type="presParOf" srcId="{169D8286-6BC8-4260-B235-7B50A69B13A5}" destId="{B55D017A-2D12-44C7-9EBC-2AF8C7C1FBF1}" srcOrd="6" destOrd="0" presId="urn:microsoft.com/office/officeart/2005/8/layout/hProcess9"/>
    <dgm:cxn modelId="{00850654-B42E-4060-B01A-2F37148682AA}" type="presParOf" srcId="{169D8286-6BC8-4260-B235-7B50A69B13A5}" destId="{D524A323-43E7-4A28-8C1A-D6F447AB985A}" srcOrd="7" destOrd="0" presId="urn:microsoft.com/office/officeart/2005/8/layout/hProcess9"/>
    <dgm:cxn modelId="{F04E815D-A9CD-446B-8130-3E1799D3DE52}" type="presParOf" srcId="{169D8286-6BC8-4260-B235-7B50A69B13A5}" destId="{1FD1AED5-5E0A-4126-BA4C-0C83AACA80C3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720EE-1E93-4C5E-855E-39A3EFD2BA3A}">
      <dsp:nvSpPr>
        <dsp:cNvPr id="0" name=""/>
        <dsp:cNvSpPr/>
      </dsp:nvSpPr>
      <dsp:spPr>
        <a:xfrm>
          <a:off x="1231239" y="0"/>
          <a:ext cx="6977024" cy="3759200"/>
        </a:xfrm>
        <a:prstGeom prst="rightArrow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3776B-2EDB-4EE6-9D42-C7BF94990BB0}">
      <dsp:nvSpPr>
        <dsp:cNvPr id="0" name=""/>
        <dsp:cNvSpPr/>
      </dsp:nvSpPr>
      <dsp:spPr>
        <a:xfrm>
          <a:off x="2724" y="1562413"/>
          <a:ext cx="1548380" cy="634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500" kern="1200" dirty="0" smtClean="0"/>
            <a:t>INFORMATION</a:t>
          </a:r>
          <a:endParaRPr lang="en-US" sz="1500" kern="1200" dirty="0"/>
        </a:p>
      </dsp:txBody>
      <dsp:txXfrm>
        <a:off x="33691" y="1593380"/>
        <a:ext cx="1486446" cy="572438"/>
      </dsp:txXfrm>
    </dsp:sp>
    <dsp:sp modelId="{52740A43-2A13-4AA3-AFCF-E1C1BD77A551}">
      <dsp:nvSpPr>
        <dsp:cNvPr id="0" name=""/>
        <dsp:cNvSpPr/>
      </dsp:nvSpPr>
      <dsp:spPr>
        <a:xfrm>
          <a:off x="1643087" y="1562413"/>
          <a:ext cx="1548380" cy="634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500" kern="1200" dirty="0" smtClean="0"/>
            <a:t>RESPONSABILITY</a:t>
          </a:r>
          <a:endParaRPr lang="en-US" sz="1500" kern="1200" dirty="0"/>
        </a:p>
      </dsp:txBody>
      <dsp:txXfrm>
        <a:off x="1674054" y="1593380"/>
        <a:ext cx="1486446" cy="572438"/>
      </dsp:txXfrm>
    </dsp:sp>
    <dsp:sp modelId="{565EC73C-E4C0-4691-BB61-5ABCABE5D852}">
      <dsp:nvSpPr>
        <dsp:cNvPr id="0" name=""/>
        <dsp:cNvSpPr/>
      </dsp:nvSpPr>
      <dsp:spPr>
        <a:xfrm>
          <a:off x="3329944" y="1562413"/>
          <a:ext cx="1548380" cy="634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AWARENESS</a:t>
          </a:r>
          <a:endParaRPr lang="en-US" sz="1500" kern="1200" dirty="0"/>
        </a:p>
      </dsp:txBody>
      <dsp:txXfrm>
        <a:off x="3360911" y="1593380"/>
        <a:ext cx="1486446" cy="572438"/>
      </dsp:txXfrm>
    </dsp:sp>
    <dsp:sp modelId="{B55D017A-2D12-44C7-9EBC-2AF8C7C1FBF1}">
      <dsp:nvSpPr>
        <dsp:cNvPr id="0" name=""/>
        <dsp:cNvSpPr/>
      </dsp:nvSpPr>
      <dsp:spPr>
        <a:xfrm>
          <a:off x="4993550" y="1562413"/>
          <a:ext cx="1548380" cy="634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500" kern="1200" smtClean="0"/>
            <a:t>INVOLMENT</a:t>
          </a:r>
          <a:endParaRPr lang="en-US" sz="1500" kern="1200" dirty="0"/>
        </a:p>
      </dsp:txBody>
      <dsp:txXfrm>
        <a:off x="5024517" y="1593380"/>
        <a:ext cx="1486446" cy="572438"/>
      </dsp:txXfrm>
    </dsp:sp>
    <dsp:sp modelId="{1FD1AED5-5E0A-4126-BA4C-0C83AACA80C3}">
      <dsp:nvSpPr>
        <dsp:cNvPr id="0" name=""/>
        <dsp:cNvSpPr/>
      </dsp:nvSpPr>
      <dsp:spPr>
        <a:xfrm>
          <a:off x="6657159" y="1562413"/>
          <a:ext cx="1548380" cy="634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500" kern="1200" dirty="0" smtClean="0"/>
            <a:t>ACTION- </a:t>
          </a:r>
          <a:r>
            <a:rPr lang="en-US" sz="1500" kern="1200" dirty="0" smtClean="0"/>
            <a:t>PARTICIPATION</a:t>
          </a:r>
        </a:p>
      </dsp:txBody>
      <dsp:txXfrm>
        <a:off x="6688126" y="1593380"/>
        <a:ext cx="1486446" cy="5724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8839200" cy="2883408"/>
          </a:xfrm>
          <a:prstGeom prst="rect">
            <a:avLst/>
          </a:prstGeom>
          <a:effectLst>
            <a:softEdge rad="5207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2057400"/>
          </a:xfrm>
        </p:spPr>
        <p:txBody>
          <a:bodyPr>
            <a:normAutofit/>
          </a:bodyPr>
          <a:lstStyle/>
          <a:p>
            <a:r>
              <a:rPr lang="en-US" dirty="0"/>
              <a:t>Sustainable-imperative development of the future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3581400"/>
            <a:ext cx="716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800" dirty="0" smtClean="0"/>
          </a:p>
          <a:p>
            <a:endParaRPr lang="ro-RO" sz="2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865632" y="4800600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We have a planet. How do we manage it so that future generations can live at least as well as we do now?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78362"/>
          </a:xfrm>
        </p:spPr>
        <p:txBody>
          <a:bodyPr>
            <a:normAutofit/>
          </a:bodyPr>
          <a:lstStyle/>
          <a:p>
            <a:endParaRPr lang="en-US" sz="27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normalizeH="0" baseline="0" smtClean="0">
                <a:ln>
                  <a:noFill/>
                </a:ln>
                <a:solidFill>
                  <a:srgbClr val="FF9900"/>
                </a:solidFill>
                <a:effectLst/>
                <a:latin typeface="ff3"/>
                <a:cs typeface="Arial" pitchFamily="34" charset="0"/>
              </a:rPr>
              <a:t>Durabilitatea pleaca de la ideea ca activitatile umanesunt dependente de mediul inconjurator si de resurse.Sanatatea, siguranta sociala si stabilitatea economica asocietatii sunt esentiale in definirea calitatii vietii.Conceptul de dezvoltare durabila a luat nastere acum 30de ani, ca raspuns la aparitia problemelor de mediu si acrizei resurselor naturale, in special a celor legate deenergie.Dezvoltarea durabila a devenit un obiectiv si al UniuniiEuropeane, incepand cu 1997.</a:t>
            </a: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ource Sans Pro"/>
                <a:cs typeface="Arial" pitchFamily="34" charset="0"/>
              </a:rPr>
              <a:t>  </a:t>
            </a:r>
            <a:r>
              <a:rPr kumimoji="0" lang="en-US" sz="1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ource Sans Pro"/>
                <a:cs typeface="Arial" pitchFamily="34" charset="0"/>
              </a:rPr>
              <a:t> 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ource Sans Pro"/>
                <a:cs typeface="Arial" pitchFamily="34" charset="0"/>
              </a:rPr>
              <a:t>      </a:t>
            </a:r>
          </a:p>
        </p:txBody>
      </p:sp>
      <p:sp>
        <p:nvSpPr>
          <p:cNvPr id="1026" name="AutoShape 2" descr="https://html2-f.scribdassets.com/48e16y1s1s20mj2u/images/1-ec36d5b0a4.jpg"/>
          <p:cNvSpPr>
            <a:spLocks noChangeAspect="1" noChangeArrowheads="1"/>
          </p:cNvSpPr>
          <p:nvPr/>
        </p:nvSpPr>
        <p:spPr bwMode="auto">
          <a:xfrm>
            <a:off x="42863" y="2362993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normalizeH="0" baseline="0" smtClean="0">
                <a:ln>
                  <a:noFill/>
                </a:ln>
                <a:solidFill>
                  <a:srgbClr val="FF9900"/>
                </a:solidFill>
                <a:effectLst/>
                <a:latin typeface="ff3"/>
                <a:cs typeface="Arial" pitchFamily="34" charset="0"/>
              </a:rPr>
              <a:t>Durabilitatea pleaca de la ideea ca activitatile umanesunt dependente de mediul inconjurator si de resurse.Sanatatea, siguranta sociala si stabilitatea economica asocietatii sunt esentiale in definirea calitatii vietii.Conceptul de dezvoltare durabila a luat nastere acum 30de ani, ca raspuns la aparitia problemelor de mediu si acrizei resurselor naturale, in special a celor legate deenergie.Dezvoltarea durabila a devenit un obiectiv si al UniuniiEuropeane, incepand cu 1997.</a:t>
            </a: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ource Sans Pro"/>
                <a:cs typeface="Arial" pitchFamily="34" charset="0"/>
              </a:rPr>
              <a:t>  </a:t>
            </a:r>
            <a:r>
              <a:rPr kumimoji="0" lang="en-US" sz="1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ource Sans Pro"/>
                <a:cs typeface="Arial" pitchFamily="34" charset="0"/>
              </a:rPr>
              <a:t> 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ource Sans Pro"/>
                <a:cs typeface="Arial" pitchFamily="34" charset="0"/>
              </a:rPr>
              <a:t>      </a:t>
            </a:r>
          </a:p>
        </p:txBody>
      </p:sp>
      <p:sp>
        <p:nvSpPr>
          <p:cNvPr id="1028" name="AutoShape 4" descr="https://html2-f.scribdassets.com/48e16y1s1s20mj2u/images/1-ec36d5b0a4.jpg"/>
          <p:cNvSpPr>
            <a:spLocks noChangeAspect="1" noChangeArrowheads="1"/>
          </p:cNvSpPr>
          <p:nvPr/>
        </p:nvSpPr>
        <p:spPr bwMode="auto">
          <a:xfrm>
            <a:off x="42863" y="2362993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4" y="2895600"/>
            <a:ext cx="8034337" cy="3657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11" y="169164"/>
            <a:ext cx="82296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4213086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000" b="1" dirty="0">
                <a:solidFill>
                  <a:srgbClr val="FFFF00"/>
                </a:solidFill>
              </a:rPr>
              <a:t>THANK YOU!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colorTemperature colorTemp="6796"/>
                    </a14:imgEffect>
                    <a14:imgEffect>
                      <a14:saturation sat="3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58952"/>
            <a:ext cx="5169408" cy="6099048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5715000" cy="5105400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5029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2296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31905610"/>
              </p:ext>
            </p:extLst>
          </p:nvPr>
        </p:nvGraphicFramePr>
        <p:xfrm>
          <a:off x="304800" y="3276600"/>
          <a:ext cx="8208264" cy="375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599"/>
            <a:ext cx="8458200" cy="53340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WHAT DOES THE STUDENT REALLY LEARN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9601200" cy="6705600"/>
          </a:xfrm>
        </p:spPr>
        <p:txBody>
          <a:bodyPr>
            <a:normAutofit lnSpcReduction="10000"/>
          </a:bodyPr>
          <a:lstStyle/>
          <a:p>
            <a:pPr algn="l">
              <a:buFont typeface="Wingdings" pitchFamily="2" charset="2"/>
              <a:buChar char="v"/>
            </a:pPr>
            <a:endParaRPr lang="ro-RO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To protect the forest and the existing green spaces around </a:t>
            </a:r>
            <a:r>
              <a:rPr lang="en-US" sz="3000" dirty="0" smtClean="0">
                <a:solidFill>
                  <a:srgbClr val="0070C0"/>
                </a:solidFill>
              </a:rPr>
              <a:t>them</a:t>
            </a:r>
            <a:endParaRPr lang="ro-RO" sz="3000" dirty="0" smtClean="0">
              <a:solidFill>
                <a:srgbClr val="0070C0"/>
              </a:solidFill>
            </a:endParaRPr>
          </a:p>
          <a:p>
            <a:pPr algn="l">
              <a:buFont typeface="Wingdings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To plant </a:t>
            </a:r>
            <a:r>
              <a:rPr lang="en-US" sz="3000" dirty="0" smtClean="0">
                <a:solidFill>
                  <a:srgbClr val="0070C0"/>
                </a:solidFill>
              </a:rPr>
              <a:t>trees</a:t>
            </a:r>
            <a:endParaRPr lang="ro-RO" sz="3000" dirty="0" smtClean="0">
              <a:solidFill>
                <a:srgbClr val="0070C0"/>
              </a:solidFill>
            </a:endParaRPr>
          </a:p>
          <a:p>
            <a:pPr algn="l">
              <a:buFont typeface="Wingdings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To selectively collect waste - </a:t>
            </a:r>
            <a:r>
              <a:rPr lang="en-US" sz="3000" dirty="0" err="1">
                <a:solidFill>
                  <a:srgbClr val="0070C0"/>
                </a:solidFill>
              </a:rPr>
              <a:t>Ecotic</a:t>
            </a:r>
            <a:r>
              <a:rPr lang="en-US" sz="3000" dirty="0">
                <a:solidFill>
                  <a:srgbClr val="0070C0"/>
                </a:solidFill>
              </a:rPr>
              <a:t>, </a:t>
            </a:r>
            <a:r>
              <a:rPr lang="en-US" sz="3000" dirty="0" err="1" smtClean="0">
                <a:solidFill>
                  <a:srgbClr val="0070C0"/>
                </a:solidFill>
              </a:rPr>
              <a:t>Rorec</a:t>
            </a:r>
            <a:endParaRPr lang="ro-RO" sz="3000" dirty="0" smtClean="0">
              <a:solidFill>
                <a:srgbClr val="0070C0"/>
              </a:solidFill>
            </a:endParaRPr>
          </a:p>
          <a:p>
            <a:pPr algn="l">
              <a:buFont typeface="Wingdings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To recycle </a:t>
            </a:r>
            <a:r>
              <a:rPr lang="en-US" sz="3000" dirty="0" smtClean="0">
                <a:solidFill>
                  <a:srgbClr val="0070C0"/>
                </a:solidFill>
              </a:rPr>
              <a:t>reusable materials</a:t>
            </a:r>
            <a:endParaRPr lang="ro-RO" sz="3000" dirty="0" smtClean="0">
              <a:solidFill>
                <a:srgbClr val="0070C0"/>
              </a:solidFill>
            </a:endParaRPr>
          </a:p>
          <a:p>
            <a:pPr algn="l">
              <a:buFont typeface="Wingdings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Store waste in specially designed </a:t>
            </a:r>
            <a:r>
              <a:rPr lang="en-US" sz="3000" dirty="0" smtClean="0">
                <a:solidFill>
                  <a:srgbClr val="0070C0"/>
                </a:solidFill>
              </a:rPr>
              <a:t>places</a:t>
            </a:r>
            <a:endParaRPr lang="ro-RO" sz="3000" dirty="0" smtClean="0">
              <a:solidFill>
                <a:srgbClr val="0070C0"/>
              </a:solidFill>
            </a:endParaRPr>
          </a:p>
          <a:p>
            <a:pPr algn="l">
              <a:buFont typeface="Wingdings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To participate in greening </a:t>
            </a:r>
            <a:r>
              <a:rPr lang="en-US" sz="3000" dirty="0" smtClean="0">
                <a:solidFill>
                  <a:srgbClr val="0070C0"/>
                </a:solidFill>
              </a:rPr>
              <a:t>actions</a:t>
            </a:r>
            <a:r>
              <a:rPr lang="ro-RO" sz="3000" dirty="0" smtClean="0">
                <a:solidFill>
                  <a:srgbClr val="0070C0"/>
                </a:solidFill>
              </a:rPr>
              <a:t>- Let”s do it ROMANIA!</a:t>
            </a:r>
          </a:p>
          <a:p>
            <a:pPr algn="l">
              <a:buFont typeface="Wingdings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To keep the soil, water, air </a:t>
            </a:r>
            <a:r>
              <a:rPr lang="en-US" sz="3000" dirty="0" smtClean="0">
                <a:solidFill>
                  <a:srgbClr val="0070C0"/>
                </a:solidFill>
              </a:rPr>
              <a:t>clean</a:t>
            </a:r>
            <a:endParaRPr lang="ro-RO" sz="3000" dirty="0" smtClean="0">
              <a:solidFill>
                <a:srgbClr val="0070C0"/>
              </a:solidFill>
            </a:endParaRPr>
          </a:p>
          <a:p>
            <a:pPr algn="l">
              <a:buFont typeface="Wingdings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Make useful things from recycled materials (Christmas decorations, Easter, bags, </a:t>
            </a:r>
            <a:r>
              <a:rPr lang="en-US" sz="3000" dirty="0" smtClean="0">
                <a:solidFill>
                  <a:srgbClr val="0070C0"/>
                </a:solidFill>
              </a:rPr>
              <a:t>ma</a:t>
            </a:r>
            <a:r>
              <a:rPr lang="ro-RO" sz="3000" dirty="0" smtClean="0">
                <a:solidFill>
                  <a:srgbClr val="0070C0"/>
                </a:solidFill>
              </a:rPr>
              <a:t>rch tokens</a:t>
            </a:r>
            <a:r>
              <a:rPr lang="en-US" sz="3000" dirty="0" smtClean="0">
                <a:solidFill>
                  <a:srgbClr val="0070C0"/>
                </a:solidFill>
              </a:rPr>
              <a:t>, </a:t>
            </a:r>
            <a:r>
              <a:rPr lang="en-US" sz="3000" dirty="0">
                <a:solidFill>
                  <a:srgbClr val="0070C0"/>
                </a:solidFill>
              </a:rPr>
              <a:t>etc</a:t>
            </a:r>
            <a:r>
              <a:rPr lang="en-US" sz="3000" dirty="0" smtClean="0">
                <a:solidFill>
                  <a:srgbClr val="0070C0"/>
                </a:solidFill>
              </a:rPr>
              <a:t>.)</a:t>
            </a:r>
            <a:endParaRPr lang="ro-RO" sz="3000" dirty="0" smtClean="0">
              <a:solidFill>
                <a:srgbClr val="0070C0"/>
              </a:solidFill>
            </a:endParaRPr>
          </a:p>
          <a:p>
            <a:pPr algn="l">
              <a:buFont typeface="Wingdings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Learn to use water and other resources of the planet rationally</a:t>
            </a:r>
            <a:endParaRPr lang="ro-RO" sz="3000" dirty="0" smtClean="0">
              <a:solidFill>
                <a:srgbClr val="0070C0"/>
              </a:solidFill>
            </a:endParaRPr>
          </a:p>
          <a:p>
            <a:pPr algn="l">
              <a:buFont typeface="Wingdings" pitchFamily="2" charset="2"/>
              <a:buChar char="v"/>
            </a:pPr>
            <a:endParaRPr lang="ro-RO" dirty="0" smtClean="0">
              <a:solidFill>
                <a:srgbClr val="0070C0"/>
              </a:solidFill>
            </a:endParaRPr>
          </a:p>
          <a:p>
            <a:pPr algn="l">
              <a:buFont typeface="Wingdings" pitchFamily="2" charset="2"/>
              <a:buChar char="v"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a postată de Liceul cu Program Sportiv, Bistrița Oficial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329184"/>
            <a:ext cx="2771775" cy="247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otografia postată de Liceul cu Program Sportiv, Bistrița Oficial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287401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Fotografia postată de Liceul cu Program Sportiv, Bistrița Oficial.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79324"/>
            <a:ext cx="2667000" cy="262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otografia postată de Liceul cu Program Sportiv, Bistrița Oficial.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352800"/>
            <a:ext cx="282892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otografia postată de Liceul cu Program Sportiv, Bistrița Oficial.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87418" y="3657600"/>
            <a:ext cx="2552700" cy="249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59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6459200"/>
            <a:ext cx="4876800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2281184" cy="335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99989"/>
            <a:ext cx="3258963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75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88" y="32208"/>
            <a:ext cx="4956403" cy="278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" y="157567"/>
            <a:ext cx="4190282" cy="235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3886200" cy="29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6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895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Fotografia postată de Liceul cu Program Sportiv, Bistrița Oficial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4269740"/>
            <a:ext cx="2571750" cy="256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Fotografia postată de Liceul cu Program Sportiv, Bistrița Oficial.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219201"/>
            <a:ext cx="24193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4824"/>
            <a:ext cx="3002795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85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2" y="3385785"/>
            <a:ext cx="447592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33973"/>
            <a:ext cx="4544968" cy="340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04" y="3370545"/>
            <a:ext cx="4407408" cy="330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2512" y="4572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 smtClean="0">
                <a:solidFill>
                  <a:srgbClr val="FF0000"/>
                </a:solidFill>
              </a:rPr>
              <a:t>26. 03. 2021   LPS    </a:t>
            </a:r>
            <a:r>
              <a:rPr lang="ro-RO" sz="2400" b="1" dirty="0">
                <a:solidFill>
                  <a:srgbClr val="FF0000"/>
                </a:solidFill>
              </a:rPr>
              <a:t>A</a:t>
            </a:r>
            <a:r>
              <a:rPr lang="en-US" sz="2400" b="1" dirty="0" err="1" smtClean="0">
                <a:solidFill>
                  <a:srgbClr val="FF0000"/>
                </a:solidFill>
              </a:rPr>
              <a:t>fforestation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8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</TotalTime>
  <Words>149</Words>
  <Application>Microsoft Office PowerPoint</Application>
  <PresentationFormat>On-screen Show (4:3)</PresentationFormat>
  <Paragraphs>24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Sustainable-imperative development of the future</vt:lpstr>
      <vt:lpstr>PowerPoint Presentation</vt:lpstr>
      <vt:lpstr>PowerPoint Presentation</vt:lpstr>
      <vt:lpstr>WHAT DOES THE STUDENT REALLY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25042017</dc:creator>
  <cp:lastModifiedBy>01052020</cp:lastModifiedBy>
  <cp:revision>147</cp:revision>
  <dcterms:created xsi:type="dcterms:W3CDTF">2006-08-16T00:00:00Z</dcterms:created>
  <dcterms:modified xsi:type="dcterms:W3CDTF">2021-03-27T08:17:18Z</dcterms:modified>
</cp:coreProperties>
</file>