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6" r:id="rId3"/>
    <p:sldId id="269" r:id="rId4"/>
    <p:sldId id="267" r:id="rId5"/>
    <p:sldId id="268" r:id="rId6"/>
    <p:sldId id="271" r:id="rId7"/>
    <p:sldId id="272" r:id="rId8"/>
    <p:sldId id="257" r:id="rId9"/>
    <p:sldId id="258" r:id="rId10"/>
    <p:sldId id="259" r:id="rId11"/>
    <p:sldId id="260" r:id="rId12"/>
    <p:sldId id="261" r:id="rId13"/>
    <p:sldId id="262" r:id="rId14"/>
    <p:sldId id="263" r:id="rId15"/>
    <p:sldId id="264" r:id="rId16"/>
    <p:sldId id="265" r:id="rId17"/>
    <p:sldId id="27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41294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30051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4288036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18BC889A-2D56-4527-9B03-1C7B074A3504}" type="slidenum">
              <a:rPr lang="tr-TR" smtClean="0"/>
              <a:pPr/>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8540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319348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34471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385258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113544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AD66CD2-3E6B-4434-A5DF-5A63A088543D}" type="datetimeFigureOut">
              <a:rPr lang="tr-TR" smtClean="0"/>
              <a:pPr/>
              <a:t>31.05.2021</a:t>
            </a:fld>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8BC889A-2D56-4527-9B03-1C7B074A3504}" type="slidenum">
              <a:rPr lang="tr-TR" smtClean="0"/>
              <a:pPr/>
              <a:t>‹#›</a:t>
            </a:fld>
            <a:endParaRPr lang="tr-TR"/>
          </a:p>
        </p:txBody>
      </p:sp>
    </p:spTree>
    <p:extLst>
      <p:ext uri="{BB962C8B-B14F-4D97-AF65-F5344CB8AC3E}">
        <p14:creationId xmlns:p14="http://schemas.microsoft.com/office/powerpoint/2010/main" val="247572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07188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73823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1583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0322" y="3030008"/>
            <a:ext cx="4698355"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594123" y="3030008"/>
            <a:ext cx="4700059"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96292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330596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375653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103696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AD66CD2-3E6B-4434-A5DF-5A63A088543D}" type="datetimeFigureOut">
              <a:rPr lang="tr-TR" smtClean="0"/>
              <a:pPr/>
              <a:t>31.05.2021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BC889A-2D56-4527-9B03-1C7B074A3504}" type="slidenum">
              <a:rPr lang="tr-TR" smtClean="0"/>
              <a:pPr/>
              <a:t>‹#›</a:t>
            </a:fld>
            <a:endParaRPr lang="tr-TR"/>
          </a:p>
        </p:txBody>
      </p:sp>
    </p:spTree>
    <p:extLst>
      <p:ext uri="{BB962C8B-B14F-4D97-AF65-F5344CB8AC3E}">
        <p14:creationId xmlns:p14="http://schemas.microsoft.com/office/powerpoint/2010/main" val="232009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C00000"/>
            </a:gs>
            <a:gs pos="69000">
              <a:schemeClr val="accent6">
                <a:lumMod val="75000"/>
              </a:schemeClr>
            </a:gs>
            <a:gs pos="97000">
              <a:schemeClr val="accent6">
                <a:lumMod val="70000"/>
              </a:schemeClr>
            </a:gs>
          </a:gsLst>
          <a:lin ang="2700000" scaled="1"/>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D66CD2-3E6B-4434-A5DF-5A63A088543D}" type="datetimeFigureOut">
              <a:rPr lang="tr-TR" smtClean="0"/>
              <a:pPr/>
              <a:t>31.05.2021</a:t>
            </a:fld>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8BC889A-2D56-4527-9B03-1C7B074A3504}" type="slidenum">
              <a:rPr lang="tr-TR" smtClean="0"/>
              <a:pPr/>
              <a:t>‹#›</a:t>
            </a:fld>
            <a:endParaRPr lang="tr-TR"/>
          </a:p>
        </p:txBody>
      </p:sp>
    </p:spTree>
    <p:extLst>
      <p:ext uri="{BB962C8B-B14F-4D97-AF65-F5344CB8AC3E}">
        <p14:creationId xmlns:p14="http://schemas.microsoft.com/office/powerpoint/2010/main" val="3713446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08032" y="2622872"/>
            <a:ext cx="8144134" cy="1373070"/>
          </a:xfrm>
        </p:spPr>
        <p:txBody>
          <a:bodyPr/>
          <a:lstStyle/>
          <a:p>
            <a:r>
              <a:rPr lang="tr-TR" sz="4000" dirty="0" smtClean="0"/>
              <a:t>ECOLOGICAL STUDIES IN </a:t>
            </a:r>
            <a:r>
              <a:rPr lang="tr-TR" sz="4000" dirty="0" smtClean="0"/>
              <a:t>OUR SCHOOL, </a:t>
            </a:r>
            <a:r>
              <a:rPr lang="tr-TR" sz="4000" dirty="0" smtClean="0"/>
              <a:t>AKSARAY </a:t>
            </a:r>
            <a:r>
              <a:rPr lang="tr-TR" sz="4000" dirty="0" smtClean="0"/>
              <a:t>AND </a:t>
            </a:r>
            <a:r>
              <a:rPr lang="tr-TR" sz="4000" dirty="0" smtClean="0"/>
              <a:t>IN TURKEY</a:t>
            </a:r>
            <a:endParaRPr lang="tr-TR" sz="4000" dirty="0"/>
          </a:p>
        </p:txBody>
      </p:sp>
      <p:sp>
        <p:nvSpPr>
          <p:cNvPr id="3" name="Alt Başlık 2"/>
          <p:cNvSpPr>
            <a:spLocks noGrp="1"/>
          </p:cNvSpPr>
          <p:nvPr>
            <p:ph type="subTitle" idx="1"/>
          </p:nvPr>
        </p:nvSpPr>
        <p:spPr>
          <a:xfrm>
            <a:off x="3798484" y="4421748"/>
            <a:ext cx="8144134" cy="1117687"/>
          </a:xfrm>
        </p:spPr>
        <p:txBody>
          <a:bodyPr/>
          <a:lstStyle/>
          <a:p>
            <a:r>
              <a:rPr lang="tr-TR" dirty="0" smtClean="0"/>
              <a:t>Aksaray Şehit Pilot Hamza Gümüşsoy </a:t>
            </a:r>
            <a:r>
              <a:rPr lang="tr-TR" dirty="0" err="1" smtClean="0"/>
              <a:t>Science</a:t>
            </a:r>
            <a:r>
              <a:rPr lang="tr-TR" dirty="0" smtClean="0"/>
              <a:t> High School</a:t>
            </a:r>
            <a:endParaRPr lang="tr-TR" dirty="0"/>
          </a:p>
        </p:txBody>
      </p:sp>
    </p:spTree>
    <p:extLst>
      <p:ext uri="{BB962C8B-B14F-4D97-AF65-F5344CB8AC3E}">
        <p14:creationId xmlns:p14="http://schemas.microsoft.com/office/powerpoint/2010/main" val="4080749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a:t>
            </a:r>
            <a:r>
              <a:rPr lang="tr-TR" dirty="0" err="1" smtClean="0"/>
              <a:t>Turkish</a:t>
            </a:r>
            <a:r>
              <a:rPr lang="tr-TR" dirty="0" smtClean="0"/>
              <a:t> </a:t>
            </a:r>
            <a:r>
              <a:rPr lang="tr-TR" dirty="0" err="1" smtClean="0"/>
              <a:t>Mouflon</a:t>
            </a:r>
            <a:endParaRPr lang="tr-TR" dirty="0"/>
          </a:p>
        </p:txBody>
      </p:sp>
      <p:sp>
        <p:nvSpPr>
          <p:cNvPr id="3" name="İçerik Yer Tutucusu 2"/>
          <p:cNvSpPr>
            <a:spLocks noGrp="1"/>
          </p:cNvSpPr>
          <p:nvPr>
            <p:ph idx="1"/>
          </p:nvPr>
        </p:nvSpPr>
        <p:spPr/>
        <p:txBody>
          <a:bodyPr/>
          <a:lstStyle/>
          <a:p>
            <a:r>
              <a:rPr lang="tr-TR" dirty="0" err="1" smtClean="0"/>
              <a:t>Turkish</a:t>
            </a:r>
            <a:r>
              <a:rPr lang="tr-TR" dirty="0" smtClean="0"/>
              <a:t> </a:t>
            </a:r>
            <a:r>
              <a:rPr lang="tr-TR" dirty="0" err="1"/>
              <a:t>M</a:t>
            </a:r>
            <a:r>
              <a:rPr lang="tr-TR" dirty="0" err="1" smtClean="0"/>
              <a:t>ouflon</a:t>
            </a:r>
            <a:r>
              <a:rPr lang="tr-TR" dirty="0" smtClean="0"/>
              <a:t> </a:t>
            </a:r>
            <a:r>
              <a:rPr lang="tr-TR" dirty="0" err="1" smtClean="0"/>
              <a:t>or</a:t>
            </a:r>
            <a:r>
              <a:rPr lang="tr-TR" dirty="0" smtClean="0"/>
              <a:t> </a:t>
            </a:r>
            <a:r>
              <a:rPr lang="tr-TR" dirty="0" err="1"/>
              <a:t>Ovis</a:t>
            </a:r>
            <a:r>
              <a:rPr lang="tr-TR" dirty="0"/>
              <a:t> </a:t>
            </a:r>
            <a:r>
              <a:rPr lang="tr-TR" dirty="0" err="1"/>
              <a:t>O</a:t>
            </a:r>
            <a:r>
              <a:rPr lang="tr-TR" dirty="0" err="1" smtClean="0"/>
              <a:t>rientalis</a:t>
            </a:r>
            <a:r>
              <a:rPr lang="tr-TR" dirty="0" smtClean="0"/>
              <a:t> </a:t>
            </a:r>
            <a:r>
              <a:rPr lang="tr-TR" dirty="0" err="1" smtClean="0"/>
              <a:t>Anatolica</a:t>
            </a:r>
            <a:r>
              <a:rPr lang="tr-TR" dirty="0" smtClean="0"/>
              <a:t> is </a:t>
            </a:r>
            <a:r>
              <a:rPr lang="tr-TR" dirty="0" err="1" smtClean="0"/>
              <a:t>found</a:t>
            </a:r>
            <a:r>
              <a:rPr lang="tr-TR" dirty="0" smtClean="0"/>
              <a:t> in Central Anatolia (</a:t>
            </a:r>
            <a:r>
              <a:rPr lang="tr-TR" dirty="0" err="1" smtClean="0"/>
              <a:t>Mostly</a:t>
            </a:r>
            <a:r>
              <a:rPr lang="tr-TR" dirty="0" smtClean="0"/>
              <a:t> in Konya </a:t>
            </a:r>
            <a:r>
              <a:rPr lang="tr-TR" dirty="0" err="1" smtClean="0"/>
              <a:t>and</a:t>
            </a:r>
            <a:r>
              <a:rPr lang="tr-TR" dirty="0" smtClean="0"/>
              <a:t> Aksaray). </a:t>
            </a:r>
            <a:r>
              <a:rPr lang="tr-TR" dirty="0" err="1" smtClean="0"/>
              <a:t>And</a:t>
            </a:r>
            <a:r>
              <a:rPr lang="tr-TR" dirty="0" smtClean="0"/>
              <a:t> </a:t>
            </a:r>
            <a:r>
              <a:rPr lang="tr-TR" dirty="0" err="1" smtClean="0"/>
              <a:t>it’s</a:t>
            </a:r>
            <a:r>
              <a:rPr lang="tr-TR" dirty="0" smtClean="0"/>
              <a:t> </a:t>
            </a:r>
            <a:r>
              <a:rPr lang="tr-TR" dirty="0" err="1" smtClean="0"/>
              <a:t>common</a:t>
            </a:r>
            <a:r>
              <a:rPr lang="tr-TR" dirty="0" smtClean="0"/>
              <a:t> name is Konya Yaban Koyunu (Konya Wild </a:t>
            </a:r>
            <a:r>
              <a:rPr lang="tr-TR" dirty="0" err="1" smtClean="0"/>
              <a:t>Sheep</a:t>
            </a:r>
            <a:r>
              <a:rPr lang="tr-TR" dirty="0" smtClean="0"/>
              <a:t>) </a:t>
            </a:r>
            <a:r>
              <a:rPr lang="tr-TR" dirty="0" err="1" smtClean="0"/>
              <a:t>through</a:t>
            </a:r>
            <a:r>
              <a:rPr lang="tr-TR" dirty="0" smtClean="0"/>
              <a:t> </a:t>
            </a:r>
            <a:r>
              <a:rPr lang="tr-TR" dirty="0" err="1" smtClean="0"/>
              <a:t>native</a:t>
            </a:r>
            <a:r>
              <a:rPr lang="tr-TR" dirty="0" smtClean="0"/>
              <a:t> </a:t>
            </a:r>
            <a:r>
              <a:rPr lang="tr-TR" dirty="0" err="1" smtClean="0"/>
              <a:t>people</a:t>
            </a:r>
            <a:r>
              <a:rPr lang="tr-TR" dirty="0" smtClean="0"/>
              <a:t>.</a:t>
            </a:r>
          </a:p>
          <a:p>
            <a:r>
              <a:rPr lang="tr-TR" dirty="0" err="1" smtClean="0"/>
              <a:t>It’s</a:t>
            </a:r>
            <a:r>
              <a:rPr lang="tr-TR" dirty="0" smtClean="0"/>
              <a:t> an </a:t>
            </a:r>
            <a:r>
              <a:rPr lang="tr-TR" dirty="0" err="1" smtClean="0"/>
              <a:t>endemic</a:t>
            </a:r>
            <a:r>
              <a:rPr lang="tr-TR" dirty="0" smtClean="0"/>
              <a:t> </a:t>
            </a:r>
            <a:r>
              <a:rPr lang="tr-TR" dirty="0" err="1" smtClean="0"/>
              <a:t>animal</a:t>
            </a:r>
            <a:r>
              <a:rPr lang="tr-TR" dirty="0" smtClean="0"/>
              <a:t> of </a:t>
            </a:r>
            <a:r>
              <a:rPr lang="tr-TR" dirty="0" err="1" smtClean="0"/>
              <a:t>course</a:t>
            </a:r>
            <a:r>
              <a:rPr lang="tr-TR" dirty="0" smtClean="0"/>
              <a:t>, </a:t>
            </a:r>
            <a:r>
              <a:rPr lang="tr-TR" dirty="0" err="1" smtClean="0"/>
              <a:t>it’s</a:t>
            </a:r>
            <a:r>
              <a:rPr lang="tr-TR" dirty="0" smtClean="0"/>
              <a:t> </a:t>
            </a:r>
            <a:r>
              <a:rPr lang="tr-TR" dirty="0" err="1" smtClean="0"/>
              <a:t>only</a:t>
            </a:r>
            <a:r>
              <a:rPr lang="tr-TR" dirty="0" smtClean="0"/>
              <a:t> </a:t>
            </a:r>
            <a:r>
              <a:rPr lang="tr-TR" dirty="0" err="1" smtClean="0"/>
              <a:t>found</a:t>
            </a:r>
            <a:r>
              <a:rPr lang="tr-TR" dirty="0" smtClean="0"/>
              <a:t> in </a:t>
            </a:r>
            <a:r>
              <a:rPr lang="tr-TR" dirty="0" err="1" smtClean="0"/>
              <a:t>Turkey</a:t>
            </a:r>
            <a:r>
              <a:rPr lang="tr-TR" dirty="0" smtClean="0"/>
              <a:t>.</a:t>
            </a:r>
            <a:r>
              <a:rPr lang="en-US" b="1" dirty="0"/>
              <a:t> </a:t>
            </a:r>
            <a:r>
              <a:rPr lang="en-US" dirty="0"/>
              <a:t>Males weigh between 45-74 kg whereas females weigh around 35-50 kg. Body length varies between 105-140 cm</a:t>
            </a:r>
            <a:r>
              <a:rPr lang="en-US" dirty="0" smtClean="0"/>
              <a:t>.</a:t>
            </a:r>
            <a:r>
              <a:rPr lang="tr-TR" dirty="0" smtClean="0"/>
              <a:t> </a:t>
            </a:r>
            <a:r>
              <a:rPr lang="tr-TR" dirty="0" err="1" smtClean="0"/>
              <a:t>It</a:t>
            </a:r>
            <a:r>
              <a:rPr lang="tr-TR" dirty="0" smtClean="0"/>
              <a:t> is </a:t>
            </a:r>
            <a:r>
              <a:rPr lang="tr-TR" dirty="0" err="1" smtClean="0"/>
              <a:t>being</a:t>
            </a:r>
            <a:r>
              <a:rPr lang="tr-TR" dirty="0" smtClean="0"/>
              <a:t> </a:t>
            </a:r>
            <a:r>
              <a:rPr lang="tr-TR" dirty="0" err="1" smtClean="0"/>
              <a:t>protected</a:t>
            </a:r>
            <a:r>
              <a:rPr lang="tr-TR" dirty="0" smtClean="0"/>
              <a:t> </a:t>
            </a:r>
            <a:r>
              <a:rPr lang="tr-TR" dirty="0" err="1" smtClean="0"/>
              <a:t>and</a:t>
            </a:r>
            <a:r>
              <a:rPr lang="tr-TR" dirty="0" smtClean="0"/>
              <a:t> </a:t>
            </a:r>
            <a:r>
              <a:rPr lang="tr-TR" dirty="0" err="1" smtClean="0"/>
              <a:t>its</a:t>
            </a:r>
            <a:r>
              <a:rPr lang="tr-TR" dirty="0" smtClean="0"/>
              <a:t> </a:t>
            </a:r>
            <a:r>
              <a:rPr lang="tr-TR" dirty="0" err="1" smtClean="0"/>
              <a:t>population</a:t>
            </a:r>
            <a:r>
              <a:rPr lang="tr-TR" dirty="0" smtClean="0"/>
              <a:t> </a:t>
            </a:r>
            <a:r>
              <a:rPr lang="tr-TR" dirty="0" err="1" smtClean="0"/>
              <a:t>increases</a:t>
            </a:r>
            <a:r>
              <a:rPr lang="tr-TR" dirty="0" smtClean="0"/>
              <a:t> </a:t>
            </a:r>
            <a:r>
              <a:rPr lang="tr-TR" dirty="0" err="1" smtClean="0"/>
              <a:t>year</a:t>
            </a:r>
            <a:r>
              <a:rPr lang="tr-TR" dirty="0" smtClean="0"/>
              <a:t> </a:t>
            </a:r>
            <a:r>
              <a:rPr lang="tr-TR" dirty="0" err="1" smtClean="0"/>
              <a:t>by</a:t>
            </a:r>
            <a:r>
              <a:rPr lang="tr-TR" dirty="0" smtClean="0"/>
              <a:t> </a:t>
            </a:r>
            <a:r>
              <a:rPr lang="tr-TR" dirty="0" err="1" smtClean="0"/>
              <a:t>year</a:t>
            </a:r>
            <a:r>
              <a:rPr lang="tr-TR" dirty="0" smtClean="0"/>
              <a:t>.</a:t>
            </a:r>
            <a:endParaRPr lang="tr-TR" dirty="0"/>
          </a:p>
        </p:txBody>
      </p:sp>
    </p:spTree>
    <p:extLst>
      <p:ext uri="{BB962C8B-B14F-4D97-AF65-F5344CB8AC3E}">
        <p14:creationId xmlns:p14="http://schemas.microsoft.com/office/powerpoint/2010/main" val="84683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a:t>
            </a:r>
            <a:r>
              <a:rPr lang="tr-TR" dirty="0" err="1" smtClean="0"/>
              <a:t>Turkish</a:t>
            </a:r>
            <a:r>
              <a:rPr lang="tr-TR" dirty="0" smtClean="0"/>
              <a:t> </a:t>
            </a:r>
            <a:r>
              <a:rPr lang="tr-TR" dirty="0" err="1" smtClean="0"/>
              <a:t>Mouflon</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30" y="2354729"/>
            <a:ext cx="4732084" cy="354906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305" y="2354728"/>
            <a:ext cx="6707505" cy="3549063"/>
          </a:xfrm>
          <a:prstGeom prst="rect">
            <a:avLst/>
          </a:prstGeom>
        </p:spPr>
      </p:pic>
    </p:spTree>
    <p:extLst>
      <p:ext uri="{BB962C8B-B14F-4D97-AF65-F5344CB8AC3E}">
        <p14:creationId xmlns:p14="http://schemas.microsoft.com/office/powerpoint/2010/main" val="519116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 </a:t>
            </a:r>
            <a:r>
              <a:rPr lang="tr-TR" dirty="0" err="1" smtClean="0"/>
              <a:t>Salvia</a:t>
            </a:r>
            <a:r>
              <a:rPr lang="tr-TR" dirty="0" smtClean="0"/>
              <a:t> </a:t>
            </a:r>
            <a:r>
              <a:rPr lang="tr-TR" dirty="0" err="1" smtClean="0"/>
              <a:t>Halophila</a:t>
            </a:r>
            <a:endParaRPr lang="tr-TR" dirty="0"/>
          </a:p>
        </p:txBody>
      </p:sp>
      <p:sp>
        <p:nvSpPr>
          <p:cNvPr id="3" name="İçerik Yer Tutucusu 2"/>
          <p:cNvSpPr>
            <a:spLocks noGrp="1"/>
          </p:cNvSpPr>
          <p:nvPr>
            <p:ph idx="1"/>
          </p:nvPr>
        </p:nvSpPr>
        <p:spPr/>
        <p:txBody>
          <a:bodyPr>
            <a:normAutofit/>
          </a:bodyPr>
          <a:lstStyle/>
          <a:p>
            <a:r>
              <a:rPr lang="tr-TR" dirty="0" err="1" smtClean="0"/>
              <a:t>It’s</a:t>
            </a:r>
            <a:r>
              <a:rPr lang="tr-TR" dirty="0" smtClean="0"/>
              <a:t> a </a:t>
            </a:r>
            <a:r>
              <a:rPr lang="tr-TR" dirty="0" err="1" smtClean="0"/>
              <a:t>kind</a:t>
            </a:r>
            <a:r>
              <a:rPr lang="tr-TR" dirty="0" smtClean="0"/>
              <a:t> of </a:t>
            </a:r>
            <a:r>
              <a:rPr lang="tr-TR" dirty="0" err="1" smtClean="0"/>
              <a:t>sage</a:t>
            </a:r>
            <a:r>
              <a:rPr lang="tr-TR" dirty="0" smtClean="0"/>
              <a:t> but it </a:t>
            </a:r>
            <a:r>
              <a:rPr lang="tr-TR" dirty="0" err="1" smtClean="0"/>
              <a:t>likes</a:t>
            </a:r>
            <a:r>
              <a:rPr lang="tr-TR" dirty="0" smtClean="0"/>
              <a:t> salt </a:t>
            </a:r>
            <a:r>
              <a:rPr lang="tr-TR" dirty="0" err="1" smtClean="0"/>
              <a:t>so</a:t>
            </a:r>
            <a:r>
              <a:rPr lang="tr-TR" dirty="0" smtClean="0"/>
              <a:t> </a:t>
            </a:r>
            <a:r>
              <a:rPr lang="tr-TR" dirty="0" err="1" smtClean="0"/>
              <a:t>people</a:t>
            </a:r>
            <a:r>
              <a:rPr lang="tr-TR" dirty="0" smtClean="0"/>
              <a:t> </a:t>
            </a:r>
            <a:r>
              <a:rPr lang="tr-TR" dirty="0" err="1" smtClean="0"/>
              <a:t>call</a:t>
            </a:r>
            <a:r>
              <a:rPr lang="tr-TR" dirty="0" smtClean="0"/>
              <a:t> </a:t>
            </a:r>
            <a:r>
              <a:rPr lang="tr-TR" dirty="0" err="1" smtClean="0"/>
              <a:t>them</a:t>
            </a:r>
            <a:r>
              <a:rPr lang="tr-TR" dirty="0" smtClean="0"/>
              <a:t> tuzcul adaçayı </a:t>
            </a:r>
            <a:r>
              <a:rPr lang="tr-TR" dirty="0" err="1" smtClean="0"/>
              <a:t>which</a:t>
            </a:r>
            <a:r>
              <a:rPr lang="tr-TR" dirty="0" smtClean="0"/>
              <a:t> </a:t>
            </a:r>
            <a:r>
              <a:rPr lang="tr-TR" dirty="0" err="1" smtClean="0"/>
              <a:t>basically</a:t>
            </a:r>
            <a:r>
              <a:rPr lang="tr-TR" dirty="0" smtClean="0"/>
              <a:t> </a:t>
            </a:r>
            <a:r>
              <a:rPr lang="tr-TR" dirty="0" err="1" smtClean="0"/>
              <a:t>means</a:t>
            </a:r>
            <a:r>
              <a:rPr lang="tr-TR" dirty="0" smtClean="0"/>
              <a:t> salt </a:t>
            </a:r>
            <a:r>
              <a:rPr lang="tr-TR" dirty="0" err="1" smtClean="0"/>
              <a:t>lover</a:t>
            </a:r>
            <a:r>
              <a:rPr lang="tr-TR" dirty="0" smtClean="0"/>
              <a:t> </a:t>
            </a:r>
            <a:r>
              <a:rPr lang="tr-TR" dirty="0" err="1" smtClean="0"/>
              <a:t>sage</a:t>
            </a:r>
            <a:r>
              <a:rPr lang="tr-TR" dirty="0" smtClean="0"/>
              <a:t>. </a:t>
            </a:r>
            <a:r>
              <a:rPr lang="tr-TR" dirty="0" err="1" smtClean="0"/>
              <a:t>It’s</a:t>
            </a:r>
            <a:r>
              <a:rPr lang="tr-TR" dirty="0" smtClean="0"/>
              <a:t> </a:t>
            </a:r>
            <a:r>
              <a:rPr lang="tr-TR" dirty="0" err="1" smtClean="0"/>
              <a:t>obviously</a:t>
            </a:r>
            <a:r>
              <a:rPr lang="tr-TR" dirty="0" smtClean="0"/>
              <a:t> </a:t>
            </a:r>
            <a:r>
              <a:rPr lang="tr-TR" dirty="0" err="1" smtClean="0"/>
              <a:t>found</a:t>
            </a:r>
            <a:r>
              <a:rPr lang="tr-TR" dirty="0" smtClean="0"/>
              <a:t> in </a:t>
            </a:r>
            <a:r>
              <a:rPr lang="tr-TR" dirty="0" err="1" smtClean="0"/>
              <a:t>near</a:t>
            </a:r>
            <a:r>
              <a:rPr lang="tr-TR" dirty="0" smtClean="0"/>
              <a:t> Tuz Gölü </a:t>
            </a:r>
            <a:r>
              <a:rPr lang="tr-TR" dirty="0" err="1" smtClean="0"/>
              <a:t>Basin</a:t>
            </a:r>
            <a:r>
              <a:rPr lang="tr-TR" dirty="0" smtClean="0"/>
              <a:t> but it </a:t>
            </a:r>
            <a:r>
              <a:rPr lang="tr-TR" dirty="0" err="1" smtClean="0"/>
              <a:t>was</a:t>
            </a:r>
            <a:r>
              <a:rPr lang="tr-TR" dirty="0" smtClean="0"/>
              <a:t> </a:t>
            </a:r>
            <a:r>
              <a:rPr lang="tr-TR" dirty="0" err="1" smtClean="0"/>
              <a:t>endangered</a:t>
            </a:r>
            <a:r>
              <a:rPr lang="tr-TR" dirty="0" smtClean="0"/>
              <a:t> in 2010, it has </a:t>
            </a:r>
            <a:r>
              <a:rPr lang="tr-TR" dirty="0" err="1" smtClean="0"/>
              <a:t>started</a:t>
            </a:r>
            <a:r>
              <a:rPr lang="tr-TR" dirty="0" smtClean="0"/>
              <a:t> </a:t>
            </a:r>
            <a:r>
              <a:rPr lang="tr-TR" dirty="0" err="1" smtClean="0"/>
              <a:t>being</a:t>
            </a:r>
            <a:r>
              <a:rPr lang="tr-TR" dirty="0" smtClean="0"/>
              <a:t> </a:t>
            </a:r>
            <a:r>
              <a:rPr lang="tr-TR" dirty="0" err="1" smtClean="0"/>
              <a:t>protected</a:t>
            </a:r>
            <a:r>
              <a:rPr lang="tr-TR" dirty="0" smtClean="0"/>
              <a:t> since </a:t>
            </a:r>
            <a:r>
              <a:rPr lang="tr-TR" dirty="0" err="1" smtClean="0"/>
              <a:t>that</a:t>
            </a:r>
            <a:r>
              <a:rPr lang="tr-TR" dirty="0" smtClean="0"/>
              <a:t> </a:t>
            </a:r>
            <a:r>
              <a:rPr lang="tr-TR" dirty="0" err="1" smtClean="0"/>
              <a:t>year</a:t>
            </a:r>
            <a:r>
              <a:rPr lang="tr-TR" dirty="0" smtClean="0"/>
              <a:t> </a:t>
            </a:r>
            <a:r>
              <a:rPr lang="tr-TR" dirty="0" err="1" smtClean="0"/>
              <a:t>and</a:t>
            </a:r>
            <a:r>
              <a:rPr lang="tr-TR" dirty="0" smtClean="0"/>
              <a:t> in 2016 it </a:t>
            </a:r>
            <a:r>
              <a:rPr lang="tr-TR" dirty="0" err="1" smtClean="0"/>
              <a:t>became</a:t>
            </a:r>
            <a:r>
              <a:rPr lang="tr-TR" dirty="0" smtClean="0"/>
              <a:t> </a:t>
            </a:r>
            <a:r>
              <a:rPr lang="tr-TR" dirty="0" err="1" smtClean="0"/>
              <a:t>vulnerable</a:t>
            </a:r>
            <a:r>
              <a:rPr lang="tr-TR" dirty="0" smtClean="0"/>
              <a:t> </a:t>
            </a:r>
            <a:r>
              <a:rPr lang="tr-TR" dirty="0" err="1" smtClean="0"/>
              <a:t>meaning</a:t>
            </a:r>
            <a:r>
              <a:rPr lang="tr-TR" dirty="0" smtClean="0"/>
              <a:t> </a:t>
            </a:r>
            <a:r>
              <a:rPr lang="tr-TR" dirty="0" err="1" smtClean="0"/>
              <a:t>it’s</a:t>
            </a:r>
            <a:r>
              <a:rPr lang="tr-TR" dirty="0" smtClean="0"/>
              <a:t> not </a:t>
            </a:r>
            <a:r>
              <a:rPr lang="tr-TR" dirty="0" err="1" smtClean="0"/>
              <a:t>endangered</a:t>
            </a:r>
            <a:r>
              <a:rPr lang="tr-TR" dirty="0" smtClean="0"/>
              <a:t> </a:t>
            </a:r>
            <a:r>
              <a:rPr lang="tr-TR" dirty="0" err="1" smtClean="0"/>
              <a:t>anymore</a:t>
            </a:r>
            <a:r>
              <a:rPr lang="tr-TR" dirty="0" smtClean="0"/>
              <a:t> but it is </a:t>
            </a:r>
            <a:r>
              <a:rPr lang="tr-TR" dirty="0" err="1" smtClean="0"/>
              <a:t>still</a:t>
            </a:r>
            <a:r>
              <a:rPr lang="tr-TR" dirty="0" smtClean="0"/>
              <a:t> not </a:t>
            </a:r>
            <a:r>
              <a:rPr lang="tr-TR" dirty="0" err="1" smtClean="0"/>
              <a:t>enough</a:t>
            </a:r>
            <a:r>
              <a:rPr lang="tr-TR" dirty="0" smtClean="0"/>
              <a:t>.</a:t>
            </a:r>
          </a:p>
          <a:p>
            <a:r>
              <a:rPr lang="tr-TR" dirty="0" err="1" smtClean="0"/>
              <a:t>It</a:t>
            </a:r>
            <a:r>
              <a:rPr lang="tr-TR" dirty="0" smtClean="0"/>
              <a:t> is </a:t>
            </a:r>
            <a:r>
              <a:rPr lang="tr-TR" dirty="0" err="1" smtClean="0"/>
              <a:t>bi-coloured</a:t>
            </a:r>
            <a:r>
              <a:rPr lang="tr-TR" dirty="0"/>
              <a:t> </a:t>
            </a:r>
            <a:r>
              <a:rPr lang="tr-TR" dirty="0" smtClean="0"/>
              <a:t>(</a:t>
            </a:r>
            <a:r>
              <a:rPr lang="tr-TR" dirty="0" err="1" smtClean="0"/>
              <a:t>lavender</a:t>
            </a:r>
            <a:r>
              <a:rPr lang="tr-TR" dirty="0" smtClean="0"/>
              <a:t> </a:t>
            </a:r>
            <a:r>
              <a:rPr lang="tr-TR" dirty="0" err="1" smtClean="0"/>
              <a:t>and</a:t>
            </a:r>
            <a:r>
              <a:rPr lang="tr-TR" dirty="0" smtClean="0"/>
              <a:t> </a:t>
            </a:r>
            <a:r>
              <a:rPr lang="tr-TR" dirty="0" err="1" smtClean="0"/>
              <a:t>white</a:t>
            </a:r>
            <a:r>
              <a:rPr lang="tr-TR" dirty="0" smtClean="0"/>
              <a:t>) </a:t>
            </a:r>
            <a:r>
              <a:rPr lang="tr-TR" dirty="0" err="1" smtClean="0"/>
              <a:t>and</a:t>
            </a:r>
            <a:r>
              <a:rPr lang="tr-TR" dirty="0" smtClean="0"/>
              <a:t> it can </a:t>
            </a:r>
            <a:r>
              <a:rPr lang="tr-TR" dirty="0" err="1" smtClean="0"/>
              <a:t>reach</a:t>
            </a:r>
            <a:r>
              <a:rPr lang="tr-TR" dirty="0" smtClean="0"/>
              <a:t> 48 </a:t>
            </a:r>
            <a:r>
              <a:rPr lang="tr-TR" dirty="0" err="1" smtClean="0"/>
              <a:t>inches</a:t>
            </a:r>
            <a:r>
              <a:rPr lang="tr-TR" dirty="0" smtClean="0"/>
              <a:t>.</a:t>
            </a:r>
          </a:p>
        </p:txBody>
      </p:sp>
    </p:spTree>
    <p:extLst>
      <p:ext uri="{BB962C8B-B14F-4D97-AF65-F5344CB8AC3E}">
        <p14:creationId xmlns:p14="http://schemas.microsoft.com/office/powerpoint/2010/main" val="3728480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 </a:t>
            </a:r>
            <a:r>
              <a:rPr lang="tr-TR" dirty="0" err="1" smtClean="0"/>
              <a:t>Salvia</a:t>
            </a:r>
            <a:r>
              <a:rPr lang="tr-TR" dirty="0" smtClean="0"/>
              <a:t> </a:t>
            </a:r>
            <a:r>
              <a:rPr lang="tr-TR" dirty="0" err="1" smtClean="0"/>
              <a:t>Halophila</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9240" y="2447637"/>
            <a:ext cx="2699822" cy="359886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904" y="2447637"/>
            <a:ext cx="7611882" cy="3598863"/>
          </a:xfrm>
          <a:prstGeom prst="rect">
            <a:avLst/>
          </a:prstGeom>
        </p:spPr>
      </p:pic>
    </p:spTree>
    <p:extLst>
      <p:ext uri="{BB962C8B-B14F-4D97-AF65-F5344CB8AC3E}">
        <p14:creationId xmlns:p14="http://schemas.microsoft.com/office/powerpoint/2010/main" val="185645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C- </a:t>
            </a:r>
            <a:r>
              <a:rPr lang="tr-TR" dirty="0" err="1" smtClean="0">
                <a:latin typeface="Arial" pitchFamily="34" charset="0"/>
                <a:cs typeface="Arial" pitchFamily="34" charset="0"/>
              </a:rPr>
              <a:t>Haplophyllum</a:t>
            </a:r>
            <a:r>
              <a:rPr lang="tr-TR" dirty="0" smtClean="0">
                <a:latin typeface="Arial" pitchFamily="34" charset="0"/>
                <a:cs typeface="Arial" pitchFamily="34" charset="0"/>
              </a:rPr>
              <a:t> </a:t>
            </a:r>
            <a:r>
              <a:rPr lang="tr-TR" dirty="0" err="1" smtClean="0">
                <a:latin typeface="Arial" pitchFamily="34" charset="0"/>
                <a:cs typeface="Arial" pitchFamily="34" charset="0"/>
              </a:rPr>
              <a:t>Vulcanium</a:t>
            </a:r>
            <a:endParaRPr lang="tr-TR" dirty="0"/>
          </a:p>
        </p:txBody>
      </p:sp>
      <p:pic>
        <p:nvPicPr>
          <p:cNvPr id="4" name="Picture 4" descr="Haplophyllum suaveolens"/>
          <p:cNvPicPr>
            <a:picLocks noChangeAspect="1" noChangeArrowheads="1"/>
          </p:cNvPicPr>
          <p:nvPr/>
        </p:nvPicPr>
        <p:blipFill>
          <a:blip r:embed="rId2" cstate="print"/>
          <a:srcRect/>
          <a:stretch>
            <a:fillRect/>
          </a:stretch>
        </p:blipFill>
        <p:spPr bwMode="auto">
          <a:xfrm>
            <a:off x="2713060" y="2322544"/>
            <a:ext cx="6008909" cy="4049481"/>
          </a:xfrm>
          <a:prstGeom prst="rect">
            <a:avLst/>
          </a:prstGeom>
          <a:noFill/>
        </p:spPr>
      </p:pic>
    </p:spTree>
    <p:extLst>
      <p:ext uri="{BB962C8B-B14F-4D97-AF65-F5344CB8AC3E}">
        <p14:creationId xmlns:p14="http://schemas.microsoft.com/office/powerpoint/2010/main" val="34109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 </a:t>
            </a:r>
            <a:r>
              <a:rPr lang="tr-TR" dirty="0" err="1" smtClean="0">
                <a:latin typeface="Arial" pitchFamily="34" charset="0"/>
                <a:cs typeface="Arial" pitchFamily="34" charset="0"/>
              </a:rPr>
              <a:t>Taraxacum</a:t>
            </a:r>
            <a:r>
              <a:rPr lang="tr-TR" dirty="0" smtClean="0">
                <a:latin typeface="Arial" pitchFamily="34" charset="0"/>
                <a:cs typeface="Arial" pitchFamily="34" charset="0"/>
              </a:rPr>
              <a:t>  </a:t>
            </a:r>
            <a:r>
              <a:rPr lang="tr-TR" dirty="0" err="1" smtClean="0">
                <a:latin typeface="Arial" pitchFamily="34" charset="0"/>
                <a:cs typeface="Arial" pitchFamily="34" charset="0"/>
              </a:rPr>
              <a:t>Tuzgoluensis</a:t>
            </a:r>
            <a:endParaRPr lang="tr-TR" dirty="0"/>
          </a:p>
        </p:txBody>
      </p:sp>
      <p:pic>
        <p:nvPicPr>
          <p:cNvPr id="4" name="Picture 2" descr="ETHIOPIA: Tuz gölü çevresinde yetişen ve beyaz çiçekler açan tuzcul bir  bitki..."/>
          <p:cNvPicPr>
            <a:picLocks noGrp="1" noChangeAspect="1" noChangeArrowheads="1"/>
          </p:cNvPicPr>
          <p:nvPr>
            <p:ph idx="1"/>
          </p:nvPr>
        </p:nvPicPr>
        <p:blipFill>
          <a:blip r:embed="rId2"/>
          <a:srcRect/>
          <a:stretch>
            <a:fillRect/>
          </a:stretch>
        </p:blipFill>
        <p:spPr bwMode="auto">
          <a:xfrm>
            <a:off x="3010487" y="2272056"/>
            <a:ext cx="5444197" cy="40412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 </a:t>
            </a:r>
            <a:r>
              <a:rPr lang="tr-TR" dirty="0" err="1" smtClean="0">
                <a:latin typeface="Arial" pitchFamily="34" charset="0"/>
                <a:cs typeface="Arial" pitchFamily="34" charset="0"/>
              </a:rPr>
              <a:t>Sphaerophysa</a:t>
            </a:r>
            <a:r>
              <a:rPr lang="tr-TR" dirty="0" smtClean="0">
                <a:latin typeface="Arial" pitchFamily="34" charset="0"/>
                <a:cs typeface="Arial" pitchFamily="34" charset="0"/>
              </a:rPr>
              <a:t> </a:t>
            </a:r>
            <a:r>
              <a:rPr lang="tr-TR" dirty="0" err="1" smtClean="0">
                <a:latin typeface="Arial" pitchFamily="34" charset="0"/>
                <a:cs typeface="Arial" pitchFamily="34" charset="0"/>
              </a:rPr>
              <a:t>Kotschyana</a:t>
            </a:r>
            <a:endParaRPr lang="tr-TR" dirty="0"/>
          </a:p>
        </p:txBody>
      </p:sp>
      <p:sp>
        <p:nvSpPr>
          <p:cNvPr id="3" name="2 İçerik Yer Tutucusu"/>
          <p:cNvSpPr>
            <a:spLocks noGrp="1"/>
          </p:cNvSpPr>
          <p:nvPr>
            <p:ph idx="1"/>
          </p:nvPr>
        </p:nvSpPr>
        <p:spPr/>
        <p:txBody>
          <a:bodyPr/>
          <a:lstStyle/>
          <a:p>
            <a:endParaRPr lang="tr-TR" dirty="0"/>
          </a:p>
        </p:txBody>
      </p:sp>
      <p:pic>
        <p:nvPicPr>
          <p:cNvPr id="4" name="Picture 2" descr="Sferofisa - Vikipedi"/>
          <p:cNvPicPr>
            <a:picLocks noChangeAspect="1" noChangeArrowheads="1"/>
          </p:cNvPicPr>
          <p:nvPr/>
        </p:nvPicPr>
        <p:blipFill>
          <a:blip r:embed="rId2"/>
          <a:srcRect/>
          <a:stretch>
            <a:fillRect/>
          </a:stretch>
        </p:blipFill>
        <p:spPr bwMode="auto">
          <a:xfrm>
            <a:off x="812823" y="2264897"/>
            <a:ext cx="3676262" cy="4262511"/>
          </a:xfrm>
          <a:prstGeom prst="rect">
            <a:avLst/>
          </a:prstGeom>
          <a:noFill/>
        </p:spPr>
      </p:pic>
      <p:pic>
        <p:nvPicPr>
          <p:cNvPr id="1026" name="Picture 2" descr="Sphaerophysa kotschyana Boiss | serkans | Flickr"/>
          <p:cNvPicPr>
            <a:picLocks noChangeAspect="1" noChangeArrowheads="1"/>
          </p:cNvPicPr>
          <p:nvPr/>
        </p:nvPicPr>
        <p:blipFill>
          <a:blip r:embed="rId3"/>
          <a:srcRect/>
          <a:stretch>
            <a:fillRect/>
          </a:stretch>
        </p:blipFill>
        <p:spPr bwMode="auto">
          <a:xfrm>
            <a:off x="4727575" y="2264898"/>
            <a:ext cx="6751662" cy="42631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8471" y="534452"/>
            <a:ext cx="5708073" cy="3785652"/>
          </a:xfrm>
          <a:prstGeom prst="rect">
            <a:avLst/>
          </a:prstGeom>
          <a:noFill/>
        </p:spPr>
        <p:txBody>
          <a:bodyPr wrap="square" rtlCol="0">
            <a:spAutoFit/>
          </a:bodyPr>
          <a:lstStyle/>
          <a:p>
            <a:r>
              <a:rPr lang="tr-TR" sz="8000" dirty="0" smtClean="0"/>
              <a:t>THANKS MUCH FOR LISTENING!</a:t>
            </a:r>
            <a:endParaRPr lang="tr-TR" sz="8000" dirty="0"/>
          </a:p>
        </p:txBody>
      </p:sp>
    </p:spTree>
    <p:extLst>
      <p:ext uri="{BB962C8B-B14F-4D97-AF65-F5344CB8AC3E}">
        <p14:creationId xmlns:p14="http://schemas.microsoft.com/office/powerpoint/2010/main" val="109855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AFFORESTATION</a:t>
            </a:r>
            <a:endParaRPr lang="tr-TR" dirty="0"/>
          </a:p>
        </p:txBody>
      </p:sp>
      <p:sp>
        <p:nvSpPr>
          <p:cNvPr id="3" name="2 İçerik Yer Tutucusu"/>
          <p:cNvSpPr>
            <a:spLocks noGrp="1"/>
          </p:cNvSpPr>
          <p:nvPr>
            <p:ph idx="1"/>
          </p:nvPr>
        </p:nvSpPr>
        <p:spPr/>
        <p:txBody>
          <a:bodyPr/>
          <a:lstStyle/>
          <a:p>
            <a:pPr>
              <a:buNone/>
            </a:pPr>
            <a:r>
              <a:rPr lang="tr-TR" dirty="0" smtClean="0">
                <a:solidFill>
                  <a:schemeClr val="tx2"/>
                </a:solidFill>
                <a:latin typeface="Arial" pitchFamily="34" charset="0"/>
                <a:cs typeface="Arial" pitchFamily="34" charset="0"/>
              </a:rPr>
              <a:t> </a:t>
            </a:r>
            <a:r>
              <a:rPr lang="tr-TR" dirty="0" smtClean="0">
                <a:solidFill>
                  <a:schemeClr val="tx2"/>
                </a:solidFill>
                <a:latin typeface="Arial" pitchFamily="34" charset="0"/>
                <a:cs typeface="Arial" pitchFamily="34" charset="0"/>
              </a:rPr>
              <a:t> </a:t>
            </a:r>
            <a:r>
              <a:rPr lang="en-US" b="1" dirty="0" smtClean="0">
                <a:solidFill>
                  <a:schemeClr val="tx2"/>
                </a:solidFill>
                <a:latin typeface="Arial" pitchFamily="34" charset="0"/>
                <a:cs typeface="Arial" pitchFamily="34" charset="0"/>
              </a:rPr>
              <a:t>National </a:t>
            </a:r>
            <a:r>
              <a:rPr lang="en-US" b="1" dirty="0">
                <a:solidFill>
                  <a:schemeClr val="tx2"/>
                </a:solidFill>
                <a:latin typeface="Arial" pitchFamily="34" charset="0"/>
                <a:cs typeface="Arial" pitchFamily="34" charset="0"/>
              </a:rPr>
              <a:t>Afforestation Day </a:t>
            </a:r>
            <a:r>
              <a:rPr lang="en-US" dirty="0">
                <a:solidFill>
                  <a:schemeClr val="tx2"/>
                </a:solidFill>
                <a:latin typeface="Arial" pitchFamily="34" charset="0"/>
                <a:cs typeface="Arial" pitchFamily="34" charset="0"/>
              </a:rPr>
              <a:t>in Turkey </a:t>
            </a:r>
            <a:r>
              <a:rPr lang="en-US" dirty="0" smtClean="0">
                <a:solidFill>
                  <a:schemeClr val="tx2"/>
                </a:solidFill>
                <a:latin typeface="Arial" pitchFamily="34" charset="0"/>
                <a:cs typeface="Arial" pitchFamily="34" charset="0"/>
              </a:rPr>
              <a:t>has </a:t>
            </a:r>
            <a:r>
              <a:rPr lang="en-US" dirty="0" smtClean="0">
                <a:solidFill>
                  <a:schemeClr val="tx2"/>
                </a:solidFill>
                <a:latin typeface="Arial" pitchFamily="34" charset="0"/>
                <a:cs typeface="Arial" pitchFamily="34" charset="0"/>
              </a:rPr>
              <a:t>been celebrated </a:t>
            </a:r>
            <a:r>
              <a:rPr lang="tr-TR" dirty="0" smtClean="0">
                <a:solidFill>
                  <a:schemeClr val="tx2"/>
                </a:solidFill>
                <a:latin typeface="Arial" pitchFamily="34" charset="0"/>
                <a:cs typeface="Arial" pitchFamily="34" charset="0"/>
              </a:rPr>
              <a:t>on e</a:t>
            </a:r>
            <a:r>
              <a:rPr lang="en-US" dirty="0" smtClean="0">
                <a:solidFill>
                  <a:schemeClr val="tx2"/>
                </a:solidFill>
                <a:latin typeface="Arial" pitchFamily="34" charset="0"/>
                <a:cs typeface="Arial" pitchFamily="34" charset="0"/>
              </a:rPr>
              <a:t>very </a:t>
            </a:r>
            <a:r>
              <a:rPr lang="en-US" dirty="0">
                <a:solidFill>
                  <a:schemeClr val="tx2"/>
                </a:solidFill>
                <a:latin typeface="Arial" pitchFamily="34" charset="0"/>
                <a:cs typeface="Arial" pitchFamily="34" charset="0"/>
              </a:rPr>
              <a:t>11 November since </a:t>
            </a:r>
            <a:r>
              <a:rPr lang="en-US" dirty="0" smtClean="0">
                <a:solidFill>
                  <a:schemeClr val="tx2"/>
                </a:solidFill>
                <a:latin typeface="Arial" pitchFamily="34" charset="0"/>
                <a:cs typeface="Arial" pitchFamily="34" charset="0"/>
              </a:rPr>
              <a:t>2019, </a:t>
            </a:r>
            <a:r>
              <a:rPr lang="en-US" b="1" dirty="0" smtClean="0">
                <a:solidFill>
                  <a:schemeClr val="tx2"/>
                </a:solidFill>
                <a:latin typeface="Arial" pitchFamily="34" charset="0"/>
                <a:cs typeface="Arial" pitchFamily="34" charset="0"/>
              </a:rPr>
              <a:t>millions of saplings </a:t>
            </a:r>
            <a:r>
              <a:rPr lang="en-US" dirty="0" smtClean="0">
                <a:solidFill>
                  <a:schemeClr val="tx2"/>
                </a:solidFill>
                <a:latin typeface="Arial" pitchFamily="34" charset="0"/>
                <a:cs typeface="Arial" pitchFamily="34" charset="0"/>
              </a:rPr>
              <a:t>are planted. 11 million trees in 81 provinces were planted in 2019 , in 2020, Turkey's 81 provinces and 922 districts as well as </a:t>
            </a:r>
            <a:r>
              <a:rPr lang="en-US" b="1" dirty="0" smtClean="0">
                <a:solidFill>
                  <a:schemeClr val="tx2"/>
                </a:solidFill>
                <a:latin typeface="Arial" pitchFamily="34" charset="0"/>
                <a:cs typeface="Arial" pitchFamily="34" charset="0"/>
              </a:rPr>
              <a:t>30 countries </a:t>
            </a:r>
            <a:r>
              <a:rPr lang="en-US" dirty="0" smtClean="0">
                <a:solidFill>
                  <a:schemeClr val="tx2"/>
                </a:solidFill>
                <a:latin typeface="Arial" pitchFamily="34" charset="0"/>
                <a:cs typeface="Arial" pitchFamily="34" charset="0"/>
              </a:rPr>
              <a:t>participated in this campaign. 83 million saplings were planted.</a:t>
            </a:r>
            <a:endParaRPr lang="tr-TR" dirty="0" smtClean="0">
              <a:solidFill>
                <a:schemeClr val="tx2"/>
              </a:solidFill>
              <a:latin typeface="Arial" pitchFamily="34" charset="0"/>
              <a:cs typeface="Arial" pitchFamily="34" charset="0"/>
            </a:endParaRPr>
          </a:p>
          <a:p>
            <a:pPr>
              <a:buNone/>
            </a:pPr>
            <a:endParaRPr lang="tr-TR" dirty="0" smtClean="0">
              <a:solidFill>
                <a:schemeClr val="tx2"/>
              </a:solidFill>
              <a:latin typeface="Arial" pitchFamily="34" charset="0"/>
              <a:cs typeface="Arial" pitchFamily="34" charset="0"/>
            </a:endParaRPr>
          </a:p>
          <a:p>
            <a:pPr>
              <a:buNone/>
            </a:pPr>
            <a:r>
              <a:rPr lang="tr-TR" dirty="0" smtClean="0">
                <a:solidFill>
                  <a:schemeClr val="tx2"/>
                </a:solidFill>
                <a:latin typeface="Arial" pitchFamily="34" charset="0"/>
                <a:cs typeface="Arial" pitchFamily="34" charset="0"/>
              </a:rPr>
              <a:t>   </a:t>
            </a:r>
            <a:r>
              <a:rPr lang="tr-TR" dirty="0" smtClean="0">
                <a:solidFill>
                  <a:schemeClr val="tx2"/>
                </a:solidFill>
                <a:latin typeface="Arial" pitchFamily="34" charset="0"/>
                <a:cs typeface="Arial" pitchFamily="34" charset="0"/>
              </a:rPr>
              <a:t>As a </a:t>
            </a:r>
            <a:r>
              <a:rPr lang="tr-TR" dirty="0" err="1" smtClean="0">
                <a:solidFill>
                  <a:schemeClr val="tx2"/>
                </a:solidFill>
                <a:latin typeface="Arial" pitchFamily="34" charset="0"/>
                <a:cs typeface="Arial" pitchFamily="34" charset="0"/>
              </a:rPr>
              <a:t>forestation</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activity</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plant</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trees</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with</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our</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school</a:t>
            </a:r>
            <a:r>
              <a:rPr lang="tr-TR" dirty="0" smtClean="0">
                <a:solidFill>
                  <a:schemeClr val="tx2"/>
                </a:solidFill>
                <a:latin typeface="Arial" pitchFamily="34" charset="0"/>
                <a:cs typeface="Arial" pitchFamily="34" charset="0"/>
              </a:rPr>
              <a:t> in Aksaray in </a:t>
            </a:r>
            <a:r>
              <a:rPr lang="tr-TR" dirty="0" err="1" smtClean="0">
                <a:solidFill>
                  <a:schemeClr val="tx2"/>
                </a:solidFill>
                <a:latin typeface="Arial" pitchFamily="34" charset="0"/>
                <a:cs typeface="Arial" pitchFamily="34" charset="0"/>
              </a:rPr>
              <a:t>order</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to</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save</a:t>
            </a:r>
            <a:r>
              <a:rPr lang="tr-TR" dirty="0" smtClean="0">
                <a:solidFill>
                  <a:schemeClr val="tx2"/>
                </a:solidFill>
                <a:latin typeface="Arial" pitchFamily="34" charset="0"/>
                <a:cs typeface="Arial" pitchFamily="34" charset="0"/>
              </a:rPr>
              <a:t> natüre.</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 E-TWINNING PROJECT: “ECO GAMES IN MY CURRICULUM”</a:t>
            </a:r>
            <a:endParaRPr lang="tr-TR" dirty="0"/>
          </a:p>
        </p:txBody>
      </p:sp>
      <p:sp>
        <p:nvSpPr>
          <p:cNvPr id="3" name="2 İçerik Yer Tutucusu"/>
          <p:cNvSpPr>
            <a:spLocks noGrp="1"/>
          </p:cNvSpPr>
          <p:nvPr>
            <p:ph idx="1"/>
          </p:nvPr>
        </p:nvSpPr>
        <p:spPr/>
        <p:txBody>
          <a:bodyPr/>
          <a:lstStyle/>
          <a:p>
            <a:r>
              <a:rPr lang="tr-TR"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In this </a:t>
            </a:r>
            <a:r>
              <a:rPr lang="tr-TR" dirty="0" err="1" smtClean="0">
                <a:solidFill>
                  <a:schemeClr val="tx2"/>
                </a:solidFill>
                <a:latin typeface="Arial" pitchFamily="34" charset="0"/>
                <a:cs typeface="Arial" pitchFamily="34" charset="0"/>
              </a:rPr>
              <a:t>project</a:t>
            </a:r>
            <a:r>
              <a:rPr lang="en-US"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we</a:t>
            </a:r>
            <a:r>
              <a:rPr lang="en-US" dirty="0" smtClean="0">
                <a:solidFill>
                  <a:schemeClr val="tx2"/>
                </a:solidFill>
                <a:latin typeface="Arial" pitchFamily="34" charset="0"/>
                <a:cs typeface="Arial" pitchFamily="34" charset="0"/>
              </a:rPr>
              <a:t> aim to </a:t>
            </a:r>
            <a:r>
              <a:rPr lang="tr-TR" dirty="0" err="1">
                <a:solidFill>
                  <a:schemeClr val="tx2"/>
                </a:solidFill>
                <a:latin typeface="Arial" pitchFamily="34" charset="0"/>
                <a:cs typeface="Arial" pitchFamily="34" charset="0"/>
              </a:rPr>
              <a:t>s</a:t>
            </a:r>
            <a:r>
              <a:rPr lang="tr-TR" dirty="0" err="1" smtClean="0">
                <a:solidFill>
                  <a:schemeClr val="tx2"/>
                </a:solidFill>
                <a:latin typeface="Arial" pitchFamily="34" charset="0"/>
                <a:cs typeface="Arial" pitchFamily="34" charset="0"/>
              </a:rPr>
              <a:t>how</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ecological</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activities</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by</a:t>
            </a:r>
            <a:r>
              <a:rPr lang="en-US" dirty="0" smtClean="0">
                <a:solidFill>
                  <a:schemeClr val="tx2"/>
                </a:solidFill>
                <a:latin typeface="Arial" pitchFamily="34" charset="0"/>
                <a:cs typeface="Arial" pitchFamily="34" charset="0"/>
              </a:rPr>
              <a:t> </a:t>
            </a:r>
            <a:r>
              <a:rPr lang="en-US" dirty="0" err="1" smtClean="0">
                <a:solidFill>
                  <a:schemeClr val="tx2"/>
                </a:solidFill>
                <a:latin typeface="Arial" pitchFamily="34" charset="0"/>
                <a:cs typeface="Arial" pitchFamily="34" charset="0"/>
              </a:rPr>
              <a:t>creat</a:t>
            </a:r>
            <a:r>
              <a:rPr lang="tr-TR" dirty="0" err="1" smtClean="0">
                <a:solidFill>
                  <a:schemeClr val="tx2"/>
                </a:solidFill>
                <a:latin typeface="Arial" pitchFamily="34" charset="0"/>
                <a:cs typeface="Arial" pitchFamily="34" charset="0"/>
              </a:rPr>
              <a:t>ing</a:t>
            </a:r>
            <a:r>
              <a:rPr lang="en-US"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games and online tools about ecology that can be used in all sorts school subjects in our curriculum. </a:t>
            </a:r>
            <a:r>
              <a:rPr lang="tr-TR" dirty="0" err="1" smtClean="0">
                <a:solidFill>
                  <a:schemeClr val="tx2"/>
                </a:solidFill>
                <a:latin typeface="Arial" pitchFamily="34" charset="0"/>
                <a:cs typeface="Arial" pitchFamily="34" charset="0"/>
              </a:rPr>
              <a:t>The</a:t>
            </a:r>
            <a:r>
              <a:rPr lang="en-US" dirty="0" smtClean="0">
                <a:solidFill>
                  <a:schemeClr val="tx2"/>
                </a:solidFill>
                <a:latin typeface="Arial" pitchFamily="34" charset="0"/>
                <a:cs typeface="Arial" pitchFamily="34" charset="0"/>
              </a:rPr>
              <a:t> target students are between the ages of 14-19. Throughout this project, our target audiences will discover tools that will integrate virtual learning methods into their curriculum and learn the ecological matters by creating and playing games.</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r>
              <a:rPr lang="tr-TR" dirty="0" smtClean="0"/>
              <a:t>REYCLING</a:t>
            </a:r>
            <a:endParaRPr lang="tr-TR" dirty="0"/>
          </a:p>
        </p:txBody>
      </p:sp>
      <p:sp>
        <p:nvSpPr>
          <p:cNvPr id="3" name="2 İçerik Yer Tutucusu"/>
          <p:cNvSpPr>
            <a:spLocks noGrp="1"/>
          </p:cNvSpPr>
          <p:nvPr>
            <p:ph idx="1"/>
          </p:nvPr>
        </p:nvSpPr>
        <p:spPr/>
        <p:txBody>
          <a:bodyPr/>
          <a:lstStyle/>
          <a:p>
            <a:pPr>
              <a:buNone/>
            </a:pPr>
            <a:r>
              <a:rPr lang="tr-TR" dirty="0" smtClean="0"/>
              <a:t>  </a:t>
            </a:r>
            <a:r>
              <a:rPr lang="tr-TR" dirty="0" smtClean="0">
                <a:solidFill>
                  <a:schemeClr val="tx2"/>
                </a:solidFill>
                <a:latin typeface="Arial" pitchFamily="34" charset="0"/>
                <a:cs typeface="Arial" pitchFamily="34" charset="0"/>
              </a:rPr>
              <a:t>R</a:t>
            </a:r>
            <a:r>
              <a:rPr lang="en-US" dirty="0" err="1" smtClean="0">
                <a:solidFill>
                  <a:schemeClr val="tx2"/>
                </a:solidFill>
                <a:latin typeface="Arial" pitchFamily="34" charset="0"/>
                <a:cs typeface="Arial" pitchFamily="34" charset="0"/>
              </a:rPr>
              <a:t>ecycling</a:t>
            </a:r>
            <a:r>
              <a:rPr lang="en-US" dirty="0" smtClean="0">
                <a:solidFill>
                  <a:schemeClr val="tx2"/>
                </a:solidFill>
                <a:latin typeface="Arial" pitchFamily="34" charset="0"/>
                <a:cs typeface="Arial" pitchFamily="34" charset="0"/>
              </a:rPr>
              <a:t> </a:t>
            </a:r>
            <a:r>
              <a:rPr lang="tr-TR" dirty="0" smtClean="0">
                <a:solidFill>
                  <a:schemeClr val="tx2"/>
                </a:solidFill>
                <a:latin typeface="Arial" pitchFamily="34" charset="0"/>
                <a:cs typeface="Arial" pitchFamily="34" charset="0"/>
              </a:rPr>
              <a:t>is </a:t>
            </a:r>
            <a:r>
              <a:rPr lang="en-US" dirty="0" smtClean="0">
                <a:solidFill>
                  <a:schemeClr val="tx2"/>
                </a:solidFill>
                <a:latin typeface="Arial" pitchFamily="34" charset="0"/>
                <a:cs typeface="Arial" pitchFamily="34" charset="0"/>
              </a:rPr>
              <a:t>reaching </a:t>
            </a:r>
            <a:r>
              <a:rPr lang="en-US" dirty="0" smtClean="0">
                <a:solidFill>
                  <a:schemeClr val="tx2"/>
                </a:solidFill>
                <a:latin typeface="Arial" pitchFamily="34" charset="0"/>
                <a:cs typeface="Arial" pitchFamily="34" charset="0"/>
              </a:rPr>
              <a:t>serious </a:t>
            </a:r>
            <a:r>
              <a:rPr lang="en-US" dirty="0" err="1" smtClean="0">
                <a:solidFill>
                  <a:schemeClr val="tx2"/>
                </a:solidFill>
                <a:latin typeface="Arial" pitchFamily="34" charset="0"/>
                <a:cs typeface="Arial" pitchFamily="34" charset="0"/>
              </a:rPr>
              <a:t>proport</a:t>
            </a:r>
            <a:r>
              <a:rPr lang="tr-TR" dirty="0" err="1" smtClean="0">
                <a:solidFill>
                  <a:schemeClr val="tx2"/>
                </a:solidFill>
                <a:latin typeface="Arial" pitchFamily="34" charset="0"/>
                <a:cs typeface="Arial" pitchFamily="34" charset="0"/>
              </a:rPr>
              <a:t>ions</a:t>
            </a:r>
            <a:r>
              <a:rPr lang="tr-TR" dirty="0" smtClean="0">
                <a:solidFill>
                  <a:schemeClr val="tx2"/>
                </a:solidFill>
                <a:latin typeface="Arial" pitchFamily="34" charset="0"/>
                <a:cs typeface="Arial" pitchFamily="34" charset="0"/>
              </a:rPr>
              <a:t> in </a:t>
            </a:r>
            <a:r>
              <a:rPr lang="tr-TR" dirty="0" err="1" smtClean="0">
                <a:solidFill>
                  <a:schemeClr val="tx2"/>
                </a:solidFill>
                <a:latin typeface="Arial" pitchFamily="34" charset="0"/>
                <a:cs typeface="Arial" pitchFamily="34" charset="0"/>
              </a:rPr>
              <a:t>recent</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years</a:t>
            </a:r>
            <a:r>
              <a:rPr lang="tr-TR" dirty="0" smtClean="0">
                <a:solidFill>
                  <a:schemeClr val="tx2"/>
                </a:solidFill>
                <a:latin typeface="Arial" pitchFamily="34" charset="0"/>
                <a:cs typeface="Arial" pitchFamily="34" charset="0"/>
              </a:rPr>
              <a:t> in </a:t>
            </a:r>
            <a:r>
              <a:rPr lang="tr-TR" dirty="0" err="1" smtClean="0">
                <a:solidFill>
                  <a:schemeClr val="tx2"/>
                </a:solidFill>
                <a:latin typeface="Arial" pitchFamily="34" charset="0"/>
                <a:cs typeface="Arial" pitchFamily="34" charset="0"/>
              </a:rPr>
              <a:t>Turkey</a:t>
            </a:r>
            <a:r>
              <a:rPr lang="tr-TR"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Thanks to the practices within the scope of recycling projects and waste recycling studies that have been carried out since 2001, the amount of materials gained has continued to increase every year. </a:t>
            </a:r>
            <a:r>
              <a:rPr lang="tr-TR" dirty="0" err="1" smtClean="0">
                <a:solidFill>
                  <a:schemeClr val="tx2"/>
                </a:solidFill>
                <a:latin typeface="Arial" pitchFamily="34" charset="0"/>
                <a:cs typeface="Arial" pitchFamily="34" charset="0"/>
              </a:rPr>
              <a:t>In</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our</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school</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use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recycle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bins</a:t>
            </a:r>
            <a:r>
              <a:rPr lang="tr-TR" dirty="0" smtClean="0">
                <a:solidFill>
                  <a:schemeClr val="tx2"/>
                </a:solidFill>
                <a:latin typeface="Arial" pitchFamily="34" charset="0"/>
                <a:cs typeface="Arial" pitchFamily="34" charset="0"/>
              </a:rPr>
              <a:t> in </a:t>
            </a:r>
            <a:r>
              <a:rPr lang="tr-TR" dirty="0" err="1" smtClean="0">
                <a:solidFill>
                  <a:schemeClr val="tx2"/>
                </a:solidFill>
                <a:latin typeface="Arial" pitchFamily="34" charset="0"/>
                <a:cs typeface="Arial" pitchFamily="34" charset="0"/>
              </a:rPr>
              <a:t>stead</a:t>
            </a:r>
            <a:r>
              <a:rPr lang="tr-TR" dirty="0" smtClean="0">
                <a:solidFill>
                  <a:schemeClr val="tx2"/>
                </a:solidFill>
                <a:latin typeface="Arial" pitchFamily="34" charset="0"/>
                <a:cs typeface="Arial" pitchFamily="34" charset="0"/>
              </a:rPr>
              <a:t> of </a:t>
            </a:r>
            <a:r>
              <a:rPr lang="tr-TR" dirty="0" err="1" smtClean="0">
                <a:solidFill>
                  <a:schemeClr val="tx2"/>
                </a:solidFill>
                <a:latin typeface="Arial" pitchFamily="34" charset="0"/>
                <a:cs typeface="Arial" pitchFamily="34" charset="0"/>
              </a:rPr>
              <a:t>trashes</a:t>
            </a:r>
            <a:r>
              <a:rPr lang="tr-TR"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These </a:t>
            </a:r>
            <a:r>
              <a:rPr lang="en-US" dirty="0" smtClean="0">
                <a:solidFill>
                  <a:schemeClr val="tx2"/>
                </a:solidFill>
                <a:latin typeface="Arial" pitchFamily="34" charset="0"/>
                <a:cs typeface="Arial" pitchFamily="34" charset="0"/>
              </a:rPr>
              <a:t>studies are still being carried out with more intense demand</a:t>
            </a:r>
            <a:r>
              <a:rPr lang="en-US" dirty="0" smtClean="0">
                <a:solidFill>
                  <a:schemeClr val="tx2"/>
                </a:solidFill>
                <a:latin typeface="Arial" pitchFamily="34" charset="0"/>
                <a:cs typeface="Arial" pitchFamily="34" charset="0"/>
              </a:rPr>
              <a:t>.</a:t>
            </a:r>
            <a:r>
              <a:rPr lang="tr-TR" dirty="0" smtClean="0">
                <a:solidFill>
                  <a:schemeClr val="tx2"/>
                </a:solidFill>
                <a:latin typeface="Arial" pitchFamily="34" charset="0"/>
                <a:cs typeface="Arial" pitchFamily="34" charset="0"/>
              </a:rPr>
              <a:t> </a:t>
            </a:r>
          </a:p>
          <a:p>
            <a:pPr>
              <a:buNone/>
            </a:pPr>
            <a:endParaRPr lang="tr-TR" dirty="0">
              <a:solidFill>
                <a:schemeClr val="tx2"/>
              </a:solidFill>
              <a:latin typeface="Arial" pitchFamily="34" charset="0"/>
              <a:cs typeface="Arial" pitchFamily="34" charset="0"/>
            </a:endParaRPr>
          </a:p>
          <a:p>
            <a:pPr>
              <a:buNone/>
            </a:pP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In</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our</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school</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collect</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garbages</a:t>
            </a:r>
            <a:r>
              <a:rPr lang="tr-TR" dirty="0" smtClean="0">
                <a:solidFill>
                  <a:schemeClr val="tx2"/>
                </a:solidFill>
                <a:latin typeface="Arial" pitchFamily="34" charset="0"/>
                <a:cs typeface="Arial" pitchFamily="34" charset="0"/>
              </a:rPr>
              <a:t> in </a:t>
            </a:r>
            <a:r>
              <a:rPr lang="tr-TR" dirty="0" err="1" smtClean="0">
                <a:solidFill>
                  <a:schemeClr val="tx2"/>
                </a:solidFill>
                <a:latin typeface="Arial" pitchFamily="34" charset="0"/>
                <a:cs typeface="Arial" pitchFamily="34" charset="0"/>
              </a:rPr>
              <a:t>the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garden</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voluntarily</a:t>
            </a:r>
            <a:r>
              <a:rPr lang="tr-TR" dirty="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one</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day</a:t>
            </a:r>
            <a:r>
              <a:rPr lang="tr-TR" dirty="0" smtClean="0">
                <a:solidFill>
                  <a:schemeClr val="tx2"/>
                </a:solidFill>
                <a:latin typeface="Arial" pitchFamily="34" charset="0"/>
                <a:cs typeface="Arial" pitchFamily="34" charset="0"/>
              </a:rPr>
              <a:t> in a </a:t>
            </a:r>
            <a:r>
              <a:rPr lang="tr-TR" dirty="0" err="1" smtClean="0">
                <a:solidFill>
                  <a:schemeClr val="tx2"/>
                </a:solidFill>
                <a:latin typeface="Arial" pitchFamily="34" charset="0"/>
                <a:cs typeface="Arial" pitchFamily="34" charset="0"/>
              </a:rPr>
              <a:t>week</a:t>
            </a:r>
            <a:r>
              <a:rPr lang="tr-TR" dirty="0" smtClean="0">
                <a:solidFill>
                  <a:schemeClr val="tx2"/>
                </a:solidFill>
                <a:latin typeface="Arial" pitchFamily="34" charset="0"/>
                <a:cs typeface="Arial" pitchFamily="34" charset="0"/>
              </a:rPr>
              <a:t>. </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r>
              <a:rPr lang="tr-TR" dirty="0" smtClean="0"/>
              <a:t>SUSTAINABLE </a:t>
            </a:r>
            <a:r>
              <a:rPr lang="tr-TR" dirty="0" smtClean="0"/>
              <a:t>ENERGY</a:t>
            </a:r>
            <a:endParaRPr lang="tr-TR" dirty="0"/>
          </a:p>
        </p:txBody>
      </p:sp>
      <p:sp>
        <p:nvSpPr>
          <p:cNvPr id="3" name="2 İçerik Yer Tutucusu"/>
          <p:cNvSpPr>
            <a:spLocks noGrp="1"/>
          </p:cNvSpPr>
          <p:nvPr>
            <p:ph idx="1"/>
          </p:nvPr>
        </p:nvSpPr>
        <p:spPr/>
        <p:txBody>
          <a:bodyPr/>
          <a:lstStyle/>
          <a:p>
            <a:pPr>
              <a:buNone/>
            </a:pP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In</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Turkey</a:t>
            </a:r>
            <a:r>
              <a:rPr lang="tr-TR" dirty="0" smtClean="0">
                <a:solidFill>
                  <a:schemeClr val="tx2"/>
                </a:solidFill>
                <a:latin typeface="Arial" pitchFamily="34" charset="0"/>
                <a:cs typeface="Arial" pitchFamily="34" charset="0"/>
              </a:rPr>
              <a:t>, m</a:t>
            </a:r>
            <a:r>
              <a:rPr lang="en-US" dirty="0" smtClean="0">
                <a:solidFill>
                  <a:schemeClr val="tx2"/>
                </a:solidFill>
                <a:latin typeface="Arial" pitchFamily="34" charset="0"/>
                <a:cs typeface="Arial" pitchFamily="34" charset="0"/>
              </a:rPr>
              <a:t>any </a:t>
            </a:r>
            <a:r>
              <a:rPr lang="en-US" dirty="0" smtClean="0">
                <a:solidFill>
                  <a:schemeClr val="tx2"/>
                </a:solidFill>
                <a:latin typeface="Arial" pitchFamily="34" charset="0"/>
                <a:cs typeface="Arial" pitchFamily="34" charset="0"/>
              </a:rPr>
              <a:t>solar power plant</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was</a:t>
            </a:r>
            <a:r>
              <a:rPr lang="tr-TR"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located</a:t>
            </a:r>
            <a:r>
              <a:rPr lang="tr-TR" dirty="0" smtClean="0">
                <a:solidFill>
                  <a:schemeClr val="tx2"/>
                </a:solidFill>
                <a:latin typeface="Arial" pitchFamily="34" charset="0"/>
                <a:cs typeface="Arial" pitchFamily="34" charset="0"/>
              </a:rPr>
              <a:t> in</a:t>
            </a:r>
            <a:r>
              <a:rPr lang="en-US" dirty="0" smtClean="0">
                <a:solidFill>
                  <a:schemeClr val="tx2"/>
                </a:solidFill>
                <a:latin typeface="Arial" pitchFamily="34" charset="0"/>
                <a:cs typeface="Arial" pitchFamily="34" charset="0"/>
              </a:rPr>
              <a:t> </a:t>
            </a:r>
            <a:r>
              <a:rPr lang="tr-TR" dirty="0" err="1" smtClean="0">
                <a:solidFill>
                  <a:schemeClr val="tx2"/>
                </a:solidFill>
                <a:latin typeface="Arial" pitchFamily="34" charset="0"/>
                <a:cs typeface="Arial" pitchFamily="34" charset="0"/>
              </a:rPr>
              <a:t>th</a:t>
            </a:r>
            <a:r>
              <a:rPr lang="en-US" dirty="0" smtClean="0">
                <a:solidFill>
                  <a:schemeClr val="tx2"/>
                </a:solidFill>
                <a:latin typeface="Arial" pitchFamily="34" charset="0"/>
                <a:cs typeface="Arial" pitchFamily="34" charset="0"/>
              </a:rPr>
              <a:t>e </a:t>
            </a:r>
            <a:r>
              <a:rPr lang="en-US" dirty="0" smtClean="0">
                <a:solidFill>
                  <a:schemeClr val="tx2"/>
                </a:solidFill>
                <a:latin typeface="Arial" pitchFamily="34" charset="0"/>
                <a:cs typeface="Arial" pitchFamily="34" charset="0"/>
              </a:rPr>
              <a:t>west </a:t>
            </a:r>
            <a:r>
              <a:rPr lang="tr-TR" dirty="0" err="1" smtClean="0">
                <a:solidFill>
                  <a:schemeClr val="tx2"/>
                </a:solidFill>
                <a:latin typeface="Arial" pitchFamily="34" charset="0"/>
                <a:cs typeface="Arial" pitchFamily="34" charset="0"/>
              </a:rPr>
              <a:t>and</a:t>
            </a:r>
            <a:r>
              <a:rPr lang="tr-TR" dirty="0" smtClean="0">
                <a:solidFill>
                  <a:schemeClr val="tx2"/>
                </a:solidFill>
                <a:latin typeface="Arial" pitchFamily="34" charset="0"/>
                <a:cs typeface="Arial" pitchFamily="34" charset="0"/>
              </a:rPr>
              <a:t> </a:t>
            </a:r>
            <a:r>
              <a:rPr lang="tr-TR" dirty="0" smtClean="0">
                <a:solidFill>
                  <a:schemeClr val="tx2"/>
                </a:solidFill>
                <a:latin typeface="Arial" pitchFamily="34" charset="0"/>
                <a:cs typeface="Arial" pitchFamily="34" charset="0"/>
              </a:rPr>
              <a:t>South. </a:t>
            </a:r>
            <a:r>
              <a:rPr lang="en-US" dirty="0" smtClean="0">
                <a:solidFill>
                  <a:schemeClr val="tx2"/>
                </a:solidFill>
                <a:latin typeface="Arial" pitchFamily="34" charset="0"/>
                <a:cs typeface="Arial" pitchFamily="34" charset="0"/>
              </a:rPr>
              <a:t>The electrical energy obtained from the sun is used both in heating, industry and greenhouse cultivation. </a:t>
            </a:r>
            <a:r>
              <a:rPr lang="en-US" dirty="0" err="1" smtClean="0">
                <a:solidFill>
                  <a:schemeClr val="tx2"/>
                </a:solidFill>
                <a:latin typeface="Arial" pitchFamily="34" charset="0"/>
                <a:cs typeface="Arial" pitchFamily="34" charset="0"/>
              </a:rPr>
              <a:t>Th</a:t>
            </a:r>
            <a:r>
              <a:rPr lang="tr-TR" dirty="0" smtClean="0">
                <a:solidFill>
                  <a:schemeClr val="tx2"/>
                </a:solidFill>
                <a:latin typeface="Arial" pitchFamily="34" charset="0"/>
                <a:cs typeface="Arial" pitchFamily="34" charset="0"/>
              </a:rPr>
              <a:t>ese</a:t>
            </a:r>
            <a:r>
              <a:rPr lang="en-US" dirty="0" smtClean="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solar panels installed on wide plains, electrical energy is stored and the remainder is transferred to the regions in need. The month where the most electricity is generated from solar energy is June, while the month where the lowest level of electricity is obtained is December.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TUZ GÖLÜ (SALT LAKE)</a:t>
            </a:r>
            <a:endParaRPr lang="tr-TR" dirty="0"/>
          </a:p>
        </p:txBody>
      </p:sp>
      <p:sp>
        <p:nvSpPr>
          <p:cNvPr id="3" name="İçerik Yer Tutucusu 2"/>
          <p:cNvSpPr>
            <a:spLocks noGrp="1"/>
          </p:cNvSpPr>
          <p:nvPr>
            <p:ph idx="1"/>
          </p:nvPr>
        </p:nvSpPr>
        <p:spPr>
          <a:xfrm>
            <a:off x="680321" y="2336872"/>
            <a:ext cx="3697715" cy="4174763"/>
          </a:xfrm>
        </p:spPr>
        <p:txBody>
          <a:bodyPr>
            <a:normAutofit lnSpcReduction="10000"/>
          </a:bodyPr>
          <a:lstStyle/>
          <a:p>
            <a:r>
              <a:rPr lang="tr-TR" dirty="0" smtClean="0"/>
              <a:t>Tuz Gölü is </a:t>
            </a:r>
            <a:r>
              <a:rPr lang="tr-TR" dirty="0" err="1" smtClean="0"/>
              <a:t>the</a:t>
            </a:r>
            <a:r>
              <a:rPr lang="tr-TR" dirty="0" smtClean="0"/>
              <a:t> </a:t>
            </a:r>
            <a:r>
              <a:rPr lang="tr-TR" dirty="0" err="1" smtClean="0"/>
              <a:t>second</a:t>
            </a:r>
            <a:r>
              <a:rPr lang="tr-TR" dirty="0" smtClean="0"/>
              <a:t> </a:t>
            </a:r>
            <a:r>
              <a:rPr lang="tr-TR" dirty="0" err="1" smtClean="0"/>
              <a:t>largest</a:t>
            </a:r>
            <a:r>
              <a:rPr lang="tr-TR" dirty="0" smtClean="0"/>
              <a:t> lake in </a:t>
            </a:r>
            <a:r>
              <a:rPr lang="tr-TR" dirty="0" err="1" smtClean="0"/>
              <a:t>Turkey</a:t>
            </a:r>
            <a:r>
              <a:rPr lang="tr-TR" dirty="0" smtClean="0"/>
              <a:t> </a:t>
            </a:r>
            <a:r>
              <a:rPr lang="tr-TR" dirty="0" err="1" smtClean="0"/>
              <a:t>with</a:t>
            </a:r>
            <a:r>
              <a:rPr lang="tr-TR" dirty="0" smtClean="0"/>
              <a:t> </a:t>
            </a:r>
            <a:r>
              <a:rPr lang="tr-TR" dirty="0" err="1" smtClean="0"/>
              <a:t>its</a:t>
            </a:r>
            <a:r>
              <a:rPr lang="tr-TR" dirty="0" smtClean="0"/>
              <a:t> 1665 km2 </a:t>
            </a:r>
            <a:r>
              <a:rPr lang="tr-TR" dirty="0" err="1" smtClean="0"/>
              <a:t>surface</a:t>
            </a:r>
            <a:r>
              <a:rPr lang="tr-TR" dirty="0" smtClean="0"/>
              <a:t> </a:t>
            </a:r>
            <a:r>
              <a:rPr lang="tr-TR" dirty="0" err="1" smtClean="0"/>
              <a:t>are</a:t>
            </a:r>
            <a:r>
              <a:rPr lang="tr-TR" dirty="0" smtClean="0"/>
              <a:t> </a:t>
            </a:r>
            <a:r>
              <a:rPr lang="tr-TR" dirty="0" err="1" smtClean="0"/>
              <a:t>and</a:t>
            </a:r>
            <a:r>
              <a:rPr lang="tr-TR" dirty="0" smtClean="0"/>
              <a:t> </a:t>
            </a:r>
            <a:r>
              <a:rPr lang="tr-TR" dirty="0" err="1" smtClean="0"/>
              <a:t>one</a:t>
            </a:r>
            <a:r>
              <a:rPr lang="tr-TR" dirty="0" smtClean="0"/>
              <a:t> of </a:t>
            </a:r>
            <a:r>
              <a:rPr lang="tr-TR" dirty="0" err="1" smtClean="0"/>
              <a:t>the</a:t>
            </a:r>
            <a:r>
              <a:rPr lang="tr-TR" dirty="0" smtClean="0"/>
              <a:t> </a:t>
            </a:r>
            <a:r>
              <a:rPr lang="tr-TR" dirty="0" err="1" smtClean="0"/>
              <a:t>largest</a:t>
            </a:r>
            <a:r>
              <a:rPr lang="tr-TR" dirty="0" smtClean="0"/>
              <a:t> </a:t>
            </a:r>
            <a:r>
              <a:rPr lang="tr-TR" dirty="0" err="1" smtClean="0"/>
              <a:t>hypersaline</a:t>
            </a:r>
            <a:r>
              <a:rPr lang="tr-TR" dirty="0" smtClean="0"/>
              <a:t> </a:t>
            </a:r>
            <a:r>
              <a:rPr lang="tr-TR" dirty="0" err="1" smtClean="0"/>
              <a:t>lakes</a:t>
            </a:r>
            <a:r>
              <a:rPr lang="tr-TR" dirty="0" smtClean="0"/>
              <a:t> in </a:t>
            </a:r>
            <a:r>
              <a:rPr lang="tr-TR" dirty="0" err="1" smtClean="0"/>
              <a:t>the</a:t>
            </a:r>
            <a:r>
              <a:rPr lang="tr-TR" dirty="0" smtClean="0"/>
              <a:t> World </a:t>
            </a:r>
            <a:r>
              <a:rPr lang="tr-TR" dirty="0" err="1" smtClean="0"/>
              <a:t>which</a:t>
            </a:r>
            <a:r>
              <a:rPr lang="tr-TR" dirty="0" smtClean="0"/>
              <a:t> </a:t>
            </a:r>
            <a:r>
              <a:rPr lang="tr-TR" dirty="0" err="1" smtClean="0"/>
              <a:t>means</a:t>
            </a:r>
            <a:r>
              <a:rPr lang="tr-TR" dirty="0" smtClean="0"/>
              <a:t> </a:t>
            </a:r>
            <a:r>
              <a:rPr lang="tr-TR" dirty="0" err="1" smtClean="0"/>
              <a:t>its</a:t>
            </a:r>
            <a:r>
              <a:rPr lang="tr-TR" dirty="0" smtClean="0"/>
              <a:t> </a:t>
            </a:r>
            <a:r>
              <a:rPr lang="tr-TR" dirty="0" err="1" smtClean="0"/>
              <a:t>supersalty</a:t>
            </a:r>
            <a:endParaRPr lang="tr-TR" dirty="0" smtClean="0"/>
          </a:p>
          <a:p>
            <a:r>
              <a:rPr lang="tr-TR" dirty="0" err="1" smtClean="0"/>
              <a:t>It’s</a:t>
            </a:r>
            <a:r>
              <a:rPr lang="tr-TR" dirty="0" smtClean="0"/>
              <a:t> </a:t>
            </a:r>
            <a:r>
              <a:rPr lang="tr-TR" dirty="0" err="1" smtClean="0"/>
              <a:t>within</a:t>
            </a:r>
            <a:r>
              <a:rPr lang="tr-TR" dirty="0" smtClean="0"/>
              <a:t> </a:t>
            </a:r>
            <a:r>
              <a:rPr lang="tr-TR" dirty="0" err="1" smtClean="0"/>
              <a:t>the</a:t>
            </a:r>
            <a:r>
              <a:rPr lang="tr-TR" dirty="0" smtClean="0"/>
              <a:t> </a:t>
            </a:r>
            <a:r>
              <a:rPr lang="tr-TR" dirty="0" err="1" smtClean="0"/>
              <a:t>borders</a:t>
            </a:r>
            <a:r>
              <a:rPr lang="tr-TR" dirty="0" smtClean="0"/>
              <a:t> of </a:t>
            </a:r>
            <a:r>
              <a:rPr lang="tr-TR" dirty="0" err="1" smtClean="0"/>
              <a:t>these</a:t>
            </a:r>
            <a:r>
              <a:rPr lang="tr-TR" dirty="0" smtClean="0"/>
              <a:t> </a:t>
            </a:r>
            <a:r>
              <a:rPr lang="tr-TR" dirty="0" err="1" smtClean="0"/>
              <a:t>three</a:t>
            </a:r>
            <a:r>
              <a:rPr lang="tr-TR" dirty="0" smtClean="0"/>
              <a:t> </a:t>
            </a:r>
            <a:r>
              <a:rPr lang="tr-TR" dirty="0" err="1" smtClean="0"/>
              <a:t>cities</a:t>
            </a:r>
            <a:r>
              <a:rPr lang="tr-TR" dirty="0" smtClean="0"/>
              <a:t>; Ankara(</a:t>
            </a:r>
            <a:r>
              <a:rPr lang="tr-TR" dirty="0" err="1" smtClean="0"/>
              <a:t>The</a:t>
            </a:r>
            <a:r>
              <a:rPr lang="tr-TR" dirty="0" smtClean="0"/>
              <a:t> </a:t>
            </a:r>
            <a:r>
              <a:rPr lang="tr-TR" dirty="0" err="1" smtClean="0"/>
              <a:t>Capital</a:t>
            </a:r>
            <a:r>
              <a:rPr lang="tr-TR" dirty="0" smtClean="0"/>
              <a:t> of </a:t>
            </a:r>
            <a:r>
              <a:rPr lang="tr-TR" dirty="0" err="1" smtClean="0"/>
              <a:t>Turkey</a:t>
            </a:r>
            <a:r>
              <a:rPr lang="tr-TR" dirty="0" smtClean="0"/>
              <a:t>), Konya </a:t>
            </a:r>
            <a:r>
              <a:rPr lang="tr-TR" dirty="0" err="1" smtClean="0"/>
              <a:t>and</a:t>
            </a:r>
            <a:r>
              <a:rPr lang="tr-TR" dirty="0" smtClean="0"/>
              <a:t> Aksaray</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036" y="2452669"/>
            <a:ext cx="7633855" cy="3943167"/>
          </a:xfrm>
          <a:prstGeom prst="rect">
            <a:avLst/>
          </a:prstGeom>
        </p:spPr>
      </p:pic>
    </p:spTree>
    <p:extLst>
      <p:ext uri="{BB962C8B-B14F-4D97-AF65-F5344CB8AC3E}">
        <p14:creationId xmlns:p14="http://schemas.microsoft.com/office/powerpoint/2010/main" val="785293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TUZ GÖLÜ (SALT LAKE)</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229" y="2128982"/>
            <a:ext cx="7992624" cy="4495851"/>
          </a:xfrm>
        </p:spPr>
      </p:pic>
    </p:spTree>
    <p:extLst>
      <p:ext uri="{BB962C8B-B14F-4D97-AF65-F5344CB8AC3E}">
        <p14:creationId xmlns:p14="http://schemas.microsoft.com/office/powerpoint/2010/main" val="3925650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701299"/>
            <a:ext cx="9613861" cy="1080938"/>
          </a:xfrm>
        </p:spPr>
        <p:txBody>
          <a:bodyPr/>
          <a:lstStyle/>
          <a:p>
            <a:r>
              <a:rPr lang="tr-TR" dirty="0" smtClean="0"/>
              <a:t>SPECIFIC </a:t>
            </a:r>
            <a:r>
              <a:rPr lang="tr-TR" dirty="0" smtClean="0"/>
              <a:t>LIVING BEINGS AND THEIR PROTECTION</a:t>
            </a:r>
            <a:endParaRPr lang="tr-TR" dirty="0"/>
          </a:p>
        </p:txBody>
      </p:sp>
      <p:sp>
        <p:nvSpPr>
          <p:cNvPr id="3" name="İçerik Yer Tutucusu 2"/>
          <p:cNvSpPr>
            <a:spLocks noGrp="1"/>
          </p:cNvSpPr>
          <p:nvPr>
            <p:ph idx="1"/>
          </p:nvPr>
        </p:nvSpPr>
        <p:spPr/>
        <p:txBody>
          <a:bodyPr/>
          <a:lstStyle/>
          <a:p>
            <a:r>
              <a:rPr lang="tr-TR" dirty="0" err="1" smtClean="0"/>
              <a:t>There</a:t>
            </a:r>
            <a:r>
              <a:rPr lang="tr-TR" dirty="0" smtClean="0"/>
              <a:t> </a:t>
            </a:r>
            <a:r>
              <a:rPr lang="tr-TR" dirty="0" err="1" smtClean="0"/>
              <a:t>are</a:t>
            </a:r>
            <a:r>
              <a:rPr lang="tr-TR" dirty="0" smtClean="0"/>
              <a:t> </a:t>
            </a:r>
            <a:r>
              <a:rPr lang="tr-TR" dirty="0" err="1" smtClean="0"/>
              <a:t>several</a:t>
            </a:r>
            <a:r>
              <a:rPr lang="tr-TR" dirty="0" smtClean="0"/>
              <a:t> </a:t>
            </a:r>
            <a:r>
              <a:rPr lang="tr-TR" dirty="0" err="1" smtClean="0"/>
              <a:t>indigenious</a:t>
            </a:r>
            <a:r>
              <a:rPr lang="tr-TR" dirty="0" smtClean="0"/>
              <a:t> </a:t>
            </a:r>
            <a:r>
              <a:rPr lang="tr-TR" dirty="0" err="1" smtClean="0"/>
              <a:t>plants</a:t>
            </a:r>
            <a:r>
              <a:rPr lang="tr-TR" dirty="0" smtClean="0"/>
              <a:t> </a:t>
            </a:r>
            <a:r>
              <a:rPr lang="tr-TR" dirty="0" err="1" smtClean="0"/>
              <a:t>and</a:t>
            </a:r>
            <a:r>
              <a:rPr lang="tr-TR" dirty="0" smtClean="0"/>
              <a:t> </a:t>
            </a:r>
            <a:r>
              <a:rPr lang="tr-TR" dirty="0" err="1" smtClean="0"/>
              <a:t>animals</a:t>
            </a:r>
            <a:r>
              <a:rPr lang="tr-TR" dirty="0" smtClean="0"/>
              <a:t> in </a:t>
            </a:r>
            <a:r>
              <a:rPr lang="tr-TR" dirty="0"/>
              <a:t>C</a:t>
            </a:r>
            <a:r>
              <a:rPr lang="tr-TR" dirty="0" smtClean="0"/>
              <a:t>entral Anatolia </a:t>
            </a:r>
            <a:r>
              <a:rPr lang="tr-TR" dirty="0" err="1" smtClean="0"/>
              <a:t>and</a:t>
            </a:r>
            <a:r>
              <a:rPr lang="tr-TR" dirty="0" smtClean="0"/>
              <a:t> Salt Lake (Tuz Gölü) </a:t>
            </a:r>
            <a:r>
              <a:rPr lang="tr-TR" dirty="0" err="1" smtClean="0"/>
              <a:t>Basin</a:t>
            </a:r>
            <a:r>
              <a:rPr lang="tr-TR" dirty="0" smtClean="0"/>
              <a:t>. </a:t>
            </a:r>
            <a:r>
              <a:rPr lang="tr-TR" dirty="0" err="1" smtClean="0"/>
              <a:t>These</a:t>
            </a:r>
            <a:r>
              <a:rPr lang="tr-TR" dirty="0" smtClean="0"/>
              <a:t> </a:t>
            </a:r>
            <a:r>
              <a:rPr lang="tr-TR" dirty="0" err="1" smtClean="0"/>
              <a:t>living</a:t>
            </a:r>
            <a:r>
              <a:rPr lang="tr-TR" dirty="0" smtClean="0"/>
              <a:t> </a:t>
            </a:r>
            <a:r>
              <a:rPr lang="tr-TR" dirty="0" err="1" smtClean="0"/>
              <a:t>beings</a:t>
            </a:r>
            <a:r>
              <a:rPr lang="tr-TR" dirty="0" smtClean="0"/>
              <a:t> (</a:t>
            </a:r>
            <a:r>
              <a:rPr lang="tr-TR" dirty="0" err="1" smtClean="0"/>
              <a:t>Especially</a:t>
            </a:r>
            <a:r>
              <a:rPr lang="tr-TR" dirty="0" smtClean="0"/>
              <a:t> </a:t>
            </a:r>
            <a:r>
              <a:rPr lang="tr-TR" dirty="0" err="1"/>
              <a:t>e</a:t>
            </a:r>
            <a:r>
              <a:rPr lang="tr-TR" dirty="0" err="1" smtClean="0"/>
              <a:t>ndemic</a:t>
            </a:r>
            <a:r>
              <a:rPr lang="tr-TR" dirty="0" smtClean="0"/>
              <a:t> </a:t>
            </a:r>
            <a:r>
              <a:rPr lang="tr-TR" dirty="0" err="1"/>
              <a:t>p</a:t>
            </a:r>
            <a:r>
              <a:rPr lang="tr-TR" dirty="0" err="1" smtClean="0"/>
              <a:t>lants</a:t>
            </a:r>
            <a:r>
              <a:rPr lang="tr-TR" dirty="0" smtClean="0"/>
              <a:t> </a:t>
            </a:r>
            <a:r>
              <a:rPr lang="tr-TR" dirty="0" err="1" smtClean="0"/>
              <a:t>around</a:t>
            </a:r>
            <a:r>
              <a:rPr lang="tr-TR" dirty="0" smtClean="0"/>
              <a:t> </a:t>
            </a:r>
            <a:r>
              <a:rPr lang="tr-TR" dirty="0"/>
              <a:t>T</a:t>
            </a:r>
            <a:r>
              <a:rPr lang="tr-TR" dirty="0" smtClean="0"/>
              <a:t>uz </a:t>
            </a:r>
            <a:r>
              <a:rPr lang="tr-TR" dirty="0"/>
              <a:t>G</a:t>
            </a:r>
            <a:r>
              <a:rPr lang="tr-TR" dirty="0" smtClean="0"/>
              <a:t>ölü </a:t>
            </a:r>
            <a:r>
              <a:rPr lang="tr-TR" dirty="0" err="1"/>
              <a:t>B</a:t>
            </a:r>
            <a:r>
              <a:rPr lang="tr-TR" dirty="0" err="1" smtClean="0"/>
              <a:t>asin</a:t>
            </a:r>
            <a:r>
              <a:rPr lang="tr-TR" dirty="0" smtClean="0"/>
              <a:t>) </a:t>
            </a:r>
            <a:r>
              <a:rPr lang="tr-TR" dirty="0" err="1" smtClean="0"/>
              <a:t>have</a:t>
            </a:r>
            <a:r>
              <a:rPr lang="tr-TR" dirty="0" smtClean="0"/>
              <a:t> </a:t>
            </a:r>
            <a:r>
              <a:rPr lang="tr-TR" dirty="0" err="1" smtClean="0"/>
              <a:t>started</a:t>
            </a:r>
            <a:r>
              <a:rPr lang="tr-TR" dirty="0" smtClean="0"/>
              <a:t> </a:t>
            </a:r>
            <a:r>
              <a:rPr lang="tr-TR" dirty="0" err="1" smtClean="0"/>
              <a:t>being</a:t>
            </a:r>
            <a:r>
              <a:rPr lang="tr-TR" dirty="0" smtClean="0"/>
              <a:t> </a:t>
            </a:r>
            <a:r>
              <a:rPr lang="tr-TR" dirty="0" err="1" smtClean="0"/>
              <a:t>protected</a:t>
            </a:r>
            <a:r>
              <a:rPr lang="tr-TR" dirty="0" smtClean="0"/>
              <a:t> since </a:t>
            </a:r>
            <a:r>
              <a:rPr lang="tr-TR" dirty="0" err="1" smtClean="0"/>
              <a:t>they</a:t>
            </a:r>
            <a:r>
              <a:rPr lang="tr-TR" dirty="0"/>
              <a:t> </a:t>
            </a:r>
            <a:r>
              <a:rPr lang="tr-TR" dirty="0" err="1" smtClean="0"/>
              <a:t>discovered</a:t>
            </a:r>
            <a:r>
              <a:rPr lang="tr-TR" dirty="0" smtClean="0"/>
              <a:t>. </a:t>
            </a:r>
          </a:p>
          <a:p>
            <a:r>
              <a:rPr lang="tr-TR" dirty="0" smtClean="0"/>
              <a:t>I am here </a:t>
            </a:r>
            <a:r>
              <a:rPr lang="tr-TR" dirty="0" err="1" smtClean="0"/>
              <a:t>to</a:t>
            </a:r>
            <a:r>
              <a:rPr lang="tr-TR" dirty="0" smtClean="0"/>
              <a:t> </a:t>
            </a:r>
            <a:r>
              <a:rPr lang="tr-TR" dirty="0" err="1" smtClean="0"/>
              <a:t>explain</a:t>
            </a:r>
            <a:r>
              <a:rPr lang="tr-TR" dirty="0" smtClean="0"/>
              <a:t> </a:t>
            </a:r>
            <a:r>
              <a:rPr lang="tr-TR" dirty="0" err="1" smtClean="0"/>
              <a:t>these</a:t>
            </a:r>
            <a:r>
              <a:rPr lang="tr-TR" dirty="0" smtClean="0"/>
              <a:t> </a:t>
            </a:r>
            <a:r>
              <a:rPr lang="tr-TR" dirty="0" err="1" smtClean="0"/>
              <a:t>studies</a:t>
            </a:r>
            <a:r>
              <a:rPr lang="tr-TR" dirty="0" smtClean="0"/>
              <a:t> </a:t>
            </a:r>
            <a:r>
              <a:rPr lang="tr-TR" dirty="0" err="1" smtClean="0"/>
              <a:t>based</a:t>
            </a:r>
            <a:r>
              <a:rPr lang="tr-TR" dirty="0" smtClean="0"/>
              <a:t> on </a:t>
            </a:r>
            <a:r>
              <a:rPr lang="tr-TR" dirty="0" err="1" smtClean="0"/>
              <a:t>my</a:t>
            </a:r>
            <a:r>
              <a:rPr lang="tr-TR" dirty="0" smtClean="0"/>
              <a:t> </a:t>
            </a:r>
            <a:r>
              <a:rPr lang="tr-TR" dirty="0" err="1" smtClean="0"/>
              <a:t>researchs</a:t>
            </a:r>
            <a:r>
              <a:rPr lang="tr-TR" dirty="0" smtClean="0"/>
              <a:t>, </a:t>
            </a:r>
            <a:r>
              <a:rPr lang="tr-TR" dirty="0" err="1" smtClean="0"/>
              <a:t>also</a:t>
            </a:r>
            <a:r>
              <a:rPr lang="tr-TR" dirty="0" smtClean="0"/>
              <a:t> i </a:t>
            </a:r>
            <a:r>
              <a:rPr lang="tr-TR" dirty="0" err="1" smtClean="0"/>
              <a:t>will</a:t>
            </a:r>
            <a:r>
              <a:rPr lang="tr-TR" dirty="0" smtClean="0"/>
              <a:t> be </a:t>
            </a:r>
            <a:r>
              <a:rPr lang="tr-TR" dirty="0" err="1" smtClean="0"/>
              <a:t>talking</a:t>
            </a:r>
            <a:r>
              <a:rPr lang="tr-TR" dirty="0" smtClean="0"/>
              <a:t> </a:t>
            </a:r>
            <a:r>
              <a:rPr lang="tr-TR" dirty="0" err="1" smtClean="0"/>
              <a:t>about</a:t>
            </a:r>
            <a:r>
              <a:rPr lang="tr-TR" dirty="0" smtClean="0"/>
              <a:t> </a:t>
            </a:r>
            <a:r>
              <a:rPr lang="tr-TR" dirty="0" err="1" smtClean="0"/>
              <a:t>other</a:t>
            </a:r>
            <a:r>
              <a:rPr lang="tr-TR" dirty="0" smtClean="0"/>
              <a:t> </a:t>
            </a:r>
            <a:r>
              <a:rPr lang="tr-TR" dirty="0" err="1" smtClean="0"/>
              <a:t>stuffs</a:t>
            </a:r>
            <a:r>
              <a:rPr lang="tr-TR" dirty="0" smtClean="0"/>
              <a:t> </a:t>
            </a:r>
            <a:r>
              <a:rPr lang="tr-TR" dirty="0" err="1" smtClean="0"/>
              <a:t>like</a:t>
            </a:r>
            <a:r>
              <a:rPr lang="tr-TR" dirty="0" smtClean="0"/>
              <a:t> </a:t>
            </a:r>
            <a:r>
              <a:rPr lang="tr-TR" dirty="0" err="1" smtClean="0"/>
              <a:t>afforestation</a:t>
            </a:r>
            <a:r>
              <a:rPr lang="tr-TR" dirty="0" smtClean="0"/>
              <a:t>, </a:t>
            </a:r>
            <a:r>
              <a:rPr lang="tr-TR" dirty="0" err="1" smtClean="0"/>
              <a:t>forest</a:t>
            </a:r>
            <a:r>
              <a:rPr lang="tr-TR" dirty="0" smtClean="0"/>
              <a:t> </a:t>
            </a:r>
            <a:r>
              <a:rPr lang="tr-TR" dirty="0" err="1" smtClean="0"/>
              <a:t>ranges</a:t>
            </a:r>
            <a:r>
              <a:rPr lang="tr-TR" dirty="0" smtClean="0"/>
              <a:t> </a:t>
            </a:r>
            <a:r>
              <a:rPr lang="tr-TR" dirty="0" err="1" smtClean="0"/>
              <a:t>and</a:t>
            </a:r>
            <a:r>
              <a:rPr lang="tr-TR" dirty="0" smtClean="0"/>
              <a:t> </a:t>
            </a:r>
            <a:r>
              <a:rPr lang="tr-TR" dirty="0" err="1" smtClean="0"/>
              <a:t>watering</a:t>
            </a:r>
            <a:r>
              <a:rPr lang="tr-TR" dirty="0" smtClean="0"/>
              <a:t>.  I </a:t>
            </a:r>
            <a:r>
              <a:rPr lang="tr-TR" dirty="0" err="1" smtClean="0"/>
              <a:t>hope</a:t>
            </a:r>
            <a:r>
              <a:rPr lang="tr-TR" dirty="0" smtClean="0"/>
              <a:t> </a:t>
            </a:r>
            <a:r>
              <a:rPr lang="tr-TR" dirty="0" err="1" smtClean="0"/>
              <a:t>you</a:t>
            </a:r>
            <a:r>
              <a:rPr lang="tr-TR" dirty="0" smtClean="0"/>
              <a:t> can </a:t>
            </a:r>
            <a:r>
              <a:rPr lang="tr-TR" dirty="0" err="1" smtClean="0"/>
              <a:t>enjoy</a:t>
            </a:r>
            <a:r>
              <a:rPr lang="tr-TR" dirty="0" smtClean="0"/>
              <a:t> </a:t>
            </a:r>
            <a:r>
              <a:rPr lang="tr-TR" dirty="0" smtClean="0">
                <a:sym typeface="Wingdings" panose="05000000000000000000" pitchFamily="2" charset="2"/>
              </a:rPr>
              <a:t></a:t>
            </a:r>
            <a:endParaRPr lang="tr-TR" dirty="0" smtClean="0"/>
          </a:p>
          <a:p>
            <a:pPr marL="0" indent="0">
              <a:buNone/>
            </a:pPr>
            <a:endParaRPr lang="tr-TR" dirty="0"/>
          </a:p>
        </p:txBody>
      </p:sp>
    </p:spTree>
    <p:extLst>
      <p:ext uri="{BB962C8B-B14F-4D97-AF65-F5344CB8AC3E}">
        <p14:creationId xmlns:p14="http://schemas.microsoft.com/office/powerpoint/2010/main" val="265838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a:t>
            </a:r>
            <a:r>
              <a:rPr lang="tr-TR" dirty="0" err="1" smtClean="0"/>
              <a:t>does</a:t>
            </a:r>
            <a:r>
              <a:rPr lang="tr-TR" dirty="0" smtClean="0"/>
              <a:t> </a:t>
            </a:r>
            <a:r>
              <a:rPr lang="tr-TR" dirty="0" err="1" smtClean="0"/>
              <a:t>endemic</a:t>
            </a:r>
            <a:r>
              <a:rPr lang="tr-TR" dirty="0" smtClean="0"/>
              <a:t> </a:t>
            </a:r>
            <a:r>
              <a:rPr lang="tr-TR" dirty="0" err="1" smtClean="0"/>
              <a:t>mean</a:t>
            </a:r>
            <a:r>
              <a:rPr lang="tr-TR" dirty="0" smtClean="0"/>
              <a:t>?</a:t>
            </a:r>
            <a:endParaRPr lang="tr-TR" dirty="0"/>
          </a:p>
        </p:txBody>
      </p:sp>
      <p:sp>
        <p:nvSpPr>
          <p:cNvPr id="3" name="İçerik Yer Tutucusu 2"/>
          <p:cNvSpPr>
            <a:spLocks noGrp="1"/>
          </p:cNvSpPr>
          <p:nvPr>
            <p:ph idx="1"/>
          </p:nvPr>
        </p:nvSpPr>
        <p:spPr/>
        <p:txBody>
          <a:bodyPr/>
          <a:lstStyle/>
          <a:p>
            <a:r>
              <a:rPr lang="tr-TR" dirty="0" err="1" smtClean="0"/>
              <a:t>Endemic</a:t>
            </a:r>
            <a:r>
              <a:rPr lang="en-US" dirty="0"/>
              <a:t> species are </a:t>
            </a:r>
            <a:r>
              <a:rPr lang="tr-TR" dirty="0" smtClean="0"/>
              <a:t> </a:t>
            </a:r>
            <a:r>
              <a:rPr lang="tr-TR" dirty="0" err="1" smtClean="0"/>
              <a:t>unique</a:t>
            </a:r>
            <a:r>
              <a:rPr lang="tr-TR" dirty="0" smtClean="0"/>
              <a:t> </a:t>
            </a:r>
            <a:r>
              <a:rPr lang="tr-TR" dirty="0" err="1" smtClean="0"/>
              <a:t>plant</a:t>
            </a:r>
            <a:r>
              <a:rPr lang="tr-TR" dirty="0" smtClean="0"/>
              <a:t> </a:t>
            </a:r>
            <a:r>
              <a:rPr lang="en-US" dirty="0" smtClean="0"/>
              <a:t>and </a:t>
            </a:r>
            <a:r>
              <a:rPr lang="en-US" dirty="0"/>
              <a:t>animal species that are found in a particular geographical region and nowhere else in the world</a:t>
            </a:r>
            <a:r>
              <a:rPr lang="en-US" dirty="0" smtClean="0"/>
              <a:t>.</a:t>
            </a:r>
            <a:r>
              <a:rPr lang="tr-TR" dirty="0" smtClean="0"/>
              <a:t> </a:t>
            </a:r>
          </a:p>
          <a:p>
            <a:r>
              <a:rPr lang="tr-TR" dirty="0" smtClean="0"/>
              <a:t>I am </a:t>
            </a:r>
            <a:r>
              <a:rPr lang="tr-TR" dirty="0" err="1" smtClean="0"/>
              <a:t>going</a:t>
            </a:r>
            <a:r>
              <a:rPr lang="tr-TR" dirty="0" smtClean="0"/>
              <a:t> </a:t>
            </a:r>
            <a:r>
              <a:rPr lang="tr-TR" dirty="0" err="1" smtClean="0"/>
              <a:t>to</a:t>
            </a:r>
            <a:r>
              <a:rPr lang="tr-TR" dirty="0" smtClean="0"/>
              <a:t> </a:t>
            </a:r>
            <a:r>
              <a:rPr lang="tr-TR" dirty="0" err="1" smtClean="0"/>
              <a:t>introduce</a:t>
            </a:r>
            <a:r>
              <a:rPr lang="tr-TR" dirty="0" smtClean="0"/>
              <a:t> </a:t>
            </a:r>
            <a:r>
              <a:rPr lang="tr-TR" dirty="0" err="1" smtClean="0"/>
              <a:t>you</a:t>
            </a:r>
            <a:r>
              <a:rPr lang="tr-TR" dirty="0" smtClean="0"/>
              <a:t> </a:t>
            </a:r>
            <a:r>
              <a:rPr lang="tr-TR" dirty="0" err="1" smtClean="0"/>
              <a:t>some</a:t>
            </a:r>
            <a:r>
              <a:rPr lang="tr-TR" dirty="0" smtClean="0"/>
              <a:t> </a:t>
            </a:r>
            <a:r>
              <a:rPr lang="tr-TR" dirty="0" err="1" smtClean="0"/>
              <a:t>endemic</a:t>
            </a:r>
            <a:r>
              <a:rPr lang="tr-TR" dirty="0" smtClean="0"/>
              <a:t> </a:t>
            </a:r>
            <a:r>
              <a:rPr lang="tr-TR" dirty="0" err="1" smtClean="0"/>
              <a:t>plants</a:t>
            </a:r>
            <a:r>
              <a:rPr lang="tr-TR" dirty="0" smtClean="0"/>
              <a:t> </a:t>
            </a:r>
            <a:r>
              <a:rPr lang="tr-TR" dirty="0" err="1" smtClean="0"/>
              <a:t>and</a:t>
            </a:r>
            <a:r>
              <a:rPr lang="tr-TR" dirty="0" smtClean="0"/>
              <a:t> </a:t>
            </a:r>
            <a:r>
              <a:rPr lang="tr-TR" dirty="0" err="1" smtClean="0"/>
              <a:t>animals</a:t>
            </a:r>
            <a:r>
              <a:rPr lang="tr-TR" dirty="0" smtClean="0"/>
              <a:t> in </a:t>
            </a:r>
            <a:r>
              <a:rPr lang="tr-TR" dirty="0" err="1" smtClean="0"/>
              <a:t>my</a:t>
            </a:r>
            <a:r>
              <a:rPr lang="tr-TR" dirty="0" smtClean="0"/>
              <a:t> </a:t>
            </a:r>
            <a:r>
              <a:rPr lang="tr-TR" dirty="0" err="1" smtClean="0"/>
              <a:t>city</a:t>
            </a:r>
            <a:r>
              <a:rPr lang="tr-TR" dirty="0" smtClean="0"/>
              <a:t> </a:t>
            </a:r>
            <a:r>
              <a:rPr lang="tr-TR" dirty="0" err="1" smtClean="0"/>
              <a:t>and</a:t>
            </a:r>
            <a:r>
              <a:rPr lang="tr-TR" dirty="0" smtClean="0"/>
              <a:t> </a:t>
            </a:r>
            <a:r>
              <a:rPr lang="tr-TR" dirty="0" err="1" smtClean="0"/>
              <a:t>around</a:t>
            </a:r>
            <a:r>
              <a:rPr lang="tr-TR" dirty="0" smtClean="0"/>
              <a:t> it.</a:t>
            </a:r>
            <a:endParaRPr lang="tr-TR" dirty="0"/>
          </a:p>
        </p:txBody>
      </p:sp>
    </p:spTree>
    <p:extLst>
      <p:ext uri="{BB962C8B-B14F-4D97-AF65-F5344CB8AC3E}">
        <p14:creationId xmlns:p14="http://schemas.microsoft.com/office/powerpoint/2010/main" val="372918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Berlin</Template>
  <TotalTime>146</TotalTime>
  <Words>690</Words>
  <Application>Microsoft Office PowerPoint</Application>
  <PresentationFormat>Geniş ekran</PresentationFormat>
  <Paragraphs>36</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Trebuchet MS</vt:lpstr>
      <vt:lpstr>Wingdings</vt:lpstr>
      <vt:lpstr>Berlin</vt:lpstr>
      <vt:lpstr>ECOLOGICAL STUDIES IN OUR SCHOOL, AKSARAY AND IN TURKEY</vt:lpstr>
      <vt:lpstr>AFFORESTATION</vt:lpstr>
      <vt:lpstr>AN E-TWINNING PROJECT: “ECO GAMES IN MY CURRICULUM”</vt:lpstr>
      <vt:lpstr> REYCLING</vt:lpstr>
      <vt:lpstr> SUSTAINABLE ENERGY</vt:lpstr>
      <vt:lpstr>TUZ GÖLÜ (SALT LAKE)</vt:lpstr>
      <vt:lpstr>TUZ GÖLÜ (SALT LAKE)</vt:lpstr>
      <vt:lpstr>SPECIFIC LIVING BEINGS AND THEIR PROTECTION</vt:lpstr>
      <vt:lpstr>What does endemic mean?</vt:lpstr>
      <vt:lpstr>A- Turkish Mouflon</vt:lpstr>
      <vt:lpstr>A- Turkish Mouflon</vt:lpstr>
      <vt:lpstr>B- Salvia Halophila</vt:lpstr>
      <vt:lpstr>B- Salvia Halophila</vt:lpstr>
      <vt:lpstr>C- Haplophyllum Vulcanium</vt:lpstr>
      <vt:lpstr>D- Taraxacum  Tuzgoluensis</vt:lpstr>
      <vt:lpstr>E– Sphaerophysa Kotschyana</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STUDIES AROUND AKSARAY REGION</dc:title>
  <dc:creator>Hp</dc:creator>
  <cp:lastModifiedBy>Nalan Akkoç</cp:lastModifiedBy>
  <cp:revision>23</cp:revision>
  <dcterms:created xsi:type="dcterms:W3CDTF">2021-03-26T17:25:17Z</dcterms:created>
  <dcterms:modified xsi:type="dcterms:W3CDTF">2021-05-31T11:34:24Z</dcterms:modified>
</cp:coreProperties>
</file>