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2" r:id="rId5"/>
    <p:sldId id="259" r:id="rId6"/>
    <p:sldId id="264" r:id="rId7"/>
    <p:sldId id="260" r:id="rId8"/>
    <p:sldId id="261"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6D6568-BB9D-461C-BE89-5ACE2438EDA2}"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5B5AC-466A-4A74-B462-2EA9B335F0AF}" type="slidenum">
              <a:rPr lang="en-US" smtClean="0"/>
              <a:t>‹#›</a:t>
            </a:fld>
            <a:endParaRPr lang="en-US"/>
          </a:p>
        </p:txBody>
      </p:sp>
    </p:spTree>
    <p:extLst>
      <p:ext uri="{BB962C8B-B14F-4D97-AF65-F5344CB8AC3E}">
        <p14:creationId xmlns:p14="http://schemas.microsoft.com/office/powerpoint/2010/main" val="418026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6D6568-BB9D-461C-BE89-5ACE2438EDA2}"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5B5AC-466A-4A74-B462-2EA9B335F0AF}" type="slidenum">
              <a:rPr lang="en-US" smtClean="0"/>
              <a:t>‹#›</a:t>
            </a:fld>
            <a:endParaRPr lang="en-US"/>
          </a:p>
        </p:txBody>
      </p:sp>
    </p:spTree>
    <p:extLst>
      <p:ext uri="{BB962C8B-B14F-4D97-AF65-F5344CB8AC3E}">
        <p14:creationId xmlns:p14="http://schemas.microsoft.com/office/powerpoint/2010/main" val="1587917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6D6568-BB9D-461C-BE89-5ACE2438EDA2}"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5B5AC-466A-4A74-B462-2EA9B335F0A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07926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6D6568-BB9D-461C-BE89-5ACE2438EDA2}"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5B5AC-466A-4A74-B462-2EA9B335F0AF}" type="slidenum">
              <a:rPr lang="en-US" smtClean="0"/>
              <a:t>‹#›</a:t>
            </a:fld>
            <a:endParaRPr lang="en-US"/>
          </a:p>
        </p:txBody>
      </p:sp>
    </p:spTree>
    <p:extLst>
      <p:ext uri="{BB962C8B-B14F-4D97-AF65-F5344CB8AC3E}">
        <p14:creationId xmlns:p14="http://schemas.microsoft.com/office/powerpoint/2010/main" val="190518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6D6568-BB9D-461C-BE89-5ACE2438EDA2}"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5B5AC-466A-4A74-B462-2EA9B335F0A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9962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6D6568-BB9D-461C-BE89-5ACE2438EDA2}"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5B5AC-466A-4A74-B462-2EA9B335F0AF}" type="slidenum">
              <a:rPr lang="en-US" smtClean="0"/>
              <a:t>‹#›</a:t>
            </a:fld>
            <a:endParaRPr lang="en-US"/>
          </a:p>
        </p:txBody>
      </p:sp>
    </p:spTree>
    <p:extLst>
      <p:ext uri="{BB962C8B-B14F-4D97-AF65-F5344CB8AC3E}">
        <p14:creationId xmlns:p14="http://schemas.microsoft.com/office/powerpoint/2010/main" val="3720767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6D6568-BB9D-461C-BE89-5ACE2438EDA2}"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5B5AC-466A-4A74-B462-2EA9B335F0AF}" type="slidenum">
              <a:rPr lang="en-US" smtClean="0"/>
              <a:t>‹#›</a:t>
            </a:fld>
            <a:endParaRPr lang="en-US"/>
          </a:p>
        </p:txBody>
      </p:sp>
    </p:spTree>
    <p:extLst>
      <p:ext uri="{BB962C8B-B14F-4D97-AF65-F5344CB8AC3E}">
        <p14:creationId xmlns:p14="http://schemas.microsoft.com/office/powerpoint/2010/main" val="302164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6D6568-BB9D-461C-BE89-5ACE2438EDA2}"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5B5AC-466A-4A74-B462-2EA9B335F0AF}" type="slidenum">
              <a:rPr lang="en-US" smtClean="0"/>
              <a:t>‹#›</a:t>
            </a:fld>
            <a:endParaRPr lang="en-US"/>
          </a:p>
        </p:txBody>
      </p:sp>
    </p:spTree>
    <p:extLst>
      <p:ext uri="{BB962C8B-B14F-4D97-AF65-F5344CB8AC3E}">
        <p14:creationId xmlns:p14="http://schemas.microsoft.com/office/powerpoint/2010/main" val="4126856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6D6568-BB9D-461C-BE89-5ACE2438EDA2}"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5B5AC-466A-4A74-B462-2EA9B335F0AF}" type="slidenum">
              <a:rPr lang="en-US" smtClean="0"/>
              <a:t>‹#›</a:t>
            </a:fld>
            <a:endParaRPr lang="en-US"/>
          </a:p>
        </p:txBody>
      </p:sp>
    </p:spTree>
    <p:extLst>
      <p:ext uri="{BB962C8B-B14F-4D97-AF65-F5344CB8AC3E}">
        <p14:creationId xmlns:p14="http://schemas.microsoft.com/office/powerpoint/2010/main" val="3219196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6D6568-BB9D-461C-BE89-5ACE2438EDA2}"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5B5AC-466A-4A74-B462-2EA9B335F0AF}" type="slidenum">
              <a:rPr lang="en-US" smtClean="0"/>
              <a:t>‹#›</a:t>
            </a:fld>
            <a:endParaRPr lang="en-US"/>
          </a:p>
        </p:txBody>
      </p:sp>
    </p:spTree>
    <p:extLst>
      <p:ext uri="{BB962C8B-B14F-4D97-AF65-F5344CB8AC3E}">
        <p14:creationId xmlns:p14="http://schemas.microsoft.com/office/powerpoint/2010/main" val="109240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6D6568-BB9D-461C-BE89-5ACE2438EDA2}"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5B5AC-466A-4A74-B462-2EA9B335F0AF}" type="slidenum">
              <a:rPr lang="en-US" smtClean="0"/>
              <a:t>‹#›</a:t>
            </a:fld>
            <a:endParaRPr lang="en-US"/>
          </a:p>
        </p:txBody>
      </p:sp>
    </p:spTree>
    <p:extLst>
      <p:ext uri="{BB962C8B-B14F-4D97-AF65-F5344CB8AC3E}">
        <p14:creationId xmlns:p14="http://schemas.microsoft.com/office/powerpoint/2010/main" val="4173259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6D6568-BB9D-461C-BE89-5ACE2438EDA2}" type="datetimeFigureOut">
              <a:rPr lang="en-US" smtClean="0"/>
              <a:t>3/16/2021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95B5AC-466A-4A74-B462-2EA9B335F0AF}" type="slidenum">
              <a:rPr lang="en-US" smtClean="0"/>
              <a:t>‹#›</a:t>
            </a:fld>
            <a:endParaRPr lang="en-US"/>
          </a:p>
        </p:txBody>
      </p:sp>
    </p:spTree>
    <p:extLst>
      <p:ext uri="{BB962C8B-B14F-4D97-AF65-F5344CB8AC3E}">
        <p14:creationId xmlns:p14="http://schemas.microsoft.com/office/powerpoint/2010/main" val="1072199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6D6568-BB9D-461C-BE89-5ACE2438EDA2}" type="datetimeFigureOut">
              <a:rPr lang="en-US" smtClean="0"/>
              <a:t>3/16/2021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95B5AC-466A-4A74-B462-2EA9B335F0AF}" type="slidenum">
              <a:rPr lang="en-US" smtClean="0"/>
              <a:t>‹#›</a:t>
            </a:fld>
            <a:endParaRPr lang="en-US"/>
          </a:p>
        </p:txBody>
      </p:sp>
    </p:spTree>
    <p:extLst>
      <p:ext uri="{BB962C8B-B14F-4D97-AF65-F5344CB8AC3E}">
        <p14:creationId xmlns:p14="http://schemas.microsoft.com/office/powerpoint/2010/main" val="1330594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D6568-BB9D-461C-BE89-5ACE2438EDA2}" type="datetimeFigureOut">
              <a:rPr lang="en-US" smtClean="0"/>
              <a:t>3/16/2021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95B5AC-466A-4A74-B462-2EA9B335F0AF}" type="slidenum">
              <a:rPr lang="en-US" smtClean="0"/>
              <a:t>‹#›</a:t>
            </a:fld>
            <a:endParaRPr lang="en-US"/>
          </a:p>
        </p:txBody>
      </p:sp>
    </p:spTree>
    <p:extLst>
      <p:ext uri="{BB962C8B-B14F-4D97-AF65-F5344CB8AC3E}">
        <p14:creationId xmlns:p14="http://schemas.microsoft.com/office/powerpoint/2010/main" val="145977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6D6568-BB9D-461C-BE89-5ACE2438EDA2}"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5B5AC-466A-4A74-B462-2EA9B335F0AF}" type="slidenum">
              <a:rPr lang="en-US" smtClean="0"/>
              <a:t>‹#›</a:t>
            </a:fld>
            <a:endParaRPr lang="en-US"/>
          </a:p>
        </p:txBody>
      </p:sp>
    </p:spTree>
    <p:extLst>
      <p:ext uri="{BB962C8B-B14F-4D97-AF65-F5344CB8AC3E}">
        <p14:creationId xmlns:p14="http://schemas.microsoft.com/office/powerpoint/2010/main" val="240278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B6D6568-BB9D-461C-BE89-5ACE2438EDA2}"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5B5AC-466A-4A74-B462-2EA9B335F0AF}" type="slidenum">
              <a:rPr lang="en-US" smtClean="0"/>
              <a:t>‹#›</a:t>
            </a:fld>
            <a:endParaRPr lang="en-US"/>
          </a:p>
        </p:txBody>
      </p:sp>
    </p:spTree>
    <p:extLst>
      <p:ext uri="{BB962C8B-B14F-4D97-AF65-F5344CB8AC3E}">
        <p14:creationId xmlns:p14="http://schemas.microsoft.com/office/powerpoint/2010/main" val="2113742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6D6568-BB9D-461C-BE89-5ACE2438EDA2}" type="datetimeFigureOut">
              <a:rPr lang="en-US" smtClean="0"/>
              <a:t>3/16/2021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995B5AC-466A-4A74-B462-2EA9B335F0AF}" type="slidenum">
              <a:rPr lang="en-US" smtClean="0"/>
              <a:t>‹#›</a:t>
            </a:fld>
            <a:endParaRPr lang="en-US"/>
          </a:p>
        </p:txBody>
      </p:sp>
    </p:spTree>
    <p:extLst>
      <p:ext uri="{BB962C8B-B14F-4D97-AF65-F5344CB8AC3E}">
        <p14:creationId xmlns:p14="http://schemas.microsoft.com/office/powerpoint/2010/main" val="1858356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kik.ee/en" TargetMode="External"/><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t-EE" sz="4000" b="1" dirty="0" smtClean="0"/>
              <a:t>T</a:t>
            </a:r>
            <a:r>
              <a:rPr lang="en-US" sz="4000" b="1" dirty="0" smtClean="0"/>
              <a:t>he </a:t>
            </a:r>
            <a:r>
              <a:rPr lang="en-US" sz="4000" b="1" dirty="0" err="1" smtClean="0"/>
              <a:t>activi</a:t>
            </a:r>
            <a:r>
              <a:rPr lang="et-EE" sz="4000" b="1" dirty="0" smtClean="0"/>
              <a:t>ti</a:t>
            </a:r>
            <a:r>
              <a:rPr lang="en-US" sz="4000" b="1" dirty="0" err="1" smtClean="0"/>
              <a:t>es</a:t>
            </a:r>
            <a:r>
              <a:rPr lang="en-US" sz="4000" b="1" dirty="0" smtClean="0"/>
              <a:t> </a:t>
            </a:r>
            <a:r>
              <a:rPr lang="en-US" sz="4000" b="1" dirty="0"/>
              <a:t>done in </a:t>
            </a:r>
            <a:r>
              <a:rPr lang="et-EE" sz="4000" b="1" dirty="0" smtClean="0"/>
              <a:t>Jõhvi Rissian Basic School </a:t>
            </a:r>
            <a:r>
              <a:rPr lang="en-US" sz="4000" b="1" dirty="0" smtClean="0"/>
              <a:t>about </a:t>
            </a:r>
            <a:r>
              <a:rPr lang="en-US" sz="4000" b="1" dirty="0"/>
              <a:t>environment</a:t>
            </a:r>
          </a:p>
        </p:txBody>
      </p:sp>
      <p:sp>
        <p:nvSpPr>
          <p:cNvPr id="3" name="Subtitle 2"/>
          <p:cNvSpPr>
            <a:spLocks noGrp="1"/>
          </p:cNvSpPr>
          <p:nvPr>
            <p:ph type="subTitle" idx="1"/>
          </p:nvPr>
        </p:nvSpPr>
        <p:spPr/>
        <p:txBody>
          <a:bodyPr>
            <a:normAutofit fontScale="85000" lnSpcReduction="10000"/>
          </a:bodyPr>
          <a:lstStyle/>
          <a:p>
            <a:r>
              <a:rPr lang="et-EE" dirty="0"/>
              <a:t>Students</a:t>
            </a:r>
            <a:r>
              <a:rPr lang="et-EE" dirty="0" smtClean="0"/>
              <a:t>: Vera.jvp</a:t>
            </a:r>
            <a:r>
              <a:rPr lang="et-EE" dirty="0"/>
              <a:t>; Emilia.jvp, Ksenija.jvp, Anelia.jvp, </a:t>
            </a:r>
            <a:r>
              <a:rPr lang="et-EE" dirty="0" smtClean="0"/>
              <a:t>Aleksandr.jvp, Sofia.jvp</a:t>
            </a:r>
            <a:endParaRPr lang="et-EE" dirty="0"/>
          </a:p>
          <a:p>
            <a:endParaRPr lang="et-EE" dirty="0" smtClean="0"/>
          </a:p>
          <a:p>
            <a:r>
              <a:rPr lang="et-EE" dirty="0" smtClean="0"/>
              <a:t>Teacher:</a:t>
            </a:r>
            <a:r>
              <a:rPr lang="et-EE" dirty="0" smtClean="0"/>
              <a:t>Galina Safronova, Oksana Kutsjak</a:t>
            </a:r>
            <a:endParaRPr lang="en-US" dirty="0"/>
          </a:p>
        </p:txBody>
      </p:sp>
    </p:spTree>
    <p:extLst>
      <p:ext uri="{BB962C8B-B14F-4D97-AF65-F5344CB8AC3E}">
        <p14:creationId xmlns:p14="http://schemas.microsoft.com/office/powerpoint/2010/main" val="544119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9" name="Picture 8"/>
          <p:cNvPicPr>
            <a:picLocks noChangeAspect="1"/>
          </p:cNvPicPr>
          <p:nvPr/>
        </p:nvPicPr>
        <p:blipFill>
          <a:blip r:embed="rId2"/>
          <a:stretch>
            <a:fillRect/>
          </a:stretch>
        </p:blipFill>
        <p:spPr>
          <a:xfrm>
            <a:off x="675745" y="609600"/>
            <a:ext cx="8598256" cy="1320800"/>
          </a:xfrm>
          <a:prstGeom prst="rect">
            <a:avLst/>
          </a:prstGeom>
        </p:spPr>
      </p:pic>
      <p:sp>
        <p:nvSpPr>
          <p:cNvPr id="6" name="Text Placeholder 5"/>
          <p:cNvSpPr>
            <a:spLocks noGrp="1"/>
          </p:cNvSpPr>
          <p:nvPr>
            <p:ph type="body" idx="1"/>
          </p:nvPr>
        </p:nvSpPr>
        <p:spPr>
          <a:xfrm>
            <a:off x="675745" y="2160982"/>
            <a:ext cx="4185623" cy="1039417"/>
          </a:xfrm>
        </p:spPr>
        <p:txBody>
          <a:bodyPr/>
          <a:lstStyle/>
          <a:p>
            <a:r>
              <a:rPr lang="en-US" dirty="0">
                <a:solidFill>
                  <a:schemeClr val="accent2"/>
                </a:solidFill>
                <a:hlinkClick r:id="rId3"/>
              </a:rPr>
              <a:t>https://</a:t>
            </a:r>
            <a:r>
              <a:rPr lang="en-US" dirty="0" smtClean="0">
                <a:solidFill>
                  <a:schemeClr val="accent2"/>
                </a:solidFill>
                <a:hlinkClick r:id="rId3"/>
              </a:rPr>
              <a:t>www.kik.ee/en</a:t>
            </a:r>
            <a:endParaRPr lang="et-EE" dirty="0" smtClean="0">
              <a:solidFill>
                <a:schemeClr val="accent2"/>
              </a:solidFill>
            </a:endParaRPr>
          </a:p>
          <a:p>
            <a:endParaRPr lang="en-US" dirty="0"/>
          </a:p>
        </p:txBody>
      </p:sp>
      <p:pic>
        <p:nvPicPr>
          <p:cNvPr id="4" name="Content Placeholder 3"/>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76274" y="3430981"/>
            <a:ext cx="4653155" cy="2512619"/>
          </a:xfrm>
        </p:spPr>
      </p:pic>
      <p:sp>
        <p:nvSpPr>
          <p:cNvPr id="7" name="Text Placeholder 6"/>
          <p:cNvSpPr>
            <a:spLocks noGrp="1"/>
          </p:cNvSpPr>
          <p:nvPr>
            <p:ph type="body" sz="quarter" idx="3"/>
          </p:nvPr>
        </p:nvSpPr>
        <p:spPr>
          <a:xfrm>
            <a:off x="5329645" y="2160982"/>
            <a:ext cx="3944355" cy="673657"/>
          </a:xfrm>
        </p:spPr>
        <p:txBody>
          <a:bodyPr/>
          <a:lstStyle/>
          <a:p>
            <a:r>
              <a:rPr lang="en-US" sz="1800" dirty="0">
                <a:solidFill>
                  <a:schemeClr val="accent2"/>
                </a:solidFill>
              </a:rPr>
              <a:t>Project "Let's Get to Know and Preserve Estonian Nature"</a:t>
            </a:r>
          </a:p>
        </p:txBody>
      </p:sp>
      <p:sp>
        <p:nvSpPr>
          <p:cNvPr id="8" name="Content Placeholder 7"/>
          <p:cNvSpPr>
            <a:spLocks noGrp="1"/>
          </p:cNvSpPr>
          <p:nvPr>
            <p:ph sz="quarter" idx="4"/>
          </p:nvPr>
        </p:nvSpPr>
        <p:spPr>
          <a:xfrm>
            <a:off x="5329646" y="2965269"/>
            <a:ext cx="4467497" cy="3076093"/>
          </a:xfrm>
        </p:spPr>
        <p:txBody>
          <a:bodyPr>
            <a:normAutofit fontScale="92500" lnSpcReduction="20000"/>
          </a:bodyPr>
          <a:lstStyle/>
          <a:p>
            <a:r>
              <a:rPr lang="en-US" sz="1600" b="1" u="sng" dirty="0"/>
              <a:t>Objective of the project</a:t>
            </a:r>
            <a:r>
              <a:rPr lang="en-US" sz="1600" dirty="0" smtClean="0"/>
              <a:t>:</a:t>
            </a:r>
            <a:endParaRPr lang="et-EE" sz="1600" dirty="0" smtClean="0"/>
          </a:p>
          <a:p>
            <a:r>
              <a:rPr lang="en-US" sz="1600" dirty="0" smtClean="0"/>
              <a:t>Generalization </a:t>
            </a:r>
            <a:r>
              <a:rPr lang="en-US" sz="1600" dirty="0"/>
              <a:t>of what has been learned in theoretical courses in natural science, to teach to see environmental problems and find solutions, and also to develop students' research skills; to raise awareness of the dependence of man, culture and social environment on natural prerequisites. Thanks to the project, students deepen their knowledge of the laws of the living environment and can use the knowledge gained in solving problems related to everyday life, as well as in describing, explaining and predicting natural phenomena.</a:t>
            </a:r>
          </a:p>
        </p:txBody>
      </p:sp>
    </p:spTree>
    <p:extLst>
      <p:ext uri="{BB962C8B-B14F-4D97-AF65-F5344CB8AC3E}">
        <p14:creationId xmlns:p14="http://schemas.microsoft.com/office/powerpoint/2010/main" val="1869481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"Let's Get to Know and Preserve Estonian Nature"</a:t>
            </a:r>
          </a:p>
        </p:txBody>
      </p:sp>
      <p:sp>
        <p:nvSpPr>
          <p:cNvPr id="4" name="Text Placeholder 3"/>
          <p:cNvSpPr>
            <a:spLocks noGrp="1"/>
          </p:cNvSpPr>
          <p:nvPr>
            <p:ph type="body" idx="1"/>
          </p:nvPr>
        </p:nvSpPr>
        <p:spPr/>
        <p:txBody>
          <a:bodyPr/>
          <a:lstStyle/>
          <a:p>
            <a:r>
              <a:rPr lang="en-US" dirty="0"/>
              <a:t>Former </a:t>
            </a:r>
            <a:r>
              <a:rPr lang="en-US" dirty="0" err="1"/>
              <a:t>Aidu</a:t>
            </a:r>
            <a:r>
              <a:rPr lang="en-US" dirty="0"/>
              <a:t> oil shale mine</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6275" y="2821574"/>
            <a:ext cx="4184650" cy="3135727"/>
          </a:xfrm>
        </p:spPr>
      </p:pic>
      <p:sp>
        <p:nvSpPr>
          <p:cNvPr id="6" name="Text Placeholder 5"/>
          <p:cNvSpPr>
            <a:spLocks noGrp="1"/>
          </p:cNvSpPr>
          <p:nvPr>
            <p:ph type="body" sz="quarter" idx="3"/>
          </p:nvPr>
        </p:nvSpPr>
        <p:spPr/>
        <p:txBody>
          <a:bodyPr/>
          <a:lstStyle/>
          <a:p>
            <a:endParaRPr lang="en-US" dirty="0"/>
          </a:p>
        </p:txBody>
      </p:sp>
      <p:sp>
        <p:nvSpPr>
          <p:cNvPr id="7" name="Content Placeholder 6"/>
          <p:cNvSpPr>
            <a:spLocks noGrp="1"/>
          </p:cNvSpPr>
          <p:nvPr>
            <p:ph sz="quarter" idx="4"/>
          </p:nvPr>
        </p:nvSpPr>
        <p:spPr/>
        <p:txBody>
          <a:bodyPr/>
          <a:lstStyle/>
          <a:p>
            <a:endParaRPr lang="ru-RU" dirty="0" smtClean="0"/>
          </a:p>
          <a:p>
            <a:r>
              <a:rPr lang="en-US" dirty="0" smtClean="0"/>
              <a:t>Every </a:t>
            </a:r>
            <a:r>
              <a:rPr lang="en-US" dirty="0"/>
              <a:t>year all students of our school participate in this project.  We visit various natural attractions of our native land</a:t>
            </a:r>
            <a:r>
              <a:rPr lang="en-US" dirty="0" smtClean="0"/>
              <a:t>.</a:t>
            </a:r>
            <a:endParaRPr lang="ru-RU" dirty="0" smtClean="0"/>
          </a:p>
          <a:p>
            <a:r>
              <a:rPr lang="en-US" dirty="0" smtClean="0"/>
              <a:t>A </a:t>
            </a:r>
            <a:r>
              <a:rPr lang="en-US" dirty="0"/>
              <a:t>guide from the Environmental Investment Center Foundation tells a lot of interesting things about natural places, plants and fauna.</a:t>
            </a:r>
          </a:p>
        </p:txBody>
      </p:sp>
    </p:spTree>
    <p:extLst>
      <p:ext uri="{BB962C8B-B14F-4D97-AF65-F5344CB8AC3E}">
        <p14:creationId xmlns:p14="http://schemas.microsoft.com/office/powerpoint/2010/main" val="3758992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"Let's Get to Know and Preserve Estonian Nature"</a:t>
            </a:r>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2534038"/>
            <a:ext cx="4183062" cy="3134537"/>
          </a:xfr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89525" y="2533443"/>
            <a:ext cx="4184650" cy="3135727"/>
          </a:xfrm>
        </p:spPr>
      </p:pic>
    </p:spTree>
    <p:extLst>
      <p:ext uri="{BB962C8B-B14F-4D97-AF65-F5344CB8AC3E}">
        <p14:creationId xmlns:p14="http://schemas.microsoft.com/office/powerpoint/2010/main" val="50446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t-EE" sz="2800" b="1" dirty="0" smtClean="0"/>
              <a:t/>
            </a:r>
            <a:br>
              <a:rPr lang="et-EE" sz="2800" b="1" dirty="0" smtClean="0"/>
            </a:br>
            <a:r>
              <a:rPr lang="en-US" sz="2800" b="1" dirty="0" smtClean="0"/>
              <a:t>SCHOOL EVENT</a:t>
            </a:r>
            <a:r>
              <a:rPr lang="ru-RU" sz="2800" b="1" dirty="0" smtClean="0"/>
              <a:t> «</a:t>
            </a:r>
            <a:r>
              <a:rPr lang="et-EE" sz="2800" b="1" dirty="0" smtClean="0"/>
              <a:t>ECO MOOD“</a:t>
            </a:r>
            <a:r>
              <a:rPr lang="en-US" sz="2800" b="1" dirty="0" smtClean="0"/>
              <a:t> </a:t>
            </a:r>
            <a:r>
              <a:rPr lang="en-US" sz="2800" b="1" dirty="0"/>
              <a:t>FOR ALL CLASSES</a:t>
            </a:r>
          </a:p>
        </p:txBody>
      </p:sp>
      <p:sp>
        <p:nvSpPr>
          <p:cNvPr id="10" name="Text Placeholder 9"/>
          <p:cNvSpPr>
            <a:spLocks noGrp="1"/>
          </p:cNvSpPr>
          <p:nvPr>
            <p:ph type="body" sz="quarter" idx="3"/>
          </p:nvPr>
        </p:nvSpPr>
        <p:spPr>
          <a:xfrm>
            <a:off x="5314653" y="2160983"/>
            <a:ext cx="3959348" cy="576262"/>
          </a:xfrm>
        </p:spPr>
        <p:txBody>
          <a:bodyPr/>
          <a:lstStyle/>
          <a:p>
            <a:r>
              <a:rPr lang="ru-RU" dirty="0" smtClean="0"/>
              <a:t>   </a:t>
            </a:r>
            <a:r>
              <a:rPr lang="et-EE" b="1" dirty="0" smtClean="0"/>
              <a:t>T</a:t>
            </a:r>
            <a:r>
              <a:rPr lang="en-US" b="1" dirty="0" smtClean="0"/>
              <a:t>he </a:t>
            </a:r>
            <a:r>
              <a:rPr lang="en-US" b="1" dirty="0"/>
              <a:t>course of the event</a:t>
            </a:r>
          </a:p>
        </p:txBody>
      </p:sp>
      <p:sp>
        <p:nvSpPr>
          <p:cNvPr id="11" name="Content Placeholder 10"/>
          <p:cNvSpPr>
            <a:spLocks noGrp="1"/>
          </p:cNvSpPr>
          <p:nvPr>
            <p:ph sz="quarter" idx="4"/>
          </p:nvPr>
        </p:nvSpPr>
        <p:spPr>
          <a:xfrm>
            <a:off x="5314653" y="2737245"/>
            <a:ext cx="3959348" cy="3304117"/>
          </a:xfrm>
        </p:spPr>
        <p:txBody>
          <a:bodyPr>
            <a:normAutofit lnSpcReduction="10000"/>
          </a:bodyPr>
          <a:lstStyle/>
          <a:p>
            <a:r>
              <a:rPr lang="en-US" dirty="0" smtClean="0"/>
              <a:t>Each </a:t>
            </a:r>
            <a:r>
              <a:rPr lang="en-US" dirty="0"/>
              <a:t>class prepares two costumes</a:t>
            </a:r>
            <a:r>
              <a:rPr lang="en-US" dirty="0" smtClean="0"/>
              <a:t>:</a:t>
            </a:r>
            <a:endParaRPr lang="ru-RU" dirty="0" smtClean="0"/>
          </a:p>
          <a:p>
            <a:r>
              <a:rPr lang="en-US" dirty="0" smtClean="0"/>
              <a:t>1.Suit </a:t>
            </a:r>
            <a:r>
              <a:rPr lang="en-US" dirty="0"/>
              <a:t>made of used materials</a:t>
            </a:r>
            <a:r>
              <a:rPr lang="en-US" dirty="0" smtClean="0"/>
              <a:t>,</a:t>
            </a:r>
            <a:endParaRPr lang="ru-RU" dirty="0" smtClean="0"/>
          </a:p>
          <a:p>
            <a:r>
              <a:rPr lang="en-US" dirty="0" smtClean="0"/>
              <a:t>2.old </a:t>
            </a:r>
            <a:r>
              <a:rPr lang="en-US" dirty="0"/>
              <a:t>thing that might be fashionable now</a:t>
            </a:r>
            <a:r>
              <a:rPr lang="en-US" dirty="0" smtClean="0"/>
              <a:t>)</a:t>
            </a:r>
            <a:endParaRPr lang="ru-RU" dirty="0" smtClean="0"/>
          </a:p>
          <a:p>
            <a:r>
              <a:rPr lang="en-US" dirty="0" smtClean="0"/>
              <a:t> </a:t>
            </a:r>
            <a:r>
              <a:rPr lang="en-US" dirty="0"/>
              <a:t>And prepares the performance (music, a story about a costume, a fashion show</a:t>
            </a:r>
            <a:r>
              <a:rPr lang="en-US" dirty="0" smtClean="0"/>
              <a:t>).</a:t>
            </a:r>
            <a:endParaRPr lang="ru-RU" dirty="0" smtClean="0"/>
          </a:p>
          <a:p>
            <a:r>
              <a:rPr lang="en-US" dirty="0"/>
              <a:t>After watching the show, a winner is selected.</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7683" y="2160983"/>
            <a:ext cx="5136970" cy="3704240"/>
          </a:xfrm>
        </p:spPr>
      </p:pic>
    </p:spTree>
    <p:extLst>
      <p:ext uri="{BB962C8B-B14F-4D97-AF65-F5344CB8AC3E}">
        <p14:creationId xmlns:p14="http://schemas.microsoft.com/office/powerpoint/2010/main" val="4088061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909" y="222068"/>
            <a:ext cx="6424749" cy="6424749"/>
          </a:xfrm>
          <a:prstGeom prst="rect">
            <a:avLst/>
          </a:prstGeom>
        </p:spPr>
      </p:pic>
    </p:spTree>
    <p:extLst>
      <p:ext uri="{BB962C8B-B14F-4D97-AF65-F5344CB8AC3E}">
        <p14:creationId xmlns:p14="http://schemas.microsoft.com/office/powerpoint/2010/main" val="1550971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Excursion "The uniqueness of the flora of the garden and park ensemble </a:t>
            </a:r>
            <a:r>
              <a:rPr lang="en-US" dirty="0" err="1"/>
              <a:t>Toila-Oru</a:t>
            </a:r>
            <a:r>
              <a:rPr lang="en-US" dirty="0"/>
              <a:t>"</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2" y="2403566"/>
            <a:ext cx="4929711" cy="3278777"/>
          </a:xfrm>
        </p:spPr>
      </p:pic>
      <p:sp>
        <p:nvSpPr>
          <p:cNvPr id="6" name="Content Placeholder 5"/>
          <p:cNvSpPr>
            <a:spLocks noGrp="1"/>
          </p:cNvSpPr>
          <p:nvPr>
            <p:ph sz="half" idx="2"/>
          </p:nvPr>
        </p:nvSpPr>
        <p:spPr>
          <a:xfrm>
            <a:off x="5721530" y="2160589"/>
            <a:ext cx="4180116" cy="3880773"/>
          </a:xfrm>
        </p:spPr>
        <p:txBody>
          <a:bodyPr/>
          <a:lstStyle/>
          <a:p>
            <a:endParaRPr lang="ru-RU" dirty="0" smtClean="0"/>
          </a:p>
          <a:p>
            <a:r>
              <a:rPr lang="en-US" dirty="0" smtClean="0"/>
              <a:t>This </a:t>
            </a:r>
            <a:r>
              <a:rPr lang="en-US" dirty="0"/>
              <a:t>excursion is conducted by the students of our school for the children of the entire region, under the guidance of a teacher</a:t>
            </a:r>
            <a:r>
              <a:rPr lang="en-US" dirty="0" smtClean="0"/>
              <a:t>.</a:t>
            </a:r>
            <a:endParaRPr lang="ru-RU" dirty="0" smtClean="0"/>
          </a:p>
          <a:p>
            <a:r>
              <a:rPr lang="en-US" dirty="0" smtClean="0"/>
              <a:t>During </a:t>
            </a:r>
            <a:r>
              <a:rPr lang="en-US" dirty="0"/>
              <a:t>the excursion, nature lovers can admire the amazing variety of flora of this landscape gardening ensemble.</a:t>
            </a:r>
          </a:p>
        </p:txBody>
      </p:sp>
    </p:spTree>
    <p:extLst>
      <p:ext uri="{BB962C8B-B14F-4D97-AF65-F5344CB8AC3E}">
        <p14:creationId xmlns:p14="http://schemas.microsoft.com/office/powerpoint/2010/main" val="227207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Excursion "The uniqueness of the flora of the garden and park ensemble </a:t>
            </a:r>
            <a:r>
              <a:rPr lang="en-US" dirty="0" err="1"/>
              <a:t>Toila-Oru</a:t>
            </a:r>
            <a:r>
              <a:rPr lang="en-US" dirty="0"/>
              <a:t>"</a:t>
            </a: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032" y="2351314"/>
            <a:ext cx="4890431" cy="3252652"/>
          </a:xfrm>
        </p:spPr>
      </p:pic>
      <p:sp>
        <p:nvSpPr>
          <p:cNvPr id="7" name="Content Placeholder 6"/>
          <p:cNvSpPr>
            <a:spLocks noGrp="1"/>
          </p:cNvSpPr>
          <p:nvPr>
            <p:ph sz="half" idx="2"/>
          </p:nvPr>
        </p:nvSpPr>
        <p:spPr>
          <a:xfrm>
            <a:off x="5499463" y="2160589"/>
            <a:ext cx="4245428" cy="3880773"/>
          </a:xfrm>
        </p:spPr>
        <p:txBody>
          <a:bodyPr>
            <a:normAutofit/>
          </a:bodyPr>
          <a:lstStyle/>
          <a:p>
            <a:endParaRPr lang="ru-RU" dirty="0" smtClean="0"/>
          </a:p>
          <a:p>
            <a:r>
              <a:rPr lang="en-US" dirty="0" smtClean="0"/>
              <a:t>Young </a:t>
            </a:r>
            <a:r>
              <a:rPr lang="en-US" dirty="0"/>
              <a:t>guides talk about park plants and the fruitful activities of RMK (State Forests and Parks Management Center, sponsored by the European Union Cohesion Fund) in the protection, protection and care of the park's attractions and encourage tourists to love and protect the fabulously beautiful but fragile nature</a:t>
            </a:r>
            <a:r>
              <a:rPr lang="en-US" dirty="0" smtClean="0"/>
              <a:t>.</a:t>
            </a:r>
            <a:endParaRPr lang="en-US" dirty="0"/>
          </a:p>
        </p:txBody>
      </p:sp>
    </p:spTree>
    <p:extLst>
      <p:ext uri="{BB962C8B-B14F-4D97-AF65-F5344CB8AC3E}">
        <p14:creationId xmlns:p14="http://schemas.microsoft.com/office/powerpoint/2010/main" val="3716629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7440" y="3244334"/>
            <a:ext cx="6230983" cy="830997"/>
          </a:xfrm>
          <a:prstGeom prst="rect">
            <a:avLst/>
          </a:prstGeom>
        </p:spPr>
        <p:txBody>
          <a:bodyPr wrap="square">
            <a:spAutoFit/>
          </a:bodyPr>
          <a:lstStyle/>
          <a:p>
            <a:r>
              <a:rPr lang="et-EE" sz="4800" dirty="0" smtClean="0">
                <a:solidFill>
                  <a:schemeClr val="accent2"/>
                </a:solidFill>
              </a:rPr>
              <a:t>T</a:t>
            </a:r>
            <a:r>
              <a:rPr lang="en-US" sz="4800" dirty="0" smtClean="0">
                <a:solidFill>
                  <a:schemeClr val="accent2"/>
                </a:solidFill>
              </a:rPr>
              <a:t>hanks for watching!</a:t>
            </a:r>
            <a:endParaRPr lang="en-US" sz="4800" dirty="0">
              <a:solidFill>
                <a:schemeClr val="accent2"/>
              </a:solidFill>
            </a:endParaRPr>
          </a:p>
        </p:txBody>
      </p:sp>
    </p:spTree>
    <p:extLst>
      <p:ext uri="{BB962C8B-B14F-4D97-AF65-F5344CB8AC3E}">
        <p14:creationId xmlns:p14="http://schemas.microsoft.com/office/powerpoint/2010/main" val="29471941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64</TotalTime>
  <Words>399</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Trebuchet MS</vt:lpstr>
      <vt:lpstr>Wingdings 3</vt:lpstr>
      <vt:lpstr>Facet</vt:lpstr>
      <vt:lpstr>The activities done in Jõhvi Rissian Basic School about environment</vt:lpstr>
      <vt:lpstr>PowerPoint Presentation</vt:lpstr>
      <vt:lpstr>Project "Let's Get to Know and Preserve Estonian Nature"</vt:lpstr>
      <vt:lpstr>Project "Let's Get to Know and Preserve Estonian Nature"</vt:lpstr>
      <vt:lpstr> SCHOOL EVENT «ECO MOOD“ FOR ALL CLASSES</vt:lpstr>
      <vt:lpstr>PowerPoint Presentation</vt:lpstr>
      <vt:lpstr>Excursion "The uniqueness of the flora of the garden and park ensemble Toila-Oru"</vt:lpstr>
      <vt:lpstr>Excursion "The uniqueness of the flora of the garden and park ensemble Toila-Oru"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activies done in our school about environment</dc:title>
  <dc:creator>Galina Safronova</dc:creator>
  <cp:lastModifiedBy>Galina Safronova</cp:lastModifiedBy>
  <cp:revision>9</cp:revision>
  <dcterms:created xsi:type="dcterms:W3CDTF">2021-03-14T18:28:47Z</dcterms:created>
  <dcterms:modified xsi:type="dcterms:W3CDTF">2021-03-16T19:26:41Z</dcterms:modified>
</cp:coreProperties>
</file>