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12.jpg" ContentType="image/jpeg"/>
  <Override PartName="/ppt/media/image28.jpg" ContentType="image/jpeg"/>
  <Override PartName="/ppt/media/image29.jpg" ContentType="image/jpeg"/>
  <Override PartName="/ppt/media/image30.jpg" ContentType="image/jpeg"/>
  <Override PartName="/ppt/media/image31.jpg" ContentType="image/jpeg"/>
  <Override PartName="/ppt/media/image34.jpg" ContentType="image/jpeg"/>
  <Override PartName="/ppt/media/image41.jpg" ContentType="image/jpeg"/>
  <Override PartName="/ppt/media/image42.jpg" ContentType="image/jpeg"/>
  <Override PartName="/ppt/media/image43.jpg" ContentType="image/jpeg"/>
  <Override PartName="/ppt/media/image48.jpg" ContentType="image/jpeg"/>
  <Override PartName="/ppt/media/image50.jpg" ContentType="image/jpeg"/>
  <Override PartName="/ppt/media/image56.jpg" ContentType="image/jpeg"/>
  <Override PartName="/ppt/media/image5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64" r:id="rId3"/>
  </p:sldMasterIdLst>
  <p:notesMasterIdLst>
    <p:notesMasterId r:id="rId25"/>
  </p:notesMasterIdLst>
  <p:sldIdLst>
    <p:sldId id="302" r:id="rId4"/>
    <p:sldId id="318" r:id="rId5"/>
    <p:sldId id="358" r:id="rId6"/>
    <p:sldId id="314" r:id="rId7"/>
    <p:sldId id="320" r:id="rId8"/>
    <p:sldId id="355" r:id="rId9"/>
    <p:sldId id="321" r:id="rId10"/>
    <p:sldId id="352" r:id="rId11"/>
    <p:sldId id="353" r:id="rId12"/>
    <p:sldId id="315" r:id="rId13"/>
    <p:sldId id="299" r:id="rId14"/>
    <p:sldId id="325" r:id="rId15"/>
    <p:sldId id="326" r:id="rId16"/>
    <p:sldId id="338" r:id="rId17"/>
    <p:sldId id="329" r:id="rId18"/>
    <p:sldId id="342" r:id="rId19"/>
    <p:sldId id="343" r:id="rId20"/>
    <p:sldId id="346" r:id="rId21"/>
    <p:sldId id="344" r:id="rId22"/>
    <p:sldId id="337" r:id="rId23"/>
    <p:sldId id="291"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orgia Guerrieri" initials="GG" lastIdx="9" clrIdx="0">
    <p:extLst>
      <p:ext uri="{19B8F6BF-5375-455C-9EA6-DF929625EA0E}">
        <p15:presenceInfo xmlns:p15="http://schemas.microsoft.com/office/powerpoint/2012/main" userId="d185b515c08bac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67" d="100"/>
          <a:sy n="67" d="100"/>
        </p:scale>
        <p:origin x="772" y="76"/>
      </p:cViewPr>
      <p:guideLst/>
    </p:cSldViewPr>
  </p:slideViewPr>
  <p:notesTextViewPr>
    <p:cViewPr>
      <p:scale>
        <a:sx n="1" d="1"/>
        <a:sy n="1" d="1"/>
      </p:scale>
      <p:origin x="0" y="0"/>
    </p:cViewPr>
  </p:notesTextViewPr>
  <p:notesViewPr>
    <p:cSldViewPr snapToGrid="0">
      <p:cViewPr varScale="1">
        <p:scale>
          <a:sx n="56" d="100"/>
          <a:sy n="56" d="100"/>
        </p:scale>
        <p:origin x="25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6EE92-8594-4253-A6A4-1574BB1C686B}" type="datetimeFigureOut">
              <a:rPr lang="it-IT" smtClean="0"/>
              <a:t>30/11/2020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070B8D-945A-49FB-AE20-4298E98D9A85}" type="slidenum">
              <a:rPr lang="it-IT" smtClean="0"/>
              <a:t>‹N›</a:t>
            </a:fld>
            <a:endParaRPr lang="it-IT"/>
          </a:p>
        </p:txBody>
      </p:sp>
    </p:spTree>
    <p:extLst>
      <p:ext uri="{BB962C8B-B14F-4D97-AF65-F5344CB8AC3E}">
        <p14:creationId xmlns:p14="http://schemas.microsoft.com/office/powerpoint/2010/main" val="93345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3EC644-0AD4-4C35-928C-37A1E7902E7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3370F46-DAD9-486F-B659-51966C52EA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3E88B23-1DFF-48DA-A68F-9684A009ECD3}"/>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5" name="Segnaposto piè di pagina 4">
            <a:extLst>
              <a:ext uri="{FF2B5EF4-FFF2-40B4-BE49-F238E27FC236}">
                <a16:creationId xmlns:a16="http://schemas.microsoft.com/office/drawing/2014/main" id="{85722937-470B-438F-B1AD-37D17CDE5A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D1AE3EA-5880-4058-8F8A-E04A20552B59}"/>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196895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E7F39-3DBC-49D8-9263-27B80BC167B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07BC34-1B6D-4804-B937-E20BFE2CE0B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F96E85-AE34-4DB1-B59F-33C733F087A5}"/>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5" name="Segnaposto piè di pagina 4">
            <a:extLst>
              <a:ext uri="{FF2B5EF4-FFF2-40B4-BE49-F238E27FC236}">
                <a16:creationId xmlns:a16="http://schemas.microsoft.com/office/drawing/2014/main" id="{C3CE51C5-5B58-4ABA-BADE-0D24070989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EAC2AE-72A7-4752-8E16-418FA1D96BDE}"/>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289993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20F895A-181C-4DE0-A6F1-DA0CB6FA83E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3F6915E-68EE-45DA-81F0-3A0AE6086F9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5E2925-13A2-4AA3-B964-EB1F0DD345B0}"/>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5" name="Segnaposto piè di pagina 4">
            <a:extLst>
              <a:ext uri="{FF2B5EF4-FFF2-40B4-BE49-F238E27FC236}">
                <a16:creationId xmlns:a16="http://schemas.microsoft.com/office/drawing/2014/main" id="{24552DBB-CC5A-4B6B-84F6-9299297D88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A30E838-4D6F-4675-A48C-F334A2630026}"/>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79842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437" b="0" i="0">
                <a:solidFill>
                  <a:srgbClr val="D8204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60426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25542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910639"/>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sz="2400" b="1" i="0">
                <a:solidFill>
                  <a:srgbClr val="000090"/>
                </a:solidFill>
                <a:latin typeface="Lucida Sans"/>
                <a:cs typeface="Lucida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11/30/2020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05728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830755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12192000" cy="68580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35151" y="6068567"/>
            <a:ext cx="10566400" cy="5394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7183" y="522731"/>
            <a:ext cx="10537951" cy="592226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975359" y="575309"/>
            <a:ext cx="10261600" cy="5715000"/>
          </a:xfrm>
          <a:custGeom>
            <a:avLst/>
            <a:gdLst/>
            <a:ahLst/>
            <a:cxnLst/>
            <a:rect l="l" t="t" r="r" b="b"/>
            <a:pathLst>
              <a:path w="7696200" h="5715000">
                <a:moveTo>
                  <a:pt x="0" y="5715000"/>
                </a:moveTo>
                <a:lnTo>
                  <a:pt x="7696200" y="5715000"/>
                </a:lnTo>
                <a:lnTo>
                  <a:pt x="7696200" y="0"/>
                </a:lnTo>
                <a:lnTo>
                  <a:pt x="0" y="0"/>
                </a:lnTo>
                <a:lnTo>
                  <a:pt x="0" y="571500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837183" y="522731"/>
            <a:ext cx="10537951" cy="5922264"/>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975359" y="576072"/>
            <a:ext cx="10261600" cy="57150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bk object 23"/>
          <p:cNvSpPr/>
          <p:nvPr/>
        </p:nvSpPr>
        <p:spPr>
          <a:xfrm>
            <a:off x="603978" y="182398"/>
            <a:ext cx="999100" cy="74932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bk object 24"/>
          <p:cNvSpPr/>
          <p:nvPr/>
        </p:nvSpPr>
        <p:spPr>
          <a:xfrm>
            <a:off x="10706945" y="213398"/>
            <a:ext cx="982048" cy="73653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16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9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11/30/2020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9625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90AB48-6528-4986-AD7A-0A1C42A43B7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AA319C-6A94-4E1B-920C-6E971536F94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CDB1DF-34AF-4F97-98C6-09CEDEF09FA5}"/>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5" name="Segnaposto piè di pagina 4">
            <a:extLst>
              <a:ext uri="{FF2B5EF4-FFF2-40B4-BE49-F238E27FC236}">
                <a16:creationId xmlns:a16="http://schemas.microsoft.com/office/drawing/2014/main" id="{381AAB19-A320-4050-8CD1-41F5BA5116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875E6A-2F31-400C-9A92-D0686E997CEC}"/>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309858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CB21B7-5FE6-4985-AA37-8F2D460F952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CB6C03F-EC6E-40A4-B7AA-0C678B8ECE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6A230C-4054-485F-B3F3-F846F312D512}"/>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5" name="Segnaposto piè di pagina 4">
            <a:extLst>
              <a:ext uri="{FF2B5EF4-FFF2-40B4-BE49-F238E27FC236}">
                <a16:creationId xmlns:a16="http://schemas.microsoft.com/office/drawing/2014/main" id="{356A6211-658F-4314-AF81-08B8C8FB9E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7E24DB-45FF-4249-9B33-4579A80DD313}"/>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117743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4B701F-2450-4B87-931C-88ECD69D5D3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7428B7A-3F1D-4555-A41E-13FB1220C7D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ED24139-5B31-4296-B212-E5A480A578E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D41DE23-F26B-46F1-BBEB-4C4FA6CFBB91}"/>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6" name="Segnaposto piè di pagina 5">
            <a:extLst>
              <a:ext uri="{FF2B5EF4-FFF2-40B4-BE49-F238E27FC236}">
                <a16:creationId xmlns:a16="http://schemas.microsoft.com/office/drawing/2014/main" id="{22166FC2-8AA5-45B7-90E4-1E20E0C96B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C84E16F-85C3-4500-A6AA-6412595D8D96}"/>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340746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B0734B-B5BF-4C7D-82F1-39C63537246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41AA3D4-BDE5-467F-AB7E-ECFF63858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4E6E464-3AC8-4687-B1DE-2B0A57AA981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54E3B43-F1A1-4E29-B3AF-6C166738B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1476068-677F-4EF9-861C-1ACB19066A1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2818927-680A-4C6F-861F-C766B67E516B}"/>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8" name="Segnaposto piè di pagina 7">
            <a:extLst>
              <a:ext uri="{FF2B5EF4-FFF2-40B4-BE49-F238E27FC236}">
                <a16:creationId xmlns:a16="http://schemas.microsoft.com/office/drawing/2014/main" id="{6EECFBF7-9333-4AB7-A668-E545E4B0739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03A56EA-8482-49D0-99D3-A2F91A1B876E}"/>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158686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962D2-98D5-40D7-A179-4476A341560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7F7619-FC67-48DE-93C0-59DE6248E538}"/>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4" name="Segnaposto piè di pagina 3">
            <a:extLst>
              <a:ext uri="{FF2B5EF4-FFF2-40B4-BE49-F238E27FC236}">
                <a16:creationId xmlns:a16="http://schemas.microsoft.com/office/drawing/2014/main" id="{5BC1BE6F-C7D3-4300-A708-1F6E74ECE4C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2AC5043-86D1-4DB0-93EF-2EEBB84D498B}"/>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76970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2299001-EDC2-42BD-A525-FE622D913EE1}"/>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3" name="Segnaposto piè di pagina 2">
            <a:extLst>
              <a:ext uri="{FF2B5EF4-FFF2-40B4-BE49-F238E27FC236}">
                <a16:creationId xmlns:a16="http://schemas.microsoft.com/office/drawing/2014/main" id="{B224C130-E1D7-48EF-A231-903AACB04BC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CD8FCC5-D34A-437B-9CAA-B1DD8AEC5EE2}"/>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428601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6605D-DF2B-4A10-A713-5E15DBEFC3A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4A142D-C12B-4F5F-9031-342C2138E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E36DD9D-5ABE-4C9D-8545-2F4630814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EFA0E77-CB4D-46C9-8FC0-0658AC39E96A}"/>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6" name="Segnaposto piè di pagina 5">
            <a:extLst>
              <a:ext uri="{FF2B5EF4-FFF2-40B4-BE49-F238E27FC236}">
                <a16:creationId xmlns:a16="http://schemas.microsoft.com/office/drawing/2014/main" id="{2FB17453-919B-4D1B-9051-70852BAB7D9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8A12602-A21A-41A5-ACB5-1ECCC42CD69C}"/>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26905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82534-830D-41ED-A510-634138A89A2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2C4EBF1-9AAD-45F9-BCE8-9DADB7607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7796ABE-DAA5-4B71-A935-FF03B92BC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82F7A50-91EB-4F05-AA8D-D8D3F4AA17FF}"/>
              </a:ext>
            </a:extLst>
          </p:cNvPr>
          <p:cNvSpPr>
            <a:spLocks noGrp="1"/>
          </p:cNvSpPr>
          <p:nvPr>
            <p:ph type="dt" sz="half" idx="10"/>
          </p:nvPr>
        </p:nvSpPr>
        <p:spPr/>
        <p:txBody>
          <a:bodyPr/>
          <a:lstStyle/>
          <a:p>
            <a:fld id="{7CD4FBA1-2D5F-4ABE-9542-245DE9B29F25}" type="datetimeFigureOut">
              <a:rPr lang="it-IT" smtClean="0"/>
              <a:t>30/11/2020</a:t>
            </a:fld>
            <a:endParaRPr lang="it-IT"/>
          </a:p>
        </p:txBody>
      </p:sp>
      <p:sp>
        <p:nvSpPr>
          <p:cNvPr id="6" name="Segnaposto piè di pagina 5">
            <a:extLst>
              <a:ext uri="{FF2B5EF4-FFF2-40B4-BE49-F238E27FC236}">
                <a16:creationId xmlns:a16="http://schemas.microsoft.com/office/drawing/2014/main" id="{53FF0F6D-31DC-475C-9FBE-4A65C161D7C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F43B823-9ED7-42C3-A0AA-C0431FC9074C}"/>
              </a:ext>
            </a:extLst>
          </p:cNvPr>
          <p:cNvSpPr>
            <a:spLocks noGrp="1"/>
          </p:cNvSpPr>
          <p:nvPr>
            <p:ph type="sldNum" sz="quarter" idx="12"/>
          </p:nvPr>
        </p:nvSpPr>
        <p:spPr/>
        <p:txBody>
          <a:bodyPr/>
          <a:lstStyle/>
          <a:p>
            <a:fld id="{C970210F-7640-40A1-B40D-D0FC0462FFC7}" type="slidenum">
              <a:rPr lang="it-IT" smtClean="0"/>
              <a:t>‹N›</a:t>
            </a:fld>
            <a:endParaRPr lang="it-IT"/>
          </a:p>
        </p:txBody>
      </p:sp>
    </p:spTree>
    <p:extLst>
      <p:ext uri="{BB962C8B-B14F-4D97-AF65-F5344CB8AC3E}">
        <p14:creationId xmlns:p14="http://schemas.microsoft.com/office/powerpoint/2010/main" val="3198808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3830A50-91A5-4903-AE8B-C97D80105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5EC4016-B7D3-4BC9-A1A2-7064993C8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6EAF20-4D9E-4680-A767-03C13E51F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FBA1-2D5F-4ABE-9542-245DE9B29F25}" type="datetimeFigureOut">
              <a:rPr lang="it-IT" smtClean="0"/>
              <a:t>30/11/2020</a:t>
            </a:fld>
            <a:endParaRPr lang="it-IT"/>
          </a:p>
        </p:txBody>
      </p:sp>
      <p:sp>
        <p:nvSpPr>
          <p:cNvPr id="5" name="Segnaposto piè di pagina 4">
            <a:extLst>
              <a:ext uri="{FF2B5EF4-FFF2-40B4-BE49-F238E27FC236}">
                <a16:creationId xmlns:a16="http://schemas.microsoft.com/office/drawing/2014/main" id="{F2441909-B1E7-4762-BAF5-585672452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922B36E-5426-404E-9EFA-92FDC5B51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0210F-7640-40A1-B40D-D0FC0462FFC7}" type="slidenum">
              <a:rPr lang="it-IT" smtClean="0"/>
              <a:t>‹N›</a:t>
            </a:fld>
            <a:endParaRPr lang="it-IT"/>
          </a:p>
        </p:txBody>
      </p:sp>
    </p:spTree>
    <p:extLst>
      <p:ext uri="{BB962C8B-B14F-4D97-AF65-F5344CB8AC3E}">
        <p14:creationId xmlns:p14="http://schemas.microsoft.com/office/powerpoint/2010/main" val="3824775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16" name="bk object 16"/>
          <p:cNvSpPr/>
          <p:nvPr/>
        </p:nvSpPr>
        <p:spPr>
          <a:xfrm>
            <a:off x="0" y="1"/>
            <a:ext cx="12191997" cy="6857998"/>
          </a:xfrm>
          <a:prstGeom prst="rect">
            <a:avLst/>
          </a:prstGeom>
          <a:blipFill>
            <a:blip r:embed="rId5"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2657421" y="163195"/>
            <a:ext cx="6877155" cy="492443"/>
          </a:xfrm>
          <a:prstGeom prst="rect">
            <a:avLst/>
          </a:prstGeom>
        </p:spPr>
        <p:txBody>
          <a:bodyPr wrap="square" lIns="0" tIns="0" rIns="0" bIns="0">
            <a:spAutoFit/>
          </a:bodyPr>
          <a:lstStyle>
            <a:lvl1pPr>
              <a:defRPr sz="3200" b="1" i="0">
                <a:solidFill>
                  <a:srgbClr val="910639"/>
                </a:solidFill>
                <a:latin typeface="Lucida Sans"/>
                <a:cs typeface="Lucida Sans"/>
              </a:defRPr>
            </a:lvl1pPr>
          </a:lstStyle>
          <a:p>
            <a:endParaRPr/>
          </a:p>
        </p:txBody>
      </p:sp>
      <p:sp>
        <p:nvSpPr>
          <p:cNvPr id="3" name="Holder 3"/>
          <p:cNvSpPr>
            <a:spLocks noGrp="1"/>
          </p:cNvSpPr>
          <p:nvPr>
            <p:ph type="body" idx="1"/>
          </p:nvPr>
        </p:nvSpPr>
        <p:spPr>
          <a:xfrm>
            <a:off x="601557" y="1125856"/>
            <a:ext cx="10988887" cy="369332"/>
          </a:xfrm>
          <a:prstGeom prst="rect">
            <a:avLst/>
          </a:prstGeom>
        </p:spPr>
        <p:txBody>
          <a:bodyPr wrap="square" lIns="0" tIns="0" rIns="0" bIns="0">
            <a:spAutoFit/>
          </a:bodyPr>
          <a:lstStyle>
            <a:lvl1pPr>
              <a:defRPr sz="2400" b="1" i="0">
                <a:solidFill>
                  <a:srgbClr val="000090"/>
                </a:solidFill>
                <a:latin typeface="Lucida Sans"/>
                <a:cs typeface="Lucida San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4599847"/>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8"/>
          </a:xfrm>
          <a:prstGeom prst="rect">
            <a:avLst/>
          </a:prstGeom>
          <a:blipFill>
            <a:blip r:embed="rId3" cstate="print"/>
            <a:stretch>
              <a:fillRect/>
            </a:stretch>
          </a:blipFill>
        </p:spPr>
        <p:txBody>
          <a:bodyPr wrap="square" lIns="0" tIns="0" rIns="0" bIns="0" rtlCol="0"/>
          <a:lstStyle/>
          <a:p>
            <a:endParaRPr sz="1800"/>
          </a:p>
        </p:txBody>
      </p:sp>
      <p:sp>
        <p:nvSpPr>
          <p:cNvPr id="17" name="bk object 17"/>
          <p:cNvSpPr/>
          <p:nvPr/>
        </p:nvSpPr>
        <p:spPr>
          <a:xfrm>
            <a:off x="0" y="0"/>
            <a:ext cx="12192000" cy="6858000"/>
          </a:xfrm>
          <a:prstGeom prst="rect">
            <a:avLst/>
          </a:prstGeom>
          <a:blipFill>
            <a:blip r:embed="rId4"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1646495" y="839469"/>
            <a:ext cx="8899008" cy="246221"/>
          </a:xfrm>
          <a:prstGeom prst="rect">
            <a:avLst/>
          </a:prstGeom>
        </p:spPr>
        <p:txBody>
          <a:bodyPr wrap="square" lIns="0" tIns="0" rIns="0" bIns="0">
            <a:spAutoFit/>
          </a:bodyPr>
          <a:lstStyle>
            <a:lvl1pPr>
              <a:defRPr sz="16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1016542" y="1880046"/>
            <a:ext cx="9922087" cy="292388"/>
          </a:xfrm>
          <a:prstGeom prst="rect">
            <a:avLst/>
          </a:prstGeom>
        </p:spPr>
        <p:txBody>
          <a:bodyPr wrap="square" lIns="0" tIns="0" rIns="0" bIns="0">
            <a:spAutoFit/>
          </a:bodyPr>
          <a:lstStyle>
            <a:lvl1pPr>
              <a:defRPr sz="19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596587326"/>
      </p:ext>
    </p:extLst>
  </p:cSld>
  <p:clrMap bg1="lt1" tx1="dk1" bg2="lt2" tx2="dk2" accent1="accent1" accent2="accent2" accent3="accent3" accent4="accent4" accent5="accent5" accent6="accent6" hlink="hlink" folHlink="folHlink"/>
  <p:sldLayoutIdLst>
    <p:sldLayoutId id="214748366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oDZWpmYj38U" TargetMode="External"/><Relationship Id="rId1" Type="http://schemas.openxmlformats.org/officeDocument/2006/relationships/slideLayout" Target="../slideLayouts/slideLayout7.xml"/><Relationship Id="rId5" Type="http://schemas.openxmlformats.org/officeDocument/2006/relationships/hyperlink" Target="https://www.youtube.com/watch?v=WVAIkovOtKg"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png"/><Relationship Id="rId16" Type="http://schemas.openxmlformats.org/officeDocument/2006/relationships/image" Target="../media/image25.svg"/><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jp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6.jp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9000"/>
            <a:lum/>
          </a:blip>
          <a:srcRect/>
          <a:stretch>
            <a:fillRect t="-18000" b="-18000"/>
          </a:stretch>
        </a:blipFill>
        <a:effectLst/>
      </p:bgPr>
    </p:bg>
    <p:spTree>
      <p:nvGrpSpPr>
        <p:cNvPr id="1" name=""/>
        <p:cNvGrpSpPr/>
        <p:nvPr/>
      </p:nvGrpSpPr>
      <p:grpSpPr>
        <a:xfrm>
          <a:off x="0" y="0"/>
          <a:ext cx="0" cy="0"/>
          <a:chOff x="0" y="0"/>
          <a:chExt cx="0" cy="0"/>
        </a:xfrm>
      </p:grpSpPr>
      <p:sp>
        <p:nvSpPr>
          <p:cNvPr id="3" name="object 3"/>
          <p:cNvSpPr/>
          <p:nvPr/>
        </p:nvSpPr>
        <p:spPr>
          <a:xfrm>
            <a:off x="7042483" y="0"/>
            <a:ext cx="5149517" cy="4550464"/>
          </a:xfrm>
          <a:custGeom>
            <a:avLst/>
            <a:gdLst/>
            <a:ahLst/>
            <a:cxnLst/>
            <a:rect l="l" t="t" r="r" b="b"/>
            <a:pathLst>
              <a:path w="4495800" h="4432300">
                <a:moveTo>
                  <a:pt x="3799043" y="0"/>
                </a:moveTo>
                <a:lnTo>
                  <a:pt x="1064846" y="0"/>
                </a:lnTo>
                <a:lnTo>
                  <a:pt x="1040500" y="16629"/>
                </a:lnTo>
                <a:lnTo>
                  <a:pt x="1002250" y="43856"/>
                </a:lnTo>
                <a:lnTo>
                  <a:pt x="964415" y="71907"/>
                </a:lnTo>
                <a:lnTo>
                  <a:pt x="927007" y="100784"/>
                </a:lnTo>
                <a:lnTo>
                  <a:pt x="890039" y="130486"/>
                </a:lnTo>
                <a:lnTo>
                  <a:pt x="853523" y="161013"/>
                </a:lnTo>
                <a:lnTo>
                  <a:pt x="817471" y="192365"/>
                </a:lnTo>
                <a:lnTo>
                  <a:pt x="781896" y="224542"/>
                </a:lnTo>
                <a:lnTo>
                  <a:pt x="746810" y="257543"/>
                </a:lnTo>
                <a:lnTo>
                  <a:pt x="712226" y="291371"/>
                </a:lnTo>
                <a:lnTo>
                  <a:pt x="678311" y="325864"/>
                </a:lnTo>
                <a:lnTo>
                  <a:pt x="645222" y="360858"/>
                </a:lnTo>
                <a:lnTo>
                  <a:pt x="612961" y="396340"/>
                </a:lnTo>
                <a:lnTo>
                  <a:pt x="581527" y="432298"/>
                </a:lnTo>
                <a:lnTo>
                  <a:pt x="550920" y="468719"/>
                </a:lnTo>
                <a:lnTo>
                  <a:pt x="521141" y="505590"/>
                </a:lnTo>
                <a:lnTo>
                  <a:pt x="492189" y="542900"/>
                </a:lnTo>
                <a:lnTo>
                  <a:pt x="464064" y="580637"/>
                </a:lnTo>
                <a:lnTo>
                  <a:pt x="436766" y="618787"/>
                </a:lnTo>
                <a:lnTo>
                  <a:pt x="410295" y="657338"/>
                </a:lnTo>
                <a:lnTo>
                  <a:pt x="384651" y="696279"/>
                </a:lnTo>
                <a:lnTo>
                  <a:pt x="359835" y="735596"/>
                </a:lnTo>
                <a:lnTo>
                  <a:pt x="335846" y="775278"/>
                </a:lnTo>
                <a:lnTo>
                  <a:pt x="312684" y="815312"/>
                </a:lnTo>
                <a:lnTo>
                  <a:pt x="290350" y="855685"/>
                </a:lnTo>
                <a:lnTo>
                  <a:pt x="268842" y="896386"/>
                </a:lnTo>
                <a:lnTo>
                  <a:pt x="248162" y="937402"/>
                </a:lnTo>
                <a:lnTo>
                  <a:pt x="228309" y="978720"/>
                </a:lnTo>
                <a:lnTo>
                  <a:pt x="209283" y="1020329"/>
                </a:lnTo>
                <a:lnTo>
                  <a:pt x="191085" y="1062216"/>
                </a:lnTo>
                <a:lnTo>
                  <a:pt x="173713" y="1104368"/>
                </a:lnTo>
                <a:lnTo>
                  <a:pt x="157169" y="1146773"/>
                </a:lnTo>
                <a:lnTo>
                  <a:pt x="141452" y="1189420"/>
                </a:lnTo>
                <a:lnTo>
                  <a:pt x="126562" y="1232295"/>
                </a:lnTo>
                <a:lnTo>
                  <a:pt x="112500" y="1275386"/>
                </a:lnTo>
                <a:lnTo>
                  <a:pt x="99265" y="1318680"/>
                </a:lnTo>
                <a:lnTo>
                  <a:pt x="86856" y="1362167"/>
                </a:lnTo>
                <a:lnTo>
                  <a:pt x="75275" y="1405832"/>
                </a:lnTo>
                <a:lnTo>
                  <a:pt x="64522" y="1449664"/>
                </a:lnTo>
                <a:lnTo>
                  <a:pt x="54595" y="1493651"/>
                </a:lnTo>
                <a:lnTo>
                  <a:pt x="45496" y="1537779"/>
                </a:lnTo>
                <a:lnTo>
                  <a:pt x="37224" y="1582037"/>
                </a:lnTo>
                <a:lnTo>
                  <a:pt x="29779" y="1626413"/>
                </a:lnTo>
                <a:lnTo>
                  <a:pt x="23161" y="1670894"/>
                </a:lnTo>
                <a:lnTo>
                  <a:pt x="17371" y="1715467"/>
                </a:lnTo>
                <a:lnTo>
                  <a:pt x="12408" y="1760121"/>
                </a:lnTo>
                <a:lnTo>
                  <a:pt x="8272" y="1804842"/>
                </a:lnTo>
                <a:lnTo>
                  <a:pt x="4963" y="1849619"/>
                </a:lnTo>
                <a:lnTo>
                  <a:pt x="2481" y="1894439"/>
                </a:lnTo>
                <a:lnTo>
                  <a:pt x="827" y="1939291"/>
                </a:lnTo>
                <a:lnTo>
                  <a:pt x="0" y="1984160"/>
                </a:lnTo>
                <a:lnTo>
                  <a:pt x="0" y="2029036"/>
                </a:lnTo>
                <a:lnTo>
                  <a:pt x="827" y="2073906"/>
                </a:lnTo>
                <a:lnTo>
                  <a:pt x="2481" y="2118757"/>
                </a:lnTo>
                <a:lnTo>
                  <a:pt x="4963" y="2163577"/>
                </a:lnTo>
                <a:lnTo>
                  <a:pt x="8272" y="2208354"/>
                </a:lnTo>
                <a:lnTo>
                  <a:pt x="12408" y="2253076"/>
                </a:lnTo>
                <a:lnTo>
                  <a:pt x="17371" y="2297729"/>
                </a:lnTo>
                <a:lnTo>
                  <a:pt x="23161" y="2342303"/>
                </a:lnTo>
                <a:lnTo>
                  <a:pt x="29779" y="2386783"/>
                </a:lnTo>
                <a:lnTo>
                  <a:pt x="37224" y="2431159"/>
                </a:lnTo>
                <a:lnTo>
                  <a:pt x="45496" y="2475417"/>
                </a:lnTo>
                <a:lnTo>
                  <a:pt x="54595" y="2519546"/>
                </a:lnTo>
                <a:lnTo>
                  <a:pt x="64522" y="2563532"/>
                </a:lnTo>
                <a:lnTo>
                  <a:pt x="75275" y="2607365"/>
                </a:lnTo>
                <a:lnTo>
                  <a:pt x="86856" y="2651030"/>
                </a:lnTo>
                <a:lnTo>
                  <a:pt x="99265" y="2694516"/>
                </a:lnTo>
                <a:lnTo>
                  <a:pt x="112500" y="2737811"/>
                </a:lnTo>
                <a:lnTo>
                  <a:pt x="126562" y="2780902"/>
                </a:lnTo>
                <a:lnTo>
                  <a:pt x="141452" y="2823777"/>
                </a:lnTo>
                <a:lnTo>
                  <a:pt x="157169" y="2866423"/>
                </a:lnTo>
                <a:lnTo>
                  <a:pt x="173713" y="2908828"/>
                </a:lnTo>
                <a:lnTo>
                  <a:pt x="191085" y="2950981"/>
                </a:lnTo>
                <a:lnTo>
                  <a:pt x="209283" y="2992867"/>
                </a:lnTo>
                <a:lnTo>
                  <a:pt x="228309" y="3034476"/>
                </a:lnTo>
                <a:lnTo>
                  <a:pt x="248162" y="3075794"/>
                </a:lnTo>
                <a:lnTo>
                  <a:pt x="268842" y="3116810"/>
                </a:lnTo>
                <a:lnTo>
                  <a:pt x="290350" y="3157511"/>
                </a:lnTo>
                <a:lnTo>
                  <a:pt x="312684" y="3197885"/>
                </a:lnTo>
                <a:lnTo>
                  <a:pt x="335846" y="3237918"/>
                </a:lnTo>
                <a:lnTo>
                  <a:pt x="359835" y="3277600"/>
                </a:lnTo>
                <a:lnTo>
                  <a:pt x="384651" y="3316918"/>
                </a:lnTo>
                <a:lnTo>
                  <a:pt x="410295" y="3355858"/>
                </a:lnTo>
                <a:lnTo>
                  <a:pt x="436766" y="3394410"/>
                </a:lnTo>
                <a:lnTo>
                  <a:pt x="464064" y="3432560"/>
                </a:lnTo>
                <a:lnTo>
                  <a:pt x="492189" y="3470296"/>
                </a:lnTo>
                <a:lnTo>
                  <a:pt x="521141" y="3507606"/>
                </a:lnTo>
                <a:lnTo>
                  <a:pt x="550920" y="3544478"/>
                </a:lnTo>
                <a:lnTo>
                  <a:pt x="581527" y="3580899"/>
                </a:lnTo>
                <a:lnTo>
                  <a:pt x="612961" y="3616856"/>
                </a:lnTo>
                <a:lnTo>
                  <a:pt x="645222" y="3652338"/>
                </a:lnTo>
                <a:lnTo>
                  <a:pt x="678311" y="3687332"/>
                </a:lnTo>
                <a:lnTo>
                  <a:pt x="712226" y="3721826"/>
                </a:lnTo>
                <a:lnTo>
                  <a:pt x="746810" y="3755653"/>
                </a:lnTo>
                <a:lnTo>
                  <a:pt x="781896" y="3788655"/>
                </a:lnTo>
                <a:lnTo>
                  <a:pt x="817471" y="3820832"/>
                </a:lnTo>
                <a:lnTo>
                  <a:pt x="853523" y="3852184"/>
                </a:lnTo>
                <a:lnTo>
                  <a:pt x="890039" y="3882711"/>
                </a:lnTo>
                <a:lnTo>
                  <a:pt x="927007" y="3912413"/>
                </a:lnTo>
                <a:lnTo>
                  <a:pt x="964415" y="3941290"/>
                </a:lnTo>
                <a:lnTo>
                  <a:pt x="1002250" y="3969342"/>
                </a:lnTo>
                <a:lnTo>
                  <a:pt x="1040500" y="3996569"/>
                </a:lnTo>
                <a:lnTo>
                  <a:pt x="1079152" y="4022970"/>
                </a:lnTo>
                <a:lnTo>
                  <a:pt x="1118195" y="4048547"/>
                </a:lnTo>
                <a:lnTo>
                  <a:pt x="1157615" y="4073298"/>
                </a:lnTo>
                <a:lnTo>
                  <a:pt x="1197401" y="4097225"/>
                </a:lnTo>
                <a:lnTo>
                  <a:pt x="1237539" y="4120326"/>
                </a:lnTo>
                <a:lnTo>
                  <a:pt x="1278019" y="4142603"/>
                </a:lnTo>
                <a:lnTo>
                  <a:pt x="1318826" y="4164054"/>
                </a:lnTo>
                <a:lnTo>
                  <a:pt x="1359949" y="4184681"/>
                </a:lnTo>
                <a:lnTo>
                  <a:pt x="1401376" y="4204482"/>
                </a:lnTo>
                <a:lnTo>
                  <a:pt x="1443093" y="4223458"/>
                </a:lnTo>
                <a:lnTo>
                  <a:pt x="1485090" y="4241609"/>
                </a:lnTo>
                <a:lnTo>
                  <a:pt x="1527352" y="4258935"/>
                </a:lnTo>
                <a:lnTo>
                  <a:pt x="1569869" y="4275436"/>
                </a:lnTo>
                <a:lnTo>
                  <a:pt x="1612627" y="4291112"/>
                </a:lnTo>
                <a:lnTo>
                  <a:pt x="1655614" y="4305963"/>
                </a:lnTo>
                <a:lnTo>
                  <a:pt x="1698817" y="4319989"/>
                </a:lnTo>
                <a:lnTo>
                  <a:pt x="1742226" y="4333190"/>
                </a:lnTo>
                <a:lnTo>
                  <a:pt x="1785826" y="4345566"/>
                </a:lnTo>
                <a:lnTo>
                  <a:pt x="1829605" y="4357117"/>
                </a:lnTo>
                <a:lnTo>
                  <a:pt x="1873552" y="4367842"/>
                </a:lnTo>
                <a:lnTo>
                  <a:pt x="1917654" y="4377743"/>
                </a:lnTo>
                <a:lnTo>
                  <a:pt x="1961898" y="4386818"/>
                </a:lnTo>
                <a:lnTo>
                  <a:pt x="2006272" y="4395069"/>
                </a:lnTo>
                <a:lnTo>
                  <a:pt x="2050764" y="4402494"/>
                </a:lnTo>
                <a:lnTo>
                  <a:pt x="2095361" y="4409095"/>
                </a:lnTo>
                <a:lnTo>
                  <a:pt x="2140051" y="4414870"/>
                </a:lnTo>
                <a:lnTo>
                  <a:pt x="2184821" y="4419821"/>
                </a:lnTo>
                <a:lnTo>
                  <a:pt x="2229660" y="4423946"/>
                </a:lnTo>
                <a:lnTo>
                  <a:pt x="2274554" y="4427246"/>
                </a:lnTo>
                <a:lnTo>
                  <a:pt x="2319492" y="4429721"/>
                </a:lnTo>
                <a:lnTo>
                  <a:pt x="2364460" y="4431371"/>
                </a:lnTo>
                <a:lnTo>
                  <a:pt x="2409447" y="4432196"/>
                </a:lnTo>
                <a:lnTo>
                  <a:pt x="2454441" y="4432196"/>
                </a:lnTo>
                <a:lnTo>
                  <a:pt x="2499428" y="4431371"/>
                </a:lnTo>
                <a:lnTo>
                  <a:pt x="2544396" y="4429721"/>
                </a:lnTo>
                <a:lnTo>
                  <a:pt x="2589334" y="4427246"/>
                </a:lnTo>
                <a:lnTo>
                  <a:pt x="2634228" y="4423946"/>
                </a:lnTo>
                <a:lnTo>
                  <a:pt x="2679067" y="4419821"/>
                </a:lnTo>
                <a:lnTo>
                  <a:pt x="2723837" y="4414870"/>
                </a:lnTo>
                <a:lnTo>
                  <a:pt x="2768527" y="4409095"/>
                </a:lnTo>
                <a:lnTo>
                  <a:pt x="2813124" y="4402494"/>
                </a:lnTo>
                <a:lnTo>
                  <a:pt x="2857616" y="4395069"/>
                </a:lnTo>
                <a:lnTo>
                  <a:pt x="2901990" y="4386818"/>
                </a:lnTo>
                <a:lnTo>
                  <a:pt x="2946234" y="4377743"/>
                </a:lnTo>
                <a:lnTo>
                  <a:pt x="2990336" y="4367842"/>
                </a:lnTo>
                <a:lnTo>
                  <a:pt x="3034283" y="4357117"/>
                </a:lnTo>
                <a:lnTo>
                  <a:pt x="3078062" y="4345566"/>
                </a:lnTo>
                <a:lnTo>
                  <a:pt x="3121663" y="4333190"/>
                </a:lnTo>
                <a:lnTo>
                  <a:pt x="3165071" y="4319989"/>
                </a:lnTo>
                <a:lnTo>
                  <a:pt x="3208275" y="4305963"/>
                </a:lnTo>
                <a:lnTo>
                  <a:pt x="3251262" y="4291112"/>
                </a:lnTo>
                <a:lnTo>
                  <a:pt x="3294020" y="4275436"/>
                </a:lnTo>
                <a:lnTo>
                  <a:pt x="3336536" y="4258935"/>
                </a:lnTo>
                <a:lnTo>
                  <a:pt x="3378799" y="4241609"/>
                </a:lnTo>
                <a:lnTo>
                  <a:pt x="3420795" y="4223458"/>
                </a:lnTo>
                <a:lnTo>
                  <a:pt x="3462513" y="4204482"/>
                </a:lnTo>
                <a:lnTo>
                  <a:pt x="3503939" y="4184681"/>
                </a:lnTo>
                <a:lnTo>
                  <a:pt x="3545062" y="4164054"/>
                </a:lnTo>
                <a:lnTo>
                  <a:pt x="3585870" y="4142603"/>
                </a:lnTo>
                <a:lnTo>
                  <a:pt x="3626349" y="4120326"/>
                </a:lnTo>
                <a:lnTo>
                  <a:pt x="3666488" y="4097225"/>
                </a:lnTo>
                <a:lnTo>
                  <a:pt x="3706273" y="4073298"/>
                </a:lnTo>
                <a:lnTo>
                  <a:pt x="3745694" y="4048547"/>
                </a:lnTo>
                <a:lnTo>
                  <a:pt x="3784736" y="4022970"/>
                </a:lnTo>
                <a:lnTo>
                  <a:pt x="3823389" y="3996569"/>
                </a:lnTo>
                <a:lnTo>
                  <a:pt x="3861639" y="3969342"/>
                </a:lnTo>
                <a:lnTo>
                  <a:pt x="3899474" y="3941290"/>
                </a:lnTo>
                <a:lnTo>
                  <a:pt x="3936882" y="3912413"/>
                </a:lnTo>
                <a:lnTo>
                  <a:pt x="3973850" y="3882711"/>
                </a:lnTo>
                <a:lnTo>
                  <a:pt x="4010366" y="3852184"/>
                </a:lnTo>
                <a:lnTo>
                  <a:pt x="4046418" y="3820832"/>
                </a:lnTo>
                <a:lnTo>
                  <a:pt x="4081993" y="3788655"/>
                </a:lnTo>
                <a:lnTo>
                  <a:pt x="4117079" y="3755653"/>
                </a:lnTo>
                <a:lnTo>
                  <a:pt x="4151663" y="3721826"/>
                </a:lnTo>
                <a:lnTo>
                  <a:pt x="4185578" y="3687332"/>
                </a:lnTo>
                <a:lnTo>
                  <a:pt x="4218667" y="3652338"/>
                </a:lnTo>
                <a:lnTo>
                  <a:pt x="4250928" y="3616856"/>
                </a:lnTo>
                <a:lnTo>
                  <a:pt x="4282362" y="3580899"/>
                </a:lnTo>
                <a:lnTo>
                  <a:pt x="4312968" y="3544478"/>
                </a:lnTo>
                <a:lnTo>
                  <a:pt x="4342748" y="3507606"/>
                </a:lnTo>
                <a:lnTo>
                  <a:pt x="4371700" y="3470296"/>
                </a:lnTo>
                <a:lnTo>
                  <a:pt x="4399825" y="3432560"/>
                </a:lnTo>
                <a:lnTo>
                  <a:pt x="4427123" y="3394410"/>
                </a:lnTo>
                <a:lnTo>
                  <a:pt x="4453594" y="3355858"/>
                </a:lnTo>
                <a:lnTo>
                  <a:pt x="4479237" y="3316918"/>
                </a:lnTo>
                <a:lnTo>
                  <a:pt x="4495696" y="3290841"/>
                </a:lnTo>
                <a:lnTo>
                  <a:pt x="4495696" y="722355"/>
                </a:lnTo>
                <a:lnTo>
                  <a:pt x="3799043" y="0"/>
                </a:lnTo>
                <a:close/>
              </a:path>
              <a:path w="4495800" h="4432300">
                <a:moveTo>
                  <a:pt x="3799043" y="0"/>
                </a:moveTo>
                <a:lnTo>
                  <a:pt x="4495696" y="722355"/>
                </a:lnTo>
                <a:lnTo>
                  <a:pt x="4479237" y="696279"/>
                </a:lnTo>
                <a:lnTo>
                  <a:pt x="4453594" y="657338"/>
                </a:lnTo>
                <a:lnTo>
                  <a:pt x="4427123" y="618787"/>
                </a:lnTo>
                <a:lnTo>
                  <a:pt x="4399825" y="580637"/>
                </a:lnTo>
                <a:lnTo>
                  <a:pt x="4371700" y="542900"/>
                </a:lnTo>
                <a:lnTo>
                  <a:pt x="4342748" y="505590"/>
                </a:lnTo>
                <a:lnTo>
                  <a:pt x="4312968" y="468719"/>
                </a:lnTo>
                <a:lnTo>
                  <a:pt x="4282362" y="432298"/>
                </a:lnTo>
                <a:lnTo>
                  <a:pt x="4250928" y="396340"/>
                </a:lnTo>
                <a:lnTo>
                  <a:pt x="4218667" y="360858"/>
                </a:lnTo>
                <a:lnTo>
                  <a:pt x="4185578" y="325864"/>
                </a:lnTo>
                <a:lnTo>
                  <a:pt x="4151663" y="291371"/>
                </a:lnTo>
                <a:lnTo>
                  <a:pt x="4117079" y="257543"/>
                </a:lnTo>
                <a:lnTo>
                  <a:pt x="4081993" y="224542"/>
                </a:lnTo>
                <a:lnTo>
                  <a:pt x="4046418" y="192365"/>
                </a:lnTo>
                <a:lnTo>
                  <a:pt x="4010366" y="161013"/>
                </a:lnTo>
                <a:lnTo>
                  <a:pt x="3973850" y="130486"/>
                </a:lnTo>
                <a:lnTo>
                  <a:pt x="3936882" y="100784"/>
                </a:lnTo>
                <a:lnTo>
                  <a:pt x="3899474" y="71907"/>
                </a:lnTo>
                <a:lnTo>
                  <a:pt x="3861639" y="43856"/>
                </a:lnTo>
                <a:lnTo>
                  <a:pt x="3823389" y="16629"/>
                </a:lnTo>
                <a:lnTo>
                  <a:pt x="3799043" y="0"/>
                </a:lnTo>
                <a:close/>
              </a:path>
              <a:path w="4495800" h="4432300">
                <a:moveTo>
                  <a:pt x="4495696" y="0"/>
                </a:moveTo>
                <a:lnTo>
                  <a:pt x="3799043" y="0"/>
                </a:lnTo>
                <a:lnTo>
                  <a:pt x="3823389" y="16629"/>
                </a:lnTo>
                <a:lnTo>
                  <a:pt x="3861639" y="43856"/>
                </a:lnTo>
                <a:lnTo>
                  <a:pt x="3899474" y="71907"/>
                </a:lnTo>
                <a:lnTo>
                  <a:pt x="3936882" y="100784"/>
                </a:lnTo>
                <a:lnTo>
                  <a:pt x="3973850" y="130486"/>
                </a:lnTo>
                <a:lnTo>
                  <a:pt x="4010366" y="161013"/>
                </a:lnTo>
                <a:lnTo>
                  <a:pt x="4046418" y="192365"/>
                </a:lnTo>
                <a:lnTo>
                  <a:pt x="4081993" y="224542"/>
                </a:lnTo>
                <a:lnTo>
                  <a:pt x="4117079" y="257543"/>
                </a:lnTo>
                <a:lnTo>
                  <a:pt x="4151663" y="291371"/>
                </a:lnTo>
                <a:lnTo>
                  <a:pt x="4185578" y="325864"/>
                </a:lnTo>
                <a:lnTo>
                  <a:pt x="4218667" y="360858"/>
                </a:lnTo>
                <a:lnTo>
                  <a:pt x="4250928" y="396340"/>
                </a:lnTo>
                <a:lnTo>
                  <a:pt x="4282362" y="432298"/>
                </a:lnTo>
                <a:lnTo>
                  <a:pt x="4312968" y="468719"/>
                </a:lnTo>
                <a:lnTo>
                  <a:pt x="4342748" y="505590"/>
                </a:lnTo>
                <a:lnTo>
                  <a:pt x="4371700" y="542900"/>
                </a:lnTo>
                <a:lnTo>
                  <a:pt x="4399825" y="580637"/>
                </a:lnTo>
                <a:lnTo>
                  <a:pt x="4427123" y="618787"/>
                </a:lnTo>
                <a:lnTo>
                  <a:pt x="4453594" y="657338"/>
                </a:lnTo>
                <a:lnTo>
                  <a:pt x="4479237" y="696279"/>
                </a:lnTo>
                <a:lnTo>
                  <a:pt x="4495696" y="722355"/>
                </a:lnTo>
                <a:lnTo>
                  <a:pt x="4495696" y="0"/>
                </a:lnTo>
                <a:close/>
              </a:path>
            </a:pathLst>
          </a:custGeom>
          <a:solidFill>
            <a:srgbClr val="D82042">
              <a:alpha val="69999"/>
            </a:srgbClr>
          </a:solidFill>
        </p:spPr>
        <p:txBody>
          <a:bodyPr wrap="square" lIns="0" tIns="0" rIns="0" bIns="0" rtlCol="0"/>
          <a:lstStyle/>
          <a:p>
            <a:endParaRPr sz="1266" dirty="0"/>
          </a:p>
        </p:txBody>
      </p:sp>
      <p:sp>
        <p:nvSpPr>
          <p:cNvPr id="4" name="object 4"/>
          <p:cNvSpPr txBox="1">
            <a:spLocks noGrp="1"/>
          </p:cNvSpPr>
          <p:nvPr>
            <p:ph type="title"/>
          </p:nvPr>
        </p:nvSpPr>
        <p:spPr>
          <a:xfrm>
            <a:off x="8304807" y="134506"/>
            <a:ext cx="3575685" cy="2963672"/>
          </a:xfrm>
          <a:prstGeom prst="rect">
            <a:avLst/>
          </a:prstGeom>
        </p:spPr>
        <p:txBody>
          <a:bodyPr vert="horz" wrap="square" lIns="0" tIns="8930" rIns="0" bIns="0" rtlCol="0" anchor="ctr">
            <a:spAutoFit/>
          </a:bodyPr>
          <a:lstStyle/>
          <a:p>
            <a:pPr marL="8929">
              <a:lnSpc>
                <a:spcPct val="100000"/>
              </a:lnSpc>
              <a:spcBef>
                <a:spcPts val="70"/>
              </a:spcBef>
            </a:pPr>
            <a:r>
              <a:rPr lang="it-IT" sz="4800" dirty="0" err="1">
                <a:solidFill>
                  <a:schemeClr val="tx1">
                    <a:lumMod val="95000"/>
                    <a:lumOff val="5000"/>
                  </a:schemeClr>
                </a:solidFill>
                <a:latin typeface="Aharoni" panose="02010803020104030203" pitchFamily="2" charset="-79"/>
                <a:cs typeface="Aharoni" panose="02010803020104030203" pitchFamily="2" charset="-79"/>
              </a:rPr>
              <a:t>Climate</a:t>
            </a:r>
            <a:r>
              <a:rPr lang="it-IT" sz="4800" dirty="0">
                <a:solidFill>
                  <a:schemeClr val="tx1">
                    <a:lumMod val="95000"/>
                    <a:lumOff val="5000"/>
                  </a:schemeClr>
                </a:solidFill>
                <a:latin typeface="Aharoni" panose="02010803020104030203" pitchFamily="2" charset="-79"/>
                <a:cs typeface="Aharoni" panose="02010803020104030203" pitchFamily="2" charset="-79"/>
              </a:rPr>
              <a:t> </a:t>
            </a:r>
            <a:r>
              <a:rPr lang="it-IT" sz="4800" dirty="0" err="1">
                <a:solidFill>
                  <a:schemeClr val="tx1">
                    <a:lumMod val="95000"/>
                    <a:lumOff val="5000"/>
                  </a:schemeClr>
                </a:solidFill>
                <a:latin typeface="Aharoni" panose="02010803020104030203" pitchFamily="2" charset="-79"/>
                <a:cs typeface="Aharoni" panose="02010803020104030203" pitchFamily="2" charset="-79"/>
              </a:rPr>
              <a:t>Education</a:t>
            </a:r>
            <a:r>
              <a:rPr lang="it-IT" sz="4800" dirty="0">
                <a:solidFill>
                  <a:schemeClr val="tx1">
                    <a:lumMod val="95000"/>
                    <a:lumOff val="5000"/>
                  </a:schemeClr>
                </a:solidFill>
                <a:latin typeface="Aharoni" panose="02010803020104030203" pitchFamily="2" charset="-79"/>
                <a:cs typeface="Aharoni" panose="02010803020104030203" pitchFamily="2" charset="-79"/>
              </a:rPr>
              <a:t> </a:t>
            </a:r>
            <a:r>
              <a:rPr lang="it-IT" sz="4800" dirty="0" err="1">
                <a:solidFill>
                  <a:schemeClr val="tx1">
                    <a:lumMod val="95000"/>
                    <a:lumOff val="5000"/>
                  </a:schemeClr>
                </a:solidFill>
                <a:latin typeface="Aharoni" panose="02010803020104030203" pitchFamily="2" charset="-79"/>
                <a:cs typeface="Aharoni" panose="02010803020104030203" pitchFamily="2" charset="-79"/>
              </a:rPr>
              <a:t>is</a:t>
            </a:r>
            <a:r>
              <a:rPr lang="it-IT" sz="4800" dirty="0">
                <a:solidFill>
                  <a:schemeClr val="tx1">
                    <a:lumMod val="95000"/>
                    <a:lumOff val="5000"/>
                  </a:schemeClr>
                </a:solidFill>
                <a:latin typeface="Aharoni" panose="02010803020104030203" pitchFamily="2" charset="-79"/>
                <a:cs typeface="Aharoni" panose="02010803020104030203" pitchFamily="2" charset="-79"/>
              </a:rPr>
              <a:t> a  </a:t>
            </a:r>
            <a:r>
              <a:rPr lang="it-IT" sz="4800" i="1" spc="600" dirty="0" err="1">
                <a:solidFill>
                  <a:schemeClr val="tx1">
                    <a:lumMod val="95000"/>
                    <a:lumOff val="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lifelong</a:t>
            </a:r>
            <a:r>
              <a:rPr lang="it-IT" sz="4800" dirty="0">
                <a:solidFill>
                  <a:schemeClr val="tx1">
                    <a:lumMod val="95000"/>
                    <a:lumOff val="5000"/>
                  </a:schemeClr>
                </a:solidFill>
                <a:latin typeface="Aharoni" panose="02010803020104030203" pitchFamily="2" charset="-79"/>
                <a:cs typeface="Aharoni" panose="02010803020104030203" pitchFamily="2" charset="-79"/>
              </a:rPr>
              <a:t> </a:t>
            </a:r>
            <a:r>
              <a:rPr lang="it-IT" sz="4800" dirty="0" err="1">
                <a:solidFill>
                  <a:schemeClr val="tx1">
                    <a:lumMod val="95000"/>
                    <a:lumOff val="5000"/>
                  </a:schemeClr>
                </a:solidFill>
                <a:latin typeface="Aharoni" panose="02010803020104030203" pitchFamily="2" charset="-79"/>
                <a:cs typeface="Aharoni" panose="02010803020104030203" pitchFamily="2" charset="-79"/>
              </a:rPr>
              <a:t>journey</a:t>
            </a:r>
            <a:r>
              <a:rPr lang="it-IT" sz="4800" dirty="0">
                <a:solidFill>
                  <a:schemeClr val="tx1">
                    <a:lumMod val="95000"/>
                    <a:lumOff val="5000"/>
                  </a:schemeClr>
                </a:solidFill>
                <a:latin typeface="Aharoni" panose="02010803020104030203" pitchFamily="2" charset="-79"/>
                <a:cs typeface="Aharoni" panose="02010803020104030203" pitchFamily="2" charset="-79"/>
              </a:rPr>
              <a:t>.</a:t>
            </a:r>
            <a:endParaRPr sz="4800" dirty="0">
              <a:solidFill>
                <a:schemeClr val="tx1">
                  <a:lumMod val="95000"/>
                  <a:lumOff val="5000"/>
                </a:schemeClr>
              </a:solidFill>
              <a:latin typeface="Aharoni" panose="02010803020104030203" pitchFamily="2" charset="-79"/>
              <a:cs typeface="Aharoni" panose="02010803020104030203" pitchFamily="2" charset="-79"/>
            </a:endParaRPr>
          </a:p>
        </p:txBody>
      </p:sp>
      <p:sp>
        <p:nvSpPr>
          <p:cNvPr id="5" name="object 5"/>
          <p:cNvSpPr txBox="1"/>
          <p:nvPr/>
        </p:nvSpPr>
        <p:spPr>
          <a:xfrm>
            <a:off x="7356973" y="2984993"/>
            <a:ext cx="4981031" cy="686126"/>
          </a:xfrm>
          <a:prstGeom prst="rect">
            <a:avLst/>
          </a:prstGeom>
        </p:spPr>
        <p:txBody>
          <a:bodyPr vert="horz" wrap="square" lIns="0" tIns="8930" rIns="0" bIns="0" rtlCol="0">
            <a:spAutoFit/>
          </a:bodyPr>
          <a:lstStyle/>
          <a:p>
            <a:pPr marL="8929">
              <a:spcBef>
                <a:spcPts val="70"/>
              </a:spcBef>
            </a:pPr>
            <a:r>
              <a:rPr lang="it-IT" sz="4400" spc="-608" dirty="0">
                <a:solidFill>
                  <a:srgbClr val="FFFFFF"/>
                </a:solidFill>
                <a:latin typeface="Calibri"/>
                <a:cs typeface="Calibri"/>
              </a:rPr>
              <a:t>NOT     JUST     A      DESTINATION</a:t>
            </a:r>
            <a:endParaRPr sz="4400" dirty="0">
              <a:latin typeface="Calibri"/>
              <a:cs typeface="Calibri"/>
            </a:endParaRPr>
          </a:p>
        </p:txBody>
      </p:sp>
      <p:sp>
        <p:nvSpPr>
          <p:cNvPr id="6" name="Titolo 1">
            <a:extLst>
              <a:ext uri="{FF2B5EF4-FFF2-40B4-BE49-F238E27FC236}">
                <a16:creationId xmlns:a16="http://schemas.microsoft.com/office/drawing/2014/main" id="{EE1F5BDF-1663-4F39-9015-8246CEA5A3CD}"/>
              </a:ext>
            </a:extLst>
          </p:cNvPr>
          <p:cNvSpPr txBox="1">
            <a:spLocks/>
          </p:cNvSpPr>
          <p:nvPr/>
        </p:nvSpPr>
        <p:spPr>
          <a:xfrm>
            <a:off x="157194" y="1299887"/>
            <a:ext cx="9144000" cy="23876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8437" b="0" i="0" kern="1200">
                <a:solidFill>
                  <a:srgbClr val="D82042"/>
                </a:solidFill>
                <a:latin typeface="Calibri"/>
                <a:ea typeface="+mj-ea"/>
                <a:cs typeface="Calibri"/>
              </a:defRPr>
            </a:lvl1pPr>
          </a:lstStyle>
          <a:p>
            <a:r>
              <a:rPr lang="it-IT" sz="2800" dirty="0">
                <a:solidFill>
                  <a:schemeClr val="tx1">
                    <a:lumMod val="95000"/>
                    <a:lumOff val="5000"/>
                  </a:schemeClr>
                </a:solidFill>
              </a:rPr>
              <a:t>“SANDRO PERTINI” SECONDARY SCHOOL (ITALY)</a:t>
            </a:r>
          </a:p>
          <a:p>
            <a:endParaRPr lang="it-IT" sz="2800" dirty="0">
              <a:solidFill>
                <a:schemeClr val="tx1">
                  <a:lumMod val="95000"/>
                  <a:lumOff val="5000"/>
                </a:schemeClr>
              </a:solidFill>
            </a:endParaRPr>
          </a:p>
          <a:p>
            <a:r>
              <a:rPr lang="it-IT" sz="2800" dirty="0">
                <a:solidFill>
                  <a:schemeClr val="tx1">
                    <a:lumMod val="95000"/>
                    <a:lumOff val="5000"/>
                  </a:schemeClr>
                </a:solidFill>
              </a:rPr>
              <a:t>LESSON PLAN : </a:t>
            </a:r>
          </a:p>
          <a:p>
            <a:r>
              <a:rPr lang="en-US" sz="2800" dirty="0">
                <a:solidFill>
                  <a:schemeClr val="tx1">
                    <a:lumMod val="95000"/>
                    <a:lumOff val="5000"/>
                  </a:schemeClr>
                </a:solidFill>
              </a:rPr>
              <a:t>Teaching Socials Studies  through English – </a:t>
            </a:r>
          </a:p>
          <a:p>
            <a:r>
              <a:rPr lang="en-US" sz="2800" dirty="0">
                <a:solidFill>
                  <a:schemeClr val="tx1">
                    <a:lumMod val="95000"/>
                    <a:lumOff val="5000"/>
                  </a:schemeClr>
                </a:solidFill>
              </a:rPr>
              <a:t>a CLIL approach</a:t>
            </a:r>
          </a:p>
          <a:p>
            <a:endParaRPr lang="en-US" sz="2800" dirty="0">
              <a:solidFill>
                <a:schemeClr val="tx1">
                  <a:lumMod val="95000"/>
                  <a:lumOff val="5000"/>
                </a:schemeClr>
              </a:solidFill>
            </a:endParaRPr>
          </a:p>
          <a:p>
            <a:r>
              <a:rPr lang="en-US" sz="2800" dirty="0">
                <a:solidFill>
                  <a:schemeClr val="tx1">
                    <a:lumMod val="95000"/>
                    <a:lumOff val="5000"/>
                  </a:schemeClr>
                </a:solidFill>
              </a:rPr>
              <a:t>UNIT :</a:t>
            </a:r>
            <a:r>
              <a:rPr lang="en-GB" sz="2800" b="1" cap="small" dirty="0">
                <a:solidFill>
                  <a:srgbClr val="000000"/>
                </a:solidFill>
                <a:effectLst>
                  <a:outerShdw blurRad="50800" dist="38100" algn="tr" rotWithShape="0">
                    <a:prstClr val="black">
                      <a:alpha val="40000"/>
                    </a:prstClr>
                  </a:outerShdw>
                </a:effectLst>
                <a:latin typeface="Cambria" panose="02040503050406030204" pitchFamily="18" charset="0"/>
                <a:ea typeface="Calibri" panose="020F0502020204030204" pitchFamily="34" charset="0"/>
                <a:cs typeface="Times New Roman" panose="02020603050405020304" pitchFamily="18" charset="0"/>
              </a:rPr>
              <a:t> </a:t>
            </a:r>
          </a:p>
          <a:p>
            <a:r>
              <a:rPr lang="en-GB" sz="2800" b="1" cap="small" dirty="0">
                <a:solidFill>
                  <a:srgbClr val="000000"/>
                </a:solidFill>
                <a:effectLst>
                  <a:outerShdw blurRad="50800" dist="38100" algn="tr" rotWithShape="0">
                    <a:prstClr val="black">
                      <a:alpha val="40000"/>
                    </a:prstClr>
                  </a:outerShdw>
                </a:effectLst>
                <a:latin typeface="Cambria" panose="02040503050406030204" pitchFamily="18" charset="0"/>
                <a:ea typeface="Calibri" panose="020F0502020204030204" pitchFamily="34" charset="0"/>
                <a:cs typeface="Times New Roman" panose="02020603050405020304" pitchFamily="18" charset="0"/>
              </a:rPr>
              <a:t>Sustainable Development Goals</a:t>
            </a:r>
          </a:p>
          <a:p>
            <a:endParaRPr lang="en-US" sz="2400" dirty="0">
              <a:solidFill>
                <a:schemeClr val="tx1">
                  <a:lumMod val="95000"/>
                  <a:lumOff val="5000"/>
                </a:schemeClr>
              </a:solidFill>
            </a:endParaRPr>
          </a:p>
          <a:p>
            <a:r>
              <a:rPr lang="en-US" sz="2400" dirty="0">
                <a:solidFill>
                  <a:schemeClr val="tx1">
                    <a:lumMod val="95000"/>
                    <a:lumOff val="5000"/>
                  </a:schemeClr>
                </a:solidFill>
              </a:rPr>
              <a:t>THEME / TOPIC : </a:t>
            </a:r>
          </a:p>
          <a:p>
            <a:r>
              <a:rPr lang="en-US" sz="2000" b="1" cap="small" dirty="0">
                <a:solidFill>
                  <a:srgbClr val="000000"/>
                </a:solidFill>
                <a:effectLst>
                  <a:outerShdw blurRad="50800" dist="38100" algn="tr" rotWithShape="0">
                    <a:prstClr val="black">
                      <a:alpha val="40000"/>
                    </a:prstClr>
                  </a:outerShdw>
                </a:effectLst>
                <a:latin typeface="Cambria" panose="02040503050406030204" pitchFamily="18" charset="0"/>
                <a:ea typeface="Times New Roman" panose="02020603050405020304" pitchFamily="18" charset="0"/>
                <a:cs typeface="Times New Roman" panose="02020603050405020304" pitchFamily="18" charset="0"/>
              </a:rPr>
              <a:t>CLIMATE CHANGE : A DAILY FIGHT. </a:t>
            </a:r>
          </a:p>
          <a:p>
            <a:r>
              <a:rPr lang="en-US" sz="2000" b="1" cap="small" dirty="0">
                <a:solidFill>
                  <a:srgbClr val="000000"/>
                </a:solidFill>
                <a:effectLst>
                  <a:outerShdw blurRad="50800" dist="38100" algn="tr" rotWithShape="0">
                    <a:prstClr val="black">
                      <a:alpha val="40000"/>
                    </a:prstClr>
                  </a:outerShdw>
                </a:effectLst>
                <a:latin typeface="Cambria" panose="02040503050406030204" pitchFamily="18" charset="0"/>
                <a:ea typeface="Times New Roman" panose="02020603050405020304" pitchFamily="18" charset="0"/>
                <a:cs typeface="Times New Roman" panose="02020603050405020304" pitchFamily="18" charset="0"/>
              </a:rPr>
              <a:t>CLIMATE EDUCATION AS A LIFELONG JOURNEY</a:t>
            </a:r>
          </a:p>
          <a:p>
            <a:endParaRPr lang="it-IT" sz="2800" dirty="0">
              <a:solidFill>
                <a:schemeClr val="tx1">
                  <a:lumMod val="95000"/>
                  <a:lumOff val="5000"/>
                </a:schemeClr>
              </a:solidFill>
            </a:endParaRPr>
          </a:p>
        </p:txBody>
      </p:sp>
      <p:sp>
        <p:nvSpPr>
          <p:cNvPr id="7" name="Sottotitolo 2">
            <a:extLst>
              <a:ext uri="{FF2B5EF4-FFF2-40B4-BE49-F238E27FC236}">
                <a16:creationId xmlns:a16="http://schemas.microsoft.com/office/drawing/2014/main" id="{143FA7FD-B9EE-4B7D-B3C0-14A86C497AE7}"/>
              </a:ext>
            </a:extLst>
          </p:cNvPr>
          <p:cNvSpPr txBox="1">
            <a:spLocks/>
          </p:cNvSpPr>
          <p:nvPr/>
        </p:nvSpPr>
        <p:spPr>
          <a:xfrm>
            <a:off x="8582534" y="6081056"/>
            <a:ext cx="4545410" cy="84915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effectLst>
                <a:outerShdw blurRad="38100" dist="38100" dir="2700000" algn="tl">
                  <a:srgbClr val="000000">
                    <a:alpha val="43137"/>
                  </a:srgbClr>
                </a:outerShdw>
              </a:effectLst>
            </a:endParaRPr>
          </a:p>
          <a:p>
            <a:pPr marL="0" indent="0">
              <a:buNone/>
            </a:pPr>
            <a:r>
              <a:rPr lang="en-GB" dirty="0" err="1"/>
              <a:t>Martinsicuro</a:t>
            </a:r>
            <a:r>
              <a:rPr lang="en-GB" dirty="0"/>
              <a:t> 20/11/2020</a:t>
            </a:r>
          </a:p>
          <a:p>
            <a:pPr marL="0" indent="0">
              <a:buNone/>
            </a:pPr>
            <a:endParaRPr lang="en-GB" dirty="0"/>
          </a:p>
          <a:p>
            <a:pPr marL="0" indent="0">
              <a:buNone/>
            </a:pPr>
            <a:endParaRPr lang="it-IT" dirty="0"/>
          </a:p>
        </p:txBody>
      </p:sp>
      <p:pic>
        <p:nvPicPr>
          <p:cNvPr id="1026" name="Picture 2" descr="Thoughtbook 2015 - Journey to Education Excellence - Ewing Marion Kauffman  Foundation">
            <a:extLst>
              <a:ext uri="{FF2B5EF4-FFF2-40B4-BE49-F238E27FC236}">
                <a16:creationId xmlns:a16="http://schemas.microsoft.com/office/drawing/2014/main" id="{0F15505D-D3B3-466B-9152-77D97F5D2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3739644"/>
            <a:ext cx="3352800" cy="1173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714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523CDC-13AE-4535-AF2E-1441A711E1E5}"/>
              </a:ext>
            </a:extLst>
          </p:cNvPr>
          <p:cNvSpPr>
            <a:spLocks noGrp="1"/>
          </p:cNvSpPr>
          <p:nvPr>
            <p:ph type="title"/>
          </p:nvPr>
        </p:nvSpPr>
        <p:spPr>
          <a:xfrm>
            <a:off x="156753" y="161306"/>
            <a:ext cx="10515600" cy="1325563"/>
          </a:xfrm>
        </p:spPr>
        <p:txBody>
          <a:bodyPr>
            <a:normAutofit/>
          </a:bodyPr>
          <a:lstStyle/>
          <a:p>
            <a:pPr algn="ctr"/>
            <a:br>
              <a:rPr lang="it-IT" sz="3600" b="1" spc="-5" dirty="0">
                <a:solidFill>
                  <a:srgbClr val="C00000"/>
                </a:solidFill>
                <a:effectLst>
                  <a:outerShdw blurRad="38100" dist="38100" dir="2700000" algn="tl">
                    <a:srgbClr val="000000">
                      <a:alpha val="43137"/>
                    </a:srgbClr>
                  </a:outerShdw>
                </a:effectLst>
                <a:latin typeface="Century Schoolbook" panose="02040604050505020304" pitchFamily="18" charset="0"/>
              </a:rPr>
            </a:br>
            <a:r>
              <a:rPr lang="it-IT" sz="3600" b="1" spc="-5" dirty="0" err="1">
                <a:solidFill>
                  <a:srgbClr val="C00000"/>
                </a:solidFill>
                <a:effectLst>
                  <a:outerShdw blurRad="38100" dist="38100" dir="2700000" algn="tl">
                    <a:srgbClr val="000000">
                      <a:alpha val="43137"/>
                    </a:srgbClr>
                  </a:outerShdw>
                </a:effectLst>
                <a:latin typeface="Century Schoolbook" panose="02040604050505020304" pitchFamily="18" charset="0"/>
              </a:rPr>
              <a:t>Methodology</a:t>
            </a:r>
            <a:endParaRPr lang="it-IT" sz="4000" b="1" dirty="0">
              <a:solidFill>
                <a:srgbClr val="C00000"/>
              </a:solidFill>
              <a:effectLst>
                <a:outerShdw blurRad="38100" dist="38100" dir="2700000" algn="tl">
                  <a:srgbClr val="000000">
                    <a:alpha val="43137"/>
                  </a:srgbClr>
                </a:outerShdw>
              </a:effectLst>
              <a:latin typeface="Century Schoolbook" panose="02040604050505020304" pitchFamily="18" charset="0"/>
            </a:endParaRPr>
          </a:p>
        </p:txBody>
      </p:sp>
      <p:sp>
        <p:nvSpPr>
          <p:cNvPr id="5" name="Rettangolo 4">
            <a:extLst>
              <a:ext uri="{FF2B5EF4-FFF2-40B4-BE49-F238E27FC236}">
                <a16:creationId xmlns:a16="http://schemas.microsoft.com/office/drawing/2014/main" id="{58AB8D8D-9E12-450E-AEB4-651B33E7C042}"/>
              </a:ext>
            </a:extLst>
          </p:cNvPr>
          <p:cNvSpPr/>
          <p:nvPr/>
        </p:nvSpPr>
        <p:spPr>
          <a:xfrm>
            <a:off x="156753" y="1486869"/>
            <a:ext cx="11878494" cy="5293757"/>
          </a:xfrm>
          <a:prstGeom prst="rect">
            <a:avLst/>
          </a:prstGeom>
        </p:spPr>
        <p:txBody>
          <a:bodyPr wrap="square">
            <a:spAutoFit/>
          </a:bodyPr>
          <a:lstStyle/>
          <a:p>
            <a:pPr marL="285750" indent="-285750">
              <a:spcAft>
                <a:spcPts val="1200"/>
              </a:spcAft>
              <a:buFont typeface="Wingdings" panose="05000000000000000000" pitchFamily="2" charset="2"/>
              <a:buChar char="Ø"/>
            </a:pPr>
            <a:r>
              <a:rPr lang="en-US" sz="2000" b="1" dirty="0">
                <a:solidFill>
                  <a:srgbClr val="C00000"/>
                </a:solidFill>
                <a:latin typeface="Century Schoolbook" panose="02040604050505020304" pitchFamily="18" charset="0"/>
                <a:cs typeface="Arial" panose="020B0604020202020204" pitchFamily="34" charset="0"/>
              </a:rPr>
              <a:t>Main Methodology: </a:t>
            </a:r>
          </a:p>
          <a:p>
            <a:pPr>
              <a:spcAft>
                <a:spcPts val="1200"/>
              </a:spcAft>
            </a:pPr>
            <a:r>
              <a:rPr lang="en-US" dirty="0">
                <a:latin typeface="Century Schoolbook" panose="02040604050505020304" pitchFamily="18" charset="0"/>
                <a:cs typeface="Arial" panose="020B0604020202020204" pitchFamily="34" charset="0"/>
              </a:rPr>
              <a:t>ESA – it’s a 3 stages methodology. </a:t>
            </a:r>
          </a:p>
          <a:p>
            <a:pPr>
              <a:spcAft>
                <a:spcPts val="1200"/>
              </a:spcAft>
            </a:pPr>
            <a:r>
              <a:rPr lang="en-US" dirty="0">
                <a:latin typeface="Century Schoolbook" panose="02040604050505020304" pitchFamily="18" charset="0"/>
                <a:cs typeface="Arial" panose="020B0604020202020204" pitchFamily="34" charset="0"/>
              </a:rPr>
              <a:t>E=Engage - S=Study - A=Activate</a:t>
            </a:r>
          </a:p>
          <a:p>
            <a:pPr>
              <a:spcAft>
                <a:spcPts val="1200"/>
              </a:spcAft>
            </a:pPr>
            <a:endParaRPr lang="it-IT" dirty="0">
              <a:latin typeface="Century Schoolbook" panose="02040604050505020304" pitchFamily="18" charset="0"/>
              <a:cs typeface="Arial" panose="020B0604020202020204" pitchFamily="34" charset="0"/>
            </a:endParaRPr>
          </a:p>
          <a:p>
            <a:pPr>
              <a:spcAft>
                <a:spcPts val="1200"/>
              </a:spcAft>
            </a:pPr>
            <a:endParaRPr lang="it-IT" dirty="0">
              <a:latin typeface="Century Schoolbook" panose="02040604050505020304" pitchFamily="18" charset="0"/>
              <a:cs typeface="Arial" panose="020B0604020202020204" pitchFamily="34" charset="0"/>
            </a:endParaRPr>
          </a:p>
          <a:p>
            <a:pPr marL="285750" indent="-285750">
              <a:spcAft>
                <a:spcPts val="1200"/>
              </a:spcAft>
              <a:buFont typeface="Wingdings" panose="05000000000000000000" pitchFamily="2" charset="2"/>
              <a:buChar char="Ø"/>
            </a:pPr>
            <a:r>
              <a:rPr lang="en-US" sz="2000" b="1" dirty="0">
                <a:solidFill>
                  <a:srgbClr val="C00000"/>
                </a:solidFill>
                <a:latin typeface="Century Schoolbook" panose="02040604050505020304" pitchFamily="18" charset="0"/>
                <a:cs typeface="Arial" panose="020B0604020202020204" pitchFamily="34" charset="0"/>
              </a:rPr>
              <a:t>Other Methodologies :</a:t>
            </a:r>
            <a:endParaRPr lang="it-IT" sz="2000" b="1" dirty="0">
              <a:solidFill>
                <a:srgbClr val="C00000"/>
              </a:solidFill>
              <a:latin typeface="Century Schoolbook" panose="02040604050505020304" pitchFamily="18" charset="0"/>
              <a:cs typeface="Arial" panose="020B0604020202020204" pitchFamily="34" charset="0"/>
            </a:endParaRPr>
          </a:p>
          <a:p>
            <a:pPr marL="342900" indent="-342900">
              <a:spcAft>
                <a:spcPts val="1200"/>
              </a:spcAft>
              <a:buFont typeface="Wingdings" panose="05000000000000000000" pitchFamily="2" charset="2"/>
              <a:buChar char="Ø"/>
            </a:pPr>
            <a:r>
              <a:rPr lang="it-IT" dirty="0" err="1">
                <a:latin typeface="Century Schoolbook" panose="02040604050505020304" pitchFamily="18" charset="0"/>
                <a:cs typeface="Arial" panose="020B0604020202020204" pitchFamily="34" charset="0"/>
              </a:rPr>
              <a:t>Learner-centred</a:t>
            </a:r>
            <a:r>
              <a:rPr lang="it-IT" dirty="0">
                <a:latin typeface="Century Schoolbook" panose="02040604050505020304" pitchFamily="18" charset="0"/>
                <a:cs typeface="Arial" panose="020B0604020202020204" pitchFamily="34" charset="0"/>
              </a:rPr>
              <a:t> and </a:t>
            </a:r>
            <a:r>
              <a:rPr lang="it-IT" dirty="0" err="1">
                <a:latin typeface="Century Schoolbook" panose="02040604050505020304" pitchFamily="18" charset="0"/>
                <a:cs typeface="Arial" panose="020B0604020202020204" pitchFamily="34" charset="0"/>
              </a:rPr>
              <a:t>inductive</a:t>
            </a:r>
            <a:r>
              <a:rPr lang="it-IT" dirty="0">
                <a:latin typeface="Century Schoolbook" panose="02040604050505020304" pitchFamily="18" charset="0"/>
                <a:cs typeface="Arial" panose="020B0604020202020204" pitchFamily="34" charset="0"/>
              </a:rPr>
              <a:t> </a:t>
            </a:r>
            <a:r>
              <a:rPr lang="it-IT" dirty="0" err="1">
                <a:latin typeface="Century Schoolbook" panose="02040604050505020304" pitchFamily="18" charset="0"/>
                <a:cs typeface="Arial" panose="020B0604020202020204" pitchFamily="34" charset="0"/>
              </a:rPr>
              <a:t>approach</a:t>
            </a:r>
            <a:r>
              <a:rPr lang="it-IT" dirty="0">
                <a:latin typeface="Century Schoolbook" panose="02040604050505020304" pitchFamily="18" charset="0"/>
                <a:cs typeface="Arial" panose="020B0604020202020204" pitchFamily="34" charset="0"/>
              </a:rPr>
              <a:t>.</a:t>
            </a:r>
          </a:p>
          <a:p>
            <a:pPr marL="342900" indent="-342900">
              <a:spcAft>
                <a:spcPts val="1200"/>
              </a:spcAft>
              <a:buFont typeface="Wingdings" panose="05000000000000000000" pitchFamily="2" charset="2"/>
              <a:buChar char="Ø"/>
            </a:pPr>
            <a:r>
              <a:rPr lang="it-IT" dirty="0">
                <a:solidFill>
                  <a:prstClr val="black"/>
                </a:solidFill>
                <a:latin typeface="Century Schoolbook" panose="02040604050505020304" pitchFamily="18" charset="0"/>
                <a:cs typeface="Arial" panose="020B0604020202020204" pitchFamily="34" charset="0"/>
              </a:rPr>
              <a:t>Focus on </a:t>
            </a:r>
            <a:r>
              <a:rPr lang="it-IT" dirty="0" err="1">
                <a:solidFill>
                  <a:prstClr val="black"/>
                </a:solidFill>
                <a:latin typeface="Century Schoolbook" panose="02040604050505020304" pitchFamily="18" charset="0"/>
                <a:cs typeface="Arial" panose="020B0604020202020204" pitchFamily="34" charset="0"/>
              </a:rPr>
              <a:t>students</a:t>
            </a:r>
            <a:r>
              <a:rPr lang="it-IT" dirty="0">
                <a:solidFill>
                  <a:prstClr val="black"/>
                </a:solidFill>
                <a:latin typeface="Century Schoolbook" panose="02040604050505020304" pitchFamily="18" charset="0"/>
                <a:cs typeface="Arial" panose="020B0604020202020204" pitchFamily="34" charset="0"/>
              </a:rPr>
              <a:t>’ learning</a:t>
            </a:r>
            <a:r>
              <a:rPr lang="it-IT" spc="-275" dirty="0">
                <a:solidFill>
                  <a:prstClr val="black"/>
                </a:solidFill>
                <a:latin typeface="Century Schoolbook" panose="02040604050505020304" pitchFamily="18" charset="0"/>
                <a:cs typeface="Arial" panose="020B0604020202020204" pitchFamily="34" charset="0"/>
              </a:rPr>
              <a:t> </a:t>
            </a:r>
            <a:r>
              <a:rPr lang="it-IT" spc="-5" dirty="0">
                <a:solidFill>
                  <a:prstClr val="black"/>
                </a:solidFill>
                <a:latin typeface="Century Schoolbook" panose="02040604050505020304" pitchFamily="18" charset="0"/>
                <a:cs typeface="Arial" panose="020B0604020202020204" pitchFamily="34" charset="0"/>
              </a:rPr>
              <a:t>styles : </a:t>
            </a:r>
            <a:r>
              <a:rPr lang="en-US" spc="-5" dirty="0">
                <a:solidFill>
                  <a:prstClr val="black"/>
                </a:solidFill>
                <a:latin typeface="Century Schoolbook" panose="02040604050505020304" pitchFamily="18" charset="0"/>
                <a:cs typeface="Arial" panose="020B0604020202020204" pitchFamily="34" charset="0"/>
              </a:rPr>
              <a:t>the pupil aware of his/her own learning style is able to develop autonomy in the study</a:t>
            </a:r>
            <a:r>
              <a:rPr lang="it-IT" spc="-5" dirty="0">
                <a:solidFill>
                  <a:prstClr val="black"/>
                </a:solidFill>
                <a:latin typeface="Century Schoolbook" panose="02040604050505020304" pitchFamily="18" charset="0"/>
                <a:cs typeface="Arial" panose="020B0604020202020204" pitchFamily="34" charset="0"/>
              </a:rPr>
              <a:t> (</a:t>
            </a:r>
            <a:r>
              <a:rPr lang="it-IT" i="1" spc="-5" dirty="0">
                <a:solidFill>
                  <a:prstClr val="black"/>
                </a:solidFill>
                <a:latin typeface="Century Schoolbook" panose="02040604050505020304" pitchFamily="18" charset="0"/>
                <a:cs typeface="Arial" panose="020B0604020202020204" pitchFamily="34" charset="0"/>
              </a:rPr>
              <a:t>Multiple </a:t>
            </a:r>
            <a:r>
              <a:rPr lang="it-IT" i="1" spc="-5" dirty="0" err="1">
                <a:solidFill>
                  <a:prstClr val="black"/>
                </a:solidFill>
                <a:latin typeface="Century Schoolbook" panose="02040604050505020304" pitchFamily="18" charset="0"/>
                <a:cs typeface="Arial" panose="020B0604020202020204" pitchFamily="34" charset="0"/>
              </a:rPr>
              <a:t>intelligences</a:t>
            </a:r>
            <a:r>
              <a:rPr lang="it-IT" spc="-5" dirty="0">
                <a:solidFill>
                  <a:prstClr val="black"/>
                </a:solidFill>
                <a:latin typeface="Century Schoolbook" panose="02040604050505020304" pitchFamily="18" charset="0"/>
                <a:cs typeface="Arial" panose="020B0604020202020204" pitchFamily="34" charset="0"/>
              </a:rPr>
              <a:t>)</a:t>
            </a:r>
          </a:p>
          <a:p>
            <a:pPr marL="342900" indent="-342900">
              <a:spcAft>
                <a:spcPts val="1200"/>
              </a:spcAft>
              <a:buFont typeface="Wingdings" panose="05000000000000000000" pitchFamily="2" charset="2"/>
              <a:buChar char="Ø"/>
            </a:pPr>
            <a:r>
              <a:rPr lang="it-IT" dirty="0" err="1">
                <a:latin typeface="Century Schoolbook" panose="02040604050505020304" pitchFamily="18" charset="0"/>
                <a:cs typeface="Arial" panose="020B0604020202020204" pitchFamily="34" charset="0"/>
              </a:rPr>
              <a:t>Teacher</a:t>
            </a:r>
            <a:r>
              <a:rPr lang="it-IT" dirty="0">
                <a:latin typeface="Century Schoolbook" panose="02040604050505020304" pitchFamily="18" charset="0"/>
                <a:cs typeface="Arial" panose="020B0604020202020204" pitchFamily="34" charset="0"/>
              </a:rPr>
              <a:t> </a:t>
            </a:r>
            <a:r>
              <a:rPr lang="it-IT" dirty="0" err="1">
                <a:latin typeface="Century Schoolbook" panose="02040604050505020304" pitchFamily="18" charset="0"/>
                <a:cs typeface="Arial" panose="020B0604020202020204" pitchFamily="34" charset="0"/>
              </a:rPr>
              <a:t>as</a:t>
            </a:r>
            <a:r>
              <a:rPr lang="it-IT" dirty="0">
                <a:latin typeface="Century Schoolbook" panose="02040604050505020304" pitchFamily="18" charset="0"/>
                <a:cs typeface="Arial" panose="020B0604020202020204" pitchFamily="34" charset="0"/>
              </a:rPr>
              <a:t> facilitator : </a:t>
            </a:r>
            <a:r>
              <a:rPr lang="it-IT" dirty="0" err="1">
                <a:latin typeface="Century Schoolbook" panose="02040604050505020304" pitchFamily="18" charset="0"/>
                <a:cs typeface="Arial" panose="020B0604020202020204" pitchFamily="34" charset="0"/>
              </a:rPr>
              <a:t>provides</a:t>
            </a:r>
            <a:r>
              <a:rPr lang="it-IT" dirty="0">
                <a:latin typeface="Century Schoolbook" panose="02040604050505020304" pitchFamily="18" charset="0"/>
                <a:cs typeface="Arial" panose="020B0604020202020204" pitchFamily="34" charset="0"/>
              </a:rPr>
              <a:t> </a:t>
            </a:r>
            <a:r>
              <a:rPr lang="en-US" dirty="0">
                <a:latin typeface="Century Schoolbook" panose="02040604050505020304" pitchFamily="18" charset="0"/>
                <a:cs typeface="Arial" panose="020B0604020202020204" pitchFamily="34" charset="0"/>
              </a:rPr>
              <a:t>Key competences for lifelong learning (</a:t>
            </a:r>
            <a:r>
              <a:rPr lang="it-IT" i="1" dirty="0" err="1">
                <a:latin typeface="Century Schoolbook" panose="02040604050505020304" pitchFamily="18" charset="0"/>
                <a:cs typeface="Arial" panose="020B0604020202020204" pitchFamily="34" charset="0"/>
              </a:rPr>
              <a:t>Scaffolding</a:t>
            </a:r>
            <a:r>
              <a:rPr lang="it-IT" dirty="0">
                <a:latin typeface="Century Schoolbook" panose="02040604050505020304" pitchFamily="18" charset="0"/>
                <a:cs typeface="Arial" panose="020B0604020202020204" pitchFamily="34" charset="0"/>
              </a:rPr>
              <a:t>)</a:t>
            </a:r>
            <a:r>
              <a:rPr lang="en-US" dirty="0">
                <a:latin typeface="Century Schoolbook" panose="02040604050505020304" pitchFamily="18" charset="0"/>
                <a:cs typeface="Arial" panose="020B0604020202020204" pitchFamily="34" charset="0"/>
              </a:rPr>
              <a:t> and is aware of his/her own </a:t>
            </a:r>
            <a:r>
              <a:rPr lang="it-IT" dirty="0">
                <a:solidFill>
                  <a:prstClr val="black"/>
                </a:solidFill>
                <a:latin typeface="Century Schoolbook" panose="02040604050505020304" pitchFamily="18" charset="0"/>
                <a:cs typeface="Arial" panose="020B0604020202020204" pitchFamily="34" charset="0"/>
              </a:rPr>
              <a:t>learning</a:t>
            </a:r>
            <a:r>
              <a:rPr lang="it-IT" spc="-275" dirty="0">
                <a:solidFill>
                  <a:prstClr val="black"/>
                </a:solidFill>
                <a:latin typeface="Century Schoolbook" panose="02040604050505020304" pitchFamily="18" charset="0"/>
                <a:cs typeface="Arial" panose="020B0604020202020204" pitchFamily="34" charset="0"/>
              </a:rPr>
              <a:t> </a:t>
            </a:r>
            <a:r>
              <a:rPr lang="it-IT" spc="-5" dirty="0">
                <a:solidFill>
                  <a:prstClr val="black"/>
                </a:solidFill>
                <a:latin typeface="Century Schoolbook" panose="02040604050505020304" pitchFamily="18" charset="0"/>
                <a:cs typeface="Arial" panose="020B0604020202020204" pitchFamily="34" charset="0"/>
              </a:rPr>
              <a:t>style (</a:t>
            </a:r>
            <a:r>
              <a:rPr lang="it-IT" i="1" spc="-5" dirty="0">
                <a:solidFill>
                  <a:prstClr val="black"/>
                </a:solidFill>
                <a:latin typeface="Century Schoolbook" panose="02040604050505020304" pitchFamily="18" charset="0"/>
                <a:cs typeface="Arial" panose="020B0604020202020204" pitchFamily="34" charset="0"/>
              </a:rPr>
              <a:t>p</a:t>
            </a:r>
            <a:r>
              <a:rPr lang="en-US" i="1" dirty="0">
                <a:latin typeface="Century Schoolbook" panose="02040604050505020304" pitchFamily="18" charset="0"/>
                <a:cs typeface="Arial" panose="020B0604020202020204" pitchFamily="34" charset="0"/>
              </a:rPr>
              <a:t>ay attention on how we learn to discover how we teach</a:t>
            </a:r>
            <a:r>
              <a:rPr lang="en-US" dirty="0">
                <a:latin typeface="Century Schoolbook" panose="02040604050505020304" pitchFamily="18" charset="0"/>
                <a:cs typeface="Arial" panose="020B0604020202020204" pitchFamily="34" charset="0"/>
              </a:rPr>
              <a:t>)</a:t>
            </a:r>
          </a:p>
          <a:p>
            <a:pPr marL="342900" indent="-342900">
              <a:spcAft>
                <a:spcPts val="1200"/>
              </a:spcAft>
              <a:buFont typeface="Wingdings" panose="05000000000000000000" pitchFamily="2" charset="2"/>
              <a:buChar char="Ø"/>
            </a:pPr>
            <a:r>
              <a:rPr lang="it-IT" dirty="0">
                <a:latin typeface="Century Schoolbook" panose="02040604050505020304" pitchFamily="18" charset="0"/>
                <a:cs typeface="Arial" panose="020B0604020202020204" pitchFamily="34" charset="0"/>
              </a:rPr>
              <a:t>A </a:t>
            </a:r>
            <a:r>
              <a:rPr lang="it-IT" dirty="0" err="1">
                <a:latin typeface="Century Schoolbook" panose="02040604050505020304" pitchFamily="18" charset="0"/>
                <a:cs typeface="Arial" panose="020B0604020202020204" pitchFamily="34" charset="0"/>
              </a:rPr>
              <a:t>variety</a:t>
            </a:r>
            <a:r>
              <a:rPr lang="it-IT" dirty="0">
                <a:latin typeface="Century Schoolbook" panose="02040604050505020304" pitchFamily="18" charset="0"/>
                <a:cs typeface="Arial" panose="020B0604020202020204" pitchFamily="34" charset="0"/>
              </a:rPr>
              <a:t> of  activities to </a:t>
            </a:r>
            <a:r>
              <a:rPr lang="it-IT" dirty="0" err="1">
                <a:latin typeface="Century Schoolbook" panose="02040604050505020304" pitchFamily="18" charset="0"/>
                <a:cs typeface="Arial" panose="020B0604020202020204" pitchFamily="34" charset="0"/>
              </a:rPr>
              <a:t>suit</a:t>
            </a:r>
            <a:r>
              <a:rPr lang="it-IT" dirty="0">
                <a:latin typeface="Century Schoolbook" panose="02040604050505020304" pitchFamily="18" charset="0"/>
                <a:cs typeface="Arial" panose="020B0604020202020204" pitchFamily="34" charset="0"/>
              </a:rPr>
              <a:t> </a:t>
            </a:r>
            <a:r>
              <a:rPr lang="it-IT" dirty="0" err="1">
                <a:latin typeface="Century Schoolbook" panose="02040604050505020304" pitchFamily="18" charset="0"/>
                <a:cs typeface="Arial" panose="020B0604020202020204" pitchFamily="34" charset="0"/>
              </a:rPr>
              <a:t>Ss</a:t>
            </a:r>
            <a:r>
              <a:rPr lang="it-IT" dirty="0">
                <a:latin typeface="Century Schoolbook" panose="02040604050505020304" pitchFamily="18" charset="0"/>
                <a:cs typeface="Arial" panose="020B0604020202020204" pitchFamily="34" charset="0"/>
              </a:rPr>
              <a:t>’ </a:t>
            </a:r>
            <a:r>
              <a:rPr lang="it-IT" dirty="0" err="1">
                <a:latin typeface="Century Schoolbook" panose="02040604050505020304" pitchFamily="18" charset="0"/>
                <a:cs typeface="Arial" panose="020B0604020202020204" pitchFamily="34" charset="0"/>
              </a:rPr>
              <a:t>different</a:t>
            </a:r>
            <a:r>
              <a:rPr lang="it-IT" dirty="0">
                <a:latin typeface="Century Schoolbook" panose="02040604050505020304" pitchFamily="18" charset="0"/>
                <a:cs typeface="Arial" panose="020B0604020202020204" pitchFamily="34" charset="0"/>
              </a:rPr>
              <a:t> learning styles. T</a:t>
            </a:r>
            <a:r>
              <a:rPr lang="en-US" dirty="0" err="1">
                <a:latin typeface="Century Schoolbook" panose="02040604050505020304" pitchFamily="18" charset="0"/>
                <a:cs typeface="Arial" panose="020B0604020202020204" pitchFamily="34" charset="0"/>
              </a:rPr>
              <a:t>echniques</a:t>
            </a:r>
            <a:r>
              <a:rPr lang="en-US" dirty="0">
                <a:latin typeface="Century Schoolbook" panose="02040604050505020304" pitchFamily="18" charset="0"/>
                <a:cs typeface="Arial" panose="020B0604020202020204" pitchFamily="34" charset="0"/>
              </a:rPr>
              <a:t> include : cooperative learning, skimming, scanning, scaffolding, role-play, suggestopedia method.</a:t>
            </a:r>
            <a:endParaRPr lang="en-US" sz="2400" dirty="0">
              <a:latin typeface="Lucida Sans" panose="020B0602030504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90248F5A-AC09-43C7-A378-A74ABFBBCA5B}"/>
              </a:ext>
            </a:extLst>
          </p:cNvPr>
          <p:cNvSpPr/>
          <p:nvPr/>
        </p:nvSpPr>
        <p:spPr>
          <a:xfrm>
            <a:off x="156753" y="56108"/>
            <a:ext cx="11077305" cy="400110"/>
          </a:xfrm>
          <a:prstGeom prst="rect">
            <a:avLst/>
          </a:prstGeom>
          <a:solidFill>
            <a:srgbClr val="CC99FF"/>
          </a:solidFill>
          <a:ln>
            <a:solidFill>
              <a:srgbClr val="7030A0"/>
            </a:solidFill>
          </a:ln>
        </p:spPr>
        <p:txBody>
          <a:bodyPr wrap="square">
            <a:spAutoFit/>
          </a:bodyPr>
          <a:lstStyle/>
          <a:p>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If</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they</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can’t</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learn</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the way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you</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teach</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you</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teach</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the way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they</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err="1">
                <a:solidFill>
                  <a:srgbClr val="7030A0"/>
                </a:solidFill>
                <a:effectLst>
                  <a:outerShdw blurRad="38100" dist="38100" dir="2700000" algn="tl">
                    <a:srgbClr val="000000">
                      <a:alpha val="43137"/>
                    </a:srgbClr>
                  </a:outerShdw>
                </a:effectLst>
                <a:latin typeface="Century Schoolbook" panose="02040604050505020304" pitchFamily="18" charset="0"/>
              </a:rPr>
              <a:t>learn</a:t>
            </a:r>
            <a:r>
              <a:rPr lang="it-IT" sz="2000" b="1" dirty="0">
                <a:solidFill>
                  <a:srgbClr val="7030A0"/>
                </a:solidFill>
                <a:effectLst>
                  <a:outerShdw blurRad="38100" dist="38100" dir="2700000" algn="tl">
                    <a:srgbClr val="000000">
                      <a:alpha val="43137"/>
                    </a:srgbClr>
                  </a:outerShdw>
                </a:effectLst>
                <a:latin typeface="Century Schoolbook" panose="02040604050505020304" pitchFamily="18" charset="0"/>
              </a:rPr>
              <a:t>»  </a:t>
            </a:r>
            <a:r>
              <a:rPr lang="it-IT" sz="2000" b="1" dirty="0">
                <a:solidFill>
                  <a:srgbClr val="7030A0"/>
                </a:solidFill>
                <a:latin typeface="Century Schoolbook" panose="02040604050505020304" pitchFamily="18" charset="0"/>
              </a:rPr>
              <a:t>I. Estrada</a:t>
            </a:r>
            <a:endParaRPr lang="it-IT" sz="2000" dirty="0">
              <a:solidFill>
                <a:srgbClr val="7030A0"/>
              </a:solidFill>
              <a:latin typeface="Century Schoolbook" panose="02040604050505020304" pitchFamily="18" charset="0"/>
            </a:endParaRPr>
          </a:p>
        </p:txBody>
      </p:sp>
      <p:pic>
        <p:nvPicPr>
          <p:cNvPr id="8" name="Immagine 7">
            <a:extLst>
              <a:ext uri="{FF2B5EF4-FFF2-40B4-BE49-F238E27FC236}">
                <a16:creationId xmlns:a16="http://schemas.microsoft.com/office/drawing/2014/main" id="{9802F1C4-AA57-499E-BC84-9BDF623EA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926" y="1486869"/>
            <a:ext cx="4545874" cy="2281851"/>
          </a:xfrm>
          <a:prstGeom prst="rect">
            <a:avLst/>
          </a:prstGeom>
        </p:spPr>
      </p:pic>
      <p:cxnSp>
        <p:nvCxnSpPr>
          <p:cNvPr id="10" name="Connettore a gomito 9">
            <a:extLst>
              <a:ext uri="{FF2B5EF4-FFF2-40B4-BE49-F238E27FC236}">
                <a16:creationId xmlns:a16="http://schemas.microsoft.com/office/drawing/2014/main" id="{210F8D94-F56B-4FD0-8ECE-4DF564DA7892}"/>
              </a:ext>
            </a:extLst>
          </p:cNvPr>
          <p:cNvCxnSpPr>
            <a:cxnSpLocks/>
          </p:cNvCxnSpPr>
          <p:nvPr/>
        </p:nvCxnSpPr>
        <p:spPr>
          <a:xfrm>
            <a:off x="3934812" y="1690134"/>
            <a:ext cx="2439862" cy="521807"/>
          </a:xfrm>
          <a:prstGeom prst="bentConnector3">
            <a:avLst>
              <a:gd name="adj1" fmla="val 46788"/>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4882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FE127B-FC07-4510-BBCD-880DEC55D226}"/>
              </a:ext>
            </a:extLst>
          </p:cNvPr>
          <p:cNvSpPr>
            <a:spLocks noGrp="1"/>
          </p:cNvSpPr>
          <p:nvPr>
            <p:ph type="title"/>
          </p:nvPr>
        </p:nvSpPr>
        <p:spPr>
          <a:xfrm>
            <a:off x="0" y="0"/>
            <a:ext cx="9256863" cy="1477328"/>
          </a:xfrm>
        </p:spPr>
        <p:txBody>
          <a:bodyPr/>
          <a:lstStyle/>
          <a:p>
            <a:pPr algn="ctr"/>
            <a:r>
              <a:rPr lang="en-US" dirty="0">
                <a:latin typeface="Century Schoolbook" panose="02040604050505020304" pitchFamily="18" charset="0"/>
              </a:rPr>
              <a:t>ANTICIPATED PROBLEMS </a:t>
            </a:r>
            <a:br>
              <a:rPr lang="en-US" dirty="0">
                <a:latin typeface="Century Schoolbook" panose="02040604050505020304" pitchFamily="18" charset="0"/>
              </a:rPr>
            </a:br>
            <a:r>
              <a:rPr lang="en-US" dirty="0">
                <a:latin typeface="Century Schoolbook" panose="02040604050505020304" pitchFamily="18" charset="0"/>
              </a:rPr>
              <a:t>_possible solutions_</a:t>
            </a:r>
            <a:br>
              <a:rPr lang="it-IT" dirty="0"/>
            </a:br>
            <a:endParaRPr lang="it-IT" dirty="0"/>
          </a:p>
        </p:txBody>
      </p:sp>
      <p:sp>
        <p:nvSpPr>
          <p:cNvPr id="3" name="Segnaposto testo 2">
            <a:extLst>
              <a:ext uri="{FF2B5EF4-FFF2-40B4-BE49-F238E27FC236}">
                <a16:creationId xmlns:a16="http://schemas.microsoft.com/office/drawing/2014/main" id="{785B03B7-471A-4927-8F43-A59511AEAFEB}"/>
              </a:ext>
            </a:extLst>
          </p:cNvPr>
          <p:cNvSpPr>
            <a:spLocks noGrp="1"/>
          </p:cNvSpPr>
          <p:nvPr>
            <p:ph type="body" idx="1"/>
          </p:nvPr>
        </p:nvSpPr>
        <p:spPr>
          <a:xfrm>
            <a:off x="26126" y="1225689"/>
            <a:ext cx="9408168" cy="5262979"/>
          </a:xfrm>
        </p:spPr>
        <p:txBody>
          <a:bodyPr/>
          <a:lstStyle/>
          <a:p>
            <a:pPr marL="182563" lvl="1" algn="l"/>
            <a:r>
              <a:rPr lang="en-US" sz="2400" dirty="0">
                <a:latin typeface="Lucida Sans" panose="020B0602030504020204" pitchFamily="34" charset="0"/>
              </a:rPr>
              <a:t>Students may have difficulty interacting with the teacher </a:t>
            </a:r>
          </a:p>
          <a:p>
            <a:pPr marL="182563" lvl="1" algn="l"/>
            <a:r>
              <a:rPr lang="en-US" sz="2400" dirty="0">
                <a:latin typeface="Lucida Sans" panose="020B0602030504020204" pitchFamily="34" charset="0"/>
              </a:rPr>
              <a:t>and the classmates during the class discussion and the speaking activities (</a:t>
            </a:r>
            <a:r>
              <a:rPr lang="en-US" sz="2400" i="1" dirty="0">
                <a:latin typeface="Lucida Sans" panose="020B0602030504020204" pitchFamily="34" charset="0"/>
              </a:rPr>
              <a:t>emotional filter, fear of losing face</a:t>
            </a:r>
            <a:r>
              <a:rPr lang="en-US" sz="2400" dirty="0">
                <a:latin typeface="Lucida Sans" panose="020B0602030504020204" pitchFamily="34" charset="0"/>
              </a:rPr>
              <a:t>).</a:t>
            </a:r>
            <a:endParaRPr lang="it-IT" sz="2000" dirty="0">
              <a:latin typeface="Lucida Sans" panose="020B0602030504020204" pitchFamily="34" charset="0"/>
            </a:endParaRPr>
          </a:p>
          <a:p>
            <a:pPr algn="l"/>
            <a:endParaRPr lang="en-US" sz="4000" dirty="0">
              <a:solidFill>
                <a:schemeClr val="tx1">
                  <a:lumMod val="65000"/>
                  <a:lumOff val="35000"/>
                </a:schemeClr>
              </a:solidFill>
              <a:latin typeface="Lucida Sans" panose="020B0602030504020204" pitchFamily="34" charset="0"/>
            </a:endParaRPr>
          </a:p>
          <a:p>
            <a:pPr algn="l"/>
            <a:r>
              <a:rPr lang="en-US" sz="1800" dirty="0">
                <a:solidFill>
                  <a:schemeClr val="tx1">
                    <a:lumMod val="65000"/>
                    <a:lumOff val="35000"/>
                  </a:schemeClr>
                </a:solidFill>
                <a:latin typeface="Lucida Sans" panose="020B0602030504020204" pitchFamily="34" charset="0"/>
              </a:rPr>
              <a:t>       Teacher's hint: </a:t>
            </a:r>
            <a:r>
              <a:rPr lang="en-US" sz="1800" b="0" dirty="0">
                <a:solidFill>
                  <a:schemeClr val="tx1">
                    <a:lumMod val="65000"/>
                    <a:lumOff val="35000"/>
                  </a:schemeClr>
                </a:solidFill>
                <a:latin typeface="Lucida Sans" panose="020B0602030504020204" pitchFamily="34" charset="0"/>
              </a:rPr>
              <a:t>arouse MOTIVATION, create a RELAXED ATMOSPHERE in the classroom, make the TASKS seem ACHIEVABLE, and develop a GOOD RELATIONSHIP with the learners.</a:t>
            </a:r>
          </a:p>
          <a:p>
            <a:endParaRPr lang="en-US" sz="1400" b="0" dirty="0">
              <a:solidFill>
                <a:schemeClr val="tx1"/>
              </a:solidFill>
              <a:latin typeface="Lucida Sans" panose="020B0602030504020204" pitchFamily="34" charset="0"/>
            </a:endParaRPr>
          </a:p>
          <a:p>
            <a:endParaRPr lang="en-US" sz="1400" b="0" dirty="0">
              <a:solidFill>
                <a:schemeClr val="tx1"/>
              </a:solidFill>
              <a:latin typeface="Lucida Sans" panose="020B0602030504020204" pitchFamily="34" charset="0"/>
            </a:endParaRPr>
          </a:p>
          <a:p>
            <a:endParaRPr lang="en-US" sz="1400" b="0" dirty="0">
              <a:solidFill>
                <a:schemeClr val="tx1"/>
              </a:solidFill>
              <a:latin typeface="Lucida Sans" panose="020B0602030504020204" pitchFamily="34" charset="0"/>
            </a:endParaRPr>
          </a:p>
          <a:p>
            <a:endParaRPr lang="it-IT" sz="1400" dirty="0">
              <a:solidFill>
                <a:schemeClr val="tx1"/>
              </a:solidFill>
              <a:latin typeface="Lucida Sans" panose="020B0602030504020204" pitchFamily="34" charset="0"/>
            </a:endParaRPr>
          </a:p>
          <a:p>
            <a:pPr marL="742950" lvl="1" indent="-285750">
              <a:buFont typeface="Arial" panose="020B0604020202020204" pitchFamily="34" charset="0"/>
              <a:buChar char="•"/>
            </a:pPr>
            <a:r>
              <a:rPr lang="en-US" sz="2400" dirty="0">
                <a:solidFill>
                  <a:schemeClr val="tx1"/>
                </a:solidFill>
                <a:latin typeface="Lucida Sans" panose="020B0602030504020204" pitchFamily="34" charset="0"/>
              </a:rPr>
              <a:t>Students may have some difficulty with the new vocabulary ( Social Studies </a:t>
            </a:r>
            <a:r>
              <a:rPr lang="en-US" sz="2400" dirty="0" err="1">
                <a:solidFill>
                  <a:schemeClr val="tx1"/>
                </a:solidFill>
                <a:latin typeface="Lucida Sans" panose="020B0602030504020204" pitchFamily="34" charset="0"/>
              </a:rPr>
              <a:t>Microlanguage</a:t>
            </a:r>
            <a:r>
              <a:rPr lang="en-US" sz="2400" dirty="0">
                <a:solidFill>
                  <a:schemeClr val="tx1"/>
                </a:solidFill>
                <a:latin typeface="Lucida Sans" panose="020B0602030504020204" pitchFamily="34" charset="0"/>
              </a:rPr>
              <a:t> )</a:t>
            </a:r>
          </a:p>
          <a:p>
            <a:pPr marL="742950" lvl="1" indent="-285750">
              <a:buFont typeface="Arial" panose="020B0604020202020204" pitchFamily="34" charset="0"/>
              <a:buChar char="•"/>
            </a:pPr>
            <a:endParaRPr lang="it-IT" sz="2000" dirty="0">
              <a:solidFill>
                <a:srgbClr val="7030A0"/>
              </a:solidFill>
              <a:latin typeface="Lucida Sans" panose="020B0602030504020204" pitchFamily="34" charset="0"/>
            </a:endParaRPr>
          </a:p>
          <a:p>
            <a:endParaRPr lang="en-US" sz="1400" dirty="0">
              <a:latin typeface="Lucida Sans" panose="020B0602030504020204" pitchFamily="34" charset="0"/>
            </a:endParaRPr>
          </a:p>
          <a:p>
            <a:r>
              <a:rPr lang="en-US" sz="1400" dirty="0">
                <a:latin typeface="Lucida Sans" panose="020B0602030504020204" pitchFamily="34" charset="0"/>
              </a:rPr>
              <a:t>          </a:t>
            </a:r>
            <a:r>
              <a:rPr lang="en-US" sz="1800" dirty="0">
                <a:solidFill>
                  <a:schemeClr val="tx1">
                    <a:lumMod val="65000"/>
                    <a:lumOff val="35000"/>
                  </a:schemeClr>
                </a:solidFill>
                <a:latin typeface="Lucida Sans" panose="020B0602030504020204" pitchFamily="34" charset="0"/>
              </a:rPr>
              <a:t>Teacher’s hint:</a:t>
            </a:r>
            <a:r>
              <a:rPr lang="en-US" sz="1800" dirty="0">
                <a:solidFill>
                  <a:srgbClr val="C00000"/>
                </a:solidFill>
                <a:latin typeface="Lucida Sans" panose="020B0602030504020204" pitchFamily="34" charset="0"/>
              </a:rPr>
              <a:t>  </a:t>
            </a:r>
            <a:r>
              <a:rPr lang="en-US" sz="1800" b="0" dirty="0">
                <a:solidFill>
                  <a:schemeClr val="tx1">
                    <a:lumMod val="65000"/>
                    <a:lumOff val="35000"/>
                  </a:schemeClr>
                </a:solidFill>
                <a:latin typeface="Lucida Sans" panose="020B0602030504020204" pitchFamily="34" charset="0"/>
              </a:rPr>
              <a:t>encourage the students to contextualize the new words in the text and guess the meaning from the context (</a:t>
            </a:r>
            <a:r>
              <a:rPr lang="en-US" sz="2000" b="0" i="1" dirty="0">
                <a:solidFill>
                  <a:schemeClr val="tx1">
                    <a:lumMod val="65000"/>
                    <a:lumOff val="35000"/>
                  </a:schemeClr>
                </a:solidFill>
                <a:effectLst>
                  <a:outerShdw blurRad="38100" dist="38100" dir="2700000" algn="tl">
                    <a:srgbClr val="000000">
                      <a:alpha val="43137"/>
                    </a:srgbClr>
                  </a:outerShdw>
                </a:effectLst>
                <a:latin typeface="Lucida Sans" panose="020B0602030504020204" pitchFamily="34" charset="0"/>
              </a:rPr>
              <a:t>inductive method: inference</a:t>
            </a:r>
            <a:r>
              <a:rPr lang="en-US" sz="1800" b="0" dirty="0">
                <a:solidFill>
                  <a:schemeClr val="tx1">
                    <a:lumMod val="65000"/>
                    <a:lumOff val="35000"/>
                  </a:schemeClr>
                </a:solidFill>
                <a:latin typeface="Lucida Sans" panose="020B0602030504020204" pitchFamily="34" charset="0"/>
              </a:rPr>
              <a:t>)</a:t>
            </a:r>
            <a:endParaRPr lang="it-IT" dirty="0"/>
          </a:p>
        </p:txBody>
      </p:sp>
      <p:pic>
        <p:nvPicPr>
          <p:cNvPr id="5" name="Immagine 4">
            <a:extLst>
              <a:ext uri="{FF2B5EF4-FFF2-40B4-BE49-F238E27FC236}">
                <a16:creationId xmlns:a16="http://schemas.microsoft.com/office/drawing/2014/main" id="{C716733E-C061-458D-BF8E-3A9EB051E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299" y="0"/>
            <a:ext cx="3148575" cy="2361800"/>
          </a:xfrm>
          <a:prstGeom prst="rect">
            <a:avLst/>
          </a:prstGeom>
        </p:spPr>
      </p:pic>
      <p:sp>
        <p:nvSpPr>
          <p:cNvPr id="9" name="Freccia a pentagono 8">
            <a:extLst>
              <a:ext uri="{FF2B5EF4-FFF2-40B4-BE49-F238E27FC236}">
                <a16:creationId xmlns:a16="http://schemas.microsoft.com/office/drawing/2014/main" id="{8884B156-AA8E-44AF-BA3B-B77A40577871}"/>
              </a:ext>
            </a:extLst>
          </p:cNvPr>
          <p:cNvSpPr/>
          <p:nvPr/>
        </p:nvSpPr>
        <p:spPr>
          <a:xfrm>
            <a:off x="201019" y="4191203"/>
            <a:ext cx="8752114" cy="404949"/>
          </a:xfrm>
          <a:prstGeom prst="homePlat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pic>
        <p:nvPicPr>
          <p:cNvPr id="6" name="Immagine 5">
            <a:extLst>
              <a:ext uri="{FF2B5EF4-FFF2-40B4-BE49-F238E27FC236}">
                <a16:creationId xmlns:a16="http://schemas.microsoft.com/office/drawing/2014/main" id="{9055146D-ED33-4D78-8B39-034805DE0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6" y="5632311"/>
            <a:ext cx="502212" cy="518119"/>
          </a:xfrm>
          <a:prstGeom prst="rect">
            <a:avLst/>
          </a:prstGeom>
        </p:spPr>
      </p:pic>
      <p:pic>
        <p:nvPicPr>
          <p:cNvPr id="7" name="Immagine 6">
            <a:extLst>
              <a:ext uri="{FF2B5EF4-FFF2-40B4-BE49-F238E27FC236}">
                <a16:creationId xmlns:a16="http://schemas.microsoft.com/office/drawing/2014/main" id="{1F0BA154-42A4-4EBE-A7F0-FB0B74838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6797"/>
            <a:ext cx="502212" cy="518119"/>
          </a:xfrm>
          <a:prstGeom prst="rect">
            <a:avLst/>
          </a:prstGeom>
        </p:spPr>
      </p:pic>
    </p:spTree>
    <p:extLst>
      <p:ext uri="{BB962C8B-B14F-4D97-AF65-F5344CB8AC3E}">
        <p14:creationId xmlns:p14="http://schemas.microsoft.com/office/powerpoint/2010/main" val="3612555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557D243-D7F0-491A-99EE-8A78906F669C}"/>
              </a:ext>
            </a:extLst>
          </p:cNvPr>
          <p:cNvSpPr txBox="1">
            <a:spLocks/>
          </p:cNvSpPr>
          <p:nvPr/>
        </p:nvSpPr>
        <p:spPr>
          <a:xfrm>
            <a:off x="8582298" y="0"/>
            <a:ext cx="3609702" cy="523860"/>
          </a:xfrm>
          <a:prstGeom prst="rect">
            <a:avLst/>
          </a:prstGeom>
          <a:solidFill>
            <a:srgbClr val="FFCFAF"/>
          </a:solidFill>
        </p:spPr>
        <p:txBody>
          <a:bodyPr vert="horz" wrap="square" lIns="0" tIns="6159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484"/>
              </a:spcBef>
            </a:pPr>
            <a:r>
              <a:rPr lang="it-IT" sz="3000" spc="-5" dirty="0">
                <a:solidFill>
                  <a:srgbClr val="575F6D"/>
                </a:solidFill>
              </a:rPr>
              <a:t>LESSON 1, </a:t>
            </a:r>
            <a:r>
              <a:rPr lang="it-IT" sz="2400" spc="-5" dirty="0">
                <a:solidFill>
                  <a:srgbClr val="575F6D"/>
                </a:solidFill>
              </a:rPr>
              <a:t>PART</a:t>
            </a:r>
            <a:r>
              <a:rPr lang="it-IT" sz="2400" spc="175" dirty="0">
                <a:solidFill>
                  <a:srgbClr val="575F6D"/>
                </a:solidFill>
              </a:rPr>
              <a:t> </a:t>
            </a:r>
            <a:r>
              <a:rPr lang="it-IT" sz="3000" dirty="0">
                <a:solidFill>
                  <a:srgbClr val="575F6D"/>
                </a:solidFill>
              </a:rPr>
              <a:t>1</a:t>
            </a:r>
            <a:endParaRPr lang="it-IT" sz="3000" dirty="0"/>
          </a:p>
        </p:txBody>
      </p:sp>
      <p:sp>
        <p:nvSpPr>
          <p:cNvPr id="8" name="CasellaDiTesto 7">
            <a:extLst>
              <a:ext uri="{FF2B5EF4-FFF2-40B4-BE49-F238E27FC236}">
                <a16:creationId xmlns:a16="http://schemas.microsoft.com/office/drawing/2014/main" id="{6635CE78-ED18-49A9-86D9-AFB3011FBF9A}"/>
              </a:ext>
            </a:extLst>
          </p:cNvPr>
          <p:cNvSpPr txBox="1"/>
          <p:nvPr/>
        </p:nvSpPr>
        <p:spPr>
          <a:xfrm>
            <a:off x="183208" y="1165773"/>
            <a:ext cx="11773989" cy="6370975"/>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solidFill>
                  <a:srgbClr val="C00000"/>
                </a:solidFill>
                <a:latin typeface="Century Schoolbook" panose="02040604050505020304" pitchFamily="18" charset="0"/>
              </a:rPr>
              <a:t>Visuals and Music:</a:t>
            </a:r>
            <a:endParaRPr lang="it-IT" sz="2400" b="1" dirty="0">
              <a:solidFill>
                <a:srgbClr val="C00000"/>
              </a:solidFill>
              <a:latin typeface="Century Schoolbook" panose="02040604050505020304" pitchFamily="18" charset="0"/>
            </a:endParaRPr>
          </a:p>
          <a:p>
            <a:r>
              <a:rPr lang="en-US" sz="2000" dirty="0">
                <a:latin typeface="Century Schoolbook" panose="02040604050505020304" pitchFamily="18" charset="0"/>
              </a:rPr>
              <a:t>T. writes some quotations on the board while the Pc is playing the background music (</a:t>
            </a:r>
            <a:r>
              <a:rPr lang="en-US" sz="2000" b="1" dirty="0">
                <a:latin typeface="Century Schoolbook" panose="02040604050505020304" pitchFamily="18" charset="0"/>
              </a:rPr>
              <a:t>suggestopedia method</a:t>
            </a:r>
            <a:r>
              <a:rPr lang="en-US" sz="2000" dirty="0">
                <a:latin typeface="Century Schoolbook" panose="02040604050505020304" pitchFamily="18" charset="0"/>
              </a:rPr>
              <a:t>).</a:t>
            </a:r>
          </a:p>
          <a:p>
            <a:r>
              <a:rPr lang="en-US" sz="2400" dirty="0">
                <a:latin typeface="Century Schoolbook" panose="02040604050505020304" pitchFamily="18" charset="0"/>
              </a:rPr>
              <a:t> </a:t>
            </a:r>
            <a:endParaRPr lang="it-IT" sz="2400" dirty="0">
              <a:latin typeface="Century Schoolbook" panose="02040604050505020304" pitchFamily="18" charset="0"/>
            </a:endParaRPr>
          </a:p>
          <a:p>
            <a:endParaRPr lang="en-US" sz="2400" dirty="0">
              <a:latin typeface="Century Schoolbook" panose="02040604050505020304" pitchFamily="18" charset="0"/>
            </a:endParaRPr>
          </a:p>
          <a:p>
            <a:endParaRPr lang="en-US" sz="2400" dirty="0">
              <a:solidFill>
                <a:srgbClr val="C00000"/>
              </a:solidFill>
              <a:latin typeface="Century Schoolbook" panose="02040604050505020304" pitchFamily="18" charset="0"/>
            </a:endParaRPr>
          </a:p>
          <a:p>
            <a:endParaRPr lang="en-US" sz="2400" dirty="0">
              <a:solidFill>
                <a:srgbClr val="C00000"/>
              </a:solidFill>
              <a:latin typeface="Century Schoolbook" panose="02040604050505020304" pitchFamily="18" charset="0"/>
            </a:endParaRPr>
          </a:p>
          <a:p>
            <a:endParaRPr lang="en-US" sz="2400" b="1" dirty="0">
              <a:solidFill>
                <a:srgbClr val="C00000"/>
              </a:solidFill>
              <a:latin typeface="Century Schoolbook" panose="02040604050505020304" pitchFamily="18" charset="0"/>
            </a:endParaRPr>
          </a:p>
          <a:p>
            <a:pPr marL="285750" indent="-285750">
              <a:buFont typeface="Wingdings" panose="05000000000000000000" pitchFamily="2" charset="2"/>
              <a:buChar char="Ø"/>
            </a:pPr>
            <a:endParaRPr lang="en-US" sz="2400" b="1" dirty="0">
              <a:solidFill>
                <a:srgbClr val="C00000"/>
              </a:solidFill>
              <a:latin typeface="Century Schoolbook" panose="02040604050505020304" pitchFamily="18" charset="0"/>
            </a:endParaRPr>
          </a:p>
          <a:p>
            <a:pPr marL="285750" indent="-285750">
              <a:buFont typeface="Wingdings" panose="05000000000000000000" pitchFamily="2" charset="2"/>
              <a:buChar char="Ø"/>
            </a:pPr>
            <a:endParaRPr lang="en-US" sz="2400" b="1" dirty="0">
              <a:solidFill>
                <a:srgbClr val="C00000"/>
              </a:solidFill>
              <a:latin typeface="Century Schoolbook" panose="02040604050505020304" pitchFamily="18" charset="0"/>
            </a:endParaRPr>
          </a:p>
          <a:p>
            <a:pPr marL="285750" indent="-285750">
              <a:buFont typeface="Wingdings" panose="05000000000000000000" pitchFamily="2" charset="2"/>
              <a:buChar char="Ø"/>
            </a:pPr>
            <a:r>
              <a:rPr lang="en-US" sz="2400" b="1" dirty="0">
                <a:solidFill>
                  <a:srgbClr val="C00000"/>
                </a:solidFill>
                <a:latin typeface="Century Schoolbook" panose="02040604050505020304" pitchFamily="18" charset="0"/>
              </a:rPr>
              <a:t>Some questions to activate students’ knowledge:</a:t>
            </a:r>
            <a:endParaRPr lang="it-IT" sz="2400" b="1" dirty="0">
              <a:solidFill>
                <a:srgbClr val="C00000"/>
              </a:solidFill>
              <a:latin typeface="Century Schoolbook" panose="02040604050505020304" pitchFamily="18" charset="0"/>
            </a:endParaRPr>
          </a:p>
          <a:p>
            <a:pPr lvl="0"/>
            <a:r>
              <a:rPr lang="en-US" sz="2400" b="1" dirty="0">
                <a:solidFill>
                  <a:srgbClr val="C00000"/>
                </a:solidFill>
                <a:latin typeface="Century Schoolbook" panose="02040604050505020304" pitchFamily="18" charset="0"/>
              </a:rPr>
              <a:t>References to your or students’ experiences </a:t>
            </a:r>
          </a:p>
          <a:p>
            <a:pPr lvl="0"/>
            <a:r>
              <a:rPr lang="en-US" sz="2400" dirty="0">
                <a:latin typeface="Century Schoolbook" panose="02040604050505020304" pitchFamily="18" charset="0"/>
              </a:rPr>
              <a:t>"Do you think music could be useful in language learning? Why?" </a:t>
            </a:r>
          </a:p>
          <a:p>
            <a:pPr lvl="0"/>
            <a:r>
              <a:rPr lang="en-US" sz="2400" dirty="0">
                <a:latin typeface="Century Schoolbook" panose="02040604050505020304" pitchFamily="18" charset="0"/>
              </a:rPr>
              <a:t>- T. writes the Ss’ suggestions on the board.</a:t>
            </a:r>
            <a:endParaRPr lang="it-IT" sz="2400" dirty="0">
              <a:latin typeface="Century Schoolbook" panose="02040604050505020304" pitchFamily="18" charset="0"/>
            </a:endParaRPr>
          </a:p>
          <a:p>
            <a:pPr lvl="0"/>
            <a:r>
              <a:rPr lang="en-US" sz="2400" dirty="0">
                <a:latin typeface="Century Schoolbook" panose="02040604050505020304" pitchFamily="18" charset="0"/>
              </a:rPr>
              <a:t>- T. adds a further reason (a scientific one).</a:t>
            </a:r>
          </a:p>
          <a:p>
            <a:pPr marL="342900" lvl="0" indent="-342900">
              <a:buFontTx/>
              <a:buChar char="-"/>
            </a:pPr>
            <a:endParaRPr lang="en-US" sz="2400" dirty="0">
              <a:latin typeface="Century Schoolbook" panose="02040604050505020304" pitchFamily="18" charset="0"/>
            </a:endParaRPr>
          </a:p>
          <a:p>
            <a:pPr lvl="0"/>
            <a:endParaRPr lang="it-IT" sz="2400" dirty="0">
              <a:latin typeface="Century Schoolbook" panose="02040604050505020304" pitchFamily="18" charset="0"/>
            </a:endParaRPr>
          </a:p>
        </p:txBody>
      </p:sp>
      <p:sp>
        <p:nvSpPr>
          <p:cNvPr id="11" name="Rettangolo 10">
            <a:extLst>
              <a:ext uri="{FF2B5EF4-FFF2-40B4-BE49-F238E27FC236}">
                <a16:creationId xmlns:a16="http://schemas.microsoft.com/office/drawing/2014/main" id="{30EB14C1-9BBF-43FE-A61F-C766F661FCD7}"/>
              </a:ext>
            </a:extLst>
          </p:cNvPr>
          <p:cNvSpPr/>
          <p:nvPr/>
        </p:nvSpPr>
        <p:spPr>
          <a:xfrm>
            <a:off x="466401" y="2382559"/>
            <a:ext cx="10972800" cy="523220"/>
          </a:xfrm>
          <a:prstGeom prst="rect">
            <a:avLst/>
          </a:prstGeom>
        </p:spPr>
        <p:txBody>
          <a:bodyPr wrap="square">
            <a:spAutoFit/>
          </a:bodyPr>
          <a:lstStyle/>
          <a:p>
            <a:r>
              <a:rPr lang="en-US" sz="2800" b="1" dirty="0">
                <a:solidFill>
                  <a:srgbClr val="00B050"/>
                </a:solidFill>
                <a:latin typeface="Lucida Sans" panose="020B0602030504020204" pitchFamily="34" charset="0"/>
              </a:rPr>
              <a:t>“</a:t>
            </a:r>
            <a:r>
              <a:rPr lang="en-US" sz="2800" b="1" dirty="0">
                <a:solidFill>
                  <a:srgbClr val="00B050"/>
                </a:solidFill>
                <a:effectLst>
                  <a:outerShdw blurRad="38100" dist="38100" dir="2700000" algn="tl">
                    <a:srgbClr val="000000">
                      <a:alpha val="43137"/>
                    </a:srgbClr>
                  </a:outerShdw>
                </a:effectLst>
                <a:latin typeface="Lucida Sans" panose="020B0602030504020204" pitchFamily="34" charset="0"/>
              </a:rPr>
              <a:t>Music is the art of thinking with sounds” </a:t>
            </a:r>
            <a:r>
              <a:rPr lang="en-US" sz="2400" b="1" dirty="0">
                <a:solidFill>
                  <a:srgbClr val="00B050"/>
                </a:solidFill>
                <a:effectLst>
                  <a:outerShdw blurRad="38100" dist="38100" dir="2700000" algn="tl">
                    <a:srgbClr val="000000">
                      <a:alpha val="43137"/>
                    </a:srgbClr>
                  </a:outerShdw>
                </a:effectLst>
                <a:latin typeface="Lucida Sans" panose="020B0602030504020204" pitchFamily="34" charset="0"/>
              </a:rPr>
              <a:t>(J. </a:t>
            </a:r>
            <a:r>
              <a:rPr lang="en-US" sz="2400" b="1" dirty="0" err="1">
                <a:solidFill>
                  <a:srgbClr val="00B050"/>
                </a:solidFill>
                <a:effectLst>
                  <a:outerShdw blurRad="38100" dist="38100" dir="2700000" algn="tl">
                    <a:srgbClr val="000000">
                      <a:alpha val="43137"/>
                    </a:srgbClr>
                  </a:outerShdw>
                </a:effectLst>
                <a:latin typeface="Lucida Sans" panose="020B0602030504020204" pitchFamily="34" charset="0"/>
              </a:rPr>
              <a:t>Combarieu</a:t>
            </a:r>
            <a:r>
              <a:rPr lang="en-US" sz="2400" b="1" dirty="0">
                <a:solidFill>
                  <a:srgbClr val="00B050"/>
                </a:solidFill>
                <a:effectLst>
                  <a:outerShdw blurRad="38100" dist="38100" dir="2700000" algn="tl">
                    <a:srgbClr val="000000">
                      <a:alpha val="43137"/>
                    </a:srgbClr>
                  </a:outerShdw>
                </a:effectLst>
                <a:latin typeface="Lucida Sans" panose="020B0602030504020204" pitchFamily="34" charset="0"/>
              </a:rPr>
              <a:t>)</a:t>
            </a:r>
            <a:endParaRPr lang="it-IT" sz="2800" b="1" dirty="0">
              <a:solidFill>
                <a:srgbClr val="00B050"/>
              </a:solidFill>
              <a:effectLst>
                <a:outerShdw blurRad="38100" dist="38100" dir="2700000" algn="tl">
                  <a:srgbClr val="000000">
                    <a:alpha val="43137"/>
                  </a:srgbClr>
                </a:outerShdw>
              </a:effectLst>
              <a:latin typeface="Lucida Sans" panose="020B0602030504020204" pitchFamily="34" charset="0"/>
            </a:endParaRPr>
          </a:p>
        </p:txBody>
      </p:sp>
      <p:sp>
        <p:nvSpPr>
          <p:cNvPr id="12" name="Rettangolo 11">
            <a:extLst>
              <a:ext uri="{FF2B5EF4-FFF2-40B4-BE49-F238E27FC236}">
                <a16:creationId xmlns:a16="http://schemas.microsoft.com/office/drawing/2014/main" id="{525D45D6-6395-48C3-B81C-D8883698D853}"/>
              </a:ext>
            </a:extLst>
          </p:cNvPr>
          <p:cNvSpPr/>
          <p:nvPr/>
        </p:nvSpPr>
        <p:spPr>
          <a:xfrm>
            <a:off x="557841" y="3162326"/>
            <a:ext cx="9144000" cy="1046440"/>
          </a:xfrm>
          <a:prstGeom prst="rect">
            <a:avLst/>
          </a:prstGeom>
        </p:spPr>
        <p:txBody>
          <a:bodyPr wrap="square">
            <a:spAutoFit/>
          </a:bodyPr>
          <a:lstStyle/>
          <a:p>
            <a:r>
              <a:rPr lang="en-US" b="1" dirty="0">
                <a:solidFill>
                  <a:schemeClr val="accent2">
                    <a:lumMod val="75000"/>
                  </a:schemeClr>
                </a:solidFill>
                <a:effectLst>
                  <a:outerShdw blurRad="38100" dist="38100" dir="2700000" algn="tl">
                    <a:srgbClr val="000000">
                      <a:alpha val="43137"/>
                    </a:srgbClr>
                  </a:outerShdw>
                </a:effectLst>
                <a:latin typeface="Lucida Sans" panose="020B0602030504020204" pitchFamily="34" charset="0"/>
              </a:rPr>
              <a:t>“After silence, that which comes nearest to expressing the inexpressible is MUSIC” (A. Huxley)</a:t>
            </a:r>
          </a:p>
          <a:p>
            <a:endParaRPr lang="en-US" sz="600" b="1" dirty="0">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a:p>
            <a:r>
              <a:rPr lang="en-US" b="1" dirty="0">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'Music is the best means we have of digesting time.’ (W. H. Auden)</a:t>
            </a:r>
            <a:endParaRPr lang="it-IT" b="1" dirty="0">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13" name="Immagine 12">
            <a:extLst>
              <a:ext uri="{FF2B5EF4-FFF2-40B4-BE49-F238E27FC236}">
                <a16:creationId xmlns:a16="http://schemas.microsoft.com/office/drawing/2014/main" id="{982FC02A-36E1-4CBF-9289-F2C97A2FF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0836">
            <a:off x="9853070" y="3016721"/>
            <a:ext cx="1952899" cy="1146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Ovale 14">
            <a:extLst>
              <a:ext uri="{FF2B5EF4-FFF2-40B4-BE49-F238E27FC236}">
                <a16:creationId xmlns:a16="http://schemas.microsoft.com/office/drawing/2014/main" id="{B4C7E484-DCBB-4F28-A860-2A555F444BDB}"/>
              </a:ext>
            </a:extLst>
          </p:cNvPr>
          <p:cNvSpPr/>
          <p:nvPr/>
        </p:nvSpPr>
        <p:spPr>
          <a:xfrm>
            <a:off x="9161418" y="632286"/>
            <a:ext cx="2899954" cy="95913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Lucida Sans" panose="020B0602030504020204" pitchFamily="34" charset="0"/>
              </a:rPr>
              <a:t>Engage</a:t>
            </a:r>
            <a:r>
              <a:rPr lang="it-IT" b="1" dirty="0">
                <a:solidFill>
                  <a:schemeClr val="tx1"/>
                </a:solidFill>
                <a:latin typeface="Lucida Sans" panose="020B0602030504020204" pitchFamily="34" charset="0"/>
              </a:rPr>
              <a:t> </a:t>
            </a:r>
            <a:r>
              <a:rPr lang="it-IT" b="1" dirty="0" err="1">
                <a:solidFill>
                  <a:schemeClr val="tx1"/>
                </a:solidFill>
                <a:latin typeface="Lucida Sans" panose="020B0602030504020204" pitchFamily="34" charset="0"/>
              </a:rPr>
              <a:t>phase</a:t>
            </a:r>
            <a:r>
              <a:rPr lang="it-IT" b="1" dirty="0">
                <a:solidFill>
                  <a:schemeClr val="tx1"/>
                </a:solidFill>
                <a:latin typeface="Lucida Sans" panose="020B0602030504020204" pitchFamily="34" charset="0"/>
              </a:rPr>
              <a:t> </a:t>
            </a:r>
          </a:p>
          <a:p>
            <a:pPr algn="ctr"/>
            <a:r>
              <a:rPr lang="it-IT" dirty="0">
                <a:solidFill>
                  <a:schemeClr val="tx1"/>
                </a:solidFill>
                <a:latin typeface="Lucida Sans" panose="020B0602030504020204" pitchFamily="34" charset="0"/>
              </a:rPr>
              <a:t>(ESA </a:t>
            </a:r>
            <a:r>
              <a:rPr lang="it-IT" dirty="0" err="1">
                <a:solidFill>
                  <a:schemeClr val="tx1"/>
                </a:solidFill>
                <a:latin typeface="Lucida Sans" panose="020B0602030504020204" pitchFamily="34" charset="0"/>
              </a:rPr>
              <a:t>methodology</a:t>
            </a:r>
            <a:r>
              <a:rPr lang="it-IT" dirty="0">
                <a:solidFill>
                  <a:schemeClr val="tx1"/>
                </a:solidFill>
                <a:latin typeface="Lucida Sans" panose="020B0602030504020204" pitchFamily="34" charset="0"/>
              </a:rPr>
              <a:t>)</a:t>
            </a:r>
          </a:p>
        </p:txBody>
      </p:sp>
      <p:sp>
        <p:nvSpPr>
          <p:cNvPr id="9" name="CasellaDiTesto 8">
            <a:extLst>
              <a:ext uri="{FF2B5EF4-FFF2-40B4-BE49-F238E27FC236}">
                <a16:creationId xmlns:a16="http://schemas.microsoft.com/office/drawing/2014/main" id="{3970C9F5-F1E7-41D8-9E9A-93E4228A4894}"/>
              </a:ext>
            </a:extLst>
          </p:cNvPr>
          <p:cNvSpPr txBox="1"/>
          <p:nvPr/>
        </p:nvSpPr>
        <p:spPr>
          <a:xfrm>
            <a:off x="0" y="-44881"/>
            <a:ext cx="6884126" cy="954107"/>
          </a:xfrm>
          <a:prstGeom prst="rect">
            <a:avLst/>
          </a:prstGeom>
          <a:solidFill>
            <a:schemeClr val="accent2">
              <a:lumMod val="40000"/>
              <a:lumOff val="60000"/>
            </a:schemeClr>
          </a:solidFill>
        </p:spPr>
        <p:txBody>
          <a:bodyPr wrap="square" rtlCol="0">
            <a:spAutoFit/>
          </a:bodyPr>
          <a:lstStyle/>
          <a:p>
            <a:r>
              <a:rPr lang="it-IT" sz="2800" b="1" dirty="0" err="1">
                <a:solidFill>
                  <a:srgbClr val="C00000"/>
                </a:solidFill>
                <a:latin typeface="Lucida Sans" panose="020B0602030504020204" pitchFamily="34" charset="0"/>
              </a:rPr>
              <a:t>Warm</a:t>
            </a:r>
            <a:r>
              <a:rPr lang="it-IT" sz="2800" b="1" dirty="0">
                <a:solidFill>
                  <a:srgbClr val="C00000"/>
                </a:solidFill>
                <a:latin typeface="Lucida Sans" panose="020B0602030504020204" pitchFamily="34" charset="0"/>
              </a:rPr>
              <a:t> up : </a:t>
            </a:r>
            <a:r>
              <a:rPr lang="en-US" sz="2800" b="1" dirty="0">
                <a:solidFill>
                  <a:srgbClr val="C00000"/>
                </a:solidFill>
                <a:latin typeface="Lucida Sans" panose="020B0602030504020204" pitchFamily="34" charset="0"/>
              </a:rPr>
              <a:t>Just to break the ice</a:t>
            </a:r>
            <a:endParaRPr lang="it-IT" sz="2800" b="1" dirty="0">
              <a:solidFill>
                <a:srgbClr val="C00000"/>
              </a:solidFill>
              <a:latin typeface="Lucida Sans" panose="020B0602030504020204" pitchFamily="34" charset="0"/>
            </a:endParaRPr>
          </a:p>
          <a:p>
            <a:pPr marL="285750" lvl="0" indent="-285750">
              <a:buFont typeface="Wingdings" panose="05000000000000000000" pitchFamily="2" charset="2"/>
              <a:buChar char="ü"/>
            </a:pPr>
            <a:r>
              <a:rPr lang="en-US" sz="1400" dirty="0">
                <a:solidFill>
                  <a:prstClr val="black"/>
                </a:solidFill>
                <a:latin typeface="Lucida Sans" panose="020B0602030504020204" pitchFamily="34" charset="0"/>
              </a:rPr>
              <a:t>Arouse students’ interest and motivation </a:t>
            </a:r>
          </a:p>
          <a:p>
            <a:pPr marL="285750" lvl="0" indent="-285750">
              <a:buFont typeface="Wingdings" panose="05000000000000000000" pitchFamily="2" charset="2"/>
              <a:buChar char="ü"/>
            </a:pPr>
            <a:endParaRPr lang="it-IT" sz="1400" b="1" dirty="0">
              <a:solidFill>
                <a:prstClr val="black"/>
              </a:solidFill>
              <a:latin typeface="Lucida Sans" panose="020B0602030504020204" pitchFamily="34" charset="0"/>
            </a:endParaRPr>
          </a:p>
        </p:txBody>
      </p:sp>
      <p:sp>
        <p:nvSpPr>
          <p:cNvPr id="10" name="Rettangolo 9">
            <a:extLst>
              <a:ext uri="{FF2B5EF4-FFF2-40B4-BE49-F238E27FC236}">
                <a16:creationId xmlns:a16="http://schemas.microsoft.com/office/drawing/2014/main" id="{5D79B09E-D2A6-4D03-9D8F-33BC541240C5}"/>
              </a:ext>
            </a:extLst>
          </p:cNvPr>
          <p:cNvSpPr/>
          <p:nvPr/>
        </p:nvSpPr>
        <p:spPr>
          <a:xfrm>
            <a:off x="10058401" y="5103674"/>
            <a:ext cx="2085703" cy="1754326"/>
          </a:xfrm>
          <a:prstGeom prst="rect">
            <a:avLst/>
          </a:prstGeom>
          <a:solidFill>
            <a:srgbClr val="CC99FF"/>
          </a:solidFill>
          <a:ln>
            <a:solidFill>
              <a:srgbClr val="7030A0"/>
            </a:solidFill>
          </a:ln>
        </p:spPr>
        <p:txBody>
          <a:bodyPr wrap="square">
            <a:spAutoFit/>
          </a:bodyPr>
          <a:lstStyle/>
          <a:p>
            <a:r>
              <a:rPr lang="en-US" i="1" dirty="0">
                <a:solidFill>
                  <a:srgbClr val="7030A0"/>
                </a:solidFill>
                <a:latin typeface="Lucida Sans" panose="020B0602030504020204" pitchFamily="34" charset="0"/>
              </a:rPr>
              <a:t>ENGAGE PHASE : get the Ss talking and thinking in English and being interactive</a:t>
            </a:r>
            <a:endParaRPr lang="it-IT" i="1" dirty="0">
              <a:solidFill>
                <a:srgbClr val="7030A0"/>
              </a:solidFill>
              <a:latin typeface="Lucida Sans" panose="020B0602030504020204" pitchFamily="34" charset="0"/>
            </a:endParaRPr>
          </a:p>
        </p:txBody>
      </p:sp>
    </p:spTree>
    <p:extLst>
      <p:ext uri="{BB962C8B-B14F-4D97-AF65-F5344CB8AC3E}">
        <p14:creationId xmlns:p14="http://schemas.microsoft.com/office/powerpoint/2010/main" val="309320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t="-39000" b="-39000"/>
          </a:stretch>
        </a:blipFill>
        <a:effectLst/>
      </p:bgPr>
    </p:bg>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D1A30D45-4126-4387-8DC4-624588AAAD4F}"/>
              </a:ext>
            </a:extLst>
          </p:cNvPr>
          <p:cNvSpPr txBox="1"/>
          <p:nvPr/>
        </p:nvSpPr>
        <p:spPr>
          <a:xfrm>
            <a:off x="261257" y="209006"/>
            <a:ext cx="6259465" cy="1107996"/>
          </a:xfrm>
          <a:prstGeom prst="rect">
            <a:avLst/>
          </a:prstGeom>
          <a:noFill/>
        </p:spPr>
        <p:txBody>
          <a:bodyPr wrap="square" rtlCol="0">
            <a:spAutoFit/>
          </a:bodyPr>
          <a:lstStyle/>
          <a:p>
            <a:r>
              <a:rPr lang="en-US" sz="2400" dirty="0">
                <a:latin typeface="Century Schoolbook" panose="02040604050505020304" pitchFamily="18" charset="0"/>
              </a:rPr>
              <a:t>T. shows the students a picture of a human brain</a:t>
            </a:r>
            <a:endParaRPr lang="it-IT" sz="2400" dirty="0">
              <a:latin typeface="Century Schoolbook" panose="02040604050505020304" pitchFamily="18" charset="0"/>
            </a:endParaRPr>
          </a:p>
          <a:p>
            <a:endParaRPr lang="it-IT" dirty="0"/>
          </a:p>
        </p:txBody>
      </p:sp>
      <p:sp>
        <p:nvSpPr>
          <p:cNvPr id="16" name="CasellaDiTesto 15">
            <a:extLst>
              <a:ext uri="{FF2B5EF4-FFF2-40B4-BE49-F238E27FC236}">
                <a16:creationId xmlns:a16="http://schemas.microsoft.com/office/drawing/2014/main" id="{1C79E4E8-69E4-44F2-8936-536FA901F80D}"/>
              </a:ext>
            </a:extLst>
          </p:cNvPr>
          <p:cNvSpPr txBox="1"/>
          <p:nvPr/>
        </p:nvSpPr>
        <p:spPr>
          <a:xfrm>
            <a:off x="261257" y="1439378"/>
            <a:ext cx="10998926" cy="5909310"/>
          </a:xfrm>
          <a:prstGeom prst="rect">
            <a:avLst/>
          </a:prstGeom>
          <a:noFill/>
        </p:spPr>
        <p:txBody>
          <a:bodyPr wrap="square" rtlCol="0">
            <a:spAutoFit/>
          </a:bodyPr>
          <a:lstStyle/>
          <a:p>
            <a:pPr lvl="0"/>
            <a:r>
              <a:rPr lang="en-US" sz="2000" dirty="0">
                <a:latin typeface="Century Schoolbook" panose="02040604050505020304" pitchFamily="18" charset="0"/>
              </a:rPr>
              <a:t>T. Explains :</a:t>
            </a:r>
          </a:p>
          <a:p>
            <a:pPr lvl="0"/>
            <a:r>
              <a:rPr lang="en-US" sz="2000" dirty="0">
                <a:latin typeface="Century Schoolbook" panose="02040604050505020304" pitchFamily="18" charset="0"/>
              </a:rPr>
              <a:t>the brain is divided into </a:t>
            </a:r>
            <a:r>
              <a:rPr lang="en-US" sz="2000" b="1" dirty="0">
                <a:latin typeface="Century Schoolbook" panose="02040604050505020304" pitchFamily="18" charset="0"/>
              </a:rPr>
              <a:t>LEFT and RIGHT hemispheres (bilateralism)</a:t>
            </a:r>
            <a:endParaRPr lang="it-IT" sz="2000" b="1" dirty="0">
              <a:latin typeface="Century Schoolbook" panose="02040604050505020304" pitchFamily="18" charset="0"/>
            </a:endParaRPr>
          </a:p>
          <a:p>
            <a:pPr lvl="0"/>
            <a:endParaRPr lang="en-US" sz="1000" dirty="0">
              <a:latin typeface="Century Schoolbook" panose="02040604050505020304" pitchFamily="18" charset="0"/>
            </a:endParaRPr>
          </a:p>
          <a:p>
            <a:pPr lvl="0"/>
            <a:r>
              <a:rPr lang="en-US" sz="2000" dirty="0">
                <a:latin typeface="Century Schoolbook" panose="02040604050505020304" pitchFamily="18" charset="0"/>
              </a:rPr>
              <a:t>Both hemispheres play a crucial role in higher mental functions, each hemisphere is </a:t>
            </a:r>
            <a:r>
              <a:rPr lang="en-US" sz="2000" dirty="0" err="1">
                <a:latin typeface="Century Schoolbook" panose="02040604050505020304" pitchFamily="18" charset="0"/>
              </a:rPr>
              <a:t>specialised</a:t>
            </a:r>
            <a:r>
              <a:rPr lang="en-US" sz="2000" dirty="0">
                <a:latin typeface="Century Schoolbook" panose="02040604050505020304" pitchFamily="18" charset="0"/>
              </a:rPr>
              <a:t> in its capabilities.</a:t>
            </a:r>
          </a:p>
          <a:p>
            <a:pPr lvl="0"/>
            <a:endParaRPr lang="en-US" dirty="0">
              <a:latin typeface="Century Schoolbook" panose="02040604050505020304" pitchFamily="18" charset="0"/>
            </a:endParaRPr>
          </a:p>
          <a:p>
            <a:pPr marL="342900" lvl="0" indent="-342900">
              <a:buFont typeface="Wingdings" panose="05000000000000000000" pitchFamily="2" charset="2"/>
              <a:buChar char="Ø"/>
            </a:pPr>
            <a:r>
              <a:rPr lang="it-IT" sz="2000" b="1" dirty="0">
                <a:solidFill>
                  <a:srgbClr val="C00000"/>
                </a:solidFill>
                <a:latin typeface="Century Schoolbook" panose="02040604050505020304" pitchFamily="18" charset="0"/>
              </a:rPr>
              <a:t>T. </a:t>
            </a:r>
            <a:r>
              <a:rPr lang="it-IT" sz="2000" b="1" dirty="0" err="1">
                <a:solidFill>
                  <a:srgbClr val="C00000"/>
                </a:solidFill>
                <a:latin typeface="Century Schoolbook" panose="02040604050505020304" pitchFamily="18" charset="0"/>
              </a:rPr>
              <a:t>Ask</a:t>
            </a:r>
            <a:r>
              <a:rPr lang="it-IT" sz="2000" b="1" dirty="0">
                <a:solidFill>
                  <a:srgbClr val="C00000"/>
                </a:solidFill>
                <a:latin typeface="Century Schoolbook" panose="02040604050505020304" pitchFamily="18" charset="0"/>
              </a:rPr>
              <a:t> S</a:t>
            </a:r>
            <a:r>
              <a:rPr lang="it-IT" sz="2000" b="1" dirty="0" err="1">
                <a:solidFill>
                  <a:srgbClr val="C00000"/>
                </a:solidFill>
                <a:latin typeface="Century Schoolbook" panose="02040604050505020304" pitchFamily="18" charset="0"/>
              </a:rPr>
              <a:t>s</a:t>
            </a:r>
            <a:r>
              <a:rPr lang="it-IT" sz="2000" b="1" dirty="0">
                <a:solidFill>
                  <a:srgbClr val="C00000"/>
                </a:solidFill>
                <a:latin typeface="Century Schoolbook" panose="02040604050505020304" pitchFamily="18" charset="0"/>
              </a:rPr>
              <a:t> </a:t>
            </a:r>
            <a:r>
              <a:rPr lang="it-IT" sz="2000" b="1" dirty="0" err="1">
                <a:solidFill>
                  <a:srgbClr val="C00000"/>
                </a:solidFill>
                <a:latin typeface="Century Schoolbook" panose="02040604050505020304" pitchFamily="18" charset="0"/>
              </a:rPr>
              <a:t>if</a:t>
            </a:r>
            <a:r>
              <a:rPr lang="it-IT" sz="2000" b="1" dirty="0">
                <a:solidFill>
                  <a:srgbClr val="C00000"/>
                </a:solidFill>
                <a:latin typeface="Century Schoolbook" panose="02040604050505020304" pitchFamily="18" charset="0"/>
              </a:rPr>
              <a:t> </a:t>
            </a:r>
            <a:r>
              <a:rPr lang="it-IT" sz="2000" b="1" dirty="0" err="1">
                <a:solidFill>
                  <a:srgbClr val="C00000"/>
                </a:solidFill>
                <a:latin typeface="Century Schoolbook" panose="02040604050505020304" pitchFamily="18" charset="0"/>
              </a:rPr>
              <a:t>they</a:t>
            </a:r>
            <a:r>
              <a:rPr lang="it-IT" sz="2000" b="1" dirty="0">
                <a:solidFill>
                  <a:srgbClr val="C00000"/>
                </a:solidFill>
                <a:latin typeface="Century Schoolbook" panose="02040604050505020304" pitchFamily="18" charset="0"/>
              </a:rPr>
              <a:t> know </a:t>
            </a:r>
            <a:r>
              <a:rPr lang="it-IT" sz="2000" b="1" dirty="0" err="1">
                <a:solidFill>
                  <a:srgbClr val="C00000"/>
                </a:solidFill>
                <a:latin typeface="Century Schoolbook" panose="02040604050505020304" pitchFamily="18" charset="0"/>
              </a:rPr>
              <a:t>which</a:t>
            </a:r>
            <a:r>
              <a:rPr lang="it-IT" sz="2000" b="1" dirty="0">
                <a:solidFill>
                  <a:srgbClr val="C00000"/>
                </a:solidFill>
                <a:latin typeface="Century Schoolbook" panose="02040604050505020304" pitchFamily="18" charset="0"/>
              </a:rPr>
              <a:t> </a:t>
            </a:r>
            <a:r>
              <a:rPr lang="en-US" sz="2000" b="1" dirty="0">
                <a:solidFill>
                  <a:srgbClr val="C00000"/>
                </a:solidFill>
                <a:latin typeface="Century Schoolbook" panose="02040604050505020304" pitchFamily="18" charset="0"/>
              </a:rPr>
              <a:t>hemisphere is involved in language acquisition.</a:t>
            </a:r>
          </a:p>
          <a:p>
            <a:pPr lvl="0"/>
            <a:endParaRPr lang="it-IT" sz="2000" dirty="0">
              <a:latin typeface="Century Schoolbook" panose="02040604050505020304" pitchFamily="18" charset="0"/>
            </a:endParaRPr>
          </a:p>
          <a:p>
            <a:pPr marL="285750" indent="-285750">
              <a:buFont typeface="Arial" panose="020B0604020202020204" pitchFamily="34" charset="0"/>
              <a:buChar char="•"/>
            </a:pPr>
            <a:r>
              <a:rPr lang="en-US" sz="2000" u="sng" dirty="0">
                <a:latin typeface="Century Schoolbook" panose="02040604050505020304" pitchFamily="18" charset="0"/>
              </a:rPr>
              <a:t>left hemisphere</a:t>
            </a:r>
            <a:r>
              <a:rPr lang="en-US" sz="2000" dirty="0">
                <a:latin typeface="Century Schoolbook" panose="02040604050505020304" pitchFamily="18" charset="0"/>
              </a:rPr>
              <a:t> is dominant for </a:t>
            </a:r>
            <a:r>
              <a:rPr lang="en-US" sz="2000" b="1" dirty="0">
                <a:effectLst>
                  <a:outerShdw blurRad="38100" dist="38100" dir="2700000" algn="tl">
                    <a:srgbClr val="000000">
                      <a:alpha val="43137"/>
                    </a:srgbClr>
                  </a:outerShdw>
                </a:effectLst>
                <a:latin typeface="Century Schoolbook" panose="02040604050505020304" pitchFamily="18" charset="0"/>
              </a:rPr>
              <a:t>language</a:t>
            </a:r>
            <a:r>
              <a:rPr lang="en-US" sz="2000" dirty="0">
                <a:latin typeface="Century Schoolbook" panose="02040604050505020304" pitchFamily="18" charset="0"/>
              </a:rPr>
              <a:t> acquisition, logic, complex motor </a:t>
            </a:r>
            <a:r>
              <a:rPr lang="en-US" sz="2000" dirty="0" err="1">
                <a:latin typeface="Century Schoolbook" panose="02040604050505020304" pitchFamily="18" charset="0"/>
              </a:rPr>
              <a:t>behaviour</a:t>
            </a:r>
            <a:r>
              <a:rPr lang="en-US" sz="2000" dirty="0">
                <a:latin typeface="Century Schoolbook" panose="02040604050505020304" pitchFamily="18" charset="0"/>
              </a:rPr>
              <a:t>, </a:t>
            </a:r>
          </a:p>
          <a:p>
            <a:pPr marL="285750" indent="-285750">
              <a:buFont typeface="Arial" panose="020B0604020202020204" pitchFamily="34" charset="0"/>
              <a:buChar char="•"/>
            </a:pPr>
            <a:r>
              <a:rPr lang="en-US" sz="2000" u="sng" dirty="0">
                <a:latin typeface="Century Schoolbook" panose="02040604050505020304" pitchFamily="18" charset="0"/>
              </a:rPr>
              <a:t>right hemisphere</a:t>
            </a:r>
            <a:r>
              <a:rPr lang="en-US" sz="2000" dirty="0">
                <a:latin typeface="Century Schoolbook" panose="02040604050505020304" pitchFamily="18" charset="0"/>
              </a:rPr>
              <a:t> is </a:t>
            </a:r>
            <a:r>
              <a:rPr lang="en-US" sz="2000" dirty="0" err="1">
                <a:latin typeface="Century Schoolbook" panose="02040604050505020304" pitchFamily="18" charset="0"/>
              </a:rPr>
              <a:t>specialised</a:t>
            </a:r>
            <a:r>
              <a:rPr lang="en-US" sz="2000" dirty="0">
                <a:latin typeface="Century Schoolbook" panose="02040604050505020304" pitchFamily="18" charset="0"/>
              </a:rPr>
              <a:t> for visual-spatial and other non-linguistic functions (visual imagery, tactile perception, facial identification, appreciation of </a:t>
            </a:r>
            <a:r>
              <a:rPr lang="en-US" sz="2000" b="1" dirty="0">
                <a:effectLst>
                  <a:outerShdw blurRad="38100" dist="38100" dir="2700000" algn="tl">
                    <a:srgbClr val="000000">
                      <a:alpha val="43137"/>
                    </a:srgbClr>
                  </a:outerShdw>
                </a:effectLst>
                <a:latin typeface="Century Schoolbook" panose="02040604050505020304" pitchFamily="18" charset="0"/>
              </a:rPr>
              <a:t>music</a:t>
            </a:r>
            <a:r>
              <a:rPr lang="en-US" sz="2000" b="1" dirty="0">
                <a:latin typeface="Century Schoolbook" panose="02040604050505020304" pitchFamily="18" charset="0"/>
              </a:rPr>
              <a:t> </a:t>
            </a:r>
            <a:r>
              <a:rPr lang="en-US" sz="2000" dirty="0">
                <a:latin typeface="Century Schoolbook" panose="02040604050505020304" pitchFamily="18" charset="0"/>
              </a:rPr>
              <a:t>non-verbal communication, etc.)</a:t>
            </a:r>
          </a:p>
          <a:p>
            <a:pPr marL="285750" indent="-285750">
              <a:buFont typeface="Arial" panose="020B0604020202020204" pitchFamily="34" charset="0"/>
              <a:buChar char="•"/>
            </a:pPr>
            <a:endParaRPr lang="it-IT" sz="2000" dirty="0">
              <a:latin typeface="Century Schoolbook" panose="02040604050505020304" pitchFamily="18" charset="0"/>
            </a:endParaRPr>
          </a:p>
          <a:p>
            <a:r>
              <a:rPr lang="en-US" sz="2000" dirty="0">
                <a:latin typeface="Century Schoolbook" panose="02040604050505020304" pitchFamily="18" charset="0"/>
              </a:rPr>
              <a:t>As a consequence, language students usually use just one hemisphere, but songs  can involve both hemispheres in the learning process, greatly increasing their potential as students.</a:t>
            </a:r>
            <a:endParaRPr lang="it-IT" sz="2000" dirty="0">
              <a:latin typeface="Century Schoolbook" panose="02040604050505020304" pitchFamily="18" charset="0"/>
            </a:endParaRPr>
          </a:p>
          <a:p>
            <a:r>
              <a:rPr lang="en-US" sz="2000" b="1" dirty="0">
                <a:latin typeface="Century Schoolbook" panose="02040604050505020304" pitchFamily="18" charset="0"/>
              </a:rPr>
              <a:t>Using music to learn a language involves your BRAIN as A WHOLE !</a:t>
            </a:r>
            <a:endParaRPr lang="it-IT" sz="2000" b="1" dirty="0">
              <a:latin typeface="Century Schoolbook" panose="02040604050505020304" pitchFamily="18" charset="0"/>
            </a:endParaRPr>
          </a:p>
          <a:p>
            <a:pPr marL="342900" lvl="0" indent="-342900">
              <a:buFont typeface="Wingdings" panose="05000000000000000000" pitchFamily="2" charset="2"/>
              <a:buChar char="Ø"/>
            </a:pPr>
            <a:r>
              <a:rPr lang="en-US" sz="2000" b="1" dirty="0">
                <a:solidFill>
                  <a:srgbClr val="C00000"/>
                </a:solidFill>
                <a:latin typeface="Century Schoolbook" panose="02040604050505020304" pitchFamily="18" charset="0"/>
              </a:rPr>
              <a:t>Make students aware of the learning process!</a:t>
            </a:r>
            <a:endParaRPr lang="it-IT" sz="2000" b="1" dirty="0">
              <a:solidFill>
                <a:srgbClr val="C00000"/>
              </a:solidFill>
              <a:latin typeface="Century Schoolbook" panose="02040604050505020304" pitchFamily="18" charset="0"/>
            </a:endParaRPr>
          </a:p>
          <a:p>
            <a:endParaRPr lang="it-IT" dirty="0"/>
          </a:p>
        </p:txBody>
      </p:sp>
      <p:pic>
        <p:nvPicPr>
          <p:cNvPr id="18" name="Immagine 17">
            <a:extLst>
              <a:ext uri="{FF2B5EF4-FFF2-40B4-BE49-F238E27FC236}">
                <a16:creationId xmlns:a16="http://schemas.microsoft.com/office/drawing/2014/main" id="{D11CE901-167B-42F4-8731-1B1A92107FE2}"/>
              </a:ext>
            </a:extLst>
          </p:cNvPr>
          <p:cNvPicPr>
            <a:picLocks noChangeAspect="1"/>
          </p:cNvPicPr>
          <p:nvPr/>
        </p:nvPicPr>
        <p:blipFill rotWithShape="1">
          <a:blip r:embed="rId2">
            <a:extLst>
              <a:ext uri="{28A0092B-C50C-407E-A947-70E740481C1C}">
                <a14:useLocalDpi xmlns:a14="http://schemas.microsoft.com/office/drawing/2010/main" val="0"/>
              </a:ext>
            </a:extLst>
          </a:blip>
          <a:srcRect t="14478" b="18122"/>
          <a:stretch/>
        </p:blipFill>
        <p:spPr>
          <a:xfrm>
            <a:off x="8702403" y="71662"/>
            <a:ext cx="2557780" cy="1723930"/>
          </a:xfrm>
          <a:prstGeom prst="rect">
            <a:avLst/>
          </a:prstGeom>
        </p:spPr>
      </p:pic>
      <p:sp>
        <p:nvSpPr>
          <p:cNvPr id="3" name="Freccia destra rientrata 2">
            <a:extLst>
              <a:ext uri="{FF2B5EF4-FFF2-40B4-BE49-F238E27FC236}">
                <a16:creationId xmlns:a16="http://schemas.microsoft.com/office/drawing/2014/main" id="{C5F24705-6FA9-4D42-9511-1875D6D6AA94}"/>
              </a:ext>
            </a:extLst>
          </p:cNvPr>
          <p:cNvSpPr/>
          <p:nvPr/>
        </p:nvSpPr>
        <p:spPr>
          <a:xfrm>
            <a:off x="4828168" y="770175"/>
            <a:ext cx="3554455" cy="326904"/>
          </a:xfrm>
          <a:prstGeom prst="notched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62777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5400F62-F45E-495D-9C05-C8F4BCBFA625}"/>
              </a:ext>
            </a:extLst>
          </p:cNvPr>
          <p:cNvSpPr txBox="1"/>
          <p:nvPr/>
        </p:nvSpPr>
        <p:spPr>
          <a:xfrm>
            <a:off x="0" y="0"/>
            <a:ext cx="6891867" cy="1882567"/>
          </a:xfrm>
          <a:prstGeom prst="rect">
            <a:avLst/>
          </a:prstGeom>
          <a:solidFill>
            <a:schemeClr val="accent2">
              <a:lumMod val="40000"/>
              <a:lumOff val="60000"/>
            </a:schemeClr>
          </a:solidFill>
        </p:spPr>
        <p:txBody>
          <a:bodyPr wrap="square" rtlCol="0">
            <a:spAutoFit/>
          </a:bodyPr>
          <a:lstStyle/>
          <a:p>
            <a:r>
              <a:rPr lang="it-IT" sz="2800" b="1" dirty="0">
                <a:solidFill>
                  <a:srgbClr val="C00000"/>
                </a:solidFill>
                <a:latin typeface="Lucida Sans" panose="020B0602030504020204" pitchFamily="34" charset="0"/>
              </a:rPr>
              <a:t>Lead-in Activity : </a:t>
            </a:r>
          </a:p>
          <a:p>
            <a:r>
              <a:rPr lang="en-US" sz="2800" b="1" dirty="0">
                <a:solidFill>
                  <a:srgbClr val="C00000"/>
                </a:solidFill>
              </a:rPr>
              <a:t>Introducing the topic with a SONG </a:t>
            </a:r>
          </a:p>
          <a:p>
            <a:pPr marL="285750" lvl="0" indent="-285750">
              <a:lnSpc>
                <a:spcPct val="150000"/>
              </a:lnSpc>
              <a:buFont typeface="Wingdings" panose="05000000000000000000" pitchFamily="2" charset="2"/>
              <a:buChar char="ü"/>
            </a:pPr>
            <a:r>
              <a:rPr lang="en-US" sz="1400" dirty="0">
                <a:solidFill>
                  <a:prstClr val="black"/>
                </a:solidFill>
                <a:latin typeface="Lucida Sans" panose="020B0602030504020204" pitchFamily="34" charset="0"/>
              </a:rPr>
              <a:t>Arouse students’ interest and motivation through games activities</a:t>
            </a:r>
            <a:endParaRPr lang="it-IT" sz="1400" dirty="0">
              <a:solidFill>
                <a:prstClr val="black"/>
              </a:solidFill>
              <a:latin typeface="Lucida Sans" panose="020B0602030504020204" pitchFamily="34" charset="0"/>
            </a:endParaRPr>
          </a:p>
          <a:p>
            <a:pPr marL="285750" lvl="0" indent="-285750">
              <a:lnSpc>
                <a:spcPct val="150000"/>
              </a:lnSpc>
              <a:buFont typeface="Wingdings" panose="05000000000000000000" pitchFamily="2" charset="2"/>
              <a:buChar char="ü"/>
            </a:pPr>
            <a:r>
              <a:rPr lang="en-US" sz="1400" dirty="0">
                <a:solidFill>
                  <a:prstClr val="black"/>
                </a:solidFill>
                <a:latin typeface="Lucida Sans" panose="020B0602030504020204" pitchFamily="34" charset="0"/>
              </a:rPr>
              <a:t>Set the context</a:t>
            </a:r>
            <a:endParaRPr lang="it-IT" sz="1400" dirty="0">
              <a:solidFill>
                <a:prstClr val="black"/>
              </a:solidFill>
              <a:latin typeface="Lucida Sans" panose="020B0602030504020204" pitchFamily="34" charset="0"/>
            </a:endParaRPr>
          </a:p>
          <a:p>
            <a:pPr marL="285750" lvl="0" indent="-285750">
              <a:lnSpc>
                <a:spcPct val="150000"/>
              </a:lnSpc>
              <a:buFont typeface="Wingdings" panose="05000000000000000000" pitchFamily="2" charset="2"/>
              <a:buChar char="ü"/>
            </a:pPr>
            <a:r>
              <a:rPr lang="en-US" sz="1400" dirty="0">
                <a:solidFill>
                  <a:prstClr val="black"/>
                </a:solidFill>
                <a:latin typeface="Lucida Sans" panose="020B0602030504020204" pitchFamily="34" charset="0"/>
              </a:rPr>
              <a:t>Activate students’ knowledge about the topic or the situation</a:t>
            </a:r>
            <a:endParaRPr lang="it-IT" sz="2800" b="1" dirty="0">
              <a:solidFill>
                <a:srgbClr val="C00000"/>
              </a:solidFill>
              <a:latin typeface="Lucida Sans" panose="020B0602030504020204" pitchFamily="34" charset="0"/>
            </a:endParaRPr>
          </a:p>
        </p:txBody>
      </p:sp>
      <p:sp>
        <p:nvSpPr>
          <p:cNvPr id="8" name="object 2">
            <a:extLst>
              <a:ext uri="{FF2B5EF4-FFF2-40B4-BE49-F238E27FC236}">
                <a16:creationId xmlns:a16="http://schemas.microsoft.com/office/drawing/2014/main" id="{D567204F-D226-409D-A93C-70BC529BB2BC}"/>
              </a:ext>
            </a:extLst>
          </p:cNvPr>
          <p:cNvSpPr txBox="1">
            <a:spLocks/>
          </p:cNvSpPr>
          <p:nvPr/>
        </p:nvSpPr>
        <p:spPr>
          <a:xfrm>
            <a:off x="8582298" y="0"/>
            <a:ext cx="3609702" cy="523860"/>
          </a:xfrm>
          <a:prstGeom prst="rect">
            <a:avLst/>
          </a:prstGeom>
          <a:solidFill>
            <a:srgbClr val="FFCFAF"/>
          </a:solidFill>
        </p:spPr>
        <p:txBody>
          <a:bodyPr vert="horz" wrap="square" lIns="0" tIns="6159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484"/>
              </a:spcBef>
            </a:pPr>
            <a:r>
              <a:rPr lang="it-IT" sz="3000" spc="-5" dirty="0">
                <a:solidFill>
                  <a:srgbClr val="575F6D"/>
                </a:solidFill>
              </a:rPr>
              <a:t>LESSON 1, </a:t>
            </a:r>
            <a:r>
              <a:rPr lang="it-IT" sz="2400" spc="-5" dirty="0">
                <a:solidFill>
                  <a:srgbClr val="575F6D"/>
                </a:solidFill>
              </a:rPr>
              <a:t>PART</a:t>
            </a:r>
            <a:r>
              <a:rPr lang="it-IT" sz="2400" spc="175" dirty="0">
                <a:solidFill>
                  <a:srgbClr val="575F6D"/>
                </a:solidFill>
              </a:rPr>
              <a:t> </a:t>
            </a:r>
            <a:r>
              <a:rPr lang="it-IT" sz="3000" spc="175" dirty="0">
                <a:solidFill>
                  <a:srgbClr val="575F6D"/>
                </a:solidFill>
              </a:rPr>
              <a:t>2</a:t>
            </a:r>
            <a:endParaRPr lang="it-IT" sz="3000" dirty="0"/>
          </a:p>
        </p:txBody>
      </p:sp>
      <p:sp>
        <p:nvSpPr>
          <p:cNvPr id="9" name="Ovale 8">
            <a:extLst>
              <a:ext uri="{FF2B5EF4-FFF2-40B4-BE49-F238E27FC236}">
                <a16:creationId xmlns:a16="http://schemas.microsoft.com/office/drawing/2014/main" id="{2BF7E73A-887A-4927-9D19-F0C4D72500A2}"/>
              </a:ext>
            </a:extLst>
          </p:cNvPr>
          <p:cNvSpPr/>
          <p:nvPr/>
        </p:nvSpPr>
        <p:spPr>
          <a:xfrm>
            <a:off x="9161418" y="632286"/>
            <a:ext cx="2899954" cy="95913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Lucida Sans" panose="020B0602030504020204" pitchFamily="34" charset="0"/>
              </a:rPr>
              <a:t>Engage</a:t>
            </a:r>
            <a:r>
              <a:rPr lang="it-IT" b="1" dirty="0">
                <a:solidFill>
                  <a:schemeClr val="tx1"/>
                </a:solidFill>
                <a:latin typeface="Lucida Sans" panose="020B0602030504020204" pitchFamily="34" charset="0"/>
              </a:rPr>
              <a:t> </a:t>
            </a:r>
            <a:r>
              <a:rPr lang="it-IT" b="1" dirty="0" err="1">
                <a:solidFill>
                  <a:schemeClr val="tx1"/>
                </a:solidFill>
                <a:latin typeface="Lucida Sans" panose="020B0602030504020204" pitchFamily="34" charset="0"/>
              </a:rPr>
              <a:t>phase</a:t>
            </a:r>
            <a:r>
              <a:rPr lang="it-IT" b="1" dirty="0">
                <a:solidFill>
                  <a:schemeClr val="tx1"/>
                </a:solidFill>
                <a:latin typeface="Lucida Sans" panose="020B0602030504020204" pitchFamily="34" charset="0"/>
              </a:rPr>
              <a:t> </a:t>
            </a:r>
          </a:p>
          <a:p>
            <a:pPr algn="ctr"/>
            <a:r>
              <a:rPr lang="it-IT" dirty="0">
                <a:solidFill>
                  <a:schemeClr val="tx1"/>
                </a:solidFill>
                <a:latin typeface="Lucida Sans" panose="020B0602030504020204" pitchFamily="34" charset="0"/>
              </a:rPr>
              <a:t>(ESA </a:t>
            </a:r>
            <a:r>
              <a:rPr lang="it-IT" dirty="0" err="1">
                <a:solidFill>
                  <a:schemeClr val="tx1"/>
                </a:solidFill>
                <a:latin typeface="Lucida Sans" panose="020B0602030504020204" pitchFamily="34" charset="0"/>
              </a:rPr>
              <a:t>methodology</a:t>
            </a:r>
            <a:r>
              <a:rPr lang="it-IT" dirty="0">
                <a:solidFill>
                  <a:schemeClr val="tx1"/>
                </a:solidFill>
                <a:latin typeface="Lucida Sans" panose="020B0602030504020204" pitchFamily="34" charset="0"/>
              </a:rPr>
              <a:t>)</a:t>
            </a:r>
          </a:p>
        </p:txBody>
      </p:sp>
      <p:sp>
        <p:nvSpPr>
          <p:cNvPr id="11" name="CasellaDiTesto 10">
            <a:extLst>
              <a:ext uri="{FF2B5EF4-FFF2-40B4-BE49-F238E27FC236}">
                <a16:creationId xmlns:a16="http://schemas.microsoft.com/office/drawing/2014/main" id="{9E9CC914-7A13-4B96-8854-9F51973B0A93}"/>
              </a:ext>
            </a:extLst>
          </p:cNvPr>
          <p:cNvSpPr txBox="1"/>
          <p:nvPr/>
        </p:nvSpPr>
        <p:spPr>
          <a:xfrm>
            <a:off x="297784" y="2495182"/>
            <a:ext cx="3613816" cy="3108543"/>
          </a:xfrm>
          <a:prstGeom prst="rect">
            <a:avLst/>
          </a:prstGeom>
          <a:noFill/>
        </p:spPr>
        <p:txBody>
          <a:bodyPr wrap="square" rtlCol="0">
            <a:spAutoFit/>
          </a:bodyPr>
          <a:lstStyle/>
          <a:p>
            <a:pPr marL="285750" indent="-285750">
              <a:buFont typeface="Wingdings" panose="05000000000000000000" pitchFamily="2" charset="2"/>
              <a:buChar char="Ø"/>
            </a:pPr>
            <a:r>
              <a:rPr lang="it-IT" sz="2400" b="1" dirty="0" err="1">
                <a:solidFill>
                  <a:srgbClr val="C00000"/>
                </a:solidFill>
                <a:latin typeface="Century Schoolbook" panose="02040604050505020304" pitchFamily="18" charset="0"/>
              </a:rPr>
              <a:t>Let’s</a:t>
            </a:r>
            <a:r>
              <a:rPr lang="it-IT" sz="2400" b="1" dirty="0">
                <a:solidFill>
                  <a:srgbClr val="C00000"/>
                </a:solidFill>
                <a:latin typeface="Century Schoolbook" panose="02040604050505020304" pitchFamily="18" charset="0"/>
              </a:rPr>
              <a:t> </a:t>
            </a:r>
            <a:r>
              <a:rPr lang="it-IT" sz="2400" b="1" dirty="0" err="1">
                <a:solidFill>
                  <a:srgbClr val="C00000"/>
                </a:solidFill>
                <a:latin typeface="Century Schoolbook" panose="02040604050505020304" pitchFamily="18" charset="0"/>
              </a:rPr>
              <a:t>activate</a:t>
            </a:r>
            <a:r>
              <a:rPr lang="it-IT" sz="2400" b="1" dirty="0">
                <a:solidFill>
                  <a:srgbClr val="C00000"/>
                </a:solidFill>
                <a:latin typeface="Century Schoolbook" panose="02040604050505020304" pitchFamily="18" charset="0"/>
              </a:rPr>
              <a:t> </a:t>
            </a:r>
            <a:r>
              <a:rPr lang="it-IT" sz="2400" b="1" dirty="0" err="1">
                <a:solidFill>
                  <a:srgbClr val="C00000"/>
                </a:solidFill>
                <a:latin typeface="Century Schoolbook" panose="02040604050505020304" pitchFamily="18" charset="0"/>
              </a:rPr>
              <a:t>our</a:t>
            </a:r>
            <a:r>
              <a:rPr lang="it-IT" sz="2400" b="1" dirty="0">
                <a:solidFill>
                  <a:srgbClr val="C00000"/>
                </a:solidFill>
                <a:latin typeface="Century Schoolbook" panose="02040604050505020304" pitchFamily="18" charset="0"/>
              </a:rPr>
              <a:t> </a:t>
            </a:r>
            <a:r>
              <a:rPr lang="it-IT" sz="2400" b="1" dirty="0" err="1">
                <a:solidFill>
                  <a:srgbClr val="C00000"/>
                </a:solidFill>
                <a:latin typeface="Century Schoolbook" panose="02040604050505020304" pitchFamily="18" charset="0"/>
              </a:rPr>
              <a:t>whole</a:t>
            </a:r>
            <a:r>
              <a:rPr lang="it-IT" sz="2400" b="1" dirty="0">
                <a:solidFill>
                  <a:srgbClr val="C00000"/>
                </a:solidFill>
                <a:latin typeface="Century Schoolbook" panose="02040604050505020304" pitchFamily="18" charset="0"/>
              </a:rPr>
              <a:t> brain with some music!</a:t>
            </a:r>
          </a:p>
          <a:p>
            <a:endParaRPr lang="it-IT" sz="1600" dirty="0">
              <a:latin typeface="Century Schoolbook" panose="02040604050505020304" pitchFamily="18" charset="0"/>
            </a:endParaRPr>
          </a:p>
          <a:p>
            <a:r>
              <a:rPr lang="en-US" dirty="0">
                <a:latin typeface="Century Schoolbook" panose="02040604050505020304" pitchFamily="18" charset="0"/>
              </a:rPr>
              <a:t>The teacher writes on the blackboard a list of words connected with the main topic and check with the student their meanings.</a:t>
            </a:r>
          </a:p>
          <a:p>
            <a:endParaRPr lang="en-US" dirty="0">
              <a:latin typeface="Century Schoolbook" panose="02040604050505020304" pitchFamily="18" charset="0"/>
            </a:endParaRPr>
          </a:p>
        </p:txBody>
      </p:sp>
      <p:pic>
        <p:nvPicPr>
          <p:cNvPr id="19" name="Immagine 18">
            <a:extLst>
              <a:ext uri="{FF2B5EF4-FFF2-40B4-BE49-F238E27FC236}">
                <a16:creationId xmlns:a16="http://schemas.microsoft.com/office/drawing/2014/main" id="{8DFCEC3E-C0DD-473C-B9B6-31BF4A360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63341">
            <a:off x="7874919" y="1619329"/>
            <a:ext cx="4036362" cy="2599267"/>
          </a:xfrm>
          <a:prstGeom prst="rect">
            <a:avLst/>
          </a:prstGeom>
        </p:spPr>
      </p:pic>
      <p:pic>
        <p:nvPicPr>
          <p:cNvPr id="17" name="Immagine 16">
            <a:extLst>
              <a:ext uri="{FF2B5EF4-FFF2-40B4-BE49-F238E27FC236}">
                <a16:creationId xmlns:a16="http://schemas.microsoft.com/office/drawing/2014/main" id="{8C259750-3D78-4EFA-B20F-E19ED83A9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467" y="3038397"/>
            <a:ext cx="4060289" cy="3762007"/>
          </a:xfrm>
          <a:prstGeom prst="rect">
            <a:avLst/>
          </a:prstGeom>
        </p:spPr>
      </p:pic>
    </p:spTree>
    <p:extLst>
      <p:ext uri="{BB962C8B-B14F-4D97-AF65-F5344CB8AC3E}">
        <p14:creationId xmlns:p14="http://schemas.microsoft.com/office/powerpoint/2010/main" val="357485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A88084C-1B51-465D-A12B-C63065BCA114}"/>
              </a:ext>
            </a:extLst>
          </p:cNvPr>
          <p:cNvSpPr txBox="1"/>
          <p:nvPr/>
        </p:nvSpPr>
        <p:spPr>
          <a:xfrm>
            <a:off x="130628" y="1705908"/>
            <a:ext cx="11782698" cy="1261884"/>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solidFill>
                  <a:srgbClr val="C00000"/>
                </a:solidFill>
                <a:latin typeface="Century Schoolbook" panose="02040604050505020304" pitchFamily="18" charset="0"/>
              </a:rPr>
              <a:t>Jack Johnson - The 3 R's </a:t>
            </a:r>
          </a:p>
          <a:p>
            <a:endParaRPr lang="it-IT" sz="1600" dirty="0">
              <a:latin typeface="Century Schoolbook" panose="02040604050505020304" pitchFamily="18" charset="0"/>
            </a:endParaRPr>
          </a:p>
          <a:p>
            <a:r>
              <a:rPr lang="en-US" dirty="0">
                <a:latin typeface="Century Schoolbook" panose="02040604050505020304" pitchFamily="18" charset="0"/>
              </a:rPr>
              <a:t>Before listening to the song, they are going to make predictions about what they will find in the lyrics.</a:t>
            </a:r>
          </a:p>
          <a:p>
            <a:r>
              <a:rPr lang="en-US" dirty="0">
                <a:latin typeface="Century Schoolbook" panose="02040604050505020304" pitchFamily="18" charset="0"/>
              </a:rPr>
              <a:t> This exercise will help them to get deeper into the topic of the lesson </a:t>
            </a:r>
            <a:endParaRPr lang="it-IT" dirty="0">
              <a:latin typeface="Century Schoolbook" panose="02040604050505020304" pitchFamily="18" charset="0"/>
            </a:endParaRPr>
          </a:p>
        </p:txBody>
      </p:sp>
      <p:sp>
        <p:nvSpPr>
          <p:cNvPr id="3" name="object 2">
            <a:extLst>
              <a:ext uri="{FF2B5EF4-FFF2-40B4-BE49-F238E27FC236}">
                <a16:creationId xmlns:a16="http://schemas.microsoft.com/office/drawing/2014/main" id="{C1D0118F-E316-49C6-80AC-0F1D5728EA42}"/>
              </a:ext>
            </a:extLst>
          </p:cNvPr>
          <p:cNvSpPr txBox="1">
            <a:spLocks/>
          </p:cNvSpPr>
          <p:nvPr/>
        </p:nvSpPr>
        <p:spPr>
          <a:xfrm>
            <a:off x="8582298" y="0"/>
            <a:ext cx="3609702" cy="523860"/>
          </a:xfrm>
          <a:prstGeom prst="rect">
            <a:avLst/>
          </a:prstGeom>
          <a:solidFill>
            <a:srgbClr val="FFCFAF"/>
          </a:solidFill>
        </p:spPr>
        <p:txBody>
          <a:bodyPr vert="horz" wrap="square" lIns="0" tIns="6159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484"/>
              </a:spcBef>
            </a:pPr>
            <a:r>
              <a:rPr lang="it-IT" sz="3000" spc="-5" dirty="0">
                <a:solidFill>
                  <a:srgbClr val="575F6D"/>
                </a:solidFill>
              </a:rPr>
              <a:t>LESSON 1, </a:t>
            </a:r>
            <a:r>
              <a:rPr lang="it-IT" sz="2400" spc="-5" dirty="0">
                <a:solidFill>
                  <a:srgbClr val="575F6D"/>
                </a:solidFill>
              </a:rPr>
              <a:t>PART</a:t>
            </a:r>
            <a:r>
              <a:rPr lang="it-IT" sz="2400" spc="175" dirty="0">
                <a:solidFill>
                  <a:srgbClr val="575F6D"/>
                </a:solidFill>
              </a:rPr>
              <a:t> 3</a:t>
            </a:r>
            <a:endParaRPr lang="it-IT" sz="3000" dirty="0"/>
          </a:p>
        </p:txBody>
      </p:sp>
      <p:sp>
        <p:nvSpPr>
          <p:cNvPr id="5" name="CasellaDiTesto 4">
            <a:extLst>
              <a:ext uri="{FF2B5EF4-FFF2-40B4-BE49-F238E27FC236}">
                <a16:creationId xmlns:a16="http://schemas.microsoft.com/office/drawing/2014/main" id="{F6BB2F10-0378-4CAE-A1B2-E21C0556304B}"/>
              </a:ext>
            </a:extLst>
          </p:cNvPr>
          <p:cNvSpPr txBox="1"/>
          <p:nvPr/>
        </p:nvSpPr>
        <p:spPr>
          <a:xfrm>
            <a:off x="130628" y="137126"/>
            <a:ext cx="6884126" cy="1600438"/>
          </a:xfrm>
          <a:prstGeom prst="rect">
            <a:avLst/>
          </a:prstGeom>
          <a:solidFill>
            <a:schemeClr val="accent2">
              <a:lumMod val="40000"/>
              <a:lumOff val="60000"/>
            </a:schemeClr>
          </a:solidFill>
        </p:spPr>
        <p:txBody>
          <a:bodyPr wrap="square" rtlCol="0">
            <a:spAutoFit/>
          </a:bodyPr>
          <a:lstStyle/>
          <a:p>
            <a:r>
              <a:rPr lang="en-US" sz="2800" b="1" dirty="0">
                <a:solidFill>
                  <a:srgbClr val="C00000"/>
                </a:solidFill>
              </a:rPr>
              <a:t>SONG activity : Specific Vocabulary </a:t>
            </a:r>
          </a:p>
          <a:p>
            <a:pPr marL="285750" lvl="0" indent="-285750">
              <a:buFont typeface="Wingdings" panose="05000000000000000000" pitchFamily="2" charset="2"/>
              <a:buChar char="ü"/>
            </a:pPr>
            <a:r>
              <a:rPr lang="en-US" sz="1400" dirty="0">
                <a:solidFill>
                  <a:schemeClr val="tx1">
                    <a:lumMod val="95000"/>
                    <a:lumOff val="5000"/>
                  </a:schemeClr>
                </a:solidFill>
                <a:latin typeface="Lucida Sans" panose="020B0602030504020204" pitchFamily="34" charset="0"/>
              </a:rPr>
              <a:t>Help students to predict what they are going to do/to listen to</a:t>
            </a:r>
            <a:endParaRPr lang="it-IT" sz="1400" dirty="0">
              <a:solidFill>
                <a:schemeClr val="tx1">
                  <a:lumMod val="95000"/>
                  <a:lumOff val="5000"/>
                </a:schemeClr>
              </a:solidFill>
              <a:latin typeface="Lucida Sans" panose="020B0602030504020204" pitchFamily="34" charset="0"/>
            </a:endParaRPr>
          </a:p>
          <a:p>
            <a:pPr marL="285750" lvl="0" indent="-285750">
              <a:buFont typeface="Wingdings" panose="05000000000000000000" pitchFamily="2" charset="2"/>
              <a:buChar char="ü"/>
            </a:pPr>
            <a:r>
              <a:rPr lang="en-US" sz="1400" dirty="0">
                <a:solidFill>
                  <a:schemeClr val="tx1">
                    <a:lumMod val="95000"/>
                    <a:lumOff val="5000"/>
                  </a:schemeClr>
                </a:solidFill>
                <a:latin typeface="Lucida Sans" panose="020B0602030504020204" pitchFamily="34" charset="0"/>
              </a:rPr>
              <a:t>Making predictions</a:t>
            </a:r>
          </a:p>
          <a:p>
            <a:pPr marL="285750" indent="-285750">
              <a:buFont typeface="Wingdings" panose="05000000000000000000" pitchFamily="2" charset="2"/>
              <a:buChar char="ü"/>
            </a:pPr>
            <a:r>
              <a:rPr lang="en-US" sz="1400" dirty="0">
                <a:solidFill>
                  <a:schemeClr val="tx1">
                    <a:lumMod val="95000"/>
                    <a:lumOff val="5000"/>
                  </a:schemeClr>
                </a:solidFill>
                <a:latin typeface="Lucida Sans" panose="020B0602030504020204" pitchFamily="34" charset="0"/>
              </a:rPr>
              <a:t>Introduce new </a:t>
            </a:r>
            <a:r>
              <a:rPr lang="en-US" sz="1400" dirty="0">
                <a:latin typeface="Lucida Sans" panose="020B0602030504020204" pitchFamily="34" charset="0"/>
              </a:rPr>
              <a:t>topic</a:t>
            </a:r>
            <a:r>
              <a:rPr lang="en-US" sz="1400" dirty="0">
                <a:solidFill>
                  <a:schemeClr val="tx1">
                    <a:lumMod val="95000"/>
                    <a:lumOff val="5000"/>
                  </a:schemeClr>
                </a:solidFill>
                <a:latin typeface="Lucida Sans" panose="020B0602030504020204" pitchFamily="34" charset="0"/>
              </a:rPr>
              <a:t> vocabulary </a:t>
            </a:r>
          </a:p>
          <a:p>
            <a:pPr marL="285750" indent="-285750">
              <a:buFont typeface="Wingdings" panose="05000000000000000000" pitchFamily="2" charset="2"/>
              <a:buChar char="ü"/>
            </a:pPr>
            <a:r>
              <a:rPr lang="en-US" sz="1400" dirty="0">
                <a:solidFill>
                  <a:schemeClr val="tx1">
                    <a:lumMod val="95000"/>
                    <a:lumOff val="5000"/>
                  </a:schemeClr>
                </a:solidFill>
                <a:latin typeface="Lucida Sans" panose="020B0602030504020204" pitchFamily="34" charset="0"/>
              </a:rPr>
              <a:t>Listening for a specific information</a:t>
            </a:r>
          </a:p>
          <a:p>
            <a:pPr marL="285750" lvl="0" indent="-285750">
              <a:buFont typeface="Wingdings" panose="05000000000000000000" pitchFamily="2" charset="2"/>
              <a:buChar char="ü"/>
            </a:pPr>
            <a:endParaRPr lang="en-US" sz="1400" dirty="0">
              <a:solidFill>
                <a:schemeClr val="tx1">
                  <a:lumMod val="95000"/>
                  <a:lumOff val="5000"/>
                </a:schemeClr>
              </a:solidFill>
              <a:latin typeface="Lucida Sans" panose="020B0602030504020204" pitchFamily="34" charset="0"/>
            </a:endParaRPr>
          </a:p>
        </p:txBody>
      </p:sp>
      <p:sp>
        <p:nvSpPr>
          <p:cNvPr id="7" name="CasellaDiTesto 6">
            <a:extLst>
              <a:ext uri="{FF2B5EF4-FFF2-40B4-BE49-F238E27FC236}">
                <a16:creationId xmlns:a16="http://schemas.microsoft.com/office/drawing/2014/main" id="{7EE04905-D885-409E-9D1B-26BE3D2B7CE2}"/>
              </a:ext>
            </a:extLst>
          </p:cNvPr>
          <p:cNvSpPr txBox="1"/>
          <p:nvPr/>
        </p:nvSpPr>
        <p:spPr>
          <a:xfrm>
            <a:off x="380915" y="3429000"/>
            <a:ext cx="7188285" cy="2031325"/>
          </a:xfrm>
          <a:prstGeom prst="rect">
            <a:avLst/>
          </a:prstGeom>
          <a:noFill/>
        </p:spPr>
        <p:txBody>
          <a:bodyPr wrap="square" rtlCol="0">
            <a:spAutoFit/>
          </a:bodyPr>
          <a:lstStyle/>
          <a:p>
            <a:r>
              <a:rPr lang="en-US" b="1" dirty="0">
                <a:solidFill>
                  <a:schemeClr val="tx1">
                    <a:lumMod val="95000"/>
                    <a:lumOff val="5000"/>
                  </a:schemeClr>
                </a:solidFill>
                <a:latin typeface="Century Schoolbook" panose="02040604050505020304" pitchFamily="18" charset="0"/>
              </a:rPr>
              <a:t>The teachers let the students listen to the song </a:t>
            </a:r>
            <a:r>
              <a:rPr lang="en-US" dirty="0">
                <a:solidFill>
                  <a:schemeClr val="tx1">
                    <a:lumMod val="95000"/>
                    <a:lumOff val="5000"/>
                  </a:schemeClr>
                </a:solidFill>
                <a:latin typeface="Century Schoolbook" panose="02040604050505020304" pitchFamily="18" charset="0"/>
              </a:rPr>
              <a:t>and then together they write the KEY-word on the blackboard</a:t>
            </a:r>
          </a:p>
          <a:p>
            <a:r>
              <a:rPr lang="en-US" b="1" dirty="0">
                <a:solidFill>
                  <a:srgbClr val="C00000"/>
                </a:solidFill>
                <a:latin typeface="Century Schoolbook" panose="02040604050505020304" pitchFamily="18" charset="0"/>
              </a:rPr>
              <a:t> </a:t>
            </a:r>
            <a:r>
              <a:rPr lang="en-US" dirty="0">
                <a:latin typeface="Century Schoolbook" panose="02040604050505020304" pitchFamily="18" charset="0"/>
              </a:rPr>
              <a:t>(T. checks all the Ss understand the meaning of the given words)</a:t>
            </a:r>
          </a:p>
          <a:p>
            <a:endParaRPr lang="en-US" dirty="0">
              <a:latin typeface="Century Schoolbook" panose="02040604050505020304" pitchFamily="18" charset="0"/>
            </a:endParaRPr>
          </a:p>
          <a:p>
            <a:endParaRPr lang="en-US" dirty="0">
              <a:latin typeface="Century Schoolbook" panose="02040604050505020304" pitchFamily="18" charset="0"/>
            </a:endParaRPr>
          </a:p>
          <a:p>
            <a:r>
              <a:rPr lang="en-US" b="1" i="1" dirty="0">
                <a:latin typeface="Century Schoolbook" panose="02040604050505020304" pitchFamily="18" charset="0"/>
              </a:rPr>
              <a:t>reduce – reuse - recycle – waste - trash -  throw out -  bags - clothes – buy - learn to recycle</a:t>
            </a:r>
            <a:endParaRPr lang="en-US" dirty="0">
              <a:latin typeface="Century Schoolbook" panose="02040604050505020304" pitchFamily="18" charset="0"/>
            </a:endParaRPr>
          </a:p>
        </p:txBody>
      </p:sp>
      <p:sp>
        <p:nvSpPr>
          <p:cNvPr id="12" name="Ovale 11">
            <a:extLst>
              <a:ext uri="{FF2B5EF4-FFF2-40B4-BE49-F238E27FC236}">
                <a16:creationId xmlns:a16="http://schemas.microsoft.com/office/drawing/2014/main" id="{3DB95941-C793-4B0C-BDD8-AD58D824D6F9}"/>
              </a:ext>
            </a:extLst>
          </p:cNvPr>
          <p:cNvSpPr/>
          <p:nvPr/>
        </p:nvSpPr>
        <p:spPr>
          <a:xfrm>
            <a:off x="9013371" y="588095"/>
            <a:ext cx="2899954" cy="95913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Lucida Sans" panose="020B0602030504020204" pitchFamily="34" charset="0"/>
              </a:rPr>
              <a:t>Engage</a:t>
            </a:r>
            <a:r>
              <a:rPr lang="it-IT" b="1" dirty="0">
                <a:solidFill>
                  <a:schemeClr val="tx1"/>
                </a:solidFill>
                <a:latin typeface="Lucida Sans" panose="020B0602030504020204" pitchFamily="34" charset="0"/>
              </a:rPr>
              <a:t> </a:t>
            </a:r>
            <a:r>
              <a:rPr lang="it-IT" b="1" dirty="0" err="1">
                <a:solidFill>
                  <a:schemeClr val="tx1"/>
                </a:solidFill>
                <a:latin typeface="Lucida Sans" panose="020B0602030504020204" pitchFamily="34" charset="0"/>
              </a:rPr>
              <a:t>phase</a:t>
            </a:r>
            <a:r>
              <a:rPr lang="it-IT" b="1" dirty="0">
                <a:solidFill>
                  <a:schemeClr val="tx1"/>
                </a:solidFill>
                <a:latin typeface="Lucida Sans" panose="020B0602030504020204" pitchFamily="34" charset="0"/>
              </a:rPr>
              <a:t> </a:t>
            </a:r>
          </a:p>
          <a:p>
            <a:pPr algn="ctr"/>
            <a:r>
              <a:rPr lang="it-IT" dirty="0">
                <a:solidFill>
                  <a:schemeClr val="tx1"/>
                </a:solidFill>
                <a:latin typeface="Lucida Sans" panose="020B0602030504020204" pitchFamily="34" charset="0"/>
              </a:rPr>
              <a:t>(ESA </a:t>
            </a:r>
            <a:r>
              <a:rPr lang="it-IT" dirty="0" err="1">
                <a:solidFill>
                  <a:schemeClr val="tx1"/>
                </a:solidFill>
                <a:latin typeface="Lucida Sans" panose="020B0602030504020204" pitchFamily="34" charset="0"/>
              </a:rPr>
              <a:t>methodology</a:t>
            </a:r>
            <a:r>
              <a:rPr lang="it-IT" dirty="0">
                <a:solidFill>
                  <a:schemeClr val="tx1"/>
                </a:solidFill>
                <a:latin typeface="Lucida Sans" panose="020B0602030504020204" pitchFamily="34" charset="0"/>
              </a:rPr>
              <a:t>)</a:t>
            </a:r>
          </a:p>
        </p:txBody>
      </p:sp>
      <p:pic>
        <p:nvPicPr>
          <p:cNvPr id="10" name="Immagine 9">
            <a:extLst>
              <a:ext uri="{FF2B5EF4-FFF2-40B4-BE49-F238E27FC236}">
                <a16:creationId xmlns:a16="http://schemas.microsoft.com/office/drawing/2014/main" id="{E232E6BB-404D-42AA-B3C2-5E57814D0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244" y="3293055"/>
            <a:ext cx="4620172" cy="3422954"/>
          </a:xfrm>
          <a:prstGeom prst="rect">
            <a:avLst/>
          </a:prstGeom>
        </p:spPr>
      </p:pic>
    </p:spTree>
    <p:extLst>
      <p:ext uri="{BB962C8B-B14F-4D97-AF65-F5344CB8AC3E}">
        <p14:creationId xmlns:p14="http://schemas.microsoft.com/office/powerpoint/2010/main" val="388872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4598BEB-FC91-4257-99C1-7A198CDAD5F3}"/>
              </a:ext>
            </a:extLst>
          </p:cNvPr>
          <p:cNvSpPr/>
          <p:nvPr/>
        </p:nvSpPr>
        <p:spPr>
          <a:xfrm>
            <a:off x="582852" y="417775"/>
            <a:ext cx="6096000" cy="3785652"/>
          </a:xfrm>
          <a:prstGeom prst="rect">
            <a:avLst/>
          </a:prstGeom>
        </p:spPr>
        <p:txBody>
          <a:bodyPr>
            <a:spAutoFit/>
          </a:bodyPr>
          <a:lstStyle/>
          <a:p>
            <a:br>
              <a:rPr lang="en-GB" altLang="it-IT" sz="2000" dirty="0">
                <a:latin typeface="Century Schoolbook" panose="02040604050505020304" pitchFamily="18" charset="0"/>
              </a:rPr>
            </a:br>
            <a:r>
              <a:rPr lang="en-US" altLang="it-IT" sz="2000" dirty="0">
                <a:latin typeface="Century Schoolbook" panose="02040604050505020304" pitchFamily="18" charset="0"/>
              </a:rPr>
              <a:t>Three it's a magic number</a:t>
            </a:r>
          </a:p>
          <a:p>
            <a:r>
              <a:rPr lang="en-US" altLang="it-IT" sz="2000" dirty="0">
                <a:latin typeface="Century Schoolbook" panose="02040604050505020304" pitchFamily="18" charset="0"/>
              </a:rPr>
              <a:t>Yes it is, it's a magic number</a:t>
            </a:r>
          </a:p>
          <a:p>
            <a:r>
              <a:rPr lang="en-US" altLang="it-IT" sz="2000" dirty="0">
                <a:latin typeface="Century Schoolbook" panose="02040604050505020304" pitchFamily="18" charset="0"/>
              </a:rPr>
              <a:t>Because two times three is six</a:t>
            </a:r>
          </a:p>
          <a:p>
            <a:r>
              <a:rPr lang="en-US" altLang="it-IT" sz="2000" dirty="0">
                <a:latin typeface="Century Schoolbook" panose="02040604050505020304" pitchFamily="18" charset="0"/>
              </a:rPr>
              <a:t>And three times six is eighteen</a:t>
            </a:r>
          </a:p>
          <a:p>
            <a:r>
              <a:rPr lang="en-US" altLang="it-IT" sz="2000" dirty="0">
                <a:latin typeface="Century Schoolbook" panose="02040604050505020304" pitchFamily="18" charset="0"/>
              </a:rPr>
              <a:t>And the eighteenth letter in the alphabet is r</a:t>
            </a:r>
          </a:p>
          <a:p>
            <a:r>
              <a:rPr lang="en-US" altLang="it-IT" sz="2000" dirty="0">
                <a:latin typeface="Century Schoolbook" panose="02040604050505020304" pitchFamily="18" charset="0"/>
              </a:rPr>
              <a:t>We've got three r's we're going to talk about today</a:t>
            </a:r>
          </a:p>
          <a:p>
            <a:r>
              <a:rPr lang="en-US" altLang="it-IT" sz="2000" dirty="0">
                <a:latin typeface="Century Schoolbook" panose="02040604050505020304" pitchFamily="18" charset="0"/>
              </a:rPr>
              <a:t>We've got to learn to</a:t>
            </a:r>
          </a:p>
          <a:p>
            <a:r>
              <a:rPr lang="en-US" altLang="it-IT" sz="2000" b="1" dirty="0">
                <a:solidFill>
                  <a:srgbClr val="FF0000"/>
                </a:solidFill>
                <a:latin typeface="Century Schoolbook" panose="02040604050505020304" pitchFamily="18" charset="0"/>
              </a:rPr>
              <a:t>Reduce</a:t>
            </a:r>
            <a:r>
              <a:rPr lang="en-US" altLang="it-IT" sz="2000" dirty="0">
                <a:latin typeface="Century Schoolbook" panose="02040604050505020304" pitchFamily="18" charset="0"/>
              </a:rPr>
              <a:t>, reuse, recycle</a:t>
            </a:r>
          </a:p>
          <a:p>
            <a:r>
              <a:rPr lang="en-US" altLang="it-IT" sz="2000" dirty="0">
                <a:latin typeface="Century Schoolbook" panose="02040604050505020304" pitchFamily="18" charset="0"/>
              </a:rPr>
              <a:t>Reduce, </a:t>
            </a:r>
            <a:r>
              <a:rPr lang="en-US" altLang="it-IT" sz="2000" b="1" dirty="0">
                <a:solidFill>
                  <a:srgbClr val="FF0000"/>
                </a:solidFill>
                <a:latin typeface="Century Schoolbook" panose="02040604050505020304" pitchFamily="18" charset="0"/>
              </a:rPr>
              <a:t>reuse</a:t>
            </a:r>
            <a:r>
              <a:rPr lang="en-US" altLang="it-IT" sz="2000" dirty="0">
                <a:latin typeface="Century Schoolbook" panose="02040604050505020304" pitchFamily="18" charset="0"/>
              </a:rPr>
              <a:t>, recycle</a:t>
            </a:r>
          </a:p>
          <a:p>
            <a:r>
              <a:rPr lang="en-US" altLang="it-IT" sz="2000" dirty="0">
                <a:latin typeface="Century Schoolbook" panose="02040604050505020304" pitchFamily="18" charset="0"/>
              </a:rPr>
              <a:t>Reduce, reuse, </a:t>
            </a:r>
            <a:r>
              <a:rPr lang="en-US" altLang="it-IT" sz="2000" b="1" dirty="0">
                <a:solidFill>
                  <a:srgbClr val="FF0000"/>
                </a:solidFill>
                <a:latin typeface="Century Schoolbook" panose="02040604050505020304" pitchFamily="18" charset="0"/>
              </a:rPr>
              <a:t>recycle</a:t>
            </a:r>
          </a:p>
          <a:p>
            <a:r>
              <a:rPr lang="en-US" altLang="it-IT" sz="2000" dirty="0">
                <a:latin typeface="Century Schoolbook" panose="02040604050505020304" pitchFamily="18" charset="0"/>
              </a:rPr>
              <a:t>Reduce, reuse, recycle</a:t>
            </a:r>
            <a:endParaRPr lang="it-IT" sz="2000" dirty="0">
              <a:latin typeface="Century Schoolbook" panose="02040604050505020304" pitchFamily="18" charset="0"/>
            </a:endParaRPr>
          </a:p>
        </p:txBody>
      </p:sp>
      <p:sp>
        <p:nvSpPr>
          <p:cNvPr id="3" name="Rettangolo 2">
            <a:extLst>
              <a:ext uri="{FF2B5EF4-FFF2-40B4-BE49-F238E27FC236}">
                <a16:creationId xmlns:a16="http://schemas.microsoft.com/office/drawing/2014/main" id="{7FF76F87-2FE1-490A-BABD-35D3B12322D5}"/>
              </a:ext>
            </a:extLst>
          </p:cNvPr>
          <p:cNvSpPr/>
          <p:nvPr/>
        </p:nvSpPr>
        <p:spPr>
          <a:xfrm>
            <a:off x="4954162" y="2684724"/>
            <a:ext cx="6096000" cy="4093428"/>
          </a:xfrm>
          <a:prstGeom prst="rect">
            <a:avLst/>
          </a:prstGeom>
        </p:spPr>
        <p:txBody>
          <a:bodyPr>
            <a:spAutoFit/>
          </a:bodyPr>
          <a:lstStyle/>
          <a:p>
            <a:r>
              <a:rPr lang="en-US" sz="2000" b="0" i="0" dirty="0">
                <a:solidFill>
                  <a:srgbClr val="202124"/>
                </a:solidFill>
                <a:effectLst/>
                <a:latin typeface="Century Schoolbook" panose="02040604050505020304" pitchFamily="18" charset="0"/>
              </a:rPr>
              <a:t>If you're going to the market to buy some juice</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You've got to bring your own </a:t>
            </a:r>
            <a:r>
              <a:rPr lang="en-US" sz="2000" b="1" i="0" dirty="0">
                <a:solidFill>
                  <a:srgbClr val="FF0000"/>
                </a:solidFill>
                <a:effectLst/>
                <a:latin typeface="Century Schoolbook" panose="02040604050505020304" pitchFamily="18" charset="0"/>
              </a:rPr>
              <a:t>bags</a:t>
            </a:r>
            <a:r>
              <a:rPr lang="en-US" sz="2000" b="0" i="0" dirty="0">
                <a:solidFill>
                  <a:srgbClr val="202124"/>
                </a:solidFill>
                <a:effectLst/>
                <a:latin typeface="Century Schoolbook" panose="02040604050505020304" pitchFamily="18" charset="0"/>
              </a:rPr>
              <a:t> and you learn to reduce your </a:t>
            </a:r>
            <a:r>
              <a:rPr lang="en-US" sz="2000" b="1" i="0" dirty="0">
                <a:solidFill>
                  <a:srgbClr val="FF0000"/>
                </a:solidFill>
                <a:effectLst/>
                <a:latin typeface="Century Schoolbook" panose="02040604050505020304" pitchFamily="18" charset="0"/>
              </a:rPr>
              <a:t>waste</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And if your brother or your sister's got some cool </a:t>
            </a:r>
            <a:r>
              <a:rPr lang="en-US" sz="2000" b="1" i="0" dirty="0">
                <a:solidFill>
                  <a:srgbClr val="FF0000"/>
                </a:solidFill>
                <a:effectLst/>
                <a:latin typeface="Century Schoolbook" panose="02040604050505020304" pitchFamily="18" charset="0"/>
              </a:rPr>
              <a:t>clothes</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You could try them on before you </a:t>
            </a:r>
            <a:r>
              <a:rPr lang="en-US" sz="2000" b="1" i="0" dirty="0">
                <a:solidFill>
                  <a:srgbClr val="FF0000"/>
                </a:solidFill>
                <a:effectLst/>
                <a:latin typeface="Century Schoolbook" panose="02040604050505020304" pitchFamily="18" charset="0"/>
              </a:rPr>
              <a:t>buy</a:t>
            </a:r>
            <a:r>
              <a:rPr lang="en-US" sz="2000" b="0" i="0" dirty="0">
                <a:solidFill>
                  <a:srgbClr val="202124"/>
                </a:solidFill>
                <a:effectLst/>
                <a:latin typeface="Century Schoolbook" panose="02040604050505020304" pitchFamily="18" charset="0"/>
              </a:rPr>
              <a:t> some more of those</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Reuse, we've got to learn to reuse</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And if the first two r's don't work out</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And if you've got to make some </a:t>
            </a:r>
            <a:r>
              <a:rPr lang="en-US" sz="2000" b="1" i="0" dirty="0">
                <a:solidFill>
                  <a:srgbClr val="FF0000"/>
                </a:solidFill>
                <a:effectLst/>
                <a:latin typeface="Century Schoolbook" panose="02040604050505020304" pitchFamily="18" charset="0"/>
              </a:rPr>
              <a:t>trash</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Don't </a:t>
            </a:r>
            <a:r>
              <a:rPr lang="en-US" sz="2000" b="1" i="0" dirty="0">
                <a:solidFill>
                  <a:srgbClr val="FF0000"/>
                </a:solidFill>
                <a:effectLst/>
                <a:latin typeface="Century Schoolbook" panose="02040604050505020304" pitchFamily="18" charset="0"/>
              </a:rPr>
              <a:t>throw</a:t>
            </a:r>
            <a:r>
              <a:rPr lang="en-US" sz="2000" b="0" i="0" dirty="0">
                <a:solidFill>
                  <a:srgbClr val="202124"/>
                </a:solidFill>
                <a:effectLst/>
                <a:latin typeface="Century Schoolbook" panose="02040604050505020304" pitchFamily="18" charset="0"/>
              </a:rPr>
              <a:t> it </a:t>
            </a:r>
            <a:r>
              <a:rPr lang="en-US" sz="2000" b="1" i="0" dirty="0">
                <a:solidFill>
                  <a:srgbClr val="FF0000"/>
                </a:solidFill>
                <a:effectLst/>
                <a:latin typeface="Century Schoolbook" panose="02040604050505020304" pitchFamily="18" charset="0"/>
              </a:rPr>
              <a:t>out</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Recycle, we've got to </a:t>
            </a:r>
            <a:r>
              <a:rPr lang="en-US" sz="2000" b="1" i="0" dirty="0">
                <a:solidFill>
                  <a:srgbClr val="FF0000"/>
                </a:solidFill>
                <a:effectLst/>
                <a:latin typeface="Century Schoolbook" panose="02040604050505020304" pitchFamily="18" charset="0"/>
              </a:rPr>
              <a:t>learn to recycle</a:t>
            </a:r>
            <a:r>
              <a:rPr lang="en-US" sz="2000" b="0" i="0" dirty="0">
                <a:solidFill>
                  <a:srgbClr val="202124"/>
                </a:solidFill>
                <a:effectLst/>
                <a:latin typeface="Century Schoolbook" panose="02040604050505020304" pitchFamily="18" charset="0"/>
              </a:rPr>
              <a:t>,</a:t>
            </a:r>
            <a:br>
              <a:rPr lang="en-US" sz="2000" dirty="0">
                <a:latin typeface="Century Schoolbook" panose="02040604050505020304" pitchFamily="18" charset="0"/>
              </a:rPr>
            </a:br>
            <a:r>
              <a:rPr lang="en-US" sz="2000" b="0" i="0" dirty="0">
                <a:solidFill>
                  <a:srgbClr val="202124"/>
                </a:solidFill>
                <a:effectLst/>
                <a:latin typeface="Century Schoolbook" panose="02040604050505020304" pitchFamily="18" charset="0"/>
              </a:rPr>
              <a:t>We've got to learn to.  Reduce…</a:t>
            </a:r>
            <a:endParaRPr lang="it-IT" sz="2000" dirty="0">
              <a:latin typeface="Century Schoolbook" panose="02040604050505020304" pitchFamily="18" charset="0"/>
            </a:endParaRPr>
          </a:p>
        </p:txBody>
      </p:sp>
      <p:sp>
        <p:nvSpPr>
          <p:cNvPr id="5" name="Rettangolo 4">
            <a:extLst>
              <a:ext uri="{FF2B5EF4-FFF2-40B4-BE49-F238E27FC236}">
                <a16:creationId xmlns:a16="http://schemas.microsoft.com/office/drawing/2014/main" id="{3EFFFB9D-6A99-4CE1-BE0F-ACB9DBD203F2}"/>
              </a:ext>
            </a:extLst>
          </p:cNvPr>
          <p:cNvSpPr/>
          <p:nvPr/>
        </p:nvSpPr>
        <p:spPr>
          <a:xfrm>
            <a:off x="1162976" y="63832"/>
            <a:ext cx="6177130" cy="707886"/>
          </a:xfrm>
          <a:prstGeom prst="rect">
            <a:avLst/>
          </a:prstGeom>
        </p:spPr>
        <p:txBody>
          <a:bodyPr wrap="square">
            <a:spAutoFit/>
          </a:bodyPr>
          <a:lstStyle/>
          <a:p>
            <a:pPr algn="ctr">
              <a:spcBef>
                <a:spcPct val="50000"/>
              </a:spcBef>
            </a:pPr>
            <a:r>
              <a:rPr lang="en-US" altLang="it-IT" sz="4000" b="1" dirty="0">
                <a:solidFill>
                  <a:srgbClr val="C00000"/>
                </a:solidFill>
                <a:effectLst>
                  <a:outerShdw blurRad="38100" dist="38100" dir="2700000" algn="tl">
                    <a:srgbClr val="000000">
                      <a:alpha val="43137"/>
                    </a:srgbClr>
                  </a:outerShdw>
                </a:effectLst>
                <a:latin typeface="Century Schoolbook" panose="02040604050505020304" pitchFamily="18" charset="0"/>
              </a:rPr>
              <a:t>The 3 R’s  </a:t>
            </a:r>
            <a:r>
              <a:rPr lang="en-US" altLang="it-IT" sz="2800" b="1" dirty="0">
                <a:solidFill>
                  <a:srgbClr val="C00000"/>
                </a:solidFill>
                <a:effectLst>
                  <a:outerShdw blurRad="38100" dist="38100" dir="2700000" algn="tl">
                    <a:srgbClr val="000000">
                      <a:alpha val="43137"/>
                    </a:srgbClr>
                  </a:outerShdw>
                </a:effectLst>
                <a:latin typeface="Century Schoolbook" panose="02040604050505020304" pitchFamily="18" charset="0"/>
              </a:rPr>
              <a:t>(Jack Johnson)</a:t>
            </a:r>
          </a:p>
        </p:txBody>
      </p:sp>
    </p:spTree>
    <p:extLst>
      <p:ext uri="{BB962C8B-B14F-4D97-AF65-F5344CB8AC3E}">
        <p14:creationId xmlns:p14="http://schemas.microsoft.com/office/powerpoint/2010/main" val="1481497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1D0118F-E316-49C6-80AC-0F1D5728EA42}"/>
              </a:ext>
            </a:extLst>
          </p:cNvPr>
          <p:cNvSpPr txBox="1">
            <a:spLocks/>
          </p:cNvSpPr>
          <p:nvPr/>
        </p:nvSpPr>
        <p:spPr>
          <a:xfrm>
            <a:off x="8582298" y="0"/>
            <a:ext cx="3609702" cy="523860"/>
          </a:xfrm>
          <a:prstGeom prst="rect">
            <a:avLst/>
          </a:prstGeom>
          <a:solidFill>
            <a:srgbClr val="FFCFAF"/>
          </a:solidFill>
        </p:spPr>
        <p:txBody>
          <a:bodyPr vert="horz" wrap="square" lIns="0" tIns="6159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484"/>
              </a:spcBef>
            </a:pPr>
            <a:r>
              <a:rPr lang="it-IT" sz="3000" spc="-5" dirty="0">
                <a:solidFill>
                  <a:srgbClr val="575F6D"/>
                </a:solidFill>
              </a:rPr>
              <a:t>LESSON 2, </a:t>
            </a:r>
            <a:r>
              <a:rPr lang="it-IT" sz="2400" spc="-5" dirty="0">
                <a:solidFill>
                  <a:srgbClr val="575F6D"/>
                </a:solidFill>
              </a:rPr>
              <a:t>PART</a:t>
            </a:r>
            <a:r>
              <a:rPr lang="it-IT" sz="2400" spc="175" dirty="0">
                <a:solidFill>
                  <a:srgbClr val="575F6D"/>
                </a:solidFill>
              </a:rPr>
              <a:t> 1</a:t>
            </a:r>
            <a:endParaRPr lang="it-IT" sz="3000" dirty="0"/>
          </a:p>
        </p:txBody>
      </p:sp>
      <p:sp>
        <p:nvSpPr>
          <p:cNvPr id="4" name="Ovale 3">
            <a:extLst>
              <a:ext uri="{FF2B5EF4-FFF2-40B4-BE49-F238E27FC236}">
                <a16:creationId xmlns:a16="http://schemas.microsoft.com/office/drawing/2014/main" id="{DEE6F9BF-D86B-429F-8D92-BBE00B97C622}"/>
              </a:ext>
            </a:extLst>
          </p:cNvPr>
          <p:cNvSpPr/>
          <p:nvPr/>
        </p:nvSpPr>
        <p:spPr>
          <a:xfrm>
            <a:off x="9161418" y="632286"/>
            <a:ext cx="2899954" cy="95913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Lucida Sans" panose="020B0602030504020204" pitchFamily="34" charset="0"/>
              </a:rPr>
              <a:t>Study </a:t>
            </a:r>
            <a:r>
              <a:rPr lang="it-IT" b="1" dirty="0" err="1">
                <a:solidFill>
                  <a:schemeClr val="tx1"/>
                </a:solidFill>
                <a:latin typeface="Lucida Sans" panose="020B0602030504020204" pitchFamily="34" charset="0"/>
              </a:rPr>
              <a:t>phase</a:t>
            </a:r>
            <a:r>
              <a:rPr lang="it-IT" b="1" dirty="0">
                <a:solidFill>
                  <a:schemeClr val="tx1"/>
                </a:solidFill>
                <a:latin typeface="Lucida Sans" panose="020B0602030504020204" pitchFamily="34" charset="0"/>
              </a:rPr>
              <a:t> </a:t>
            </a:r>
          </a:p>
          <a:p>
            <a:pPr algn="ctr"/>
            <a:r>
              <a:rPr lang="it-IT" dirty="0">
                <a:solidFill>
                  <a:schemeClr val="tx1"/>
                </a:solidFill>
                <a:latin typeface="Lucida Sans" panose="020B0602030504020204" pitchFamily="34" charset="0"/>
              </a:rPr>
              <a:t>(ESA </a:t>
            </a:r>
            <a:r>
              <a:rPr lang="it-IT" dirty="0" err="1">
                <a:solidFill>
                  <a:schemeClr val="tx1"/>
                </a:solidFill>
                <a:latin typeface="Lucida Sans" panose="020B0602030504020204" pitchFamily="34" charset="0"/>
              </a:rPr>
              <a:t>methodology</a:t>
            </a:r>
            <a:r>
              <a:rPr lang="it-IT" dirty="0">
                <a:solidFill>
                  <a:schemeClr val="tx1"/>
                </a:solidFill>
                <a:latin typeface="Lucida Sans" panose="020B0602030504020204" pitchFamily="34" charset="0"/>
              </a:rPr>
              <a:t>)</a:t>
            </a:r>
          </a:p>
        </p:txBody>
      </p:sp>
      <p:sp>
        <p:nvSpPr>
          <p:cNvPr id="5" name="CasellaDiTesto 4">
            <a:extLst>
              <a:ext uri="{FF2B5EF4-FFF2-40B4-BE49-F238E27FC236}">
                <a16:creationId xmlns:a16="http://schemas.microsoft.com/office/drawing/2014/main" id="{F6BB2F10-0378-4CAE-A1B2-E21C0556304B}"/>
              </a:ext>
            </a:extLst>
          </p:cNvPr>
          <p:cNvSpPr txBox="1"/>
          <p:nvPr/>
        </p:nvSpPr>
        <p:spPr>
          <a:xfrm>
            <a:off x="130628" y="137126"/>
            <a:ext cx="6884126" cy="954107"/>
          </a:xfrm>
          <a:prstGeom prst="rect">
            <a:avLst/>
          </a:prstGeom>
          <a:solidFill>
            <a:schemeClr val="accent2">
              <a:lumMod val="40000"/>
              <a:lumOff val="60000"/>
            </a:schemeClr>
          </a:solidFill>
        </p:spPr>
        <p:txBody>
          <a:bodyPr wrap="square" rtlCol="0">
            <a:spAutoFit/>
          </a:bodyPr>
          <a:lstStyle/>
          <a:p>
            <a:r>
              <a:rPr lang="en-US" sz="2800" b="1" dirty="0">
                <a:solidFill>
                  <a:srgbClr val="C00000"/>
                </a:solidFill>
              </a:rPr>
              <a:t>Reading strategies : Skimming and scanning</a:t>
            </a:r>
          </a:p>
          <a:p>
            <a:pPr marL="285750" lvl="0" indent="-285750">
              <a:buFont typeface="Wingdings" panose="05000000000000000000" pitchFamily="2" charset="2"/>
              <a:buChar char="ü"/>
            </a:pPr>
            <a:r>
              <a:rPr lang="en-US" sz="1400" dirty="0">
                <a:latin typeface="Lucida Sans" panose="020B0602030504020204" pitchFamily="34" charset="0"/>
              </a:rPr>
              <a:t>Presenting videos and texts : watching and reading for skimming / scanning</a:t>
            </a:r>
          </a:p>
        </p:txBody>
      </p:sp>
      <p:sp>
        <p:nvSpPr>
          <p:cNvPr id="2" name="CasellaDiTesto 1">
            <a:extLst>
              <a:ext uri="{FF2B5EF4-FFF2-40B4-BE49-F238E27FC236}">
                <a16:creationId xmlns:a16="http://schemas.microsoft.com/office/drawing/2014/main" id="{F0E73C7F-42A6-451F-B3FC-A0D76F9F5576}"/>
              </a:ext>
            </a:extLst>
          </p:cNvPr>
          <p:cNvSpPr txBox="1"/>
          <p:nvPr/>
        </p:nvSpPr>
        <p:spPr>
          <a:xfrm>
            <a:off x="334578" y="2121369"/>
            <a:ext cx="10855235" cy="1754326"/>
          </a:xfrm>
          <a:prstGeom prst="rect">
            <a:avLst/>
          </a:prstGeom>
          <a:noFill/>
        </p:spPr>
        <p:txBody>
          <a:bodyPr wrap="square" rtlCol="0">
            <a:spAutoFit/>
          </a:bodyPr>
          <a:lstStyle/>
          <a:p>
            <a:pPr marL="342900" indent="-342900">
              <a:buAutoNum type="alphaUcPeriod" startAt="20"/>
            </a:pPr>
            <a:r>
              <a:rPr lang="en-US" dirty="0">
                <a:latin typeface="Century Schoolbook" panose="02040604050505020304" pitchFamily="18" charset="0"/>
              </a:rPr>
              <a:t>Shows </a:t>
            </a:r>
            <a:r>
              <a:rPr lang="en-US" dirty="0">
                <a:latin typeface="Century Schoolbook" panose="02040604050505020304" pitchFamily="18" charset="0"/>
                <a:ea typeface="Times New Roman" panose="02020603050405020304" pitchFamily="18" charset="0"/>
              </a:rPr>
              <a:t>the Ss two videos on the </a:t>
            </a:r>
            <a:r>
              <a:rPr lang="en-US" b="1" dirty="0">
                <a:latin typeface="Century Schoolbook" panose="02040604050505020304" pitchFamily="18" charset="0"/>
                <a:ea typeface="Times New Roman" panose="02020603050405020304" pitchFamily="18" charset="0"/>
              </a:rPr>
              <a:t>Goals of the 2030 Agenda for Sustainable Development </a:t>
            </a:r>
            <a:r>
              <a:rPr lang="en-US" dirty="0">
                <a:latin typeface="Century Schoolbook" panose="02040604050505020304" pitchFamily="18" charset="0"/>
                <a:ea typeface="Times New Roman" panose="02020603050405020304" pitchFamily="18" charset="0"/>
              </a:rPr>
              <a:t>and the climate change.</a:t>
            </a:r>
          </a:p>
          <a:p>
            <a:pPr marL="342900" indent="-342900">
              <a:buAutoNum type="alphaUcPeriod" startAt="20"/>
            </a:pPr>
            <a:endParaRPr lang="en-US" dirty="0">
              <a:latin typeface="Century Schoolbook" panose="02040604050505020304" pitchFamily="18" charset="0"/>
              <a:ea typeface="Times New Roman" panose="02020603050405020304" pitchFamily="18" charset="0"/>
            </a:endParaRPr>
          </a:p>
          <a:p>
            <a:r>
              <a:rPr lang="en-US" dirty="0">
                <a:latin typeface="Century Schoolbook" panose="02040604050505020304" pitchFamily="18" charset="0"/>
                <a:ea typeface="Times New Roman" panose="02020603050405020304" pitchFamily="18" charset="0"/>
              </a:rPr>
              <a:t>1° VIDEO: </a:t>
            </a:r>
            <a:r>
              <a:rPr lang="en-US" b="0" i="0" dirty="0">
                <a:solidFill>
                  <a:srgbClr val="000000"/>
                </a:solidFill>
                <a:effectLst/>
                <a:latin typeface="CrimsonPro"/>
              </a:rPr>
              <a:t> the speech hold by 15-year-old climate activist Greta Thunberg </a:t>
            </a:r>
            <a:r>
              <a:rPr lang="en-US" b="0" i="0" dirty="0">
                <a:solidFill>
                  <a:srgbClr val="333333"/>
                </a:solidFill>
                <a:effectLst/>
                <a:latin typeface="Gotham SSm"/>
              </a:rPr>
              <a:t>At The U.N. Climate Action Summit.</a:t>
            </a:r>
          </a:p>
          <a:p>
            <a:endParaRPr lang="en-US" dirty="0">
              <a:latin typeface="Century Schoolbook" panose="02040604050505020304" pitchFamily="18" charset="0"/>
              <a:ea typeface="Times New Roman" panose="02020603050405020304" pitchFamily="18" charset="0"/>
            </a:endParaRPr>
          </a:p>
          <a:p>
            <a:r>
              <a:rPr lang="en-US" dirty="0">
                <a:latin typeface="Century Schoolbook" panose="02040604050505020304" pitchFamily="18" charset="0"/>
                <a:ea typeface="Times New Roman" panose="02020603050405020304" pitchFamily="18" charset="0"/>
              </a:rPr>
              <a:t>2° VIDEO: </a:t>
            </a:r>
            <a:r>
              <a:rPr lang="en-US" b="0" i="0" dirty="0">
                <a:solidFill>
                  <a:srgbClr val="000000"/>
                </a:solidFill>
                <a:effectLst/>
                <a:latin typeface="CrimsonPro"/>
              </a:rPr>
              <a:t> the speech hold by Greta Thunberg  at COP24 in Katowice, Poland.</a:t>
            </a:r>
            <a:endParaRPr lang="en-US" dirty="0">
              <a:latin typeface="Century Schoolbook" panose="02040604050505020304" pitchFamily="18" charset="0"/>
              <a:ea typeface="Times New Roman" panose="02020603050405020304" pitchFamily="18" charset="0"/>
            </a:endParaRPr>
          </a:p>
        </p:txBody>
      </p:sp>
      <p:sp>
        <p:nvSpPr>
          <p:cNvPr id="12" name="Rettangolo 11">
            <a:extLst>
              <a:ext uri="{FF2B5EF4-FFF2-40B4-BE49-F238E27FC236}">
                <a16:creationId xmlns:a16="http://schemas.microsoft.com/office/drawing/2014/main" id="{C085C64D-3BC1-4968-AB15-1B4CC4084F5E}"/>
              </a:ext>
            </a:extLst>
          </p:cNvPr>
          <p:cNvSpPr/>
          <p:nvPr/>
        </p:nvSpPr>
        <p:spPr>
          <a:xfrm>
            <a:off x="7071776" y="6457104"/>
            <a:ext cx="5077352" cy="369332"/>
          </a:xfrm>
          <a:prstGeom prst="rect">
            <a:avLst/>
          </a:prstGeom>
        </p:spPr>
        <p:txBody>
          <a:bodyPr wrap="none">
            <a:spAutoFit/>
          </a:bodyPr>
          <a:lstStyle/>
          <a:p>
            <a:r>
              <a:rPr lang="it-IT" dirty="0">
                <a:hlinkClick r:id="rId2"/>
              </a:rPr>
              <a:t>https://www.youtube.com/watch?v=oDZWpmYj38U</a:t>
            </a:r>
            <a:endParaRPr lang="it-IT" dirty="0"/>
          </a:p>
        </p:txBody>
      </p:sp>
      <p:sp>
        <p:nvSpPr>
          <p:cNvPr id="10" name="CasellaDiTesto 9">
            <a:extLst>
              <a:ext uri="{FF2B5EF4-FFF2-40B4-BE49-F238E27FC236}">
                <a16:creationId xmlns:a16="http://schemas.microsoft.com/office/drawing/2014/main" id="{53093F9A-9C28-42D5-A999-A3855EED08FB}"/>
              </a:ext>
            </a:extLst>
          </p:cNvPr>
          <p:cNvSpPr txBox="1"/>
          <p:nvPr/>
        </p:nvSpPr>
        <p:spPr>
          <a:xfrm>
            <a:off x="272989" y="1415437"/>
            <a:ext cx="6121152" cy="646331"/>
          </a:xfrm>
          <a:prstGeom prst="rect">
            <a:avLst/>
          </a:prstGeom>
          <a:noFill/>
        </p:spPr>
        <p:txBody>
          <a:bodyPr wrap="square">
            <a:spAutoFit/>
          </a:bodyPr>
          <a:lstStyle/>
          <a:p>
            <a:pPr marL="285750" indent="-285750">
              <a:buFont typeface="Wingdings" panose="05000000000000000000" pitchFamily="2" charset="2"/>
              <a:buChar char="Ø"/>
            </a:pPr>
            <a:r>
              <a:rPr lang="en-US" sz="1800" b="1" dirty="0">
                <a:solidFill>
                  <a:srgbClr val="C00000"/>
                </a:solidFill>
                <a:latin typeface="Century Schoolbook" panose="02040604050505020304" pitchFamily="18" charset="0"/>
              </a:rPr>
              <a:t>The Goals of the 2030 Agenda for Sustainable Development and the Climate </a:t>
            </a:r>
            <a:r>
              <a:rPr lang="en-US" b="1" dirty="0">
                <a:solidFill>
                  <a:srgbClr val="C00000"/>
                </a:solidFill>
                <a:latin typeface="Century Schoolbook" panose="02040604050505020304" pitchFamily="18" charset="0"/>
              </a:rPr>
              <a:t>C</a:t>
            </a:r>
            <a:r>
              <a:rPr lang="en-US" sz="1800" b="1" dirty="0">
                <a:solidFill>
                  <a:srgbClr val="C00000"/>
                </a:solidFill>
                <a:latin typeface="Century Schoolbook" panose="02040604050505020304" pitchFamily="18" charset="0"/>
              </a:rPr>
              <a:t>hange</a:t>
            </a:r>
            <a:endParaRPr lang="it-IT" sz="1800" b="1" dirty="0">
              <a:solidFill>
                <a:srgbClr val="C00000"/>
              </a:solidFill>
              <a:latin typeface="Century Schoolbook" panose="02040604050505020304" pitchFamily="18" charset="0"/>
            </a:endParaRPr>
          </a:p>
        </p:txBody>
      </p:sp>
      <p:pic>
        <p:nvPicPr>
          <p:cNvPr id="8" name="Immagine 7">
            <a:extLst>
              <a:ext uri="{FF2B5EF4-FFF2-40B4-BE49-F238E27FC236}">
                <a16:creationId xmlns:a16="http://schemas.microsoft.com/office/drawing/2014/main" id="{170F6572-21D9-4C5B-BD8B-2C1603537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165" y="4021025"/>
            <a:ext cx="4355207" cy="2415749"/>
          </a:xfrm>
          <a:prstGeom prst="rect">
            <a:avLst/>
          </a:prstGeom>
        </p:spPr>
      </p:pic>
      <p:pic>
        <p:nvPicPr>
          <p:cNvPr id="14" name="Immagine 13">
            <a:extLst>
              <a:ext uri="{FF2B5EF4-FFF2-40B4-BE49-F238E27FC236}">
                <a16:creationId xmlns:a16="http://schemas.microsoft.com/office/drawing/2014/main" id="{70624C15-5C41-4379-ABA6-35C1D35D2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19" y="4083671"/>
            <a:ext cx="4355207" cy="2422126"/>
          </a:xfrm>
          <a:prstGeom prst="rect">
            <a:avLst/>
          </a:prstGeom>
        </p:spPr>
      </p:pic>
      <p:sp>
        <p:nvSpPr>
          <p:cNvPr id="15" name="Rettangolo 14">
            <a:extLst>
              <a:ext uri="{FF2B5EF4-FFF2-40B4-BE49-F238E27FC236}">
                <a16:creationId xmlns:a16="http://schemas.microsoft.com/office/drawing/2014/main" id="{EC0405B4-DB60-4DA8-A4DC-0B5D7B3851E4}"/>
              </a:ext>
            </a:extLst>
          </p:cNvPr>
          <p:cNvSpPr/>
          <p:nvPr/>
        </p:nvSpPr>
        <p:spPr>
          <a:xfrm>
            <a:off x="510110" y="6475132"/>
            <a:ext cx="4957832" cy="369332"/>
          </a:xfrm>
          <a:prstGeom prst="rect">
            <a:avLst/>
          </a:prstGeom>
        </p:spPr>
        <p:txBody>
          <a:bodyPr wrap="none">
            <a:spAutoFit/>
          </a:bodyPr>
          <a:lstStyle/>
          <a:p>
            <a:r>
              <a:rPr lang="it-IT" dirty="0">
                <a:hlinkClick r:id="rId5"/>
              </a:rPr>
              <a:t>https://www.youtube.com/watch?v=WVAIkovOtKg</a:t>
            </a:r>
            <a:endParaRPr lang="it-IT" dirty="0"/>
          </a:p>
        </p:txBody>
      </p:sp>
    </p:spTree>
    <p:extLst>
      <p:ext uri="{BB962C8B-B14F-4D97-AF65-F5344CB8AC3E}">
        <p14:creationId xmlns:p14="http://schemas.microsoft.com/office/powerpoint/2010/main" val="1915087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701F07F0-FF55-4D55-9583-7287B98B6CE4}"/>
              </a:ext>
            </a:extLst>
          </p:cNvPr>
          <p:cNvSpPr txBox="1"/>
          <p:nvPr/>
        </p:nvSpPr>
        <p:spPr>
          <a:xfrm>
            <a:off x="313985" y="117945"/>
            <a:ext cx="11032195" cy="4739759"/>
          </a:xfrm>
          <a:prstGeom prst="rect">
            <a:avLst/>
          </a:prstGeom>
          <a:noFill/>
        </p:spPr>
        <p:txBody>
          <a:bodyPr wrap="square">
            <a:spAutoFit/>
          </a:bodyPr>
          <a:lstStyle/>
          <a:p>
            <a:pPr marL="285750" indent="-285750">
              <a:buFont typeface="Wingdings" panose="05000000000000000000" pitchFamily="2" charset="2"/>
              <a:buChar char="Ø"/>
            </a:pP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1° </a:t>
            </a:r>
            <a:r>
              <a:rPr lang="en-US" b="1" dirty="0">
                <a:latin typeface="Century Schoolbook" panose="02040604050505020304" pitchFamily="18" charset="0"/>
              </a:rPr>
              <a:t>phase : </a:t>
            </a: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videos viewing -  </a:t>
            </a:r>
            <a:r>
              <a:rPr lang="en-US" dirty="0">
                <a:latin typeface="Century Schoolbook" panose="02040604050505020304" pitchFamily="18" charset="0"/>
              </a:rPr>
              <a:t>Students are already provided the text : </a:t>
            </a:r>
          </a:p>
          <a:p>
            <a:r>
              <a:rPr lang="en-US" dirty="0">
                <a:latin typeface="Century Schoolbook" panose="02040604050505020304" pitchFamily="18" charset="0"/>
              </a:rPr>
              <a:t> they are going to watch the 2 videos to get the gist, the general idea.  (</a:t>
            </a:r>
            <a:r>
              <a:rPr lang="en-US" b="1" dirty="0">
                <a:latin typeface="Century Schoolbook" panose="02040604050505020304" pitchFamily="18" charset="0"/>
              </a:rPr>
              <a:t>Skimming phase</a:t>
            </a:r>
            <a:r>
              <a:rPr lang="en-US" dirty="0">
                <a:latin typeface="Century Schoolbook" panose="02040604050505020304" pitchFamily="18" charset="0"/>
              </a:rPr>
              <a:t>). </a:t>
            </a:r>
          </a:p>
          <a:p>
            <a:pPr marL="285750" indent="-285750">
              <a:buFont typeface="Wingdings" panose="05000000000000000000" pitchFamily="2" charset="2"/>
              <a:buChar char="Ø"/>
            </a:pPr>
            <a:endParaRPr lang="en-US" dirty="0">
              <a:latin typeface="Century Schoolbook" panose="02040604050505020304" pitchFamily="18" charset="0"/>
            </a:endParaRPr>
          </a:p>
          <a:p>
            <a:pPr marL="285750" indent="-285750">
              <a:buFont typeface="Wingdings" panose="05000000000000000000" pitchFamily="2" charset="2"/>
              <a:buChar char="Ø"/>
            </a:pP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2° </a:t>
            </a:r>
            <a:r>
              <a:rPr lang="en-US" b="1" dirty="0">
                <a:latin typeface="Century Schoolbook" panose="02040604050505020304" pitchFamily="18" charset="0"/>
              </a:rPr>
              <a:t>phase : </a:t>
            </a: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Analyzing the videos – </a:t>
            </a:r>
            <a:r>
              <a:rPr lang="en-US" dirty="0">
                <a:solidFill>
                  <a:schemeClr val="tx1">
                    <a:lumMod val="95000"/>
                    <a:lumOff val="5000"/>
                  </a:schemeClr>
                </a:solidFill>
                <a:latin typeface="Century Schoolbook" panose="02040604050505020304" pitchFamily="18" charset="0"/>
                <a:ea typeface="Times New Roman" panose="02020603050405020304" pitchFamily="18" charset="0"/>
              </a:rPr>
              <a:t>The T. helps the Ss to analyze </a:t>
            </a:r>
            <a:r>
              <a:rPr lang="en-US" dirty="0">
                <a:latin typeface="Century Schoolbook" panose="02040604050505020304" pitchFamily="18" charset="0"/>
              </a:rPr>
              <a:t>in order to find </a:t>
            </a:r>
          </a:p>
          <a:p>
            <a:r>
              <a:rPr lang="en-US" dirty="0">
                <a:latin typeface="Century Schoolbook" panose="02040604050505020304" pitchFamily="18" charset="0"/>
              </a:rPr>
              <a:t>    specific facts about climate change and Sustainable Development  </a:t>
            </a:r>
            <a:r>
              <a:rPr lang="en-US" b="1" dirty="0">
                <a:latin typeface="Century Schoolbook" panose="02040604050505020304" pitchFamily="18" charset="0"/>
              </a:rPr>
              <a:t>(Skimming phase). </a:t>
            </a:r>
          </a:p>
          <a:p>
            <a:pPr marL="285750" indent="-285750">
              <a:buFont typeface="Wingdings" panose="05000000000000000000" pitchFamily="2" charset="2"/>
              <a:buChar char="Ø"/>
            </a:pPr>
            <a:endParaRPr lang="en-US" b="1" dirty="0">
              <a:latin typeface="Century Schoolbook" panose="02040604050505020304" pitchFamily="18" charset="0"/>
            </a:endParaRPr>
          </a:p>
          <a:p>
            <a:pPr marL="285750" indent="-285750">
              <a:buFont typeface="Wingdings" panose="05000000000000000000" pitchFamily="2" charset="2"/>
              <a:buChar char="Ø"/>
            </a:pP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3° </a:t>
            </a:r>
            <a:r>
              <a:rPr lang="en-US" b="1" dirty="0">
                <a:latin typeface="Century Schoolbook" panose="02040604050505020304" pitchFamily="18" charset="0"/>
              </a:rPr>
              <a:t>phase :</a:t>
            </a: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 Interdisciplinary Teaching. Socials Studies – </a:t>
            </a:r>
            <a:r>
              <a:rPr lang="en-US" dirty="0">
                <a:solidFill>
                  <a:schemeClr val="tx1">
                    <a:lumMod val="95000"/>
                    <a:lumOff val="5000"/>
                  </a:schemeClr>
                </a:solidFill>
                <a:latin typeface="Century Schoolbook" panose="02040604050505020304" pitchFamily="18" charset="0"/>
                <a:ea typeface="Times New Roman" panose="02020603050405020304" pitchFamily="18" charset="0"/>
              </a:rPr>
              <a:t>T. reconnects to the previous lessons in Social Studies on Climate and landscape and explains the climate change and environmental degradation</a:t>
            </a:r>
            <a:r>
              <a:rPr lang="en-US" sz="2000" dirty="0">
                <a:solidFill>
                  <a:schemeClr val="tx1">
                    <a:lumMod val="95000"/>
                    <a:lumOff val="5000"/>
                  </a:schemeClr>
                </a:solidFill>
                <a:latin typeface="Century Schoolbook" panose="02040604050505020304" pitchFamily="18" charset="0"/>
                <a:ea typeface="Times New Roman" panose="02020603050405020304" pitchFamily="18" charset="0"/>
              </a:rPr>
              <a:t>.</a:t>
            </a:r>
          </a:p>
          <a:p>
            <a:pPr marL="285750" indent="-285750">
              <a:buFont typeface="Wingdings" panose="05000000000000000000" pitchFamily="2" charset="2"/>
              <a:buChar char="Ø"/>
            </a:pPr>
            <a:endParaRPr lang="en-US" sz="2000" dirty="0">
              <a:solidFill>
                <a:schemeClr val="tx1">
                  <a:lumMod val="95000"/>
                  <a:lumOff val="5000"/>
                </a:schemeClr>
              </a:solidFill>
              <a:latin typeface="Century Schoolbook" panose="02040604050505020304" pitchFamily="18" charset="0"/>
              <a:ea typeface="Times New Roman" panose="02020603050405020304" pitchFamily="18" charset="0"/>
            </a:endParaRPr>
          </a:p>
          <a:p>
            <a:pPr marL="285750" indent="-285750">
              <a:buFont typeface="Wingdings" panose="05000000000000000000" pitchFamily="2" charset="2"/>
              <a:buChar char="Ø"/>
            </a:pPr>
            <a:endParaRPr lang="en-US" sz="2000" dirty="0">
              <a:solidFill>
                <a:schemeClr val="tx1">
                  <a:lumMod val="95000"/>
                  <a:lumOff val="5000"/>
                </a:schemeClr>
              </a:solidFill>
              <a:latin typeface="Century Schoolbook" panose="02040604050505020304" pitchFamily="18" charset="0"/>
              <a:ea typeface="Times New Roman" panose="02020603050405020304" pitchFamily="18" charset="0"/>
            </a:endParaRPr>
          </a:p>
          <a:p>
            <a:pPr marL="285750" indent="-285750">
              <a:buFont typeface="Wingdings" panose="05000000000000000000" pitchFamily="2" charset="2"/>
              <a:buChar char="Ø"/>
            </a:pPr>
            <a:endParaRPr lang="en-US" sz="2000" dirty="0">
              <a:solidFill>
                <a:schemeClr val="tx1">
                  <a:lumMod val="95000"/>
                  <a:lumOff val="5000"/>
                </a:schemeClr>
              </a:solidFill>
              <a:latin typeface="Century Schoolbook" panose="02040604050505020304" pitchFamily="18" charset="0"/>
              <a:ea typeface="Times New Roman" panose="02020603050405020304" pitchFamily="18" charset="0"/>
            </a:endParaRPr>
          </a:p>
          <a:p>
            <a:pPr marL="285750" indent="-285750">
              <a:buFont typeface="Wingdings" panose="05000000000000000000" pitchFamily="2" charset="2"/>
              <a:buChar char="Ø"/>
            </a:pPr>
            <a:endParaRPr lang="en-US" sz="2000" dirty="0">
              <a:solidFill>
                <a:schemeClr val="tx1">
                  <a:lumMod val="95000"/>
                  <a:lumOff val="5000"/>
                </a:schemeClr>
              </a:solidFill>
              <a:latin typeface="Century Schoolbook" panose="02040604050505020304" pitchFamily="18" charset="0"/>
              <a:ea typeface="Times New Roman" panose="02020603050405020304" pitchFamily="18" charset="0"/>
            </a:endParaRPr>
          </a:p>
          <a:p>
            <a:pPr marL="285750" indent="-285750">
              <a:buFont typeface="Wingdings" panose="05000000000000000000" pitchFamily="2" charset="2"/>
              <a:buChar char="Ø"/>
            </a:pPr>
            <a:endParaRPr lang="en-US" sz="2000" dirty="0">
              <a:solidFill>
                <a:schemeClr val="tx1">
                  <a:lumMod val="95000"/>
                  <a:lumOff val="5000"/>
                </a:schemeClr>
              </a:solidFill>
              <a:latin typeface="Century Schoolbook" panose="02040604050505020304" pitchFamily="18" charset="0"/>
              <a:ea typeface="Times New Roman" panose="02020603050405020304" pitchFamily="18" charset="0"/>
            </a:endParaRPr>
          </a:p>
          <a:p>
            <a:pPr marL="285750" indent="-285750">
              <a:buFont typeface="Wingdings" panose="05000000000000000000" pitchFamily="2" charset="2"/>
              <a:buChar char="Ø"/>
            </a:pPr>
            <a:endParaRPr lang="en-US" sz="2000" dirty="0">
              <a:solidFill>
                <a:schemeClr val="tx1">
                  <a:lumMod val="95000"/>
                  <a:lumOff val="5000"/>
                </a:schemeClr>
              </a:solidFill>
              <a:latin typeface="Century Schoolbook" panose="02040604050505020304" pitchFamily="18" charset="0"/>
              <a:ea typeface="Times New Roman" panose="02020603050405020304" pitchFamily="18" charset="0"/>
            </a:endParaRPr>
          </a:p>
          <a:p>
            <a:pPr marL="285750" indent="-285750">
              <a:buFont typeface="Wingdings" panose="05000000000000000000" pitchFamily="2" charset="2"/>
              <a:buChar char="Ø"/>
            </a:pPr>
            <a:endParaRPr lang="en-US" dirty="0">
              <a:solidFill>
                <a:schemeClr val="tx1">
                  <a:lumMod val="95000"/>
                  <a:lumOff val="5000"/>
                </a:schemeClr>
              </a:solidFill>
              <a:latin typeface="Century Schoolbook" panose="02040604050505020304" pitchFamily="18" charset="0"/>
              <a:ea typeface="Times New Roman" panose="02020603050405020304" pitchFamily="18" charset="0"/>
            </a:endParaRPr>
          </a:p>
        </p:txBody>
      </p:sp>
      <p:pic>
        <p:nvPicPr>
          <p:cNvPr id="14" name="Immagine 13">
            <a:extLst>
              <a:ext uri="{FF2B5EF4-FFF2-40B4-BE49-F238E27FC236}">
                <a16:creationId xmlns:a16="http://schemas.microsoft.com/office/drawing/2014/main" id="{4B401B69-A23C-433A-B515-BBF944132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01" y="3954522"/>
            <a:ext cx="2785533" cy="2785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magine 15">
            <a:extLst>
              <a:ext uri="{FF2B5EF4-FFF2-40B4-BE49-F238E27FC236}">
                <a16:creationId xmlns:a16="http://schemas.microsoft.com/office/drawing/2014/main" id="{019CDF32-78E1-42CD-B8B6-ABC14458E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465" y="2323369"/>
            <a:ext cx="3489960" cy="2366010"/>
          </a:xfrm>
          <a:prstGeom prst="rect">
            <a:avLst/>
          </a:prstGeom>
          <a:ln>
            <a:noFill/>
          </a:ln>
          <a:effectLst>
            <a:softEdge rad="112500"/>
          </a:effectLst>
        </p:spPr>
      </p:pic>
      <p:sp>
        <p:nvSpPr>
          <p:cNvPr id="18" name="CasellaDiTesto 17">
            <a:extLst>
              <a:ext uri="{FF2B5EF4-FFF2-40B4-BE49-F238E27FC236}">
                <a16:creationId xmlns:a16="http://schemas.microsoft.com/office/drawing/2014/main" id="{C99F65EC-D3A0-4E54-AF57-BF8EBA9DE58B}"/>
              </a:ext>
            </a:extLst>
          </p:cNvPr>
          <p:cNvSpPr txBox="1"/>
          <p:nvPr/>
        </p:nvSpPr>
        <p:spPr>
          <a:xfrm>
            <a:off x="313985" y="4549676"/>
            <a:ext cx="8872348" cy="2308324"/>
          </a:xfrm>
          <a:prstGeom prst="rect">
            <a:avLst/>
          </a:prstGeom>
          <a:noFill/>
        </p:spPr>
        <p:txBody>
          <a:bodyPr wrap="square">
            <a:spAutoFit/>
          </a:bodyPr>
          <a:lstStyle/>
          <a:p>
            <a:pPr marL="285750" indent="-285750">
              <a:buFont typeface="Wingdings" panose="05000000000000000000" pitchFamily="2" charset="2"/>
              <a:buChar char="Ø"/>
            </a:pPr>
            <a:r>
              <a:rPr lang="en-US" dirty="0">
                <a:latin typeface="Century Schoolbook" panose="02040604050505020304" pitchFamily="18" charset="0"/>
              </a:rPr>
              <a:t>T. ask Ss to discuss the following questions in pairs: - </a:t>
            </a:r>
            <a:r>
              <a:rPr lang="en-US" dirty="0">
                <a:solidFill>
                  <a:schemeClr val="tx1">
                    <a:lumMod val="95000"/>
                    <a:lumOff val="5000"/>
                  </a:schemeClr>
                </a:solidFill>
                <a:latin typeface="Century Schoolbook" panose="02040604050505020304" pitchFamily="18" charset="0"/>
                <a:ea typeface="Times New Roman" panose="02020603050405020304" pitchFamily="18" charset="0"/>
              </a:rPr>
              <a:t>What is S</a:t>
            </a:r>
            <a:r>
              <a:rPr lang="en-US" dirty="0">
                <a:latin typeface="Century Schoolbook" panose="02040604050505020304" pitchFamily="18" charset="0"/>
              </a:rPr>
              <a:t>ustainable Development? What is it about? -Define climate change. How do humans contribute to climate change? - How do you contribute to climate change? </a:t>
            </a:r>
          </a:p>
          <a:p>
            <a:pPr marL="285750" indent="-285750">
              <a:buFont typeface="Wingdings" panose="05000000000000000000" pitchFamily="2" charset="2"/>
              <a:buChar char="Ø"/>
            </a:pPr>
            <a:endParaRPr lang="en-US" b="1" dirty="0">
              <a:latin typeface="Century Schoolbook" panose="02040604050505020304" pitchFamily="18" charset="0"/>
            </a:endParaRPr>
          </a:p>
          <a:p>
            <a:pPr marL="285750" indent="-285750">
              <a:buFont typeface="Wingdings" panose="05000000000000000000" pitchFamily="2" charset="2"/>
              <a:buChar char="Ø"/>
            </a:pP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4° </a:t>
            </a:r>
            <a:r>
              <a:rPr lang="en-US" b="1" dirty="0">
                <a:latin typeface="Century Schoolbook" panose="02040604050505020304" pitchFamily="18" charset="0"/>
              </a:rPr>
              <a:t>phase : </a:t>
            </a:r>
            <a:r>
              <a:rPr lang="en-US" b="1" dirty="0">
                <a:solidFill>
                  <a:schemeClr val="tx1">
                    <a:lumMod val="95000"/>
                    <a:lumOff val="5000"/>
                  </a:schemeClr>
                </a:solidFill>
                <a:latin typeface="Century Schoolbook" panose="02040604050505020304" pitchFamily="18" charset="0"/>
                <a:ea typeface="Times New Roman" panose="02020603050405020304" pitchFamily="18" charset="0"/>
              </a:rPr>
              <a:t>Class debate – </a:t>
            </a:r>
            <a:r>
              <a:rPr lang="en-US" dirty="0">
                <a:solidFill>
                  <a:schemeClr val="tx1">
                    <a:lumMod val="95000"/>
                    <a:lumOff val="5000"/>
                  </a:schemeClr>
                </a:solidFill>
                <a:latin typeface="Century Schoolbook" panose="02040604050505020304" pitchFamily="18" charset="0"/>
                <a:ea typeface="Times New Roman" panose="02020603050405020304" pitchFamily="18" charset="0"/>
              </a:rPr>
              <a:t>T. promotes class debate on what is S</a:t>
            </a:r>
            <a:r>
              <a:rPr lang="en-US" dirty="0">
                <a:latin typeface="Century Schoolbook" panose="02040604050505020304" pitchFamily="18" charset="0"/>
              </a:rPr>
              <a:t>ustainable Development and  what are the implications of climate change regarding the social, cultural, political, and economic complexities involved in working toward viable solutions </a:t>
            </a:r>
          </a:p>
        </p:txBody>
      </p:sp>
      <p:sp>
        <p:nvSpPr>
          <p:cNvPr id="19" name="object 2">
            <a:extLst>
              <a:ext uri="{FF2B5EF4-FFF2-40B4-BE49-F238E27FC236}">
                <a16:creationId xmlns:a16="http://schemas.microsoft.com/office/drawing/2014/main" id="{25AFF04B-46FA-4B12-AB89-EE6204C16DA8}"/>
              </a:ext>
            </a:extLst>
          </p:cNvPr>
          <p:cNvSpPr txBox="1">
            <a:spLocks/>
          </p:cNvSpPr>
          <p:nvPr/>
        </p:nvSpPr>
        <p:spPr>
          <a:xfrm>
            <a:off x="9822180" y="1"/>
            <a:ext cx="2369820" cy="493083"/>
          </a:xfrm>
          <a:prstGeom prst="rect">
            <a:avLst/>
          </a:prstGeom>
          <a:solidFill>
            <a:srgbClr val="FFCFAF"/>
          </a:solidFill>
        </p:spPr>
        <p:txBody>
          <a:bodyPr vert="horz" wrap="square" lIns="0" tIns="6159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484"/>
              </a:spcBef>
            </a:pPr>
            <a:r>
              <a:rPr lang="it-IT" sz="2800" spc="-5" dirty="0">
                <a:solidFill>
                  <a:srgbClr val="575F6D"/>
                </a:solidFill>
              </a:rPr>
              <a:t>LESSON 2, </a:t>
            </a:r>
            <a:r>
              <a:rPr lang="it-IT" sz="2000" spc="-5" dirty="0">
                <a:solidFill>
                  <a:srgbClr val="575F6D"/>
                </a:solidFill>
              </a:rPr>
              <a:t>PART</a:t>
            </a:r>
            <a:r>
              <a:rPr lang="it-IT" sz="2000" spc="175" dirty="0">
                <a:solidFill>
                  <a:srgbClr val="575F6D"/>
                </a:solidFill>
              </a:rPr>
              <a:t> 2</a:t>
            </a:r>
            <a:endParaRPr lang="it-IT" sz="2800" dirty="0"/>
          </a:p>
        </p:txBody>
      </p:sp>
      <p:sp>
        <p:nvSpPr>
          <p:cNvPr id="20" name="Ovale 19">
            <a:extLst>
              <a:ext uri="{FF2B5EF4-FFF2-40B4-BE49-F238E27FC236}">
                <a16:creationId xmlns:a16="http://schemas.microsoft.com/office/drawing/2014/main" id="{918A0CB7-9CC9-403F-838C-A9EB02A7C65E}"/>
              </a:ext>
            </a:extLst>
          </p:cNvPr>
          <p:cNvSpPr/>
          <p:nvPr/>
        </p:nvSpPr>
        <p:spPr>
          <a:xfrm>
            <a:off x="10150686" y="493084"/>
            <a:ext cx="2041314" cy="95913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err="1">
                <a:solidFill>
                  <a:schemeClr val="tx1"/>
                </a:solidFill>
                <a:latin typeface="Lucida Sans" panose="020B0602030504020204" pitchFamily="34" charset="0"/>
              </a:rPr>
              <a:t>Activate</a:t>
            </a:r>
            <a:r>
              <a:rPr lang="it-IT" sz="1400" b="1" dirty="0">
                <a:solidFill>
                  <a:schemeClr val="tx1"/>
                </a:solidFill>
                <a:latin typeface="Lucida Sans" panose="020B0602030504020204" pitchFamily="34" charset="0"/>
              </a:rPr>
              <a:t> </a:t>
            </a:r>
            <a:r>
              <a:rPr lang="it-IT" sz="1400" b="1" dirty="0" err="1">
                <a:solidFill>
                  <a:schemeClr val="tx1"/>
                </a:solidFill>
                <a:latin typeface="Lucida Sans" panose="020B0602030504020204" pitchFamily="34" charset="0"/>
              </a:rPr>
              <a:t>phase</a:t>
            </a:r>
            <a:r>
              <a:rPr lang="it-IT" sz="1400" b="1" dirty="0">
                <a:solidFill>
                  <a:schemeClr val="tx1"/>
                </a:solidFill>
                <a:latin typeface="Lucida Sans" panose="020B0602030504020204" pitchFamily="34" charset="0"/>
              </a:rPr>
              <a:t> </a:t>
            </a:r>
          </a:p>
          <a:p>
            <a:pPr algn="ctr"/>
            <a:r>
              <a:rPr lang="it-IT" sz="1400" dirty="0">
                <a:solidFill>
                  <a:schemeClr val="tx1"/>
                </a:solidFill>
                <a:latin typeface="Lucida Sans" panose="020B0602030504020204" pitchFamily="34" charset="0"/>
              </a:rPr>
              <a:t>(ESA </a:t>
            </a:r>
            <a:r>
              <a:rPr lang="it-IT" sz="1400" dirty="0" err="1">
                <a:solidFill>
                  <a:schemeClr val="tx1"/>
                </a:solidFill>
                <a:latin typeface="Lucida Sans" panose="020B0602030504020204" pitchFamily="34" charset="0"/>
              </a:rPr>
              <a:t>methodology</a:t>
            </a:r>
            <a:r>
              <a:rPr lang="it-IT" sz="1400" dirty="0">
                <a:solidFill>
                  <a:schemeClr val="tx1"/>
                </a:solidFill>
                <a:latin typeface="Lucida Sans" panose="020B0602030504020204" pitchFamily="34" charset="0"/>
              </a:rPr>
              <a:t>)</a:t>
            </a:r>
          </a:p>
        </p:txBody>
      </p:sp>
    </p:spTree>
    <p:extLst>
      <p:ext uri="{BB962C8B-B14F-4D97-AF65-F5344CB8AC3E}">
        <p14:creationId xmlns:p14="http://schemas.microsoft.com/office/powerpoint/2010/main" val="2388085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8279D12-EB1B-4D04-8F26-1F53B4A5C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2919">
            <a:off x="107922" y="-23353"/>
            <a:ext cx="1618507" cy="161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a:extLst>
              <a:ext uri="{FF2B5EF4-FFF2-40B4-BE49-F238E27FC236}">
                <a16:creationId xmlns:a16="http://schemas.microsoft.com/office/drawing/2014/main" id="{BE9441F7-3046-4CF6-B135-3AA768EDAD46}"/>
              </a:ext>
            </a:extLst>
          </p:cNvPr>
          <p:cNvSpPr/>
          <p:nvPr/>
        </p:nvSpPr>
        <p:spPr>
          <a:xfrm>
            <a:off x="1949728" y="200523"/>
            <a:ext cx="9911346" cy="584775"/>
          </a:xfrm>
          <a:prstGeom prst="rect">
            <a:avLst/>
          </a:prstGeom>
        </p:spPr>
        <p:txBody>
          <a:bodyPr wrap="square">
            <a:spAutoFit/>
          </a:bodyPr>
          <a:lstStyle/>
          <a:p>
            <a:r>
              <a:rPr lang="en-US" sz="3200" b="1" dirty="0">
                <a:solidFill>
                  <a:srgbClr val="C00000"/>
                </a:solidFill>
                <a:latin typeface="Century Schoolbook" panose="02040604050505020304" pitchFamily="18" charset="0"/>
                <a:ea typeface="Times New Roman" panose="02020603050405020304" pitchFamily="18" charset="0"/>
              </a:rPr>
              <a:t>- Homework -</a:t>
            </a:r>
          </a:p>
        </p:txBody>
      </p:sp>
      <p:sp>
        <p:nvSpPr>
          <p:cNvPr id="10" name="Ovale 9">
            <a:extLst>
              <a:ext uri="{FF2B5EF4-FFF2-40B4-BE49-F238E27FC236}">
                <a16:creationId xmlns:a16="http://schemas.microsoft.com/office/drawing/2014/main" id="{49A042C1-1941-481F-991D-76FEB330D8AE}"/>
              </a:ext>
            </a:extLst>
          </p:cNvPr>
          <p:cNvSpPr/>
          <p:nvPr/>
        </p:nvSpPr>
        <p:spPr>
          <a:xfrm>
            <a:off x="9292045" y="22990"/>
            <a:ext cx="2899954" cy="95913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Lucida Sans" panose="020B0602030504020204" pitchFamily="34" charset="0"/>
              </a:rPr>
              <a:t>Activate</a:t>
            </a:r>
            <a:r>
              <a:rPr lang="it-IT" b="1" dirty="0">
                <a:solidFill>
                  <a:schemeClr val="tx1"/>
                </a:solidFill>
                <a:latin typeface="Lucida Sans" panose="020B0602030504020204" pitchFamily="34" charset="0"/>
              </a:rPr>
              <a:t> </a:t>
            </a:r>
            <a:r>
              <a:rPr lang="it-IT" b="1" dirty="0" err="1">
                <a:solidFill>
                  <a:schemeClr val="tx1"/>
                </a:solidFill>
                <a:latin typeface="Lucida Sans" panose="020B0602030504020204" pitchFamily="34" charset="0"/>
              </a:rPr>
              <a:t>phase</a:t>
            </a:r>
            <a:r>
              <a:rPr lang="it-IT" b="1" dirty="0">
                <a:solidFill>
                  <a:schemeClr val="tx1"/>
                </a:solidFill>
                <a:latin typeface="Lucida Sans" panose="020B0602030504020204" pitchFamily="34" charset="0"/>
              </a:rPr>
              <a:t> </a:t>
            </a:r>
          </a:p>
          <a:p>
            <a:pPr algn="ctr"/>
            <a:r>
              <a:rPr lang="it-IT" dirty="0">
                <a:solidFill>
                  <a:schemeClr val="tx1"/>
                </a:solidFill>
                <a:latin typeface="Lucida Sans" panose="020B0602030504020204" pitchFamily="34" charset="0"/>
              </a:rPr>
              <a:t>(ESA </a:t>
            </a:r>
            <a:r>
              <a:rPr lang="it-IT" dirty="0" err="1">
                <a:solidFill>
                  <a:schemeClr val="tx1"/>
                </a:solidFill>
                <a:latin typeface="Lucida Sans" panose="020B0602030504020204" pitchFamily="34" charset="0"/>
              </a:rPr>
              <a:t>methodology</a:t>
            </a:r>
            <a:r>
              <a:rPr lang="it-IT" dirty="0">
                <a:solidFill>
                  <a:schemeClr val="tx1"/>
                </a:solidFill>
                <a:latin typeface="Lucida Sans" panose="020B0602030504020204" pitchFamily="34" charset="0"/>
              </a:rPr>
              <a:t>)</a:t>
            </a:r>
          </a:p>
        </p:txBody>
      </p:sp>
      <p:sp>
        <p:nvSpPr>
          <p:cNvPr id="11" name="Rettangolo 10">
            <a:extLst>
              <a:ext uri="{FF2B5EF4-FFF2-40B4-BE49-F238E27FC236}">
                <a16:creationId xmlns:a16="http://schemas.microsoft.com/office/drawing/2014/main" id="{6EFB220B-3F9F-4E65-A367-2B1FF86BEF16}"/>
              </a:ext>
            </a:extLst>
          </p:cNvPr>
          <p:cNvSpPr/>
          <p:nvPr/>
        </p:nvSpPr>
        <p:spPr>
          <a:xfrm rot="644808">
            <a:off x="9359537" y="1248022"/>
            <a:ext cx="2764971" cy="1200329"/>
          </a:xfrm>
          <a:prstGeom prst="rect">
            <a:avLst/>
          </a:prstGeom>
        </p:spPr>
        <p:txBody>
          <a:bodyPr wrap="square">
            <a:spAutoFit/>
          </a:bodyPr>
          <a:lstStyle/>
          <a:p>
            <a:r>
              <a:rPr lang="en-US" b="1" i="1" dirty="0">
                <a:solidFill>
                  <a:srgbClr val="C00000"/>
                </a:solidFill>
                <a:latin typeface="Lucida Sans" panose="020B0602030504020204" pitchFamily="34" charset="0"/>
                <a:cs typeface="Calibri" pitchFamily="34" charset="0"/>
              </a:rPr>
              <a:t>ACTIVATE PHASE. To put the teaching material into a REALISTIC CONTEXT</a:t>
            </a:r>
            <a:endParaRPr lang="it-IT" dirty="0">
              <a:solidFill>
                <a:srgbClr val="C00000"/>
              </a:solidFill>
              <a:latin typeface="Lucida Sans" panose="020B0602030504020204" pitchFamily="34" charset="0"/>
            </a:endParaRPr>
          </a:p>
        </p:txBody>
      </p:sp>
      <p:sp>
        <p:nvSpPr>
          <p:cNvPr id="12" name="CasellaDiTesto 11">
            <a:extLst>
              <a:ext uri="{FF2B5EF4-FFF2-40B4-BE49-F238E27FC236}">
                <a16:creationId xmlns:a16="http://schemas.microsoft.com/office/drawing/2014/main" id="{D7C45653-3AEC-491A-82A6-A194D3021B1A}"/>
              </a:ext>
            </a:extLst>
          </p:cNvPr>
          <p:cNvSpPr txBox="1"/>
          <p:nvPr/>
        </p:nvSpPr>
        <p:spPr>
          <a:xfrm>
            <a:off x="838341" y="1597960"/>
            <a:ext cx="8404860" cy="2308324"/>
          </a:xfrm>
          <a:prstGeom prst="rect">
            <a:avLst/>
          </a:prstGeom>
          <a:noFill/>
        </p:spPr>
        <p:txBody>
          <a:bodyPr wrap="square">
            <a:spAutoFit/>
          </a:bodyPr>
          <a:lstStyle/>
          <a:p>
            <a:r>
              <a:rPr lang="en-US" dirty="0">
                <a:latin typeface="Century Schoolbook" panose="02040604050505020304" pitchFamily="18" charset="0"/>
              </a:rPr>
              <a:t>Students are asked to :</a:t>
            </a:r>
          </a:p>
          <a:p>
            <a:endParaRPr lang="en-US" dirty="0">
              <a:latin typeface="Century Schoolbook" panose="02040604050505020304" pitchFamily="18" charset="0"/>
            </a:endParaRPr>
          </a:p>
          <a:p>
            <a:pPr marL="285750" indent="-285750">
              <a:buFont typeface="Wingdings" panose="05000000000000000000" pitchFamily="2" charset="2"/>
              <a:buChar char="Ø"/>
            </a:pPr>
            <a:r>
              <a:rPr lang="en-US" dirty="0">
                <a:latin typeface="Century Schoolbook" panose="02040604050505020304" pitchFamily="18" charset="0"/>
              </a:rPr>
              <a:t>do online research in order to find other ways to fight against climate change.</a:t>
            </a:r>
          </a:p>
          <a:p>
            <a:pPr marL="285750" indent="-285750">
              <a:buFont typeface="Wingdings" panose="05000000000000000000" pitchFamily="2" charset="2"/>
              <a:buChar char="Ø"/>
            </a:pPr>
            <a:endParaRPr lang="en-US" dirty="0">
              <a:latin typeface="Century Schoolbook" panose="02040604050505020304" pitchFamily="18" charset="0"/>
            </a:endParaRPr>
          </a:p>
          <a:p>
            <a:pPr marL="285750" indent="-285750">
              <a:buFont typeface="Wingdings" panose="05000000000000000000" pitchFamily="2" charset="2"/>
              <a:buChar char="Ø"/>
            </a:pPr>
            <a:r>
              <a:rPr lang="en-US" dirty="0">
                <a:latin typeface="Century Schoolbook" panose="02040604050505020304" pitchFamily="18" charset="0"/>
              </a:rPr>
              <a:t>create flash-cards / lap books / posters illustrating :</a:t>
            </a:r>
          </a:p>
          <a:p>
            <a:r>
              <a:rPr lang="en-US" dirty="0">
                <a:latin typeface="Century Schoolbook" panose="02040604050505020304" pitchFamily="18" charset="0"/>
              </a:rPr>
              <a:t>     - the impacts of climate change</a:t>
            </a:r>
          </a:p>
          <a:p>
            <a:r>
              <a:rPr lang="en-US" dirty="0">
                <a:latin typeface="Century Schoolbook" panose="02040604050505020304" pitchFamily="18" charset="0"/>
              </a:rPr>
              <a:t>     -how we can take actions to reduce the impacts of climate change</a:t>
            </a:r>
          </a:p>
        </p:txBody>
      </p:sp>
      <p:pic>
        <p:nvPicPr>
          <p:cNvPr id="6" name="Immagine 5">
            <a:extLst>
              <a:ext uri="{FF2B5EF4-FFF2-40B4-BE49-F238E27FC236}">
                <a16:creationId xmlns:a16="http://schemas.microsoft.com/office/drawing/2014/main" id="{6A7FDDC6-0739-4146-8EE5-855F5A77F44A}"/>
              </a:ext>
            </a:extLst>
          </p:cNvPr>
          <p:cNvPicPr>
            <a:picLocks noChangeAspect="1"/>
          </p:cNvPicPr>
          <p:nvPr/>
        </p:nvPicPr>
        <p:blipFill rotWithShape="1">
          <a:blip r:embed="rId3">
            <a:extLst>
              <a:ext uri="{28A0092B-C50C-407E-A947-70E740481C1C}">
                <a14:useLocalDpi xmlns:a14="http://schemas.microsoft.com/office/drawing/2010/main" val="0"/>
              </a:ext>
            </a:extLst>
          </a:blip>
          <a:srcRect l="84882" t="39390" b="46857"/>
          <a:stretch/>
        </p:blipFill>
        <p:spPr>
          <a:xfrm rot="1264632">
            <a:off x="9803556" y="3258208"/>
            <a:ext cx="2385453" cy="1220652"/>
          </a:xfrm>
          <a:prstGeom prst="rect">
            <a:avLst/>
          </a:prstGeom>
        </p:spPr>
      </p:pic>
      <p:pic>
        <p:nvPicPr>
          <p:cNvPr id="9" name="Immagine 8">
            <a:extLst>
              <a:ext uri="{FF2B5EF4-FFF2-40B4-BE49-F238E27FC236}">
                <a16:creationId xmlns:a16="http://schemas.microsoft.com/office/drawing/2014/main" id="{313306D1-C469-4516-B406-2206B308DF38}"/>
              </a:ext>
            </a:extLst>
          </p:cNvPr>
          <p:cNvPicPr>
            <a:picLocks noChangeAspect="1"/>
          </p:cNvPicPr>
          <p:nvPr/>
        </p:nvPicPr>
        <p:blipFill rotWithShape="1">
          <a:blip r:embed="rId3">
            <a:extLst>
              <a:ext uri="{28A0092B-C50C-407E-A947-70E740481C1C}">
                <a14:useLocalDpi xmlns:a14="http://schemas.microsoft.com/office/drawing/2010/main" val="0"/>
              </a:ext>
            </a:extLst>
          </a:blip>
          <a:srcRect l="57836" t="36642" r="31205" b="53081"/>
          <a:stretch/>
        </p:blipFill>
        <p:spPr>
          <a:xfrm rot="1176709">
            <a:off x="9894969" y="5079338"/>
            <a:ext cx="1985602" cy="1047351"/>
          </a:xfrm>
          <a:prstGeom prst="rect">
            <a:avLst/>
          </a:prstGeom>
        </p:spPr>
      </p:pic>
      <p:pic>
        <p:nvPicPr>
          <p:cNvPr id="16" name="Immagine 15">
            <a:extLst>
              <a:ext uri="{FF2B5EF4-FFF2-40B4-BE49-F238E27FC236}">
                <a16:creationId xmlns:a16="http://schemas.microsoft.com/office/drawing/2014/main" id="{7B4ECEBA-BB29-49DD-AB28-87BB2344A64D}"/>
              </a:ext>
            </a:extLst>
          </p:cNvPr>
          <p:cNvPicPr>
            <a:picLocks noChangeAspect="1"/>
          </p:cNvPicPr>
          <p:nvPr/>
        </p:nvPicPr>
        <p:blipFill rotWithShape="1">
          <a:blip r:embed="rId3">
            <a:extLst>
              <a:ext uri="{28A0092B-C50C-407E-A947-70E740481C1C}">
                <a14:useLocalDpi xmlns:a14="http://schemas.microsoft.com/office/drawing/2010/main" val="0"/>
              </a:ext>
            </a:extLst>
          </a:blip>
          <a:srcRect l="670" t="39827" r="81646" b="50985"/>
          <a:stretch/>
        </p:blipFill>
        <p:spPr>
          <a:xfrm rot="1076664">
            <a:off x="7501623" y="2822740"/>
            <a:ext cx="1771075" cy="517573"/>
          </a:xfrm>
          <a:prstGeom prst="rect">
            <a:avLst/>
          </a:prstGeom>
        </p:spPr>
      </p:pic>
      <p:pic>
        <p:nvPicPr>
          <p:cNvPr id="5" name="Immagine 4">
            <a:extLst>
              <a:ext uri="{FF2B5EF4-FFF2-40B4-BE49-F238E27FC236}">
                <a16:creationId xmlns:a16="http://schemas.microsoft.com/office/drawing/2014/main" id="{046FB169-B67A-42C8-8242-36A7BED33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997">
            <a:off x="6722000" y="4185925"/>
            <a:ext cx="2421467" cy="1362075"/>
          </a:xfrm>
          <a:prstGeom prst="rect">
            <a:avLst/>
          </a:prstGeom>
        </p:spPr>
      </p:pic>
      <p:pic>
        <p:nvPicPr>
          <p:cNvPr id="8" name="Immagine 7">
            <a:extLst>
              <a:ext uri="{FF2B5EF4-FFF2-40B4-BE49-F238E27FC236}">
                <a16:creationId xmlns:a16="http://schemas.microsoft.com/office/drawing/2014/main" id="{8014C9FA-7F56-40D4-ACCA-D96BB2787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87" y="4109724"/>
            <a:ext cx="2692400" cy="1514475"/>
          </a:xfrm>
          <a:prstGeom prst="rect">
            <a:avLst/>
          </a:prstGeom>
        </p:spPr>
      </p:pic>
      <p:pic>
        <p:nvPicPr>
          <p:cNvPr id="14" name="Immagine 13">
            <a:extLst>
              <a:ext uri="{FF2B5EF4-FFF2-40B4-BE49-F238E27FC236}">
                <a16:creationId xmlns:a16="http://schemas.microsoft.com/office/drawing/2014/main" id="{CB731AE3-9E30-4176-AAB9-ACF337387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5751">
            <a:off x="3516845" y="4603501"/>
            <a:ext cx="2692400" cy="1514475"/>
          </a:xfrm>
          <a:prstGeom prst="rect">
            <a:avLst/>
          </a:prstGeom>
        </p:spPr>
      </p:pic>
    </p:spTree>
    <p:extLst>
      <p:ext uri="{BB962C8B-B14F-4D97-AF65-F5344CB8AC3E}">
        <p14:creationId xmlns:p14="http://schemas.microsoft.com/office/powerpoint/2010/main" val="1371901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18000" b="-18000"/>
          </a:stretch>
        </a:blip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083D98A-8E00-4F58-9FBC-0667B2191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28882"/>
            <a:ext cx="2360218" cy="1129117"/>
          </a:xfrm>
          <a:prstGeom prst="ellipse">
            <a:avLst/>
          </a:prstGeom>
          <a:ln>
            <a:noFill/>
          </a:ln>
          <a:effectLst>
            <a:softEdge rad="112500"/>
          </a:effectLst>
        </p:spPr>
      </p:pic>
      <p:sp>
        <p:nvSpPr>
          <p:cNvPr id="6" name="Titolo 1">
            <a:extLst>
              <a:ext uri="{FF2B5EF4-FFF2-40B4-BE49-F238E27FC236}">
                <a16:creationId xmlns:a16="http://schemas.microsoft.com/office/drawing/2014/main" id="{89042631-2920-45E7-9EB3-A7D3BC905F42}"/>
              </a:ext>
            </a:extLst>
          </p:cNvPr>
          <p:cNvSpPr txBox="1">
            <a:spLocks/>
          </p:cNvSpPr>
          <p:nvPr/>
        </p:nvSpPr>
        <p:spPr>
          <a:xfrm>
            <a:off x="0" y="116530"/>
            <a:ext cx="11416936" cy="1129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effectLst>
                  <a:outerShdw blurRad="38100" dist="38100" dir="2700000" algn="tl">
                    <a:srgbClr val="000000">
                      <a:alpha val="43137"/>
                    </a:srgbClr>
                  </a:outerShdw>
                </a:effectLst>
                <a:latin typeface="Century Schoolbook" panose="02040604050505020304" pitchFamily="18" charset="0"/>
              </a:rPr>
              <a:t>How important is in our daily journey to build and increase awareness on factors causing climate change?</a:t>
            </a:r>
            <a:endParaRPr lang="it-IT" sz="4000" b="1" dirty="0">
              <a:solidFill>
                <a:srgbClr val="C00000"/>
              </a:solidFill>
              <a:effectLst>
                <a:outerShdw blurRad="38100" dist="38100" dir="2700000" algn="tl">
                  <a:srgbClr val="000000">
                    <a:alpha val="43137"/>
                  </a:srgbClr>
                </a:outerShdw>
              </a:effectLst>
              <a:latin typeface="Century Schoolbook" panose="02040604050505020304" pitchFamily="18" charset="0"/>
            </a:endParaRPr>
          </a:p>
        </p:txBody>
      </p:sp>
      <p:pic>
        <p:nvPicPr>
          <p:cNvPr id="4" name="Immagine 3">
            <a:extLst>
              <a:ext uri="{FF2B5EF4-FFF2-40B4-BE49-F238E27FC236}">
                <a16:creationId xmlns:a16="http://schemas.microsoft.com/office/drawing/2014/main" id="{5B76C835-ED3E-4B94-953C-D2E4F9843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606" y="1643347"/>
            <a:ext cx="7945515" cy="5064062"/>
          </a:xfrm>
          <a:prstGeom prst="rect">
            <a:avLst/>
          </a:prstGeom>
        </p:spPr>
      </p:pic>
      <p:sp>
        <p:nvSpPr>
          <p:cNvPr id="9" name="CasellaDiTesto 8">
            <a:extLst>
              <a:ext uri="{FF2B5EF4-FFF2-40B4-BE49-F238E27FC236}">
                <a16:creationId xmlns:a16="http://schemas.microsoft.com/office/drawing/2014/main" id="{D094EC9C-D5D7-4467-8D20-7BDBF01C2C5C}"/>
              </a:ext>
            </a:extLst>
          </p:cNvPr>
          <p:cNvSpPr txBox="1"/>
          <p:nvPr/>
        </p:nvSpPr>
        <p:spPr>
          <a:xfrm>
            <a:off x="-120753" y="2891868"/>
            <a:ext cx="4766360" cy="1877437"/>
          </a:xfrm>
          <a:prstGeom prst="rect">
            <a:avLst/>
          </a:prstGeom>
          <a:noFill/>
        </p:spPr>
        <p:txBody>
          <a:bodyPr wrap="square">
            <a:spAutoFit/>
          </a:bodyPr>
          <a:lstStyle/>
          <a:p>
            <a:r>
              <a:rPr lang="it-IT" sz="2800" dirty="0" err="1">
                <a:solidFill>
                  <a:srgbClr val="000000"/>
                </a:solidFill>
                <a:effectLst/>
                <a:latin typeface="Century Schoolbook" panose="02040604050505020304" pitchFamily="18" charset="0"/>
                <a:ea typeface="Times New Roman" panose="02020603050405020304" pitchFamily="18" charset="0"/>
              </a:rPr>
              <a:t>Learn</a:t>
            </a:r>
            <a:r>
              <a:rPr lang="it-IT" sz="2800" dirty="0">
                <a:solidFill>
                  <a:srgbClr val="000000"/>
                </a:solidFill>
                <a:effectLst/>
                <a:latin typeface="Century Schoolbook" panose="02040604050505020304" pitchFamily="18" charset="0"/>
                <a:ea typeface="Times New Roman" panose="02020603050405020304" pitchFamily="18" charset="0"/>
              </a:rPr>
              <a:t> </a:t>
            </a:r>
            <a:r>
              <a:rPr lang="it-IT" sz="2800" dirty="0" err="1">
                <a:solidFill>
                  <a:srgbClr val="000000"/>
                </a:solidFill>
                <a:effectLst/>
                <a:latin typeface="Century Schoolbook" panose="02040604050505020304" pitchFamily="18" charset="0"/>
                <a:ea typeface="Times New Roman" panose="02020603050405020304" pitchFamily="18" charset="0"/>
              </a:rPr>
              <a:t>European</a:t>
            </a:r>
            <a:r>
              <a:rPr lang="it-IT" sz="2800" dirty="0">
                <a:solidFill>
                  <a:srgbClr val="000000"/>
                </a:solidFill>
                <a:effectLst/>
                <a:latin typeface="Century Schoolbook" panose="02040604050505020304" pitchFamily="18" charset="0"/>
                <a:ea typeface="Times New Roman" panose="02020603050405020304" pitchFamily="18" charset="0"/>
              </a:rPr>
              <a:t> policies </a:t>
            </a:r>
            <a:r>
              <a:rPr lang="it-IT" sz="2800" dirty="0" err="1">
                <a:solidFill>
                  <a:srgbClr val="000000"/>
                </a:solidFill>
                <a:effectLst/>
                <a:latin typeface="Century Schoolbook" panose="02040604050505020304" pitchFamily="18" charset="0"/>
                <a:ea typeface="Times New Roman" panose="02020603050405020304" pitchFamily="18" charset="0"/>
              </a:rPr>
              <a:t>against</a:t>
            </a:r>
            <a:r>
              <a:rPr lang="it-IT" sz="2800" dirty="0">
                <a:solidFill>
                  <a:srgbClr val="000000"/>
                </a:solidFill>
                <a:effectLst/>
                <a:latin typeface="Century Schoolbook" panose="02040604050505020304" pitchFamily="18" charset="0"/>
                <a:ea typeface="Times New Roman" panose="02020603050405020304" pitchFamily="18" charset="0"/>
              </a:rPr>
              <a:t> </a:t>
            </a:r>
            <a:r>
              <a:rPr lang="it-IT" sz="2800" dirty="0" err="1">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panose="02020603050405020304" pitchFamily="18" charset="0"/>
              </a:rPr>
              <a:t>climate</a:t>
            </a:r>
            <a:r>
              <a:rPr lang="it-IT" sz="2800" dirty="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panose="02020603050405020304" pitchFamily="18" charset="0"/>
              </a:rPr>
              <a:t> </a:t>
            </a:r>
            <a:r>
              <a:rPr lang="it-IT" sz="2800" dirty="0" err="1">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panose="02020603050405020304" pitchFamily="18" charset="0"/>
              </a:rPr>
              <a:t>change</a:t>
            </a:r>
            <a:r>
              <a:rPr lang="it-IT" sz="2800" dirty="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panose="02020603050405020304" pitchFamily="18" charset="0"/>
              </a:rPr>
              <a:t> </a:t>
            </a:r>
          </a:p>
          <a:p>
            <a:r>
              <a:rPr lang="it-IT" sz="2800" dirty="0">
                <a:solidFill>
                  <a:srgbClr val="000000"/>
                </a:solidFill>
                <a:effectLst/>
                <a:latin typeface="Century Schoolbook" panose="02040604050505020304" pitchFamily="18" charset="0"/>
                <a:ea typeface="Times New Roman" panose="02020603050405020304" pitchFamily="18" charset="0"/>
              </a:rPr>
              <a:t>  </a:t>
            </a:r>
          </a:p>
          <a:p>
            <a:r>
              <a:rPr lang="it-IT" sz="2800" dirty="0">
                <a:solidFill>
                  <a:srgbClr val="000000"/>
                </a:solidFill>
                <a:effectLst/>
                <a:latin typeface="Century Schoolbook" panose="02040604050505020304" pitchFamily="18" charset="0"/>
                <a:ea typeface="Times New Roman" panose="02020603050405020304" pitchFamily="18" charset="0"/>
              </a:rPr>
              <a:t>–» </a:t>
            </a:r>
            <a:r>
              <a:rPr lang="it-IT" sz="3200" u="sng" dirty="0" err="1">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panose="02020603050405020304" pitchFamily="18" charset="0"/>
              </a:rPr>
              <a:t>SDGs-Climate</a:t>
            </a:r>
            <a:r>
              <a:rPr lang="it-IT" sz="3200" u="sng" dirty="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panose="02020603050405020304" pitchFamily="18" charset="0"/>
              </a:rPr>
              <a:t> Action</a:t>
            </a:r>
            <a:endParaRPr lang="it-IT" sz="2800" u="sng" dirty="0">
              <a:latin typeface="Century Schoolbook" panose="02040604050505020304" pitchFamily="18" charset="0"/>
            </a:endParaRPr>
          </a:p>
        </p:txBody>
      </p:sp>
      <p:pic>
        <p:nvPicPr>
          <p:cNvPr id="26" name="Elemento grafico 25" descr="Freccia leggermente curva">
            <a:extLst>
              <a:ext uri="{FF2B5EF4-FFF2-40B4-BE49-F238E27FC236}">
                <a16:creationId xmlns:a16="http://schemas.microsoft.com/office/drawing/2014/main" id="{C418F084-74C5-4403-8F82-1646D6DF62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1037" y="1386703"/>
            <a:ext cx="1462869" cy="1462869"/>
          </a:xfrm>
          <a:prstGeom prst="rect">
            <a:avLst/>
          </a:prstGeom>
        </p:spPr>
      </p:pic>
      <p:pic>
        <p:nvPicPr>
          <p:cNvPr id="28" name="Elemento grafico 27" descr="Sole">
            <a:extLst>
              <a:ext uri="{FF2B5EF4-FFF2-40B4-BE49-F238E27FC236}">
                <a16:creationId xmlns:a16="http://schemas.microsoft.com/office/drawing/2014/main" id="{DA589335-882B-484F-BB6B-7190A68DB8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9219" y="1218010"/>
            <a:ext cx="337387" cy="337387"/>
          </a:xfrm>
          <a:prstGeom prst="rect">
            <a:avLst/>
          </a:prstGeom>
        </p:spPr>
      </p:pic>
      <p:pic>
        <p:nvPicPr>
          <p:cNvPr id="30" name="Elemento grafico 29" descr="Sole coperto">
            <a:extLst>
              <a:ext uri="{FF2B5EF4-FFF2-40B4-BE49-F238E27FC236}">
                <a16:creationId xmlns:a16="http://schemas.microsoft.com/office/drawing/2014/main" id="{5952160F-48FB-44F0-BA8D-D012E6B953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94364" y="1208847"/>
            <a:ext cx="337387" cy="337387"/>
          </a:xfrm>
          <a:prstGeom prst="rect">
            <a:avLst/>
          </a:prstGeom>
        </p:spPr>
      </p:pic>
      <p:pic>
        <p:nvPicPr>
          <p:cNvPr id="32" name="Elemento grafico 31" descr="Fiocco di neve">
            <a:extLst>
              <a:ext uri="{FF2B5EF4-FFF2-40B4-BE49-F238E27FC236}">
                <a16:creationId xmlns:a16="http://schemas.microsoft.com/office/drawing/2014/main" id="{E6753731-AF9D-4FE5-B300-94BEAF0A2C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69246" y="1208847"/>
            <a:ext cx="337387" cy="337387"/>
          </a:xfrm>
          <a:prstGeom prst="rect">
            <a:avLst/>
          </a:prstGeom>
        </p:spPr>
      </p:pic>
      <p:pic>
        <p:nvPicPr>
          <p:cNvPr id="34" name="Elemento grafico 33" descr="Pianta">
            <a:extLst>
              <a:ext uri="{FF2B5EF4-FFF2-40B4-BE49-F238E27FC236}">
                <a16:creationId xmlns:a16="http://schemas.microsoft.com/office/drawing/2014/main" id="{5E890928-BDC9-4EDA-842C-0D823CA3E9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38800" y="2971800"/>
            <a:ext cx="914400" cy="914400"/>
          </a:xfrm>
          <a:prstGeom prst="rect">
            <a:avLst/>
          </a:prstGeom>
        </p:spPr>
      </p:pic>
      <p:pic>
        <p:nvPicPr>
          <p:cNvPr id="36" name="Elemento grafico 35" descr="Pioggia">
            <a:extLst>
              <a:ext uri="{FF2B5EF4-FFF2-40B4-BE49-F238E27FC236}">
                <a16:creationId xmlns:a16="http://schemas.microsoft.com/office/drawing/2014/main" id="{3815F892-1D24-4B87-BAC1-D7E82527DC6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79509" y="1232598"/>
            <a:ext cx="369031" cy="369031"/>
          </a:xfrm>
          <a:prstGeom prst="rect">
            <a:avLst/>
          </a:prstGeom>
        </p:spPr>
      </p:pic>
    </p:spTree>
    <p:extLst>
      <p:ext uri="{BB962C8B-B14F-4D97-AF65-F5344CB8AC3E}">
        <p14:creationId xmlns:p14="http://schemas.microsoft.com/office/powerpoint/2010/main" val="429462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A3698786-E4AC-4302-B174-E80574E529A3}"/>
              </a:ext>
            </a:extLst>
          </p:cNvPr>
          <p:cNvPicPr>
            <a:picLocks noChangeAspect="1"/>
          </p:cNvPicPr>
          <p:nvPr/>
        </p:nvPicPr>
        <p:blipFill>
          <a:blip r:embed="rId2"/>
          <a:stretch>
            <a:fillRect/>
          </a:stretch>
        </p:blipFill>
        <p:spPr>
          <a:xfrm>
            <a:off x="0" y="6177441"/>
            <a:ext cx="9666878" cy="932393"/>
          </a:xfrm>
          <a:prstGeom prst="rect">
            <a:avLst/>
          </a:prstGeom>
        </p:spPr>
      </p:pic>
      <p:sp>
        <p:nvSpPr>
          <p:cNvPr id="13" name="CasellaDiTesto 12">
            <a:extLst>
              <a:ext uri="{FF2B5EF4-FFF2-40B4-BE49-F238E27FC236}">
                <a16:creationId xmlns:a16="http://schemas.microsoft.com/office/drawing/2014/main" id="{9A75BE48-ABC6-4553-90F2-874053144274}"/>
              </a:ext>
            </a:extLst>
          </p:cNvPr>
          <p:cNvSpPr txBox="1"/>
          <p:nvPr/>
        </p:nvSpPr>
        <p:spPr>
          <a:xfrm>
            <a:off x="-1" y="0"/>
            <a:ext cx="3958047" cy="523220"/>
          </a:xfrm>
          <a:prstGeom prst="rect">
            <a:avLst/>
          </a:prstGeom>
          <a:solidFill>
            <a:schemeClr val="accent2">
              <a:lumMod val="40000"/>
              <a:lumOff val="60000"/>
            </a:schemeClr>
          </a:solidFill>
        </p:spPr>
        <p:txBody>
          <a:bodyPr wrap="square" rtlCol="0">
            <a:spAutoFit/>
          </a:bodyPr>
          <a:lstStyle/>
          <a:p>
            <a:r>
              <a:rPr lang="en-US" sz="2800" b="1" dirty="0">
                <a:solidFill>
                  <a:srgbClr val="C00000"/>
                </a:solidFill>
                <a:latin typeface="Lucida Sans" panose="020B0602030504020204" pitchFamily="34" charset="0"/>
              </a:rPr>
              <a:t>Follow up Activity</a:t>
            </a:r>
            <a:endParaRPr lang="it-IT" sz="2800" b="1" dirty="0">
              <a:solidFill>
                <a:srgbClr val="C00000"/>
              </a:solidFill>
              <a:latin typeface="Lucida Sans" panose="020B0602030504020204" pitchFamily="34" charset="0"/>
            </a:endParaRPr>
          </a:p>
        </p:txBody>
      </p:sp>
      <p:sp>
        <p:nvSpPr>
          <p:cNvPr id="14" name="Rettangolo 13">
            <a:extLst>
              <a:ext uri="{FF2B5EF4-FFF2-40B4-BE49-F238E27FC236}">
                <a16:creationId xmlns:a16="http://schemas.microsoft.com/office/drawing/2014/main" id="{B20A3817-E28A-4811-8689-0B739C2A2D60}"/>
              </a:ext>
            </a:extLst>
          </p:cNvPr>
          <p:cNvSpPr/>
          <p:nvPr/>
        </p:nvSpPr>
        <p:spPr>
          <a:xfrm>
            <a:off x="342899" y="796873"/>
            <a:ext cx="8046721" cy="3170099"/>
          </a:xfrm>
          <a:prstGeom prst="rect">
            <a:avLst/>
          </a:prstGeom>
        </p:spPr>
        <p:txBody>
          <a:bodyPr wrap="square">
            <a:spAutoFit/>
          </a:bodyPr>
          <a:lstStyle/>
          <a:p>
            <a:r>
              <a:rPr lang="en-US" sz="2000" dirty="0">
                <a:solidFill>
                  <a:schemeClr val="tx1">
                    <a:lumMod val="95000"/>
                    <a:lumOff val="5000"/>
                  </a:schemeClr>
                </a:solidFill>
                <a:latin typeface="Century Schoolbook" panose="02040604050505020304" pitchFamily="18" charset="0"/>
              </a:rPr>
              <a:t>Extend the discussion – T. ask students to make a list of things that will be different in 20 years from now due to climate change. Possible topics could be:</a:t>
            </a:r>
          </a:p>
          <a:p>
            <a:endParaRPr lang="en-US" sz="2000" dirty="0">
              <a:solidFill>
                <a:schemeClr val="tx1">
                  <a:lumMod val="95000"/>
                  <a:lumOff val="5000"/>
                </a:schemeClr>
              </a:solidFill>
              <a:latin typeface="Century Schoolbook" panose="02040604050505020304" pitchFamily="18" charset="0"/>
            </a:endParaRPr>
          </a:p>
          <a:p>
            <a:r>
              <a:rPr lang="en-US" sz="2000" dirty="0">
                <a:solidFill>
                  <a:schemeClr val="tx1">
                    <a:lumMod val="95000"/>
                    <a:lumOff val="5000"/>
                  </a:schemeClr>
                </a:solidFill>
                <a:latin typeface="Century Schoolbook" panose="02040604050505020304" pitchFamily="18" charset="0"/>
              </a:rPr>
              <a:t>- Transport and travel</a:t>
            </a:r>
          </a:p>
          <a:p>
            <a:r>
              <a:rPr lang="en-US" sz="2000" dirty="0">
                <a:solidFill>
                  <a:schemeClr val="tx1">
                    <a:lumMod val="95000"/>
                    <a:lumOff val="5000"/>
                  </a:schemeClr>
                </a:solidFill>
                <a:latin typeface="Century Schoolbook" panose="02040604050505020304" pitchFamily="18" charset="0"/>
              </a:rPr>
              <a:t>- Single-use plastics and recycling</a:t>
            </a:r>
          </a:p>
          <a:p>
            <a:r>
              <a:rPr lang="en-US" sz="2000" dirty="0">
                <a:solidFill>
                  <a:schemeClr val="tx1">
                    <a:lumMod val="95000"/>
                    <a:lumOff val="5000"/>
                  </a:schemeClr>
                </a:solidFill>
                <a:latin typeface="Century Schoolbook" panose="02040604050505020304" pitchFamily="18" charset="0"/>
              </a:rPr>
              <a:t>- Innovations to tackle climate change</a:t>
            </a:r>
          </a:p>
          <a:p>
            <a:r>
              <a:rPr lang="en-US" sz="2000" dirty="0">
                <a:solidFill>
                  <a:schemeClr val="tx1">
                    <a:lumMod val="95000"/>
                    <a:lumOff val="5000"/>
                  </a:schemeClr>
                </a:solidFill>
                <a:latin typeface="Century Schoolbook" panose="02040604050505020304" pitchFamily="18" charset="0"/>
              </a:rPr>
              <a:t>- Migration</a:t>
            </a:r>
          </a:p>
          <a:p>
            <a:r>
              <a:rPr lang="en-US" sz="2000" dirty="0">
                <a:solidFill>
                  <a:schemeClr val="tx1">
                    <a:lumMod val="95000"/>
                    <a:lumOff val="5000"/>
                  </a:schemeClr>
                </a:solidFill>
                <a:latin typeface="Century Schoolbook" panose="02040604050505020304" pitchFamily="18" charset="0"/>
              </a:rPr>
              <a:t>- Food</a:t>
            </a:r>
          </a:p>
          <a:p>
            <a:r>
              <a:rPr lang="en-US" sz="2000" dirty="0">
                <a:solidFill>
                  <a:schemeClr val="tx1">
                    <a:lumMod val="95000"/>
                    <a:lumOff val="5000"/>
                  </a:schemeClr>
                </a:solidFill>
                <a:latin typeface="Century Schoolbook" panose="02040604050505020304" pitchFamily="18" charset="0"/>
              </a:rPr>
              <a:t>- Agriculture and industry</a:t>
            </a:r>
            <a:endParaRPr lang="en-US" dirty="0">
              <a:latin typeface="Century Schoolbook" panose="02040604050505020304" pitchFamily="18" charset="0"/>
            </a:endParaRPr>
          </a:p>
        </p:txBody>
      </p:sp>
      <p:sp>
        <p:nvSpPr>
          <p:cNvPr id="19" name="Freccia destra rientrata 18">
            <a:extLst>
              <a:ext uri="{FF2B5EF4-FFF2-40B4-BE49-F238E27FC236}">
                <a16:creationId xmlns:a16="http://schemas.microsoft.com/office/drawing/2014/main" id="{5801916C-0FB6-4C55-8C70-1A3EF73080D5}"/>
              </a:ext>
            </a:extLst>
          </p:cNvPr>
          <p:cNvSpPr/>
          <p:nvPr/>
        </p:nvSpPr>
        <p:spPr>
          <a:xfrm>
            <a:off x="632096" y="4139587"/>
            <a:ext cx="6800307" cy="818097"/>
          </a:xfrm>
          <a:prstGeom prst="notchedRightArrow">
            <a:avLst>
              <a:gd name="adj1" fmla="val 65925"/>
              <a:gd name="adj2" fmla="val 50000"/>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Century Schoolbook" panose="02040604050505020304" pitchFamily="18" charset="0"/>
              </a:rPr>
              <a:t>Conclusion</a:t>
            </a:r>
            <a:r>
              <a:rPr lang="it-IT" dirty="0">
                <a:solidFill>
                  <a:schemeClr val="tx1"/>
                </a:solidFill>
                <a:latin typeface="Century Schoolbook" panose="02040604050505020304" pitchFamily="18" charset="0"/>
              </a:rPr>
              <a:t>: </a:t>
            </a:r>
          </a:p>
          <a:p>
            <a:pPr algn="ctr"/>
            <a:r>
              <a:rPr lang="en-US" dirty="0">
                <a:solidFill>
                  <a:schemeClr val="tx1"/>
                </a:solidFill>
                <a:latin typeface="Century Schoolbook" panose="02040604050505020304" pitchFamily="18" charset="0"/>
              </a:rPr>
              <a:t>it is imperative to </a:t>
            </a:r>
            <a:r>
              <a:rPr lang="en-US" dirty="0" err="1">
                <a:solidFill>
                  <a:schemeClr val="tx1"/>
                </a:solidFill>
                <a:latin typeface="Century Schoolbook" panose="02040604050505020304" pitchFamily="18" charset="0"/>
              </a:rPr>
              <a:t>to</a:t>
            </a:r>
            <a:r>
              <a:rPr lang="en-US" dirty="0">
                <a:solidFill>
                  <a:schemeClr val="tx1"/>
                </a:solidFill>
                <a:latin typeface="Century Schoolbook" panose="02040604050505020304" pitchFamily="18" charset="0"/>
              </a:rPr>
              <a:t> lay the groundwork </a:t>
            </a:r>
            <a:r>
              <a:rPr lang="en-US" dirty="0" err="1">
                <a:solidFill>
                  <a:schemeClr val="tx1"/>
                </a:solidFill>
                <a:latin typeface="Century Schoolbook" panose="02040604050505020304" pitchFamily="18" charset="0"/>
              </a:rPr>
              <a:t>togethere</a:t>
            </a:r>
            <a:r>
              <a:rPr lang="en-US" dirty="0">
                <a:solidFill>
                  <a:schemeClr val="tx1"/>
                </a:solidFill>
                <a:latin typeface="Century Schoolbook" panose="02040604050505020304" pitchFamily="18" charset="0"/>
              </a:rPr>
              <a:t> for a</a:t>
            </a:r>
            <a:endParaRPr lang="it-IT" dirty="0">
              <a:solidFill>
                <a:schemeClr val="tx1"/>
              </a:solidFill>
              <a:latin typeface="Century Schoolbook" panose="02040604050505020304" pitchFamily="18" charset="0"/>
            </a:endParaRPr>
          </a:p>
        </p:txBody>
      </p:sp>
      <p:pic>
        <p:nvPicPr>
          <p:cNvPr id="10" name="Picture 2" descr="http://t0.gstatic.com/images?q=tbn:ANd9GcTY0__yz6RxHmIS1wpSTtdnpSlbeDzHGU4f8LJMI8_tNmCEKQLEhQ">
            <a:extLst>
              <a:ext uri="{FF2B5EF4-FFF2-40B4-BE49-F238E27FC236}">
                <a16:creationId xmlns:a16="http://schemas.microsoft.com/office/drawing/2014/main" id="{A84D3A65-15B4-4D1A-A8A8-6A9599072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2756825"/>
            <a:ext cx="4371340" cy="319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5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6000"/>
            <a:lum/>
          </a:blip>
          <a:srcRect/>
          <a:stretch>
            <a:fillRect t="-7000" b="-7000"/>
          </a:stretch>
        </a:blipFill>
        <a:effectLst/>
      </p:bgPr>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DFD756D-FD1C-435D-87A4-BAE6962E58E5}"/>
              </a:ext>
            </a:extLst>
          </p:cNvPr>
          <p:cNvSpPr>
            <a:spLocks noGrp="1"/>
          </p:cNvSpPr>
          <p:nvPr>
            <p:ph idx="1"/>
          </p:nvPr>
        </p:nvSpPr>
        <p:spPr>
          <a:xfrm>
            <a:off x="321188" y="1065856"/>
            <a:ext cx="4867144" cy="2862231"/>
          </a:xfrm>
        </p:spPr>
        <p:txBody>
          <a:bodyPr anchor="ctr">
            <a:normAutofit/>
          </a:bodyPr>
          <a:lstStyle/>
          <a:p>
            <a:pPr marL="0" indent="0" algn="ctr">
              <a:buNone/>
            </a:pPr>
            <a:r>
              <a:rPr lang="en-US" sz="1800" dirty="0">
                <a:latin typeface="Century Schoolbook" panose="02040604050505020304" pitchFamily="18" charset="0"/>
              </a:rPr>
              <a:t>THANK YOU GUYS, </a:t>
            </a:r>
          </a:p>
          <a:p>
            <a:pPr marL="0" indent="0" algn="ctr">
              <a:buNone/>
            </a:pPr>
            <a:r>
              <a:rPr lang="en-US" sz="1800" dirty="0">
                <a:latin typeface="Century Schoolbook" panose="02040604050505020304" pitchFamily="18" charset="0"/>
              </a:rPr>
              <a:t>FOR YOUR ATTENTION AND YOUR COLLABORATION IN </a:t>
            </a:r>
            <a:r>
              <a:rPr lang="en-US" sz="1800" dirty="0">
                <a:effectLst>
                  <a:outerShdw blurRad="38100" dist="38100" dir="2700000" algn="tl">
                    <a:srgbClr val="000000">
                      <a:alpha val="43137"/>
                    </a:srgbClr>
                  </a:outerShdw>
                </a:effectLst>
                <a:latin typeface="Century Schoolbook" panose="02040604050505020304" pitchFamily="18" charset="0"/>
              </a:rPr>
              <a:t>THE FIGHT </a:t>
            </a:r>
          </a:p>
          <a:p>
            <a:pPr marL="0" indent="0" algn="ctr">
              <a:buNone/>
            </a:pPr>
            <a:r>
              <a:rPr lang="en-US" sz="1800" dirty="0">
                <a:effectLst>
                  <a:outerShdw blurRad="38100" dist="38100" dir="2700000" algn="tl">
                    <a:srgbClr val="000000">
                      <a:alpha val="43137"/>
                    </a:srgbClr>
                  </a:outerShdw>
                </a:effectLst>
                <a:latin typeface="Century Schoolbook" panose="02040604050505020304" pitchFamily="18" charset="0"/>
              </a:rPr>
              <a:t>AGAINST CLIMATE CHANGE</a:t>
            </a:r>
            <a:endParaRPr lang="en-US" sz="1800" dirty="0"/>
          </a:p>
        </p:txBody>
      </p:sp>
      <p:pic>
        <p:nvPicPr>
          <p:cNvPr id="11" name="Immagine 10">
            <a:extLst>
              <a:ext uri="{FF2B5EF4-FFF2-40B4-BE49-F238E27FC236}">
                <a16:creationId xmlns:a16="http://schemas.microsoft.com/office/drawing/2014/main" id="{5FCC62B0-429A-460D-AF93-F6531EC8446B}"/>
              </a:ext>
            </a:extLst>
          </p:cNvPr>
          <p:cNvPicPr>
            <a:picLocks noChangeAspect="1"/>
          </p:cNvPicPr>
          <p:nvPr/>
        </p:nvPicPr>
        <p:blipFill rotWithShape="1">
          <a:blip r:embed="rId3">
            <a:extLst>
              <a:ext uri="{28A0092B-C50C-407E-A947-70E740481C1C}">
                <a14:useLocalDpi xmlns:a14="http://schemas.microsoft.com/office/drawing/2010/main" val="0"/>
              </a:ext>
            </a:extLst>
          </a:blip>
          <a:srcRect t="7050"/>
          <a:stretch/>
        </p:blipFill>
        <p:spPr>
          <a:xfrm>
            <a:off x="573344" y="3520861"/>
            <a:ext cx="4549099" cy="2973086"/>
          </a:xfrm>
          <a:prstGeom prst="rect">
            <a:avLst/>
          </a:prstGeom>
          <a:ln>
            <a:noFill/>
          </a:ln>
          <a:effectLst>
            <a:softEdge rad="317500"/>
          </a:effectLst>
        </p:spPr>
      </p:pic>
    </p:spTree>
    <p:extLst>
      <p:ext uri="{BB962C8B-B14F-4D97-AF65-F5344CB8AC3E}">
        <p14:creationId xmlns:p14="http://schemas.microsoft.com/office/powerpoint/2010/main" val="175704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150363" y="6068567"/>
            <a:ext cx="7924800" cy="539496"/>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2151888" y="522731"/>
            <a:ext cx="7903463" cy="5922264"/>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822306" y="566786"/>
            <a:ext cx="10580914" cy="5834154"/>
          </a:xfrm>
          <a:custGeom>
            <a:avLst/>
            <a:gdLst/>
            <a:ahLst/>
            <a:cxnLst/>
            <a:rect l="l" t="t" r="r" b="b"/>
            <a:pathLst>
              <a:path w="7696200" h="5715000">
                <a:moveTo>
                  <a:pt x="0" y="5715000"/>
                </a:moveTo>
                <a:lnTo>
                  <a:pt x="7696200" y="5715000"/>
                </a:lnTo>
                <a:lnTo>
                  <a:pt x="7696200" y="0"/>
                </a:lnTo>
                <a:lnTo>
                  <a:pt x="0" y="0"/>
                </a:lnTo>
                <a:lnTo>
                  <a:pt x="0" y="571500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 name="object 9"/>
          <p:cNvSpPr/>
          <p:nvPr/>
        </p:nvSpPr>
        <p:spPr>
          <a:xfrm>
            <a:off x="434764" y="236178"/>
            <a:ext cx="749325" cy="749325"/>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10935715" y="213414"/>
            <a:ext cx="736536" cy="736536"/>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1" name="object 11"/>
          <p:cNvSpPr txBox="1">
            <a:spLocks noGrp="1"/>
          </p:cNvSpPr>
          <p:nvPr>
            <p:ph type="title"/>
          </p:nvPr>
        </p:nvSpPr>
        <p:spPr>
          <a:xfrm>
            <a:off x="968193" y="1708296"/>
            <a:ext cx="10199267" cy="4720203"/>
          </a:xfrm>
          <a:prstGeom prst="rect">
            <a:avLst/>
          </a:prstGeom>
          <a:ln>
            <a:solidFill>
              <a:schemeClr val="tx1"/>
            </a:solidFill>
          </a:ln>
        </p:spPr>
        <p:txBody>
          <a:bodyPr vert="horz" wrap="square" lIns="0" tIns="12700" rIns="0" bIns="0" rtlCol="0">
            <a:spAutoFit/>
          </a:bodyPr>
          <a:lstStyle/>
          <a:p>
            <a:pPr>
              <a:lnSpc>
                <a:spcPct val="107000"/>
              </a:lnSpc>
              <a:spcAft>
                <a:spcPts val="800"/>
              </a:spcAft>
            </a:pPr>
            <a:r>
              <a:rPr lang="en-US" sz="3600" b="1"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Rationale:</a:t>
            </a:r>
            <a:br>
              <a:rPr lang="en-US" sz="1200" spc="-5" dirty="0">
                <a:latin typeface="Century Schoolbook"/>
                <a:cs typeface="Century Schoolbook"/>
              </a:rPr>
            </a:br>
            <a:br>
              <a:rPr lang="en-US" sz="1200" b="1"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br>
            <a:r>
              <a:rPr lang="en-US" spc="-5" dirty="0">
                <a:latin typeface="Century Schoolbook"/>
                <a:cs typeface="Century Schoolbook"/>
              </a:rPr>
              <a:t>This teaching unit consists </a:t>
            </a:r>
            <a:r>
              <a:rPr lang="en-US" dirty="0">
                <a:latin typeface="Century Schoolbook"/>
                <a:cs typeface="Century Schoolbook"/>
              </a:rPr>
              <a:t>of 2 lessons, </a:t>
            </a:r>
            <a:r>
              <a:rPr lang="en-US" spc="-5" dirty="0">
                <a:latin typeface="Century Schoolbook"/>
                <a:cs typeface="Century Schoolbook"/>
              </a:rPr>
              <a:t>one hour  each. </a:t>
            </a:r>
            <a:br>
              <a:rPr lang="en-US" spc="-5" dirty="0">
                <a:latin typeface="Century Schoolbook"/>
                <a:cs typeface="Century Schoolbook"/>
              </a:rPr>
            </a:br>
            <a:r>
              <a:rPr lang="en-US" dirty="0">
                <a:latin typeface="Century Schoolbook" panose="02040604050505020304" pitchFamily="18" charset="0"/>
              </a:rPr>
              <a:t>While they may be adapted to suit many subject areas, the lessons are geared towards </a:t>
            </a:r>
            <a:r>
              <a:rPr lang="en-US" b="1" dirty="0">
                <a:latin typeface="Century Schoolbook" panose="02040604050505020304" pitchFamily="18" charset="0"/>
              </a:rPr>
              <a:t>socials studies </a:t>
            </a:r>
            <a:r>
              <a:rPr lang="en-US" dirty="0">
                <a:latin typeface="Century Schoolbook" panose="02040604050505020304" pitchFamily="18" charset="0"/>
              </a:rPr>
              <a:t>classrooms.</a:t>
            </a:r>
            <a:br>
              <a:rPr lang="en-US" spc="-5" dirty="0">
                <a:latin typeface="Century Schoolbook"/>
                <a:cs typeface="Century Schoolbook"/>
              </a:rPr>
            </a:br>
            <a:r>
              <a:rPr lang="en-US" spc="-5" dirty="0">
                <a:latin typeface="Century Schoolbook"/>
                <a:cs typeface="Century Schoolbook"/>
              </a:rPr>
              <a:t>The lessons are about climate change – and encourage students to think about their attitudes towards the environment. </a:t>
            </a:r>
            <a:br>
              <a:rPr lang="en-US" spc="-5" dirty="0">
                <a:latin typeface="Century Schoolbook"/>
                <a:cs typeface="Century Schoolbook"/>
              </a:rPr>
            </a:br>
            <a:r>
              <a:rPr lang="en-US" spc="-5" dirty="0">
                <a:latin typeface="Century Schoolbook"/>
                <a:cs typeface="Century Schoolbook"/>
              </a:rPr>
              <a:t>These 2 lessons are meant to introduce a cycle of classes on climate change as global threat.</a:t>
            </a:r>
            <a:br>
              <a:rPr lang="en-US" spc="-5" dirty="0">
                <a:latin typeface="Century Schoolbook"/>
                <a:cs typeface="Century Schoolbook"/>
              </a:rPr>
            </a:br>
            <a:br>
              <a:rPr lang="en-US" spc="-5" dirty="0">
                <a:latin typeface="Century Schoolbook"/>
                <a:cs typeface="Century Schoolbook"/>
              </a:rPr>
            </a:br>
            <a:br>
              <a:rPr lang="en-US" sz="1800" spc="-5" dirty="0">
                <a:latin typeface="Century Schoolbook"/>
                <a:cs typeface="Century Schoolbook"/>
              </a:rPr>
            </a:br>
            <a:r>
              <a:rPr lang="en-US" sz="1800" spc="-5" dirty="0">
                <a:latin typeface="Century Schoolbook"/>
                <a:cs typeface="Century Schoolbook"/>
              </a:rPr>
              <a:t>  	 </a:t>
            </a:r>
            <a:r>
              <a:rPr lang="en-US" sz="1800" b="1" spc="-5" dirty="0">
                <a:solidFill>
                  <a:srgbClr val="C00000"/>
                </a:solidFill>
                <a:latin typeface="Century Schoolbook" panose="02040604050505020304" pitchFamily="18" charset="0"/>
                <a:cs typeface="Century Schoolbook"/>
              </a:rPr>
              <a:t>Students with </a:t>
            </a:r>
            <a:r>
              <a:rPr lang="en-US" sz="1800" b="1" spc="-5" dirty="0">
                <a:solidFill>
                  <a:srgbClr val="C00000"/>
                </a:solidFill>
                <a:effectLst>
                  <a:outerShdw blurRad="38100" dist="38100" dir="2700000" algn="tl">
                    <a:srgbClr val="000000">
                      <a:alpha val="43137"/>
                    </a:srgbClr>
                  </a:outerShdw>
                </a:effectLst>
                <a:latin typeface="Century Schoolbook" panose="02040604050505020304" pitchFamily="18" charset="0"/>
                <a:cs typeface="Century Schoolbook"/>
              </a:rPr>
              <a:t>Special Education Need*</a:t>
            </a:r>
            <a:r>
              <a:rPr lang="en-US" sz="1800" b="1" spc="-5" dirty="0">
                <a:solidFill>
                  <a:srgbClr val="C00000"/>
                </a:solidFill>
                <a:latin typeface="Century Schoolbook" panose="02040604050505020304" pitchFamily="18" charset="0"/>
                <a:cs typeface="Century Schoolbook"/>
              </a:rPr>
              <a:t>: </a:t>
            </a:r>
            <a:br>
              <a:rPr lang="en-US" sz="1800" b="1" spc="-5" dirty="0">
                <a:latin typeface="Century Schoolbook" panose="02040604050505020304" pitchFamily="18" charset="0"/>
                <a:cs typeface="Century Schoolbook"/>
              </a:rPr>
            </a:br>
            <a:br>
              <a:rPr lang="en-US" sz="1100" b="1" spc="-5" dirty="0">
                <a:latin typeface="Century Schoolbook" panose="02040604050505020304" pitchFamily="18" charset="0"/>
                <a:cs typeface="Century Schoolbook"/>
              </a:rPr>
            </a:br>
            <a:r>
              <a:rPr lang="en-US" sz="1100" b="1" spc="-5" dirty="0">
                <a:latin typeface="Century Schoolbook" panose="02040604050505020304" pitchFamily="18" charset="0"/>
                <a:cs typeface="Century Schoolbook"/>
              </a:rPr>
              <a:t> </a:t>
            </a:r>
            <a:r>
              <a:rPr lang="en-US" spc="-5" dirty="0">
                <a:latin typeface="Century Schoolbook" panose="02040604050505020304" pitchFamily="18" charset="0"/>
                <a:cs typeface="Century Schoolbook"/>
              </a:rPr>
              <a:t>We </a:t>
            </a:r>
            <a:r>
              <a:rPr lang="en-US" dirty="0">
                <a:latin typeface="Century Schoolbook" panose="02040604050505020304" pitchFamily="18" charset="0"/>
              </a:rPr>
              <a:t>chose to expose  students to some informational texts Easy-to-Read ands easy to understand since they are also meant to address the participation in the class of </a:t>
            </a:r>
            <a:r>
              <a:rPr lang="en-US" sz="1600" spc="-5" dirty="0">
                <a:latin typeface="Century Schoolbook"/>
                <a:cs typeface="Century Schoolbook"/>
              </a:rPr>
              <a:t>	 </a:t>
            </a:r>
            <a:r>
              <a:rPr lang="en-US" sz="1600" b="1" spc="-5" dirty="0">
                <a:latin typeface="Century Schoolbook" panose="02040604050505020304" pitchFamily="18" charset="0"/>
                <a:cs typeface="Century Schoolbook"/>
              </a:rPr>
              <a:t>Pupils with Special Education Need </a:t>
            </a:r>
            <a:r>
              <a:rPr lang="en-US" sz="1600" spc="-5" dirty="0">
                <a:latin typeface="Century Schoolbook" panose="02040604050505020304" pitchFamily="18" charset="0"/>
                <a:cs typeface="Century Schoolbook"/>
              </a:rPr>
              <a:t>(disable</a:t>
            </a:r>
            <a:r>
              <a:rPr lang="en-US" spc="-5" dirty="0">
                <a:latin typeface="Century Schoolbook" panose="02040604050505020304" pitchFamily="18" charset="0"/>
                <a:cs typeface="Century Schoolbook"/>
              </a:rPr>
              <a:t>d pupils</a:t>
            </a:r>
            <a:r>
              <a:rPr lang="en-US" dirty="0"/>
              <a:t>, dyslexic pupils and pupils with Bes/Sen). </a:t>
            </a:r>
            <a:br>
              <a:rPr lang="en-US" dirty="0"/>
            </a:br>
            <a:r>
              <a:rPr lang="en-US" b="1" i="1" dirty="0"/>
              <a:t>Law 104/92 art. 3, paragraphs 1 and 3 and Law no. 170/2010 (New regulations for specific learning disorders in the educational field). </a:t>
            </a:r>
            <a:endParaRPr lang="en-US" b="1" i="1" spc="600" dirty="0">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endParaRPr>
          </a:p>
        </p:txBody>
      </p:sp>
      <p:sp>
        <p:nvSpPr>
          <p:cNvPr id="12" name="CasellaDiTesto 11">
            <a:extLst>
              <a:ext uri="{FF2B5EF4-FFF2-40B4-BE49-F238E27FC236}">
                <a16:creationId xmlns:a16="http://schemas.microsoft.com/office/drawing/2014/main" id="{9F6D9D85-BA3D-411A-B9BD-CA8E557AF7D1}"/>
              </a:ext>
            </a:extLst>
          </p:cNvPr>
          <p:cNvSpPr txBox="1"/>
          <p:nvPr/>
        </p:nvSpPr>
        <p:spPr>
          <a:xfrm>
            <a:off x="968193" y="447771"/>
            <a:ext cx="10090665" cy="1107996"/>
          </a:xfrm>
          <a:prstGeom prst="rect">
            <a:avLst/>
          </a:prstGeom>
          <a:noFill/>
          <a:ln>
            <a:solidFill>
              <a:srgbClr val="C00000"/>
            </a:solidFill>
          </a:ln>
        </p:spPr>
        <p:txBody>
          <a:bodyPr wrap="square" rtlCol="0">
            <a:spAutoFit/>
          </a:bodyPr>
          <a:lstStyle/>
          <a:p>
            <a:r>
              <a:rPr lang="it-IT" sz="4000" b="1" spc="300" dirty="0">
                <a:solidFill>
                  <a:schemeClr val="tx1">
                    <a:lumMod val="95000"/>
                    <a:lumOff val="5000"/>
                  </a:schemeClr>
                </a:solidFill>
                <a:effectLst>
                  <a:outerShdw blurRad="38100" dist="38100" dir="2700000" algn="tl">
                    <a:srgbClr val="000000">
                      <a:alpha val="43137"/>
                    </a:srgbClr>
                  </a:outerShdw>
                </a:effectLst>
                <a:latin typeface="Lucida Sans" panose="020B0602030504020204" pitchFamily="34" charset="0"/>
              </a:rPr>
              <a:t>Title</a:t>
            </a:r>
            <a:r>
              <a:rPr lang="it-IT" sz="4800" b="1" spc="300" dirty="0">
                <a:solidFill>
                  <a:schemeClr val="tx1">
                    <a:lumMod val="95000"/>
                    <a:lumOff val="5000"/>
                  </a:schemeClr>
                </a:solidFill>
                <a:effectLst>
                  <a:outerShdw blurRad="38100" dist="38100" dir="2700000" algn="tl">
                    <a:srgbClr val="000000">
                      <a:alpha val="43137"/>
                    </a:srgbClr>
                  </a:outerShdw>
                </a:effectLst>
                <a:latin typeface="Lucida Sans" panose="020B0602030504020204" pitchFamily="34" charset="0"/>
              </a:rPr>
              <a:t> </a:t>
            </a:r>
            <a:r>
              <a:rPr lang="it-IT" sz="4000" b="1" spc="300" dirty="0">
                <a:solidFill>
                  <a:schemeClr val="tx1">
                    <a:lumMod val="95000"/>
                    <a:lumOff val="5000"/>
                  </a:schemeClr>
                </a:solidFill>
                <a:effectLst>
                  <a:outerShdw blurRad="38100" dist="38100" dir="2700000" algn="tl">
                    <a:srgbClr val="000000">
                      <a:alpha val="43137"/>
                    </a:srgbClr>
                  </a:outerShdw>
                </a:effectLst>
                <a:latin typeface="Lucida Sans" panose="020B0602030504020204" pitchFamily="34" charset="0"/>
              </a:rPr>
              <a:t>: </a:t>
            </a:r>
            <a:r>
              <a:rPr lang="en-US" sz="2000" b="1" cap="small" spc="300" dirty="0">
                <a:solidFill>
                  <a:srgbClr val="000000"/>
                </a:solidFill>
                <a:effectLst>
                  <a:outerShdw blurRad="50800" dist="38100" algn="tr" rotWithShape="0">
                    <a:prstClr val="black">
                      <a:alpha val="40000"/>
                    </a:prstClr>
                  </a:outerShdw>
                </a:effectLst>
                <a:latin typeface="Lucida Sans" panose="020B0602030504020204" pitchFamily="34" charset="0"/>
                <a:cs typeface="Times New Roman" panose="02020603050405020304" pitchFamily="18" charset="0"/>
              </a:rPr>
              <a:t>Climate</a:t>
            </a:r>
            <a:r>
              <a:rPr lang="en-US" b="1" cap="small" dirty="0">
                <a:solidFill>
                  <a:srgbClr val="000000"/>
                </a:solidFill>
                <a:effectLst>
                  <a:outerShdw blurRad="50800" dist="38100" algn="tr" rotWithShape="0">
                    <a:prstClr val="black">
                      <a:alpha val="40000"/>
                    </a:prstClr>
                  </a:outerShdw>
                </a:effectLst>
                <a:latin typeface="Lucida Sans" panose="020B0602030504020204" pitchFamily="34" charset="0"/>
                <a:ea typeface="Times New Roman" panose="02020603050405020304" pitchFamily="18" charset="0"/>
                <a:cs typeface="Times New Roman" panose="02020603050405020304" pitchFamily="18" charset="0"/>
              </a:rPr>
              <a:t> CHANGE : A DAILY FIGHT. </a:t>
            </a:r>
          </a:p>
          <a:p>
            <a:r>
              <a:rPr lang="en-US" b="1" cap="small" dirty="0">
                <a:solidFill>
                  <a:srgbClr val="000000"/>
                </a:solidFill>
                <a:effectLst>
                  <a:outerShdw blurRad="50800" dist="38100" algn="tr" rotWithShape="0">
                    <a:prstClr val="black">
                      <a:alpha val="40000"/>
                    </a:prstClr>
                  </a:outerShdw>
                </a:effectLst>
                <a:latin typeface="Lucida Sans" panose="020B0602030504020204" pitchFamily="34" charset="0"/>
                <a:ea typeface="Times New Roman" panose="02020603050405020304" pitchFamily="18" charset="0"/>
                <a:cs typeface="Times New Roman" panose="02020603050405020304" pitchFamily="18" charset="0"/>
              </a:rPr>
              <a:t>                             CLIMATE EDUCATION AS A LIFELONG JOURNEY.</a:t>
            </a:r>
            <a:endParaRPr lang="it-IT" sz="2800" b="1" i="1" spc="300" dirty="0">
              <a:solidFill>
                <a:srgbClr val="FF0000"/>
              </a:solidFill>
              <a:effectLst>
                <a:outerShdw blurRad="38100" dist="38100" dir="2700000" algn="tl">
                  <a:srgbClr val="000000">
                    <a:alpha val="43137"/>
                  </a:srgbClr>
                </a:outerShdw>
              </a:effectLst>
              <a:latin typeface="Lucida Sans" panose="020B0602030504020204" pitchFamily="34" charset="0"/>
            </a:endParaRPr>
          </a:p>
        </p:txBody>
      </p:sp>
      <p:pic>
        <p:nvPicPr>
          <p:cNvPr id="7" name="Immagine 6">
            <a:extLst>
              <a:ext uri="{FF2B5EF4-FFF2-40B4-BE49-F238E27FC236}">
                <a16:creationId xmlns:a16="http://schemas.microsoft.com/office/drawing/2014/main" id="{51C4850F-0E96-451A-8448-2F158CD6CE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160" y="4250057"/>
            <a:ext cx="899647" cy="899647"/>
          </a:xfrm>
          <a:prstGeom prst="rect">
            <a:avLst/>
          </a:prstGeom>
        </p:spPr>
      </p:pic>
    </p:spTree>
    <p:extLst>
      <p:ext uri="{BB962C8B-B14F-4D97-AF65-F5344CB8AC3E}">
        <p14:creationId xmlns:p14="http://schemas.microsoft.com/office/powerpoint/2010/main" val="1466175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1DD0BFB-CA69-4406-8959-90F644C313FE}"/>
              </a:ext>
            </a:extLst>
          </p:cNvPr>
          <p:cNvSpPr txBox="1"/>
          <p:nvPr/>
        </p:nvSpPr>
        <p:spPr>
          <a:xfrm>
            <a:off x="840939" y="316208"/>
            <a:ext cx="2019826" cy="923330"/>
          </a:xfrm>
          <a:prstGeom prst="rect">
            <a:avLst/>
          </a:prstGeom>
          <a:noFill/>
        </p:spPr>
        <p:txBody>
          <a:bodyPr wrap="square" rtlCol="0">
            <a:spAutoFit/>
          </a:bodyPr>
          <a:lstStyle/>
          <a:p>
            <a:endParaRPr lang="it-IT" dirty="0"/>
          </a:p>
          <a:p>
            <a:endParaRPr lang="it-IT" dirty="0"/>
          </a:p>
          <a:p>
            <a:endParaRPr lang="it-IT" dirty="0"/>
          </a:p>
        </p:txBody>
      </p:sp>
      <p:sp>
        <p:nvSpPr>
          <p:cNvPr id="3" name="object 27">
            <a:extLst>
              <a:ext uri="{FF2B5EF4-FFF2-40B4-BE49-F238E27FC236}">
                <a16:creationId xmlns:a16="http://schemas.microsoft.com/office/drawing/2014/main" id="{85E7CFAB-9008-4F27-86E2-62523BDD6B81}"/>
              </a:ext>
            </a:extLst>
          </p:cNvPr>
          <p:cNvSpPr/>
          <p:nvPr/>
        </p:nvSpPr>
        <p:spPr>
          <a:xfrm>
            <a:off x="-119411" y="2023334"/>
            <a:ext cx="2937754" cy="971619"/>
          </a:xfrm>
          <a:custGeom>
            <a:avLst/>
            <a:gdLst/>
            <a:ahLst/>
            <a:cxnLst/>
            <a:rect l="l" t="t" r="r" b="b"/>
            <a:pathLst>
              <a:path w="2862579" h="923925">
                <a:moveTo>
                  <a:pt x="0" y="923544"/>
                </a:moveTo>
                <a:lnTo>
                  <a:pt x="2862072" y="923544"/>
                </a:lnTo>
                <a:lnTo>
                  <a:pt x="2862072" y="0"/>
                </a:lnTo>
                <a:lnTo>
                  <a:pt x="0" y="0"/>
                </a:lnTo>
                <a:lnTo>
                  <a:pt x="0" y="923544"/>
                </a:lnTo>
                <a:close/>
              </a:path>
            </a:pathLst>
          </a:custGeom>
          <a:solidFill>
            <a:schemeClr val="bg1">
              <a:lumMod val="75000"/>
            </a:schemeClr>
          </a:solidFill>
          <a:effectLst>
            <a:softEdge rad="63500"/>
          </a:effectLst>
        </p:spPr>
        <p:txBody>
          <a:bodyPr wrap="square" lIns="0" tIns="0" rIns="0" bIns="0" rtlCol="0"/>
          <a:lstStyle/>
          <a:p>
            <a:pPr algn="ctr"/>
            <a:endParaRPr lang="it-IT" sz="1200" b="1" dirty="0">
              <a:latin typeface="Arial" panose="020B0604020202020204" pitchFamily="34" charset="0"/>
              <a:cs typeface="Arial" panose="020B0604020202020204" pitchFamily="34" charset="0"/>
            </a:endParaRPr>
          </a:p>
          <a:p>
            <a:pPr algn="ctr"/>
            <a:endParaRPr b="1" dirty="0">
              <a:latin typeface="Arial" panose="020B0604020202020204" pitchFamily="34" charset="0"/>
              <a:cs typeface="Arial" panose="020B0604020202020204" pitchFamily="34" charset="0"/>
            </a:endParaRPr>
          </a:p>
        </p:txBody>
      </p:sp>
      <p:sp>
        <p:nvSpPr>
          <p:cNvPr id="4" name="object 26">
            <a:extLst>
              <a:ext uri="{FF2B5EF4-FFF2-40B4-BE49-F238E27FC236}">
                <a16:creationId xmlns:a16="http://schemas.microsoft.com/office/drawing/2014/main" id="{E8FDFC50-EEE5-4DA4-8767-1D14BD53AF1B}"/>
              </a:ext>
            </a:extLst>
          </p:cNvPr>
          <p:cNvSpPr/>
          <p:nvPr/>
        </p:nvSpPr>
        <p:spPr>
          <a:xfrm>
            <a:off x="2698931" y="2005150"/>
            <a:ext cx="9493069" cy="920930"/>
          </a:xfrm>
          <a:prstGeom prst="rect">
            <a:avLst/>
          </a:prstGeom>
          <a:solidFill>
            <a:schemeClr val="bg2"/>
          </a:solidFill>
          <a:ln>
            <a:noFill/>
          </a:ln>
          <a:effectLst>
            <a:softEdge rad="63500"/>
          </a:effectLst>
        </p:spPr>
        <p:txBody>
          <a:bodyPr wrap="square" lIns="0" tIns="0" rIns="0" bIns="0" rtlCol="0"/>
          <a:lstStyle/>
          <a:p>
            <a:pPr lvl="1" algn="ctr"/>
            <a:endParaRPr lang="it-IT" sz="1400" b="1" spc="600" dirty="0">
              <a:latin typeface="Arial" panose="020B0604020202020204" pitchFamily="34" charset="0"/>
              <a:cs typeface="Arial" panose="020B0604020202020204" pitchFamily="34" charset="0"/>
            </a:endParaRPr>
          </a:p>
          <a:p>
            <a:pPr lvl="1" algn="ctr"/>
            <a:r>
              <a:rPr lang="it-IT" sz="3200" b="1" spc="600" dirty="0">
                <a:latin typeface="Arial" panose="020B0604020202020204" pitchFamily="34" charset="0"/>
                <a:cs typeface="Arial" panose="020B0604020202020204" pitchFamily="34" charset="0"/>
              </a:rPr>
              <a:t>*</a:t>
            </a:r>
            <a:r>
              <a:rPr lang="it-IT" sz="2400" b="1" spc="600" dirty="0">
                <a:latin typeface="Arial" panose="020B0604020202020204" pitchFamily="34" charset="0"/>
                <a:cs typeface="Arial" panose="020B0604020202020204" pitchFamily="34" charset="0"/>
              </a:rPr>
              <a:t>Students with </a:t>
            </a:r>
            <a:r>
              <a:rPr lang="it-IT" sz="3200" b="1" spc="600" dirty="0">
                <a:latin typeface="Arial" panose="020B0604020202020204" pitchFamily="34" charset="0"/>
                <a:cs typeface="Arial" panose="020B0604020202020204" pitchFamily="34" charset="0"/>
              </a:rPr>
              <a:t>S</a:t>
            </a:r>
            <a:r>
              <a:rPr lang="it-IT" sz="2400" b="1" spc="600" dirty="0">
                <a:latin typeface="Arial" panose="020B0604020202020204" pitchFamily="34" charset="0"/>
                <a:cs typeface="Arial" panose="020B0604020202020204" pitchFamily="34" charset="0"/>
              </a:rPr>
              <a:t>pecial </a:t>
            </a:r>
            <a:r>
              <a:rPr lang="it-IT" sz="2800" b="1" spc="600" dirty="0" err="1">
                <a:latin typeface="Arial" panose="020B0604020202020204" pitchFamily="34" charset="0"/>
                <a:cs typeface="Arial" panose="020B0604020202020204" pitchFamily="34" charset="0"/>
              </a:rPr>
              <a:t>E</a:t>
            </a:r>
            <a:r>
              <a:rPr lang="it-IT" sz="2400" b="1" spc="600" dirty="0" err="1">
                <a:latin typeface="Arial" panose="020B0604020202020204" pitchFamily="34" charset="0"/>
                <a:cs typeface="Arial" panose="020B0604020202020204" pitchFamily="34" charset="0"/>
              </a:rPr>
              <a:t>ducation</a:t>
            </a:r>
            <a:r>
              <a:rPr lang="it-IT" sz="2400" b="1" spc="600" dirty="0">
                <a:latin typeface="Arial" panose="020B0604020202020204" pitchFamily="34" charset="0"/>
                <a:cs typeface="Arial" panose="020B0604020202020204" pitchFamily="34" charset="0"/>
              </a:rPr>
              <a:t> </a:t>
            </a:r>
            <a:r>
              <a:rPr lang="it-IT" sz="2800" b="1" spc="600" dirty="0" err="1">
                <a:latin typeface="Arial" panose="020B0604020202020204" pitchFamily="34" charset="0"/>
                <a:cs typeface="Arial" panose="020B0604020202020204" pitchFamily="34" charset="0"/>
              </a:rPr>
              <a:t>N</a:t>
            </a:r>
            <a:r>
              <a:rPr lang="it-IT" sz="2400" b="1" spc="600" dirty="0" err="1">
                <a:latin typeface="Arial" panose="020B0604020202020204" pitchFamily="34" charset="0"/>
                <a:cs typeface="Arial" panose="020B0604020202020204" pitchFamily="34" charset="0"/>
              </a:rPr>
              <a:t>eeds</a:t>
            </a:r>
            <a:endParaRPr lang="it-IT" sz="2400" b="1" spc="600" dirty="0">
              <a:latin typeface="Arial" panose="020B0604020202020204" pitchFamily="34" charset="0"/>
              <a:cs typeface="Arial" panose="020B0604020202020204" pitchFamily="34" charset="0"/>
            </a:endParaRPr>
          </a:p>
        </p:txBody>
      </p:sp>
      <p:graphicFrame>
        <p:nvGraphicFramePr>
          <p:cNvPr id="7" name="Tabella 6">
            <a:extLst>
              <a:ext uri="{FF2B5EF4-FFF2-40B4-BE49-F238E27FC236}">
                <a16:creationId xmlns:a16="http://schemas.microsoft.com/office/drawing/2014/main" id="{956DAD92-B9F3-4CDD-86CD-6BD28F9423BB}"/>
              </a:ext>
            </a:extLst>
          </p:cNvPr>
          <p:cNvGraphicFramePr>
            <a:graphicFrameLocks noGrp="1"/>
          </p:cNvGraphicFramePr>
          <p:nvPr>
            <p:extLst>
              <p:ext uri="{D42A27DB-BD31-4B8C-83A1-F6EECF244321}">
                <p14:modId xmlns:p14="http://schemas.microsoft.com/office/powerpoint/2010/main" val="2755332524"/>
              </p:ext>
            </p:extLst>
          </p:nvPr>
        </p:nvGraphicFramePr>
        <p:xfrm>
          <a:off x="4064000" y="2926080"/>
          <a:ext cx="8128000" cy="3931920"/>
        </p:xfrm>
        <a:graphic>
          <a:graphicData uri="http://schemas.openxmlformats.org/drawingml/2006/table">
            <a:tbl>
              <a:tblPr firstRow="1" bandRow="1">
                <a:effectLst>
                  <a:outerShdw blurRad="152400" dist="317500" dir="5400000" sx="90000" sy="-19000" rotWithShape="0">
                    <a:prstClr val="black">
                      <a:alpha val="15000"/>
                    </a:prstClr>
                  </a:outerShdw>
                </a:effectLst>
                <a:tableStyleId>{5C22544A-7EE6-4342-B048-85BDC9FD1C3A}</a:tableStyleId>
              </a:tblPr>
              <a:tblGrid>
                <a:gridCol w="4064000">
                  <a:extLst>
                    <a:ext uri="{9D8B030D-6E8A-4147-A177-3AD203B41FA5}">
                      <a16:colId xmlns:a16="http://schemas.microsoft.com/office/drawing/2014/main" val="1657037513"/>
                    </a:ext>
                  </a:extLst>
                </a:gridCol>
                <a:gridCol w="4064000">
                  <a:extLst>
                    <a:ext uri="{9D8B030D-6E8A-4147-A177-3AD203B41FA5}">
                      <a16:colId xmlns:a16="http://schemas.microsoft.com/office/drawing/2014/main" val="3941985163"/>
                    </a:ext>
                  </a:extLst>
                </a:gridCol>
              </a:tblGrid>
              <a:tr h="574265">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Lucida Sans" panose="020B0602030504020204" pitchFamily="34" charset="0"/>
                          <a:ea typeface="+mn-ea"/>
                          <a:cs typeface="+mn-cs"/>
                        </a:rPr>
                        <a:t>COMPENSATORY TOOLS</a:t>
                      </a:r>
                      <a:endParaRPr lang="it-IT" sz="1800" dirty="0">
                        <a:solidFill>
                          <a:schemeClr val="tx1"/>
                        </a:solidFill>
                        <a:effectLst/>
                        <a:latin typeface="Lucida Sans" panose="020B0602030504020204" pitchFamily="34" charset="0"/>
                        <a:ea typeface="+mn-ea"/>
                        <a:cs typeface="+mn-cs"/>
                      </a:endParaRPr>
                    </a:p>
                    <a:p>
                      <a:endParaRPr lang="it-IT" dirty="0"/>
                    </a:p>
                  </a:txBody>
                  <a:tcPr>
                    <a:solidFill>
                      <a:schemeClr val="accent2"/>
                    </a:solidFill>
                  </a:tcPr>
                </a:tc>
                <a:tc>
                  <a:txBody>
                    <a:bodyPr/>
                    <a:lstStyle/>
                    <a:p>
                      <a:r>
                        <a:rPr lang="en-US" sz="1800" b="1" dirty="0">
                          <a:solidFill>
                            <a:schemeClr val="tx1"/>
                          </a:solidFill>
                          <a:effectLst/>
                          <a:latin typeface="Lucida Sans" panose="020B0602030504020204" pitchFamily="34" charset="0"/>
                          <a:ea typeface="+mn-ea"/>
                          <a:cs typeface="+mn-cs"/>
                        </a:rPr>
                        <a:t> DISPENSATORY MEASURES</a:t>
                      </a:r>
                      <a:endParaRPr lang="it-IT" dirty="0">
                        <a:latin typeface="Lucida Sans" panose="020B0602030504020204" pitchFamily="34" charset="0"/>
                      </a:endParaRPr>
                    </a:p>
                  </a:txBody>
                  <a:tcPr>
                    <a:solidFill>
                      <a:schemeClr val="accent2"/>
                    </a:solidFill>
                  </a:tcPr>
                </a:tc>
                <a:extLst>
                  <a:ext uri="{0D108BD9-81ED-4DB2-BD59-A6C34878D82A}">
                    <a16:rowId xmlns:a16="http://schemas.microsoft.com/office/drawing/2014/main" val="2987709028"/>
                  </a:ext>
                </a:extLst>
              </a:tr>
              <a:tr h="574265">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Use of ICTs, tables/schemes </a:t>
                      </a:r>
                      <a:endParaRPr lang="it-IT" sz="1800" dirty="0">
                        <a:solidFill>
                          <a:schemeClr val="tx1"/>
                        </a:solidFill>
                        <a:effectLst/>
                        <a:latin typeface="Century Schoolbook" panose="02040604050505020304" pitchFamily="18" charset="0"/>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no taking notes or copying tasks</a:t>
                      </a:r>
                      <a:endParaRPr lang="it-IT" sz="1800" dirty="0">
                        <a:solidFill>
                          <a:schemeClr val="tx1"/>
                        </a:solidFill>
                        <a:effectLst/>
                        <a:latin typeface="Century Schoolbook" panose="02040604050505020304" pitchFamily="18" charset="0"/>
                        <a:ea typeface="+mn-ea"/>
                        <a:cs typeface="+mn-cs"/>
                      </a:endParaRPr>
                    </a:p>
                    <a:p>
                      <a:endParaRPr lang="it-IT" dirty="0">
                        <a:latin typeface="Century Schoolbook" panose="02040604050505020304" pitchFamily="18" charset="0"/>
                      </a:endParaRPr>
                    </a:p>
                  </a:txBody>
                  <a:tcPr/>
                </a:tc>
                <a:extLst>
                  <a:ext uri="{0D108BD9-81ED-4DB2-BD59-A6C34878D82A}">
                    <a16:rowId xmlns:a16="http://schemas.microsoft.com/office/drawing/2014/main" val="3122837735"/>
                  </a:ext>
                </a:extLst>
              </a:tr>
              <a:tr h="332709">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mind maps and online tools</a:t>
                      </a:r>
                      <a:endParaRPr lang="it-IT" sz="1800" dirty="0">
                        <a:solidFill>
                          <a:schemeClr val="tx1"/>
                        </a:solidFill>
                        <a:effectLst/>
                        <a:latin typeface="Century Schoolbook" panose="02040604050505020304" pitchFamily="18" charset="0"/>
                        <a:ea typeface="+mn-ea"/>
                        <a:cs typeface="+mn-cs"/>
                      </a:endParaRPr>
                    </a:p>
                  </a:txBody>
                  <a:tcPr/>
                </a:tc>
                <a:tc>
                  <a:txBody>
                    <a:bodyPr/>
                    <a:lstStyle/>
                    <a:p>
                      <a:r>
                        <a:rPr lang="en-US" sz="1800" dirty="0">
                          <a:solidFill>
                            <a:schemeClr val="tx1"/>
                          </a:solidFill>
                          <a:effectLst/>
                          <a:latin typeface="Century Schoolbook" panose="02040604050505020304" pitchFamily="18" charset="0"/>
                          <a:ea typeface="+mn-ea"/>
                          <a:cs typeface="+mn-cs"/>
                        </a:rPr>
                        <a:t> no reading aloud</a:t>
                      </a:r>
                      <a:endParaRPr lang="it-IT" dirty="0">
                        <a:latin typeface="Century Schoolbook" panose="02040604050505020304" pitchFamily="18" charset="0"/>
                      </a:endParaRPr>
                    </a:p>
                  </a:txBody>
                  <a:tcPr/>
                </a:tc>
                <a:extLst>
                  <a:ext uri="{0D108BD9-81ED-4DB2-BD59-A6C34878D82A}">
                    <a16:rowId xmlns:a16="http://schemas.microsoft.com/office/drawing/2014/main" val="3143932735"/>
                  </a:ext>
                </a:extLst>
              </a:tr>
              <a:tr h="820378">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accessible format (font: Arial/Comic/Verdana 12/14pt)</a:t>
                      </a:r>
                      <a:endParaRPr lang="it-IT" sz="1800" dirty="0">
                        <a:solidFill>
                          <a:schemeClr val="tx1"/>
                        </a:solidFill>
                        <a:effectLst/>
                        <a:latin typeface="Century Schoolbook" panose="02040604050505020304" pitchFamily="18" charset="0"/>
                        <a:ea typeface="+mn-ea"/>
                        <a:cs typeface="+mn-cs"/>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   </a:t>
                      </a:r>
                      <a:endParaRPr lang="it-IT" sz="1800" dirty="0">
                        <a:solidFill>
                          <a:schemeClr val="tx1"/>
                        </a:solidFill>
                        <a:effectLst/>
                        <a:latin typeface="Century Schoolbook" panose="02040604050505020304" pitchFamily="18" charset="0"/>
                        <a:ea typeface="+mn-ea"/>
                        <a:cs typeface="+mn-cs"/>
                      </a:endParaRPr>
                    </a:p>
                  </a:txBody>
                  <a:tcPr/>
                </a:tc>
                <a:tc>
                  <a:txBody>
                    <a:bodyPr/>
                    <a:lstStyle/>
                    <a:p>
                      <a:r>
                        <a:rPr lang="en-US" sz="1800" dirty="0">
                          <a:solidFill>
                            <a:schemeClr val="tx1"/>
                          </a:solidFill>
                          <a:effectLst/>
                          <a:latin typeface="Century Schoolbook" panose="02040604050505020304" pitchFamily="18" charset="0"/>
                          <a:ea typeface="+mn-ea"/>
                          <a:cs typeface="+mn-cs"/>
                        </a:rPr>
                        <a:t> reduction and adaptation of assigned work</a:t>
                      </a:r>
                      <a:endParaRPr lang="it-IT" dirty="0">
                        <a:latin typeface="Century Schoolbook" panose="02040604050505020304" pitchFamily="18" charset="0"/>
                      </a:endParaRPr>
                    </a:p>
                  </a:txBody>
                  <a:tcPr/>
                </a:tc>
                <a:extLst>
                  <a:ext uri="{0D108BD9-81ED-4DB2-BD59-A6C34878D82A}">
                    <a16:rowId xmlns:a16="http://schemas.microsoft.com/office/drawing/2014/main" val="1849092693"/>
                  </a:ext>
                </a:extLst>
              </a:tr>
              <a:tr h="332709">
                <a:tc>
                  <a:txBody>
                    <a:bodyPr/>
                    <a:lstStyle/>
                    <a:p>
                      <a:pPr algn="r"/>
                      <a:r>
                        <a:rPr lang="en-US" sz="1800" dirty="0">
                          <a:solidFill>
                            <a:schemeClr val="tx1"/>
                          </a:solidFill>
                          <a:effectLst/>
                          <a:latin typeface="Century Schoolbook" panose="02040604050505020304" pitchFamily="18" charset="0"/>
                          <a:ea typeface="+mn-ea"/>
                          <a:cs typeface="+mn-cs"/>
                        </a:rPr>
                        <a:t>simplified text</a:t>
                      </a:r>
                      <a:endParaRPr lang="it-IT" dirty="0">
                        <a:latin typeface="Century Schoolbook" panose="02040604050505020304" pitchFamily="18" charset="0"/>
                      </a:endParaRPr>
                    </a:p>
                  </a:txBody>
                  <a:tcPr/>
                </a:tc>
                <a:tc>
                  <a:txBody>
                    <a:bodyPr/>
                    <a:lstStyle/>
                    <a:p>
                      <a:r>
                        <a:rPr lang="en-US" sz="1800" dirty="0">
                          <a:solidFill>
                            <a:schemeClr val="tx1"/>
                          </a:solidFill>
                          <a:effectLst/>
                          <a:latin typeface="Century Schoolbook" panose="02040604050505020304" pitchFamily="18" charset="0"/>
                          <a:ea typeface="+mn-ea"/>
                          <a:cs typeface="+mn-cs"/>
                        </a:rPr>
                        <a:t> spelling mistakes </a:t>
                      </a:r>
                      <a:r>
                        <a:rPr lang="en-US" sz="1800" dirty="0" err="1">
                          <a:solidFill>
                            <a:schemeClr val="tx1"/>
                          </a:solidFill>
                          <a:effectLst/>
                          <a:latin typeface="Century Schoolbook" panose="02040604050505020304" pitchFamily="18" charset="0"/>
                          <a:ea typeface="+mn-ea"/>
                          <a:cs typeface="+mn-cs"/>
                        </a:rPr>
                        <a:t>misregarded</a:t>
                      </a:r>
                      <a:endParaRPr lang="it-IT" dirty="0">
                        <a:latin typeface="Century Schoolbook" panose="02040604050505020304" pitchFamily="18" charset="0"/>
                      </a:endParaRPr>
                    </a:p>
                  </a:txBody>
                  <a:tcPr/>
                </a:tc>
                <a:extLst>
                  <a:ext uri="{0D108BD9-81ED-4DB2-BD59-A6C34878D82A}">
                    <a16:rowId xmlns:a16="http://schemas.microsoft.com/office/drawing/2014/main" val="1074916176"/>
                  </a:ext>
                </a:extLst>
              </a:tr>
              <a:tr h="574265">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digital dictionary and pictures</a:t>
                      </a:r>
                      <a:endParaRPr lang="it-IT" sz="1800" dirty="0">
                        <a:solidFill>
                          <a:schemeClr val="tx1"/>
                        </a:solidFill>
                        <a:effectLst/>
                        <a:latin typeface="Century Schoolbook" panose="02040604050505020304" pitchFamily="18" charset="0"/>
                        <a:ea typeface="+mn-ea"/>
                        <a:cs typeface="+mn-cs"/>
                      </a:endParaRPr>
                    </a:p>
                    <a:p>
                      <a:endParaRPr lang="it-IT" dirty="0">
                        <a:latin typeface="Century Schoolbook" panose="02040604050505020304" pitchFamily="18" charset="0"/>
                      </a:endParaRPr>
                    </a:p>
                  </a:txBody>
                  <a:tcPr/>
                </a:tc>
                <a:tc>
                  <a:txBody>
                    <a:bodyPr/>
                    <a:lstStyle/>
                    <a:p>
                      <a:r>
                        <a:rPr lang="en-US" sz="1800" dirty="0">
                          <a:solidFill>
                            <a:schemeClr val="tx1"/>
                          </a:solidFill>
                          <a:effectLst/>
                          <a:latin typeface="Century Schoolbook" panose="02040604050505020304" pitchFamily="18" charset="0"/>
                          <a:ea typeface="+mn-ea"/>
                          <a:cs typeface="+mn-cs"/>
                        </a:rPr>
                        <a:t> focus on content</a:t>
                      </a:r>
                      <a:endParaRPr lang="it-IT" dirty="0">
                        <a:latin typeface="Century Schoolbook" panose="02040604050505020304" pitchFamily="18" charset="0"/>
                      </a:endParaRPr>
                    </a:p>
                  </a:txBody>
                  <a:tcPr/>
                </a:tc>
                <a:extLst>
                  <a:ext uri="{0D108BD9-81ED-4DB2-BD59-A6C34878D82A}">
                    <a16:rowId xmlns:a16="http://schemas.microsoft.com/office/drawing/2014/main" val="1878641401"/>
                  </a:ext>
                </a:extLst>
              </a:tr>
              <a:tr h="320909">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Schoolbook" panose="02040604050505020304" pitchFamily="18" charset="0"/>
                          <a:ea typeface="+mn-ea"/>
                          <a:cs typeface="+mn-cs"/>
                        </a:rPr>
                        <a:t>additional time if needed</a:t>
                      </a:r>
                      <a:endParaRPr lang="it-IT" sz="1800" dirty="0">
                        <a:solidFill>
                          <a:schemeClr val="tx1"/>
                        </a:solidFill>
                        <a:effectLst/>
                        <a:latin typeface="Century Schoolbook" panose="02040604050505020304" pitchFamily="18" charset="0"/>
                        <a:ea typeface="+mn-ea"/>
                        <a:cs typeface="+mn-cs"/>
                      </a:endParaRPr>
                    </a:p>
                  </a:txBody>
                  <a:tcPr/>
                </a:tc>
                <a:tc>
                  <a:txBody>
                    <a:bodyPr/>
                    <a:lstStyle/>
                    <a:p>
                      <a:endParaRPr lang="it-IT" dirty="0">
                        <a:latin typeface="Century Schoolbook" panose="02040604050505020304" pitchFamily="18" charset="0"/>
                      </a:endParaRPr>
                    </a:p>
                  </a:txBody>
                  <a:tcPr/>
                </a:tc>
                <a:extLst>
                  <a:ext uri="{0D108BD9-81ED-4DB2-BD59-A6C34878D82A}">
                    <a16:rowId xmlns:a16="http://schemas.microsoft.com/office/drawing/2014/main" val="1630261697"/>
                  </a:ext>
                </a:extLst>
              </a:tr>
            </a:tbl>
          </a:graphicData>
        </a:graphic>
      </p:graphicFrame>
      <p:pic>
        <p:nvPicPr>
          <p:cNvPr id="20" name="Immagine 19">
            <a:extLst>
              <a:ext uri="{FF2B5EF4-FFF2-40B4-BE49-F238E27FC236}">
                <a16:creationId xmlns:a16="http://schemas.microsoft.com/office/drawing/2014/main" id="{2B4E6FD3-1FA1-4A9B-BD07-77A0DE535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125"/>
            <a:ext cx="12192000" cy="1975431"/>
          </a:xfrm>
          <a:prstGeom prst="rect">
            <a:avLst/>
          </a:prstGeom>
        </p:spPr>
      </p:pic>
      <p:sp>
        <p:nvSpPr>
          <p:cNvPr id="21" name="Nuvola 20">
            <a:extLst>
              <a:ext uri="{FF2B5EF4-FFF2-40B4-BE49-F238E27FC236}">
                <a16:creationId xmlns:a16="http://schemas.microsoft.com/office/drawing/2014/main" id="{BC82EE63-B2DA-44D7-AFFA-11A07F753FCC}"/>
              </a:ext>
            </a:extLst>
          </p:cNvPr>
          <p:cNvSpPr/>
          <p:nvPr/>
        </p:nvSpPr>
        <p:spPr>
          <a:xfrm>
            <a:off x="435840" y="3929343"/>
            <a:ext cx="2830023" cy="1482736"/>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b="1" dirty="0">
                <a:solidFill>
                  <a:prstClr val="black"/>
                </a:solidFill>
              </a:rPr>
              <a:t> - Law 104/92</a:t>
            </a:r>
            <a:endParaRPr lang="it-IT" sz="2000" dirty="0">
              <a:solidFill>
                <a:prstClr val="black"/>
              </a:solidFill>
            </a:endParaRPr>
          </a:p>
          <a:p>
            <a:pPr lvl="0"/>
            <a:r>
              <a:rPr lang="en-US" sz="2000" b="1" dirty="0">
                <a:solidFill>
                  <a:prstClr val="black"/>
                </a:solidFill>
              </a:rPr>
              <a:t>- Law 170/2010</a:t>
            </a:r>
            <a:endParaRPr lang="it-IT" sz="2000" dirty="0">
              <a:solidFill>
                <a:prstClr val="black"/>
              </a:solidFill>
            </a:endParaRPr>
          </a:p>
        </p:txBody>
      </p:sp>
      <p:sp>
        <p:nvSpPr>
          <p:cNvPr id="23" name="object 12">
            <a:extLst>
              <a:ext uri="{FF2B5EF4-FFF2-40B4-BE49-F238E27FC236}">
                <a16:creationId xmlns:a16="http://schemas.microsoft.com/office/drawing/2014/main" id="{D8B634E9-CBD0-4A1B-97F8-589F463B9B3A}"/>
              </a:ext>
            </a:extLst>
          </p:cNvPr>
          <p:cNvSpPr/>
          <p:nvPr/>
        </p:nvSpPr>
        <p:spPr>
          <a:xfrm rot="13352306">
            <a:off x="9557655" y="1119053"/>
            <a:ext cx="485140" cy="1361755"/>
          </a:xfrm>
          <a:custGeom>
            <a:avLst/>
            <a:gdLst/>
            <a:ahLst/>
            <a:cxnLst/>
            <a:rect l="l" t="t" r="r" b="b"/>
            <a:pathLst>
              <a:path w="485139" h="978535">
                <a:moveTo>
                  <a:pt x="0" y="736092"/>
                </a:moveTo>
                <a:lnTo>
                  <a:pt x="121158" y="736092"/>
                </a:lnTo>
                <a:lnTo>
                  <a:pt x="121158" y="0"/>
                </a:lnTo>
                <a:lnTo>
                  <a:pt x="363474" y="0"/>
                </a:lnTo>
                <a:lnTo>
                  <a:pt x="363474" y="736092"/>
                </a:lnTo>
                <a:lnTo>
                  <a:pt x="484632" y="736092"/>
                </a:lnTo>
                <a:lnTo>
                  <a:pt x="242316" y="978408"/>
                </a:lnTo>
                <a:lnTo>
                  <a:pt x="0" y="736092"/>
                </a:lnTo>
                <a:close/>
              </a:path>
            </a:pathLst>
          </a:custGeom>
          <a:gradFill flip="none" rotWithShape="1">
            <a:gsLst>
              <a:gs pos="0">
                <a:schemeClr val="accent2">
                  <a:tint val="66000"/>
                  <a:satMod val="160000"/>
                </a:schemeClr>
              </a:gs>
              <a:gs pos="68000">
                <a:schemeClr val="accent2">
                  <a:tint val="44500"/>
                  <a:satMod val="160000"/>
                  <a:lumMod val="96000"/>
                </a:schemeClr>
              </a:gs>
              <a:gs pos="100000">
                <a:schemeClr val="accent2">
                  <a:tint val="23500"/>
                  <a:satMod val="160000"/>
                </a:schemeClr>
              </a:gs>
            </a:gsLst>
            <a:lin ang="13500000" scaled="1"/>
            <a:tileRect/>
          </a:gradFill>
          <a:ln w="15875">
            <a:solidFill>
              <a:schemeClr val="bg1"/>
            </a:solidFill>
          </a:ln>
          <a:effectLst>
            <a:softEdge rad="31750"/>
          </a:effectLst>
        </p:spPr>
        <p:txBody>
          <a:bodyPr wrap="square" lIns="0" tIns="0" rIns="0" bIns="0" rtlCol="0"/>
          <a:lstStyle/>
          <a:p>
            <a:endParaRPr dirty="0"/>
          </a:p>
        </p:txBody>
      </p:sp>
      <p:sp>
        <p:nvSpPr>
          <p:cNvPr id="24" name="Rettangolo 23">
            <a:extLst>
              <a:ext uri="{FF2B5EF4-FFF2-40B4-BE49-F238E27FC236}">
                <a16:creationId xmlns:a16="http://schemas.microsoft.com/office/drawing/2014/main" id="{6E3D8AFD-476D-486F-9E05-4E75D91E9FCD}"/>
              </a:ext>
            </a:extLst>
          </p:cNvPr>
          <p:cNvSpPr/>
          <p:nvPr/>
        </p:nvSpPr>
        <p:spPr>
          <a:xfrm>
            <a:off x="2575498" y="15415"/>
            <a:ext cx="6170280" cy="369332"/>
          </a:xfrm>
          <a:prstGeom prst="rect">
            <a:avLst/>
          </a:prstGeom>
        </p:spPr>
        <p:txBody>
          <a:bodyPr wrap="none">
            <a:spAutoFit/>
          </a:bodyPr>
          <a:lstStyle/>
          <a:p>
            <a:pPr algn="r">
              <a:defRPr/>
            </a:pPr>
            <a:r>
              <a:rPr lang="en-GB" b="1" i="1" kern="0" dirty="0">
                <a:solidFill>
                  <a:srgbClr val="002060"/>
                </a:solidFill>
                <a:latin typeface="Calibri" panose="020F0502020204030204" pitchFamily="34" charset="0"/>
                <a:ea typeface="Verdana" pitchFamily="34" charset="0"/>
                <a:cs typeface="Verdana" pitchFamily="34" charset="0"/>
              </a:rPr>
              <a:t>“ALL STUDENTS ARE CREATED EQUALLY    (AND DIFFERENTLY)”</a:t>
            </a:r>
          </a:p>
        </p:txBody>
      </p:sp>
      <p:sp>
        <p:nvSpPr>
          <p:cNvPr id="27" name="object 9">
            <a:extLst>
              <a:ext uri="{FF2B5EF4-FFF2-40B4-BE49-F238E27FC236}">
                <a16:creationId xmlns:a16="http://schemas.microsoft.com/office/drawing/2014/main" id="{DC4E8FAB-A019-493A-87CF-949B30AB4E6F}"/>
              </a:ext>
            </a:extLst>
          </p:cNvPr>
          <p:cNvSpPr/>
          <p:nvPr/>
        </p:nvSpPr>
        <p:spPr>
          <a:xfrm>
            <a:off x="2443680" y="3485807"/>
            <a:ext cx="749325" cy="749325"/>
          </a:xfrm>
          <a:prstGeom prst="rect">
            <a:avLst/>
          </a:prstGeom>
          <a:blipFill>
            <a:blip r:embed="rId3" cstate="print"/>
            <a:stretch>
              <a:fillRect/>
            </a:stretch>
          </a:blipFill>
        </p:spPr>
        <p:txBody>
          <a:bodyPr wrap="square" lIns="0" tIns="0" rIns="0" bIns="0" rtlCol="0"/>
          <a:lstStyle/>
          <a:p>
            <a:endParaRPr dirty="0">
              <a:solidFill>
                <a:prstClr val="black"/>
              </a:solidFill>
              <a:latin typeface="Calibri"/>
            </a:endParaRPr>
          </a:p>
        </p:txBody>
      </p:sp>
    </p:spTree>
    <p:extLst>
      <p:ext uri="{BB962C8B-B14F-4D97-AF65-F5344CB8AC3E}">
        <p14:creationId xmlns:p14="http://schemas.microsoft.com/office/powerpoint/2010/main" val="1799817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2" name="object 2"/>
          <p:cNvSpPr/>
          <p:nvPr/>
        </p:nvSpPr>
        <p:spPr>
          <a:xfrm>
            <a:off x="0" y="236178"/>
            <a:ext cx="12191999" cy="685799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150363" y="6068567"/>
            <a:ext cx="7924800" cy="539496"/>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2138174" y="647697"/>
            <a:ext cx="7903463" cy="5922264"/>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723069" y="610840"/>
            <a:ext cx="10580914" cy="5834154"/>
          </a:xfrm>
          <a:custGeom>
            <a:avLst/>
            <a:gdLst/>
            <a:ahLst/>
            <a:cxnLst/>
            <a:rect l="l" t="t" r="r" b="b"/>
            <a:pathLst>
              <a:path w="7696200" h="5715000">
                <a:moveTo>
                  <a:pt x="0" y="5715000"/>
                </a:moveTo>
                <a:lnTo>
                  <a:pt x="7696200" y="5715000"/>
                </a:lnTo>
                <a:lnTo>
                  <a:pt x="7696200" y="0"/>
                </a:lnTo>
                <a:lnTo>
                  <a:pt x="0" y="0"/>
                </a:lnTo>
                <a:lnTo>
                  <a:pt x="0" y="571500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 name="object 9"/>
          <p:cNvSpPr/>
          <p:nvPr/>
        </p:nvSpPr>
        <p:spPr>
          <a:xfrm>
            <a:off x="434764" y="236178"/>
            <a:ext cx="749325" cy="749325"/>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10935715" y="213414"/>
            <a:ext cx="736536" cy="736536"/>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1" name="object 11"/>
          <p:cNvSpPr txBox="1">
            <a:spLocks noGrp="1"/>
          </p:cNvSpPr>
          <p:nvPr>
            <p:ph type="title"/>
          </p:nvPr>
        </p:nvSpPr>
        <p:spPr>
          <a:xfrm>
            <a:off x="960268" y="1882085"/>
            <a:ext cx="10199267" cy="4470198"/>
          </a:xfrm>
          <a:prstGeom prst="rect">
            <a:avLst/>
          </a:prstGeom>
          <a:ln>
            <a:solidFill>
              <a:schemeClr val="tx1"/>
            </a:solidFill>
          </a:ln>
        </p:spPr>
        <p:txBody>
          <a:bodyPr vert="horz" wrap="square" lIns="0" tIns="12700" rIns="0" bIns="0" rtlCol="0">
            <a:spAutoFit/>
          </a:bodyPr>
          <a:lstStyle/>
          <a:p>
            <a:pPr>
              <a:lnSpc>
                <a:spcPct val="107000"/>
              </a:lnSpc>
              <a:spcAft>
                <a:spcPts val="800"/>
              </a:spcAft>
            </a:pPr>
            <a:r>
              <a:rPr lang="en-US" sz="3600" b="1"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Rationale:</a:t>
            </a:r>
            <a:br>
              <a:rPr lang="en-US" sz="1200" b="1" dirty="0">
                <a:latin typeface="Century Schoolbook" panose="02040604050505020304" pitchFamily="18" charset="0"/>
              </a:rPr>
            </a:br>
            <a:br>
              <a:rPr lang="en-US" sz="1200" spc="-5" dirty="0">
                <a:latin typeface="Century Schoolbook"/>
                <a:cs typeface="Century Schoolbook"/>
              </a:rPr>
            </a:br>
            <a:r>
              <a:rPr lang="en-US" b="1" dirty="0">
                <a:latin typeface="Century Schoolbook" panose="02040604050505020304" pitchFamily="18" charset="0"/>
              </a:rPr>
              <a:t>Why teach this module? </a:t>
            </a:r>
            <a:br>
              <a:rPr lang="en-US" b="1" dirty="0">
                <a:latin typeface="Century Schoolbook" panose="02040604050505020304" pitchFamily="18" charset="0"/>
              </a:rPr>
            </a:br>
            <a:r>
              <a:rPr lang="en-US" dirty="0">
                <a:latin typeface="Century Schoolbook" panose="02040604050505020304" pitchFamily="18" charset="0"/>
              </a:rPr>
              <a:t>Approaching climate change in the classroom can be overwhelming. </a:t>
            </a:r>
            <a:br>
              <a:rPr lang="en-US" dirty="0">
                <a:latin typeface="Century Schoolbook" panose="02040604050505020304" pitchFamily="18" charset="0"/>
              </a:rPr>
            </a:br>
            <a:r>
              <a:rPr lang="en-US" dirty="0">
                <a:latin typeface="Century Schoolbook" panose="02040604050505020304" pitchFamily="18" charset="0"/>
              </a:rPr>
              <a:t>How can we introduce students to not only the serious challenges and far-reaching implications of climate change, but also the social, cultural, political, and economic complexities involved in working toward viable solutions? </a:t>
            </a:r>
            <a:br>
              <a:rPr lang="en-US" dirty="0">
                <a:latin typeface="Century Schoolbook" panose="02040604050505020304" pitchFamily="18" charset="0"/>
              </a:rPr>
            </a:br>
            <a:br>
              <a:rPr lang="en-US" dirty="0">
                <a:latin typeface="Century Schoolbook" panose="02040604050505020304" pitchFamily="18" charset="0"/>
              </a:rPr>
            </a:br>
            <a:r>
              <a:rPr lang="en-US" b="1" dirty="0">
                <a:latin typeface="Century Schoolbook" panose="02040604050505020304" pitchFamily="18" charset="0"/>
              </a:rPr>
              <a:t>Understanding local challenges and focusing on positive solutions </a:t>
            </a:r>
            <a:r>
              <a:rPr lang="en-US" dirty="0">
                <a:latin typeface="Century Schoolbook" panose="02040604050505020304" pitchFamily="18" charset="0"/>
              </a:rPr>
              <a:t>can offer an entry point to deeper learning on climate change, while also encouraging critical and creative thinking on issues that are directly relevant to students’ lives. </a:t>
            </a:r>
            <a:br>
              <a:rPr lang="en-US" dirty="0">
                <a:latin typeface="Century Schoolbook" panose="02040604050505020304" pitchFamily="18" charset="0"/>
              </a:rPr>
            </a:br>
            <a:r>
              <a:rPr lang="en-US" dirty="0">
                <a:latin typeface="Century Schoolbook" panose="02040604050505020304" pitchFamily="18" charset="0"/>
              </a:rPr>
              <a:t>The lessons pull together the information students have learned in other classes or experiences outside of the classroom, and then leverage these ideas to promote deeper learning. The module is divided into two parts, the first lesson explores the causes and impacts of climate change, while the second is more specifically focused on solutions that involve both mitigating global warming and adapting to the impacts of climate change.</a:t>
            </a:r>
            <a:endParaRPr lang="en-US" spc="600" dirty="0">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endParaRPr>
          </a:p>
        </p:txBody>
      </p:sp>
      <p:sp>
        <p:nvSpPr>
          <p:cNvPr id="12" name="CasellaDiTesto 11">
            <a:extLst>
              <a:ext uri="{FF2B5EF4-FFF2-40B4-BE49-F238E27FC236}">
                <a16:creationId xmlns:a16="http://schemas.microsoft.com/office/drawing/2014/main" id="{9F6D9D85-BA3D-411A-B9BD-CA8E557AF7D1}"/>
              </a:ext>
            </a:extLst>
          </p:cNvPr>
          <p:cNvSpPr txBox="1"/>
          <p:nvPr/>
        </p:nvSpPr>
        <p:spPr>
          <a:xfrm>
            <a:off x="960268" y="675796"/>
            <a:ext cx="10090665" cy="1107996"/>
          </a:xfrm>
          <a:prstGeom prst="rect">
            <a:avLst/>
          </a:prstGeom>
          <a:noFill/>
          <a:ln>
            <a:solidFill>
              <a:srgbClr val="C00000"/>
            </a:solidFill>
          </a:ln>
        </p:spPr>
        <p:txBody>
          <a:bodyPr wrap="square" rtlCol="0">
            <a:spAutoFit/>
          </a:bodyPr>
          <a:lstStyle/>
          <a:p>
            <a:r>
              <a:rPr lang="it-IT" sz="4000" b="1" spc="300" dirty="0">
                <a:solidFill>
                  <a:schemeClr val="tx1">
                    <a:lumMod val="95000"/>
                    <a:lumOff val="5000"/>
                  </a:schemeClr>
                </a:solidFill>
                <a:effectLst>
                  <a:outerShdw blurRad="38100" dist="38100" dir="2700000" algn="tl">
                    <a:srgbClr val="000000">
                      <a:alpha val="43137"/>
                    </a:srgbClr>
                  </a:outerShdw>
                </a:effectLst>
                <a:latin typeface="Lucida Sans" panose="020B0602030504020204" pitchFamily="34" charset="0"/>
              </a:rPr>
              <a:t>Title</a:t>
            </a:r>
            <a:r>
              <a:rPr lang="it-IT" sz="4800" b="1" spc="300" dirty="0">
                <a:solidFill>
                  <a:schemeClr val="tx1">
                    <a:lumMod val="95000"/>
                    <a:lumOff val="5000"/>
                  </a:schemeClr>
                </a:solidFill>
                <a:effectLst>
                  <a:outerShdw blurRad="38100" dist="38100" dir="2700000" algn="tl">
                    <a:srgbClr val="000000">
                      <a:alpha val="43137"/>
                    </a:srgbClr>
                  </a:outerShdw>
                </a:effectLst>
                <a:latin typeface="Lucida Sans" panose="020B0602030504020204" pitchFamily="34" charset="0"/>
              </a:rPr>
              <a:t> </a:t>
            </a:r>
            <a:r>
              <a:rPr lang="it-IT" sz="4000" b="1" spc="300" dirty="0">
                <a:solidFill>
                  <a:schemeClr val="tx1">
                    <a:lumMod val="95000"/>
                    <a:lumOff val="5000"/>
                  </a:schemeClr>
                </a:solidFill>
                <a:effectLst>
                  <a:outerShdw blurRad="38100" dist="38100" dir="2700000" algn="tl">
                    <a:srgbClr val="000000">
                      <a:alpha val="43137"/>
                    </a:srgbClr>
                  </a:outerShdw>
                </a:effectLst>
                <a:latin typeface="Lucida Sans" panose="020B0602030504020204" pitchFamily="34" charset="0"/>
              </a:rPr>
              <a:t>: </a:t>
            </a:r>
            <a:r>
              <a:rPr lang="en-US" sz="2000" b="1" cap="small" spc="300" dirty="0">
                <a:solidFill>
                  <a:srgbClr val="000000"/>
                </a:solidFill>
                <a:effectLst>
                  <a:outerShdw blurRad="50800" dist="38100" algn="tr" rotWithShape="0">
                    <a:prstClr val="black">
                      <a:alpha val="40000"/>
                    </a:prstClr>
                  </a:outerShdw>
                </a:effectLst>
                <a:latin typeface="Lucida Sans" panose="020B0602030504020204" pitchFamily="34" charset="0"/>
                <a:cs typeface="Times New Roman" panose="02020603050405020304" pitchFamily="18" charset="0"/>
              </a:rPr>
              <a:t>Climate</a:t>
            </a:r>
            <a:r>
              <a:rPr lang="en-US" b="1" cap="small" dirty="0">
                <a:solidFill>
                  <a:srgbClr val="000000"/>
                </a:solidFill>
                <a:effectLst>
                  <a:outerShdw blurRad="50800" dist="38100" algn="tr" rotWithShape="0">
                    <a:prstClr val="black">
                      <a:alpha val="40000"/>
                    </a:prstClr>
                  </a:outerShdw>
                </a:effectLst>
                <a:latin typeface="Lucida Sans" panose="020B0602030504020204" pitchFamily="34" charset="0"/>
                <a:ea typeface="Times New Roman" panose="02020603050405020304" pitchFamily="18" charset="0"/>
                <a:cs typeface="Times New Roman" panose="02020603050405020304" pitchFamily="18" charset="0"/>
              </a:rPr>
              <a:t> CHANGE : A DAILY FIGHT. </a:t>
            </a:r>
          </a:p>
          <a:p>
            <a:r>
              <a:rPr lang="en-US" b="1" cap="small" dirty="0">
                <a:solidFill>
                  <a:srgbClr val="000000"/>
                </a:solidFill>
                <a:effectLst>
                  <a:outerShdw blurRad="50800" dist="38100" algn="tr" rotWithShape="0">
                    <a:prstClr val="black">
                      <a:alpha val="40000"/>
                    </a:prstClr>
                  </a:outerShdw>
                </a:effectLst>
                <a:latin typeface="Lucida Sans" panose="020B0602030504020204" pitchFamily="34" charset="0"/>
                <a:ea typeface="Times New Roman" panose="02020603050405020304" pitchFamily="18" charset="0"/>
                <a:cs typeface="Times New Roman" panose="02020603050405020304" pitchFamily="18" charset="0"/>
              </a:rPr>
              <a:t>                             CLIMATE EDUCATION AS A LIFELONG JOURNEY.</a:t>
            </a:r>
            <a:endParaRPr lang="it-IT" sz="2800" b="1" i="1" spc="300" dirty="0">
              <a:solidFill>
                <a:srgbClr val="FF0000"/>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272920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150363" y="6068567"/>
            <a:ext cx="7924800" cy="539496"/>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2151888" y="522731"/>
            <a:ext cx="7903463" cy="5922264"/>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705395" y="610841"/>
            <a:ext cx="10580914" cy="5834154"/>
          </a:xfrm>
          <a:custGeom>
            <a:avLst/>
            <a:gdLst/>
            <a:ahLst/>
            <a:cxnLst/>
            <a:rect l="l" t="t" r="r" b="b"/>
            <a:pathLst>
              <a:path w="7696200" h="5715000">
                <a:moveTo>
                  <a:pt x="0" y="5715000"/>
                </a:moveTo>
                <a:lnTo>
                  <a:pt x="7696200" y="5715000"/>
                </a:lnTo>
                <a:lnTo>
                  <a:pt x="7696200" y="0"/>
                </a:lnTo>
                <a:lnTo>
                  <a:pt x="0" y="0"/>
                </a:lnTo>
                <a:lnTo>
                  <a:pt x="0" y="571500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 name="object 9"/>
          <p:cNvSpPr/>
          <p:nvPr/>
        </p:nvSpPr>
        <p:spPr>
          <a:xfrm>
            <a:off x="434764" y="236178"/>
            <a:ext cx="749325" cy="749325"/>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10935715" y="213414"/>
            <a:ext cx="736536" cy="736536"/>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1" name="object 11"/>
          <p:cNvSpPr txBox="1">
            <a:spLocks noGrp="1"/>
          </p:cNvSpPr>
          <p:nvPr>
            <p:ph type="title"/>
          </p:nvPr>
        </p:nvSpPr>
        <p:spPr>
          <a:xfrm>
            <a:off x="3096491" y="35700"/>
            <a:ext cx="5491848" cy="566822"/>
          </a:xfrm>
          <a:prstGeom prst="rect">
            <a:avLst/>
          </a:prstGeom>
        </p:spPr>
        <p:txBody>
          <a:bodyPr vert="horz" wrap="square" lIns="0" tIns="12700" rIns="0" bIns="0" rtlCol="0">
            <a:spAutoFit/>
          </a:bodyPr>
          <a:lstStyle/>
          <a:p>
            <a:pPr marL="12700">
              <a:spcBef>
                <a:spcPts val="100"/>
              </a:spcBef>
            </a:pPr>
            <a:r>
              <a:rPr sz="3600" b="1"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CLASS</a:t>
            </a:r>
            <a:r>
              <a:rPr lang="it-IT" sz="3600" b="1"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 </a:t>
            </a:r>
            <a:r>
              <a:rPr sz="3600" b="1"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PROFILE</a:t>
            </a:r>
            <a:endParaRPr sz="3600" spc="600" dirty="0">
              <a:effectLst>
                <a:outerShdw blurRad="38100" dist="38100" dir="2700000" algn="tl">
                  <a:srgbClr val="000000">
                    <a:alpha val="43137"/>
                  </a:srgbClr>
                </a:outerShdw>
              </a:effectLst>
              <a:latin typeface="Lucida Sans" panose="020B0602030504020204" pitchFamily="34" charset="0"/>
              <a:cs typeface="Arial" panose="020B0604020202020204" pitchFamily="34" charset="0"/>
            </a:endParaRPr>
          </a:p>
        </p:txBody>
      </p:sp>
      <p:sp>
        <p:nvSpPr>
          <p:cNvPr id="15" name="object 15"/>
          <p:cNvSpPr txBox="1">
            <a:spLocks noGrp="1"/>
          </p:cNvSpPr>
          <p:nvPr>
            <p:ph type="body" idx="1"/>
          </p:nvPr>
        </p:nvSpPr>
        <p:spPr>
          <a:xfrm>
            <a:off x="905691" y="1063538"/>
            <a:ext cx="10380618" cy="5088573"/>
          </a:xfrm>
          <a:prstGeom prst="rect">
            <a:avLst/>
          </a:prstGeom>
        </p:spPr>
        <p:txBody>
          <a:bodyPr vert="horz" wrap="square" lIns="0" tIns="85725" rIns="0" bIns="0" rtlCol="0">
            <a:spAutoFit/>
          </a:bodyPr>
          <a:lstStyle/>
          <a:p>
            <a:pPr marL="71755" algn="l">
              <a:spcBef>
                <a:spcPts val="675"/>
              </a:spcBef>
            </a:pPr>
            <a:r>
              <a:rPr lang="en-US" sz="2400" b="1" dirty="0">
                <a:solidFill>
                  <a:prstClr val="black"/>
                </a:solidFill>
                <a:latin typeface="Century Schoolbook" panose="02040604050505020304" pitchFamily="18" charset="0"/>
              </a:rPr>
              <a:t>School</a:t>
            </a:r>
            <a:r>
              <a:rPr lang="en-US" sz="2400" dirty="0">
                <a:solidFill>
                  <a:prstClr val="black"/>
                </a:solidFill>
                <a:latin typeface="Century Schoolbook" panose="02040604050505020304" pitchFamily="18" charset="0"/>
              </a:rPr>
              <a:t>: </a:t>
            </a:r>
            <a:r>
              <a:rPr lang="en-US" sz="2400" spc="-5" dirty="0">
                <a:solidFill>
                  <a:schemeClr val="tx1">
                    <a:lumMod val="95000"/>
                    <a:lumOff val="5000"/>
                  </a:schemeClr>
                </a:solidFill>
                <a:latin typeface="Century Schoolbook" panose="02040604050505020304" pitchFamily="18" charset="0"/>
              </a:rPr>
              <a:t>Lower  </a:t>
            </a:r>
            <a:r>
              <a:rPr lang="en-US" sz="2400" spc="-5">
                <a:solidFill>
                  <a:schemeClr val="tx1">
                    <a:lumMod val="95000"/>
                    <a:lumOff val="5000"/>
                  </a:schemeClr>
                </a:solidFill>
                <a:latin typeface="Century Schoolbook" panose="02040604050505020304" pitchFamily="18" charset="0"/>
              </a:rPr>
              <a:t>Secondary School.</a:t>
            </a:r>
            <a:endParaRPr lang="en-US" sz="2400" dirty="0">
              <a:latin typeface="Century Schoolbook" panose="02040604050505020304" pitchFamily="18" charset="0"/>
            </a:endParaRPr>
          </a:p>
          <a:p>
            <a:pPr marL="71755" algn="l">
              <a:spcBef>
                <a:spcPts val="675"/>
              </a:spcBef>
            </a:pPr>
            <a:r>
              <a:rPr lang="it-IT" sz="2400" b="1" dirty="0">
                <a:solidFill>
                  <a:prstClr val="black"/>
                </a:solidFill>
                <a:latin typeface="Century Schoolbook" panose="02040604050505020304" pitchFamily="18" charset="0"/>
              </a:rPr>
              <a:t>Grade</a:t>
            </a:r>
            <a:r>
              <a:rPr lang="it-IT" sz="2400" dirty="0">
                <a:solidFill>
                  <a:prstClr val="black"/>
                </a:solidFill>
                <a:latin typeface="Century Schoolbook" panose="02040604050505020304" pitchFamily="18" charset="0"/>
              </a:rPr>
              <a:t>:</a:t>
            </a:r>
            <a:r>
              <a:rPr lang="it-IT" sz="2400" spc="-85" dirty="0">
                <a:solidFill>
                  <a:prstClr val="black"/>
                </a:solidFill>
                <a:latin typeface="Century Schoolbook" panose="02040604050505020304" pitchFamily="18" charset="0"/>
              </a:rPr>
              <a:t> </a:t>
            </a:r>
            <a:r>
              <a:rPr lang="it-IT" sz="2400" spc="-5" dirty="0">
                <a:solidFill>
                  <a:schemeClr val="tx1">
                    <a:lumMod val="95000"/>
                    <a:lumOff val="5000"/>
                  </a:schemeClr>
                </a:solidFill>
                <a:latin typeface="Century Schoolbook" panose="02040604050505020304" pitchFamily="18" charset="0"/>
              </a:rPr>
              <a:t>5th / 6th</a:t>
            </a:r>
            <a:endParaRPr lang="it-IT" sz="2400" dirty="0">
              <a:solidFill>
                <a:schemeClr val="tx1">
                  <a:lumMod val="95000"/>
                  <a:lumOff val="5000"/>
                </a:schemeClr>
              </a:solidFill>
              <a:latin typeface="Century Schoolbook" panose="02040604050505020304" pitchFamily="18" charset="0"/>
            </a:endParaRPr>
          </a:p>
          <a:p>
            <a:pPr marL="71755" algn="l">
              <a:spcBef>
                <a:spcPts val="675"/>
              </a:spcBef>
            </a:pPr>
            <a:r>
              <a:rPr sz="2400" b="1" spc="-5" dirty="0">
                <a:solidFill>
                  <a:schemeClr val="tx1">
                    <a:lumMod val="95000"/>
                    <a:lumOff val="5000"/>
                  </a:schemeClr>
                </a:solidFill>
                <a:latin typeface="Century Schoolbook" panose="02040604050505020304" pitchFamily="18" charset="0"/>
              </a:rPr>
              <a:t>Age</a:t>
            </a:r>
            <a:r>
              <a:rPr sz="2400" spc="-5" dirty="0">
                <a:solidFill>
                  <a:schemeClr val="tx1">
                    <a:lumMod val="95000"/>
                    <a:lumOff val="5000"/>
                  </a:schemeClr>
                </a:solidFill>
                <a:latin typeface="Century Schoolbook" panose="02040604050505020304" pitchFamily="18" charset="0"/>
              </a:rPr>
              <a:t>: 1</a:t>
            </a:r>
            <a:r>
              <a:rPr lang="it-IT" sz="2400" spc="-5" dirty="0">
                <a:solidFill>
                  <a:schemeClr val="tx1">
                    <a:lumMod val="95000"/>
                    <a:lumOff val="5000"/>
                  </a:schemeClr>
                </a:solidFill>
                <a:latin typeface="Century Schoolbook" panose="02040604050505020304" pitchFamily="18" charset="0"/>
              </a:rPr>
              <a:t>0</a:t>
            </a:r>
            <a:r>
              <a:rPr sz="2400" spc="-5" dirty="0">
                <a:solidFill>
                  <a:schemeClr val="tx1">
                    <a:lumMod val="95000"/>
                    <a:lumOff val="5000"/>
                  </a:schemeClr>
                </a:solidFill>
                <a:latin typeface="Century Schoolbook" panose="02040604050505020304" pitchFamily="18" charset="0"/>
              </a:rPr>
              <a:t>/1</a:t>
            </a:r>
            <a:r>
              <a:rPr lang="it-IT" sz="2400" spc="-5" dirty="0">
                <a:solidFill>
                  <a:schemeClr val="tx1">
                    <a:lumMod val="95000"/>
                    <a:lumOff val="5000"/>
                  </a:schemeClr>
                </a:solidFill>
                <a:latin typeface="Century Schoolbook" panose="02040604050505020304" pitchFamily="18" charset="0"/>
              </a:rPr>
              <a:t>1</a:t>
            </a:r>
            <a:r>
              <a:rPr sz="2400" spc="-5" dirty="0">
                <a:solidFill>
                  <a:schemeClr val="tx1">
                    <a:lumMod val="95000"/>
                    <a:lumOff val="5000"/>
                  </a:schemeClr>
                </a:solidFill>
                <a:latin typeface="Century Schoolbook" panose="02040604050505020304" pitchFamily="18" charset="0"/>
              </a:rPr>
              <a:t> year</a:t>
            </a:r>
            <a:r>
              <a:rPr lang="it-IT" sz="2400" spc="-5" dirty="0">
                <a:solidFill>
                  <a:schemeClr val="tx1">
                    <a:lumMod val="95000"/>
                    <a:lumOff val="5000"/>
                  </a:schemeClr>
                </a:solidFill>
                <a:latin typeface="Century Schoolbook" panose="02040604050505020304" pitchFamily="18" charset="0"/>
              </a:rPr>
              <a:t>s</a:t>
            </a:r>
            <a:r>
              <a:rPr sz="2400" spc="-10" dirty="0">
                <a:solidFill>
                  <a:schemeClr val="tx1">
                    <a:lumMod val="95000"/>
                    <a:lumOff val="5000"/>
                  </a:schemeClr>
                </a:solidFill>
                <a:latin typeface="Century Schoolbook" panose="02040604050505020304" pitchFamily="18" charset="0"/>
              </a:rPr>
              <a:t> </a:t>
            </a:r>
            <a:r>
              <a:rPr sz="2400" spc="-5" dirty="0">
                <a:solidFill>
                  <a:schemeClr val="tx1">
                    <a:lumMod val="95000"/>
                    <a:lumOff val="5000"/>
                  </a:schemeClr>
                </a:solidFill>
                <a:latin typeface="Century Schoolbook" panose="02040604050505020304" pitchFamily="18" charset="0"/>
              </a:rPr>
              <a:t>old</a:t>
            </a:r>
            <a:endParaRPr sz="2400" dirty="0">
              <a:solidFill>
                <a:schemeClr val="tx1">
                  <a:lumMod val="95000"/>
                  <a:lumOff val="5000"/>
                </a:schemeClr>
              </a:solidFill>
              <a:latin typeface="Century Schoolbook" panose="02040604050505020304" pitchFamily="18" charset="0"/>
            </a:endParaRPr>
          </a:p>
          <a:p>
            <a:pPr marL="12700" marR="273050" indent="76200" algn="l">
              <a:lnSpc>
                <a:spcPct val="100699"/>
              </a:lnSpc>
              <a:spcBef>
                <a:spcPts val="560"/>
              </a:spcBef>
            </a:pPr>
            <a:r>
              <a:rPr sz="2400" b="1" spc="-5" dirty="0">
                <a:latin typeface="Century Schoolbook" panose="02040604050505020304" pitchFamily="18" charset="0"/>
              </a:rPr>
              <a:t>Classroom</a:t>
            </a:r>
            <a:r>
              <a:rPr sz="2400" spc="-5" dirty="0">
                <a:latin typeface="Century Schoolbook" panose="02040604050505020304" pitchFamily="18" charset="0"/>
              </a:rPr>
              <a:t>: 20 students including student</a:t>
            </a:r>
            <a:r>
              <a:rPr lang="it-IT" sz="2400" spc="-5" dirty="0">
                <a:latin typeface="Century Schoolbook" panose="02040604050505020304" pitchFamily="18" charset="0"/>
              </a:rPr>
              <a:t>s </a:t>
            </a:r>
            <a:r>
              <a:rPr lang="en-US" sz="2400" spc="-5" dirty="0">
                <a:latin typeface="Century Schoolbook" panose="02040604050505020304" pitchFamily="18" charset="0"/>
              </a:rPr>
              <a:t>with Special Education Need. </a:t>
            </a:r>
            <a:r>
              <a:rPr lang="en-US" sz="2400" b="1" spc="-5" dirty="0">
                <a:latin typeface="Century Schoolbook" panose="02040604050505020304" pitchFamily="18" charset="0"/>
              </a:rPr>
              <a:t>CTP (</a:t>
            </a:r>
            <a:r>
              <a:rPr lang="en-US" sz="2400" b="1" spc="-5" dirty="0" err="1">
                <a:latin typeface="Century Schoolbook" panose="02040604050505020304" pitchFamily="18" charset="0"/>
              </a:rPr>
              <a:t>Customised</a:t>
            </a:r>
            <a:r>
              <a:rPr lang="en-US" sz="2400" b="1" spc="-5" dirty="0">
                <a:latin typeface="Century Schoolbook" panose="02040604050505020304" pitchFamily="18" charset="0"/>
              </a:rPr>
              <a:t> </a:t>
            </a:r>
            <a:r>
              <a:rPr lang="en-US" sz="2400" b="1" spc="-30" dirty="0">
                <a:latin typeface="Century Schoolbook" panose="02040604050505020304" pitchFamily="18" charset="0"/>
              </a:rPr>
              <a:t>Teaching </a:t>
            </a:r>
            <a:r>
              <a:rPr lang="en-US" sz="2400" b="1" spc="-10" dirty="0">
                <a:latin typeface="Century Schoolbook" panose="02040604050505020304" pitchFamily="18" charset="0"/>
              </a:rPr>
              <a:t>Program) </a:t>
            </a:r>
            <a:r>
              <a:rPr lang="en-US" sz="2400" spc="-5" dirty="0">
                <a:latin typeface="Century Schoolbook" panose="02040604050505020304" pitchFamily="18" charset="0"/>
              </a:rPr>
              <a:t>according to the</a:t>
            </a:r>
            <a:r>
              <a:rPr lang="en-US" sz="2400" spc="55" dirty="0">
                <a:latin typeface="Century Schoolbook" panose="02040604050505020304" pitchFamily="18" charset="0"/>
              </a:rPr>
              <a:t> </a:t>
            </a:r>
            <a:r>
              <a:rPr lang="en-US" sz="2400" spc="-5" dirty="0">
                <a:latin typeface="Century Schoolbook" panose="02040604050505020304" pitchFamily="18" charset="0"/>
              </a:rPr>
              <a:t>law</a:t>
            </a:r>
            <a:r>
              <a:rPr sz="2400" spc="-5" dirty="0">
                <a:latin typeface="Century Schoolbook" panose="02040604050505020304" pitchFamily="18" charset="0"/>
              </a:rPr>
              <a:t>n</a:t>
            </a:r>
            <a:r>
              <a:rPr sz="2400" spc="-10" dirty="0">
                <a:latin typeface="Century Schoolbook" panose="02040604050505020304" pitchFamily="18" charset="0"/>
              </a:rPr>
              <a:t> </a:t>
            </a:r>
            <a:r>
              <a:rPr sz="2400" spc="-5" dirty="0">
                <a:latin typeface="Century Schoolbook" panose="02040604050505020304" pitchFamily="18" charset="0"/>
              </a:rPr>
              <a:t>170/2010</a:t>
            </a:r>
            <a:r>
              <a:rPr lang="it-IT" sz="2400" spc="-5" dirty="0">
                <a:latin typeface="Century Schoolbook" panose="02040604050505020304" pitchFamily="18" charset="0"/>
              </a:rPr>
              <a:t> and 104/92.</a:t>
            </a:r>
            <a:endParaRPr sz="2400" spc="-5" dirty="0">
              <a:latin typeface="Century Schoolbook" panose="02040604050505020304" pitchFamily="18" charset="0"/>
            </a:endParaRPr>
          </a:p>
          <a:p>
            <a:pPr marL="12700" algn="l">
              <a:spcBef>
                <a:spcPts val="555"/>
              </a:spcBef>
            </a:pPr>
            <a:r>
              <a:rPr sz="2400" b="1" spc="-5" dirty="0">
                <a:latin typeface="Century Schoolbook" panose="02040604050505020304" pitchFamily="18" charset="0"/>
              </a:rPr>
              <a:t>CEFR </a:t>
            </a:r>
            <a:r>
              <a:rPr sz="2400" b="1" dirty="0">
                <a:latin typeface="Century Schoolbook" panose="02040604050505020304" pitchFamily="18" charset="0"/>
              </a:rPr>
              <a:t>level</a:t>
            </a:r>
            <a:r>
              <a:rPr sz="2400" dirty="0">
                <a:latin typeface="Century Schoolbook" panose="02040604050505020304" pitchFamily="18" charset="0"/>
              </a:rPr>
              <a:t>:</a:t>
            </a:r>
            <a:r>
              <a:rPr sz="2400" spc="-30" dirty="0">
                <a:latin typeface="Century Schoolbook" panose="02040604050505020304" pitchFamily="18" charset="0"/>
              </a:rPr>
              <a:t> </a:t>
            </a:r>
            <a:r>
              <a:rPr lang="it-IT" sz="2400" spc="-30" dirty="0">
                <a:solidFill>
                  <a:schemeClr val="tx1">
                    <a:lumMod val="95000"/>
                    <a:lumOff val="5000"/>
                  </a:schemeClr>
                </a:solidFill>
                <a:latin typeface="Century Schoolbook" panose="02040604050505020304" pitchFamily="18" charset="0"/>
              </a:rPr>
              <a:t>A</a:t>
            </a:r>
            <a:r>
              <a:rPr lang="it-IT" sz="2400" dirty="0">
                <a:solidFill>
                  <a:schemeClr val="tx1">
                    <a:lumMod val="95000"/>
                    <a:lumOff val="5000"/>
                  </a:schemeClr>
                </a:solidFill>
                <a:latin typeface="Century Schoolbook" panose="02040604050505020304" pitchFamily="18" charset="0"/>
              </a:rPr>
              <a:t>1 </a:t>
            </a:r>
            <a:r>
              <a:rPr lang="it-IT" sz="2400" dirty="0" err="1">
                <a:solidFill>
                  <a:schemeClr val="tx1">
                    <a:lumMod val="95000"/>
                    <a:lumOff val="5000"/>
                  </a:schemeClr>
                </a:solidFill>
                <a:latin typeface="Century Schoolbook" panose="02040604050505020304" pitchFamily="18" charset="0"/>
              </a:rPr>
              <a:t>moving</a:t>
            </a:r>
            <a:r>
              <a:rPr lang="it-IT" sz="2400" dirty="0">
                <a:solidFill>
                  <a:schemeClr val="tx1">
                    <a:lumMod val="95000"/>
                    <a:lumOff val="5000"/>
                  </a:schemeClr>
                </a:solidFill>
                <a:latin typeface="Century Schoolbook" panose="02040604050505020304" pitchFamily="18" charset="0"/>
              </a:rPr>
              <a:t> to A2</a:t>
            </a:r>
            <a:r>
              <a:rPr lang="it-IT" sz="2400" dirty="0">
                <a:latin typeface="Century Schoolbook" panose="02040604050505020304" pitchFamily="18" charset="0"/>
              </a:rPr>
              <a:t> of the </a:t>
            </a:r>
            <a:r>
              <a:rPr lang="it-IT" sz="2400" i="1" dirty="0">
                <a:solidFill>
                  <a:srgbClr val="C00000"/>
                </a:solidFill>
                <a:latin typeface="Century Schoolbook" panose="02040604050505020304" pitchFamily="18" charset="0"/>
              </a:rPr>
              <a:t>Common </a:t>
            </a:r>
            <a:r>
              <a:rPr lang="it-IT" sz="2400" i="1" dirty="0" err="1">
                <a:solidFill>
                  <a:srgbClr val="C00000"/>
                </a:solidFill>
                <a:latin typeface="Century Schoolbook" panose="02040604050505020304" pitchFamily="18" charset="0"/>
              </a:rPr>
              <a:t>European</a:t>
            </a:r>
            <a:r>
              <a:rPr lang="it-IT" sz="2400" i="1" dirty="0">
                <a:solidFill>
                  <a:srgbClr val="C00000"/>
                </a:solidFill>
                <a:latin typeface="Century Schoolbook" panose="02040604050505020304" pitchFamily="18" charset="0"/>
              </a:rPr>
              <a:t> Framework </a:t>
            </a:r>
            <a:endParaRPr sz="2400" i="1" dirty="0">
              <a:solidFill>
                <a:srgbClr val="C00000"/>
              </a:solidFill>
              <a:latin typeface="Century Schoolbook" panose="02040604050505020304" pitchFamily="18" charset="0"/>
            </a:endParaRPr>
          </a:p>
          <a:p>
            <a:pPr marL="12700" marR="668020" algn="l">
              <a:lnSpc>
                <a:spcPct val="100800"/>
              </a:lnSpc>
              <a:spcBef>
                <a:spcPts val="555"/>
              </a:spcBef>
            </a:pPr>
            <a:r>
              <a:rPr sz="2400" b="1" dirty="0">
                <a:latin typeface="Century Schoolbook" panose="02040604050505020304" pitchFamily="18" charset="0"/>
              </a:rPr>
              <a:t>Over</a:t>
            </a:r>
            <a:r>
              <a:rPr sz="2400" b="1" spc="-5" dirty="0">
                <a:latin typeface="Century Schoolbook" panose="02040604050505020304" pitchFamily="18" charset="0"/>
              </a:rPr>
              <a:t>view </a:t>
            </a:r>
            <a:r>
              <a:rPr sz="2400" b="1" dirty="0">
                <a:latin typeface="Century Schoolbook" panose="02040604050505020304" pitchFamily="18" charset="0"/>
              </a:rPr>
              <a:t>of the class</a:t>
            </a:r>
            <a:r>
              <a:rPr sz="2400" dirty="0">
                <a:latin typeface="Century Schoolbook" panose="02040604050505020304" pitchFamily="18" charset="0"/>
              </a:rPr>
              <a:t>: </a:t>
            </a:r>
            <a:r>
              <a:rPr sz="2400" spc="-5" dirty="0">
                <a:latin typeface="Century Schoolbook" panose="02040604050505020304" pitchFamily="18" charset="0"/>
              </a:rPr>
              <a:t>It has uneven levels of learning</a:t>
            </a:r>
            <a:r>
              <a:rPr lang="it-IT" sz="2400" spc="-5" dirty="0">
                <a:latin typeface="Century Schoolbook" panose="02040604050505020304" pitchFamily="18" charset="0"/>
              </a:rPr>
              <a:t> (mixed </a:t>
            </a:r>
            <a:r>
              <a:rPr lang="it-IT" sz="2400" spc="-5" dirty="0" err="1">
                <a:latin typeface="Century Schoolbook" panose="02040604050505020304" pitchFamily="18" charset="0"/>
              </a:rPr>
              <a:t>abilities</a:t>
            </a:r>
            <a:r>
              <a:rPr lang="it-IT" sz="2400" spc="-5" dirty="0">
                <a:latin typeface="Century Schoolbook" panose="02040604050505020304" pitchFamily="18" charset="0"/>
              </a:rPr>
              <a:t>)</a:t>
            </a:r>
            <a:r>
              <a:rPr sz="2400" spc="-5" dirty="0">
                <a:latin typeface="Century Schoolbook" panose="02040604050505020304" pitchFamily="18" charset="0"/>
              </a:rPr>
              <a:t> but the  students show liveliness and interest in the</a:t>
            </a:r>
            <a:r>
              <a:rPr sz="2400" dirty="0">
                <a:latin typeface="Century Schoolbook" panose="02040604050505020304" pitchFamily="18" charset="0"/>
              </a:rPr>
              <a:t> </a:t>
            </a:r>
            <a:r>
              <a:rPr sz="2400" spc="-5" dirty="0">
                <a:latin typeface="Century Schoolbook" panose="02040604050505020304" pitchFamily="18" charset="0"/>
              </a:rPr>
              <a:t>subject</a:t>
            </a:r>
            <a:endParaRPr sz="2400" dirty="0">
              <a:latin typeface="Century Schoolbook" panose="02040604050505020304" pitchFamily="18" charset="0"/>
            </a:endParaRPr>
          </a:p>
          <a:p>
            <a:pPr marL="12700" algn="l">
              <a:spcBef>
                <a:spcPts val="555"/>
              </a:spcBef>
            </a:pPr>
            <a:r>
              <a:rPr lang="it-IT" sz="2400" b="1" spc="-10" dirty="0" err="1">
                <a:latin typeface="Century Schoolbook" panose="02040604050505020304" pitchFamily="18" charset="0"/>
              </a:rPr>
              <a:t>Extimated</a:t>
            </a:r>
            <a:r>
              <a:rPr lang="it-IT" sz="2400" b="1" spc="-10" dirty="0">
                <a:latin typeface="Century Schoolbook" panose="02040604050505020304" pitchFamily="18" charset="0"/>
              </a:rPr>
              <a:t> </a:t>
            </a:r>
            <a:r>
              <a:rPr sz="2400" b="1" spc="-10" dirty="0">
                <a:latin typeface="Century Schoolbook" panose="02040604050505020304" pitchFamily="18" charset="0"/>
              </a:rPr>
              <a:t>T</a:t>
            </a:r>
            <a:r>
              <a:rPr sz="2400" b="1" spc="-10" dirty="0">
                <a:solidFill>
                  <a:schemeClr val="tx1">
                    <a:lumMod val="95000"/>
                    <a:lumOff val="5000"/>
                  </a:schemeClr>
                </a:solidFill>
                <a:latin typeface="Century Schoolbook" panose="02040604050505020304" pitchFamily="18" charset="0"/>
              </a:rPr>
              <a:t>ime</a:t>
            </a:r>
            <a:r>
              <a:rPr sz="2400" spc="-10" dirty="0">
                <a:solidFill>
                  <a:schemeClr val="tx1">
                    <a:lumMod val="95000"/>
                    <a:lumOff val="5000"/>
                  </a:schemeClr>
                </a:solidFill>
                <a:latin typeface="Century Schoolbook" panose="02040604050505020304" pitchFamily="18" charset="0"/>
              </a:rPr>
              <a:t>: </a:t>
            </a:r>
            <a:r>
              <a:rPr lang="it-IT" sz="2400" spc="-10" dirty="0">
                <a:solidFill>
                  <a:schemeClr val="tx1">
                    <a:lumMod val="95000"/>
                    <a:lumOff val="5000"/>
                  </a:schemeClr>
                </a:solidFill>
                <a:latin typeface="Century Schoolbook" panose="02040604050505020304" pitchFamily="18" charset="0"/>
              </a:rPr>
              <a:t>2 </a:t>
            </a:r>
            <a:r>
              <a:rPr lang="it-IT" sz="2400" spc="-10" dirty="0" err="1">
                <a:solidFill>
                  <a:schemeClr val="tx1">
                    <a:lumMod val="95000"/>
                    <a:lumOff val="5000"/>
                  </a:schemeClr>
                </a:solidFill>
                <a:latin typeface="Century Schoolbook" panose="02040604050505020304" pitchFamily="18" charset="0"/>
              </a:rPr>
              <a:t>lessons</a:t>
            </a:r>
            <a:r>
              <a:rPr lang="it-IT" sz="2400" spc="-10" dirty="0">
                <a:solidFill>
                  <a:schemeClr val="tx1">
                    <a:lumMod val="95000"/>
                    <a:lumOff val="5000"/>
                  </a:schemeClr>
                </a:solidFill>
                <a:latin typeface="Century Schoolbook" panose="02040604050505020304" pitchFamily="18" charset="0"/>
              </a:rPr>
              <a:t> of </a:t>
            </a:r>
            <a:r>
              <a:rPr lang="it-IT" sz="2400" spc="-5" dirty="0">
                <a:solidFill>
                  <a:schemeClr val="tx1">
                    <a:lumMod val="95000"/>
                    <a:lumOff val="5000"/>
                  </a:schemeClr>
                </a:solidFill>
                <a:latin typeface="Century Schoolbook" panose="02040604050505020304" pitchFamily="18" charset="0"/>
              </a:rPr>
              <a:t>1</a:t>
            </a:r>
            <a:r>
              <a:rPr sz="2400" spc="-5" dirty="0">
                <a:solidFill>
                  <a:schemeClr val="tx1">
                    <a:lumMod val="95000"/>
                    <a:lumOff val="5000"/>
                  </a:schemeClr>
                </a:solidFill>
                <a:latin typeface="Century Schoolbook" panose="02040604050505020304" pitchFamily="18" charset="0"/>
              </a:rPr>
              <a:t> hours, </a:t>
            </a:r>
            <a:r>
              <a:rPr lang="it-IT" sz="2400" spc="-5" dirty="0">
                <a:solidFill>
                  <a:schemeClr val="tx1">
                    <a:lumMod val="95000"/>
                    <a:lumOff val="5000"/>
                  </a:schemeClr>
                </a:solidFill>
                <a:latin typeface="Century Schoolbook" panose="02040604050505020304" pitchFamily="18" charset="0"/>
              </a:rPr>
              <a:t>First</a:t>
            </a:r>
            <a:r>
              <a:rPr sz="2400" spc="-35" dirty="0">
                <a:solidFill>
                  <a:schemeClr val="tx1">
                    <a:lumMod val="95000"/>
                    <a:lumOff val="5000"/>
                  </a:schemeClr>
                </a:solidFill>
                <a:latin typeface="Century Schoolbook" panose="02040604050505020304" pitchFamily="18" charset="0"/>
              </a:rPr>
              <a:t> Term</a:t>
            </a:r>
            <a:endParaRPr sz="2400" dirty="0">
              <a:solidFill>
                <a:schemeClr val="tx1">
                  <a:lumMod val="95000"/>
                  <a:lumOff val="5000"/>
                </a:schemeClr>
              </a:solidFill>
              <a:latin typeface="Century Schoolbook" panose="02040604050505020304" pitchFamily="18" charset="0"/>
            </a:endParaRPr>
          </a:p>
          <a:p>
            <a:pPr marL="12700" algn="l">
              <a:spcBef>
                <a:spcPts val="535"/>
              </a:spcBef>
            </a:pPr>
            <a:r>
              <a:rPr sz="2400" b="1" spc="-5" dirty="0">
                <a:latin typeface="Century Schoolbook" panose="02040604050505020304" pitchFamily="18" charset="0"/>
              </a:rPr>
              <a:t>Interdisciplinary </a:t>
            </a:r>
            <a:r>
              <a:rPr sz="2400" b="1" spc="-25" dirty="0">
                <a:latin typeface="Century Schoolbook" panose="02040604050505020304" pitchFamily="18" charset="0"/>
              </a:rPr>
              <a:t>Teaching</a:t>
            </a:r>
            <a:r>
              <a:rPr sz="2400" spc="-25" dirty="0">
                <a:latin typeface="Century Schoolbook" panose="02040604050505020304" pitchFamily="18" charset="0"/>
              </a:rPr>
              <a:t>: </a:t>
            </a:r>
            <a:r>
              <a:rPr lang="it-IT" sz="2400" spc="-25" dirty="0" err="1">
                <a:latin typeface="Century Schoolbook" panose="02040604050505020304" pitchFamily="18" charset="0"/>
              </a:rPr>
              <a:t>Socials</a:t>
            </a:r>
            <a:r>
              <a:rPr lang="it-IT" sz="2400" spc="-25" dirty="0">
                <a:latin typeface="Century Schoolbook" panose="02040604050505020304" pitchFamily="18" charset="0"/>
              </a:rPr>
              <a:t> Studies </a:t>
            </a:r>
            <a:r>
              <a:rPr lang="it-IT" sz="2400" spc="-5" dirty="0">
                <a:solidFill>
                  <a:schemeClr val="tx1">
                    <a:lumMod val="95000"/>
                    <a:lumOff val="5000"/>
                  </a:schemeClr>
                </a:solidFill>
                <a:latin typeface="Century Schoolbook" panose="02040604050505020304" pitchFamily="18" charset="0"/>
              </a:rPr>
              <a:t>- </a:t>
            </a:r>
            <a:r>
              <a:rPr lang="en-US" sz="2400" spc="-5" dirty="0">
                <a:solidFill>
                  <a:schemeClr val="tx1">
                    <a:lumMod val="95000"/>
                    <a:lumOff val="5000"/>
                  </a:schemeClr>
                </a:solidFill>
                <a:latin typeface="Century Schoolbook" panose="02040604050505020304" pitchFamily="18" charset="0"/>
              </a:rPr>
              <a:t>Social Science – History – Geography - Political Science. </a:t>
            </a:r>
            <a:endParaRPr sz="2400" dirty="0">
              <a:solidFill>
                <a:schemeClr val="tx1">
                  <a:lumMod val="95000"/>
                  <a:lumOff val="5000"/>
                </a:schemeClr>
              </a:solidFill>
              <a:latin typeface="Century Schoolbook" panose="02040604050505020304" pitchFamily="18" charset="0"/>
            </a:endParaRPr>
          </a:p>
        </p:txBody>
      </p:sp>
    </p:spTree>
    <p:extLst>
      <p:ext uri="{BB962C8B-B14F-4D97-AF65-F5344CB8AC3E}">
        <p14:creationId xmlns:p14="http://schemas.microsoft.com/office/powerpoint/2010/main" val="2327498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2000"/>
            <a:lum/>
          </a:blip>
          <a:srcRect/>
          <a:stretch>
            <a:fillRect t="-18000" b="-18000"/>
          </a:stretch>
        </a:blipFill>
        <a:effectLst/>
      </p:bgPr>
    </p:bg>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150363" y="6068567"/>
            <a:ext cx="7924800" cy="539496"/>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2151888" y="522731"/>
            <a:ext cx="7903463" cy="5922264"/>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705395" y="610841"/>
            <a:ext cx="10580914" cy="5834154"/>
          </a:xfrm>
          <a:custGeom>
            <a:avLst/>
            <a:gdLst/>
            <a:ahLst/>
            <a:cxnLst/>
            <a:rect l="l" t="t" r="r" b="b"/>
            <a:pathLst>
              <a:path w="7696200" h="5715000">
                <a:moveTo>
                  <a:pt x="0" y="5715000"/>
                </a:moveTo>
                <a:lnTo>
                  <a:pt x="7696200" y="5715000"/>
                </a:lnTo>
                <a:lnTo>
                  <a:pt x="7696200" y="0"/>
                </a:lnTo>
                <a:lnTo>
                  <a:pt x="0" y="0"/>
                </a:lnTo>
                <a:lnTo>
                  <a:pt x="0" y="571500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 name="object 9"/>
          <p:cNvSpPr/>
          <p:nvPr/>
        </p:nvSpPr>
        <p:spPr>
          <a:xfrm>
            <a:off x="434764" y="236178"/>
            <a:ext cx="749325" cy="749325"/>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10935715" y="213414"/>
            <a:ext cx="736536" cy="736536"/>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pic>
        <p:nvPicPr>
          <p:cNvPr id="13" name="Immagine 12">
            <a:extLst>
              <a:ext uri="{FF2B5EF4-FFF2-40B4-BE49-F238E27FC236}">
                <a16:creationId xmlns:a16="http://schemas.microsoft.com/office/drawing/2014/main" id="{3C10C902-946E-4A6F-9845-249EBD09D5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9437" y="734040"/>
            <a:ext cx="8886872" cy="5701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object 12">
            <a:extLst>
              <a:ext uri="{FF2B5EF4-FFF2-40B4-BE49-F238E27FC236}">
                <a16:creationId xmlns:a16="http://schemas.microsoft.com/office/drawing/2014/main" id="{820F3823-C9A9-4824-9ED1-1F3F35274318}"/>
              </a:ext>
            </a:extLst>
          </p:cNvPr>
          <p:cNvSpPr/>
          <p:nvPr/>
        </p:nvSpPr>
        <p:spPr>
          <a:xfrm>
            <a:off x="7584954" y="1550370"/>
            <a:ext cx="487892" cy="750790"/>
          </a:xfrm>
          <a:custGeom>
            <a:avLst/>
            <a:gdLst/>
            <a:ahLst/>
            <a:cxnLst/>
            <a:rect l="l" t="t" r="r" b="b"/>
            <a:pathLst>
              <a:path w="485139" h="978535">
                <a:moveTo>
                  <a:pt x="0" y="736092"/>
                </a:moveTo>
                <a:lnTo>
                  <a:pt x="121158" y="736092"/>
                </a:lnTo>
                <a:lnTo>
                  <a:pt x="121158" y="0"/>
                </a:lnTo>
                <a:lnTo>
                  <a:pt x="363474" y="0"/>
                </a:lnTo>
                <a:lnTo>
                  <a:pt x="363474" y="736092"/>
                </a:lnTo>
                <a:lnTo>
                  <a:pt x="484632" y="736092"/>
                </a:lnTo>
                <a:lnTo>
                  <a:pt x="242316" y="978408"/>
                </a:lnTo>
                <a:lnTo>
                  <a:pt x="0" y="736092"/>
                </a:lnTo>
                <a:close/>
              </a:path>
            </a:pathLst>
          </a:custGeom>
          <a:solidFill>
            <a:schemeClr val="tx2">
              <a:lumMod val="60000"/>
              <a:lumOff val="40000"/>
            </a:schemeClr>
          </a:solidFill>
          <a:ln w="15875">
            <a:solidFill>
              <a:srgbClr val="464748"/>
            </a:solidFill>
          </a:ln>
        </p:spPr>
        <p:txBody>
          <a:bodyPr wrap="square" lIns="0" tIns="0" rIns="0" bIns="0" rtlCol="0"/>
          <a:lstStyle/>
          <a:p>
            <a:endParaRPr dirty="0"/>
          </a:p>
        </p:txBody>
      </p:sp>
      <p:pic>
        <p:nvPicPr>
          <p:cNvPr id="16" name="Immagine 15">
            <a:extLst>
              <a:ext uri="{FF2B5EF4-FFF2-40B4-BE49-F238E27FC236}">
                <a16:creationId xmlns:a16="http://schemas.microsoft.com/office/drawing/2014/main" id="{09D4227D-64C9-4C93-9D8A-FE06C8B12D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395" y="1341394"/>
            <a:ext cx="2828925" cy="1619250"/>
          </a:xfrm>
          <a:prstGeom prst="rect">
            <a:avLst/>
          </a:prstGeom>
          <a:ln>
            <a:noFill/>
          </a:ln>
          <a:effectLst>
            <a:outerShdw blurRad="292100" dist="139700" dir="2700000" algn="tl" rotWithShape="0">
              <a:srgbClr val="333333">
                <a:alpha val="65000"/>
              </a:srgbClr>
            </a:outerShdw>
          </a:effectLst>
        </p:spPr>
      </p:pic>
      <p:sp>
        <p:nvSpPr>
          <p:cNvPr id="17" name="CasellaDiTesto 16">
            <a:extLst>
              <a:ext uri="{FF2B5EF4-FFF2-40B4-BE49-F238E27FC236}">
                <a16:creationId xmlns:a16="http://schemas.microsoft.com/office/drawing/2014/main" id="{75539901-FE71-476D-AD6B-C2588B8DBDDE}"/>
              </a:ext>
            </a:extLst>
          </p:cNvPr>
          <p:cNvSpPr txBox="1"/>
          <p:nvPr/>
        </p:nvSpPr>
        <p:spPr>
          <a:xfrm>
            <a:off x="2860341" y="677679"/>
            <a:ext cx="8177381" cy="1416980"/>
          </a:xfrm>
          <a:prstGeom prst="rect">
            <a:avLst/>
          </a:prstGeom>
          <a:noFill/>
        </p:spPr>
        <p:txBody>
          <a:bodyPr wrap="square" rtlCol="0">
            <a:spAutoFit/>
          </a:bodyPr>
          <a:lstStyle/>
          <a:p>
            <a:pPr algn="ctr"/>
            <a:r>
              <a:rPr lang="en-US" sz="2400" b="1" dirty="0">
                <a:latin typeface="Lucida Sans" panose="020B0602030504020204" pitchFamily="34" charset="0"/>
              </a:rPr>
              <a:t>Common European Framework of Reference for Languages (CEFR)</a:t>
            </a:r>
          </a:p>
          <a:p>
            <a:br>
              <a:rPr lang="en-US" dirty="0"/>
            </a:br>
            <a:endParaRPr lang="it-IT" dirty="0"/>
          </a:p>
        </p:txBody>
      </p:sp>
    </p:spTree>
    <p:extLst>
      <p:ext uri="{BB962C8B-B14F-4D97-AF65-F5344CB8AC3E}">
        <p14:creationId xmlns:p14="http://schemas.microsoft.com/office/powerpoint/2010/main" val="25385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11BF80DB-25B6-46AD-B7F2-6D13CBD63B57}"/>
              </a:ext>
            </a:extLst>
          </p:cNvPr>
          <p:cNvSpPr txBox="1"/>
          <p:nvPr/>
        </p:nvSpPr>
        <p:spPr>
          <a:xfrm>
            <a:off x="791617" y="5453948"/>
            <a:ext cx="7819100" cy="1200329"/>
          </a:xfrm>
          <a:prstGeom prst="rect">
            <a:avLst/>
          </a:prstGeom>
          <a:noFill/>
        </p:spPr>
        <p:txBody>
          <a:bodyPr wrap="square" rtlCol="0">
            <a:spAutoFit/>
          </a:bodyPr>
          <a:lstStyle/>
          <a:p>
            <a:pPr marL="309245">
              <a:lnSpc>
                <a:spcPct val="100000"/>
              </a:lnSpc>
            </a:pPr>
            <a:r>
              <a:rPr lang="it-IT" b="1" dirty="0">
                <a:solidFill>
                  <a:srgbClr val="7030A0"/>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rPr>
              <a:t> RELATIONAL AIMS</a:t>
            </a:r>
          </a:p>
          <a:p>
            <a:pPr marL="594995" indent="-285750">
              <a:lnSpc>
                <a:spcPct val="100000"/>
              </a:lnSpc>
              <a:buFont typeface="Wingdings" panose="05000000000000000000" pitchFamily="2" charset="2"/>
              <a:buChar char="Ø"/>
            </a:pPr>
            <a:r>
              <a:rPr lang="en-US" dirty="0">
                <a:solidFill>
                  <a:srgbClr val="7030A0"/>
                </a:solidFill>
                <a:latin typeface="Century Schoolbook" panose="02040604050505020304" pitchFamily="18" charset="0"/>
                <a:cs typeface="Arial" panose="020B0604020202020204" pitchFamily="34" charset="0"/>
              </a:rPr>
              <a:t>To Promote intercultural communication</a:t>
            </a:r>
          </a:p>
          <a:p>
            <a:pPr marL="594995" indent="-285750">
              <a:lnSpc>
                <a:spcPct val="100000"/>
              </a:lnSpc>
              <a:buFont typeface="Wingdings" panose="05000000000000000000" pitchFamily="2" charset="2"/>
              <a:buChar char="Ø"/>
            </a:pPr>
            <a:r>
              <a:rPr lang="en-US" dirty="0">
                <a:solidFill>
                  <a:srgbClr val="7030A0"/>
                </a:solidFill>
                <a:latin typeface="Century Schoolbook" panose="02040604050505020304" pitchFamily="18" charset="0"/>
                <a:cs typeface="Arial" panose="020B0604020202020204" pitchFamily="34" charset="0"/>
              </a:rPr>
              <a:t>To promote cooperation through peer and group work</a:t>
            </a:r>
          </a:p>
          <a:p>
            <a:pPr marL="594995" indent="-285750">
              <a:lnSpc>
                <a:spcPct val="100000"/>
              </a:lnSpc>
              <a:buFont typeface="Wingdings" panose="05000000000000000000" pitchFamily="2" charset="2"/>
              <a:buChar char="Ø"/>
            </a:pPr>
            <a:r>
              <a:rPr lang="en-US" dirty="0">
                <a:solidFill>
                  <a:srgbClr val="7030A0"/>
                </a:solidFill>
                <a:latin typeface="Century Schoolbook" panose="02040604050505020304" pitchFamily="18" charset="0"/>
                <a:cs typeface="Arial" panose="020B0604020202020204" pitchFamily="34" charset="0"/>
              </a:rPr>
              <a:t>To propose a topic with a communicative and interactive approach</a:t>
            </a:r>
            <a:endParaRPr lang="it-IT" dirty="0"/>
          </a:p>
        </p:txBody>
      </p:sp>
      <p:sp>
        <p:nvSpPr>
          <p:cNvPr id="5" name="CasellaDiTesto 4">
            <a:extLst>
              <a:ext uri="{FF2B5EF4-FFF2-40B4-BE49-F238E27FC236}">
                <a16:creationId xmlns:a16="http://schemas.microsoft.com/office/drawing/2014/main" id="{DFFEC8EF-4C34-44E5-ADCA-67600E874D43}"/>
              </a:ext>
            </a:extLst>
          </p:cNvPr>
          <p:cNvSpPr txBox="1"/>
          <p:nvPr/>
        </p:nvSpPr>
        <p:spPr>
          <a:xfrm>
            <a:off x="686255" y="2910040"/>
            <a:ext cx="7513776" cy="2185214"/>
          </a:xfrm>
          <a:prstGeom prst="rect">
            <a:avLst/>
          </a:prstGeom>
          <a:noFill/>
        </p:spPr>
        <p:txBody>
          <a:bodyPr wrap="square" rtlCol="0">
            <a:spAutoFit/>
          </a:bodyPr>
          <a:lstStyle/>
          <a:p>
            <a:pPr marL="310515"/>
            <a:r>
              <a:rPr lang="it-IT" b="1" dirty="0">
                <a:solidFill>
                  <a:srgbClr val="C00000"/>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rPr>
              <a:t>SUBSIDIARY AIMS</a:t>
            </a:r>
          </a:p>
          <a:p>
            <a:pPr marL="310515"/>
            <a:endParaRPr lang="it-IT" sz="1000" b="1" dirty="0">
              <a:solidFill>
                <a:srgbClr val="C00000"/>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endParaRP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Develop English as a foreign language</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To Improve pupils’ digital (web 2.0 tools) skills</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To give Ss opportunity to revise specific language terms and to learn new vocabulary.</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To encourage critical thinking.</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Encourage the use of ICT</a:t>
            </a:r>
          </a:p>
        </p:txBody>
      </p:sp>
      <p:sp>
        <p:nvSpPr>
          <p:cNvPr id="6" name="CasellaDiTesto 5">
            <a:extLst>
              <a:ext uri="{FF2B5EF4-FFF2-40B4-BE49-F238E27FC236}">
                <a16:creationId xmlns:a16="http://schemas.microsoft.com/office/drawing/2014/main" id="{7CA0252A-DB08-4881-831B-FD76D99CDD3B}"/>
              </a:ext>
            </a:extLst>
          </p:cNvPr>
          <p:cNvSpPr txBox="1"/>
          <p:nvPr/>
        </p:nvSpPr>
        <p:spPr>
          <a:xfrm>
            <a:off x="552856" y="254821"/>
            <a:ext cx="7647175" cy="2480166"/>
          </a:xfrm>
          <a:prstGeom prst="rect">
            <a:avLst/>
          </a:prstGeom>
          <a:noFill/>
        </p:spPr>
        <p:txBody>
          <a:bodyPr wrap="square" rtlCol="0">
            <a:spAutoFit/>
          </a:bodyPr>
          <a:lstStyle/>
          <a:p>
            <a:pPr marL="310515">
              <a:lnSpc>
                <a:spcPct val="100000"/>
              </a:lnSpc>
              <a:spcBef>
                <a:spcPts val="740"/>
              </a:spcBef>
            </a:pPr>
            <a:r>
              <a:rPr lang="it-IT" b="1" dirty="0">
                <a:solidFill>
                  <a:schemeClr val="tx2">
                    <a:lumMod val="50000"/>
                  </a:schemeClr>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rPr>
              <a:t>  MAIN AIMS</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To build and increase awareness on factors causing climate change.</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To turn knowledge into meaningful learning.</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To produce suggestions and act to mitigate causes and effects of climate change.</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To learn European policies against climate change (SDGs-Climate Action)</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To give students the possibility to acquire and interpret information.</a:t>
            </a:r>
          </a:p>
        </p:txBody>
      </p:sp>
      <p:pic>
        <p:nvPicPr>
          <p:cNvPr id="20" name="Immagine 19">
            <a:extLst>
              <a:ext uri="{FF2B5EF4-FFF2-40B4-BE49-F238E27FC236}">
                <a16:creationId xmlns:a16="http://schemas.microsoft.com/office/drawing/2014/main" id="{D5733DE9-5DDB-4BA9-BD0A-496D232C9D55}"/>
              </a:ext>
            </a:extLst>
          </p:cNvPr>
          <p:cNvPicPr>
            <a:picLocks noChangeAspect="1"/>
          </p:cNvPicPr>
          <p:nvPr/>
        </p:nvPicPr>
        <p:blipFill rotWithShape="1">
          <a:blip r:embed="rId2">
            <a:extLst>
              <a:ext uri="{28A0092B-C50C-407E-A947-70E740481C1C}">
                <a14:useLocalDpi xmlns:a14="http://schemas.microsoft.com/office/drawing/2010/main" val="0"/>
              </a:ext>
            </a:extLst>
          </a:blip>
          <a:srcRect l="10915" b="4952"/>
          <a:stretch/>
        </p:blipFill>
        <p:spPr>
          <a:xfrm rot="16200000">
            <a:off x="8406325" y="1327323"/>
            <a:ext cx="4093268" cy="3478081"/>
          </a:xfrm>
          <a:prstGeom prst="rect">
            <a:avLst/>
          </a:prstGeom>
        </p:spPr>
      </p:pic>
      <p:pic>
        <p:nvPicPr>
          <p:cNvPr id="21" name="Immagine 20">
            <a:extLst>
              <a:ext uri="{FF2B5EF4-FFF2-40B4-BE49-F238E27FC236}">
                <a16:creationId xmlns:a16="http://schemas.microsoft.com/office/drawing/2014/main" id="{437D8D46-E257-475B-A8E9-E910A043B680}"/>
              </a:ext>
            </a:extLst>
          </p:cNvPr>
          <p:cNvPicPr>
            <a:picLocks noChangeAspect="1"/>
          </p:cNvPicPr>
          <p:nvPr/>
        </p:nvPicPr>
        <p:blipFill rotWithShape="1">
          <a:blip r:embed="rId3">
            <a:extLst>
              <a:ext uri="{28A0092B-C50C-407E-A947-70E740481C1C}">
                <a14:useLocalDpi xmlns:a14="http://schemas.microsoft.com/office/drawing/2010/main" val="0"/>
              </a:ext>
            </a:extLst>
          </a:blip>
          <a:srcRect t="12708" b="32115"/>
          <a:stretch/>
        </p:blipFill>
        <p:spPr>
          <a:xfrm>
            <a:off x="8065494" y="266202"/>
            <a:ext cx="2643792" cy="1458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 descr="Immagine correlata">
            <a:extLst>
              <a:ext uri="{FF2B5EF4-FFF2-40B4-BE49-F238E27FC236}">
                <a16:creationId xmlns:a16="http://schemas.microsoft.com/office/drawing/2014/main" id="{E41C8384-6757-4636-B228-B6D033E3B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35" y="163827"/>
            <a:ext cx="1209764" cy="4690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magine correlata">
            <a:extLst>
              <a:ext uri="{FF2B5EF4-FFF2-40B4-BE49-F238E27FC236}">
                <a16:creationId xmlns:a16="http://schemas.microsoft.com/office/drawing/2014/main" id="{FD8328FF-16EE-4245-B5AA-935D6711C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64" y="5257470"/>
            <a:ext cx="1209764" cy="4690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magine correlata">
            <a:extLst>
              <a:ext uri="{FF2B5EF4-FFF2-40B4-BE49-F238E27FC236}">
                <a16:creationId xmlns:a16="http://schemas.microsoft.com/office/drawing/2014/main" id="{637A08E9-0003-4AAB-A4AE-FF82FBF8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76" y="2768035"/>
            <a:ext cx="1209764" cy="46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39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11BF80DB-25B6-46AD-B7F2-6D13CBD63B57}"/>
              </a:ext>
            </a:extLst>
          </p:cNvPr>
          <p:cNvSpPr txBox="1"/>
          <p:nvPr/>
        </p:nvSpPr>
        <p:spPr>
          <a:xfrm>
            <a:off x="407601" y="4872061"/>
            <a:ext cx="7819100" cy="2031325"/>
          </a:xfrm>
          <a:prstGeom prst="rect">
            <a:avLst/>
          </a:prstGeom>
          <a:noFill/>
        </p:spPr>
        <p:txBody>
          <a:bodyPr wrap="square" rtlCol="0">
            <a:spAutoFit/>
          </a:bodyPr>
          <a:lstStyle/>
          <a:p>
            <a:pPr marL="309245">
              <a:lnSpc>
                <a:spcPct val="100000"/>
              </a:lnSpc>
            </a:pPr>
            <a:r>
              <a:rPr lang="it-IT" b="1" dirty="0">
                <a:solidFill>
                  <a:srgbClr val="7030A0"/>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rPr>
              <a:t>DIGITAL COMPETENCES</a:t>
            </a:r>
          </a:p>
          <a:p>
            <a:pPr marL="594995" indent="-285750">
              <a:lnSpc>
                <a:spcPct val="100000"/>
              </a:lnSpc>
              <a:buFont typeface="Wingdings" panose="05000000000000000000" pitchFamily="2" charset="2"/>
              <a:buChar char="Ø"/>
            </a:pPr>
            <a:r>
              <a:rPr lang="en-US" dirty="0">
                <a:solidFill>
                  <a:srgbClr val="7030A0"/>
                </a:solidFill>
                <a:latin typeface="Century Schoolbook" panose="02040604050505020304" pitchFamily="18" charset="0"/>
                <a:cs typeface="Arial" panose="020B0604020202020204" pitchFamily="34" charset="0"/>
              </a:rPr>
              <a:t>Students are used to surf the internet and to look for information about a given subject.</a:t>
            </a:r>
          </a:p>
          <a:p>
            <a:pPr marL="594995" indent="-285750">
              <a:lnSpc>
                <a:spcPct val="100000"/>
              </a:lnSpc>
              <a:buFont typeface="Wingdings" panose="05000000000000000000" pitchFamily="2" charset="2"/>
              <a:buChar char="Ø"/>
            </a:pPr>
            <a:r>
              <a:rPr lang="en-US" dirty="0">
                <a:solidFill>
                  <a:srgbClr val="7030A0"/>
                </a:solidFill>
                <a:latin typeface="Century Schoolbook" panose="02040604050505020304" pitchFamily="18" charset="0"/>
                <a:cs typeface="Arial" panose="020B0604020202020204" pitchFamily="34" charset="0"/>
              </a:rPr>
              <a:t>Students are familiar with technological devices to edit videos (Editor video) and sound tracks (</a:t>
            </a:r>
            <a:r>
              <a:rPr lang="en-US" dirty="0" err="1">
                <a:solidFill>
                  <a:srgbClr val="7030A0"/>
                </a:solidFill>
                <a:latin typeface="Century Schoolbook" panose="02040604050505020304" pitchFamily="18" charset="0"/>
                <a:cs typeface="Arial" panose="020B0604020202020204" pitchFamily="34" charset="0"/>
              </a:rPr>
              <a:t>Wavelab</a:t>
            </a:r>
            <a:r>
              <a:rPr lang="en-US" dirty="0">
                <a:solidFill>
                  <a:srgbClr val="7030A0"/>
                </a:solidFill>
                <a:latin typeface="Century Schoolbook" panose="02040604050505020304" pitchFamily="18" charset="0"/>
                <a:cs typeface="Arial" panose="020B0604020202020204" pitchFamily="34" charset="0"/>
              </a:rPr>
              <a:t>) </a:t>
            </a:r>
          </a:p>
          <a:p>
            <a:pPr marL="594995" indent="-285750">
              <a:lnSpc>
                <a:spcPct val="100000"/>
              </a:lnSpc>
              <a:buFont typeface="Wingdings" panose="05000000000000000000" pitchFamily="2" charset="2"/>
              <a:buChar char="Ø"/>
            </a:pPr>
            <a:endParaRPr lang="it-IT" b="1" dirty="0">
              <a:solidFill>
                <a:schemeClr val="tx2">
                  <a:lumMod val="50000"/>
                </a:schemeClr>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endParaRPr>
          </a:p>
          <a:p>
            <a:endParaRPr lang="it-IT" dirty="0"/>
          </a:p>
        </p:txBody>
      </p:sp>
      <p:sp>
        <p:nvSpPr>
          <p:cNvPr id="5" name="CasellaDiTesto 4">
            <a:extLst>
              <a:ext uri="{FF2B5EF4-FFF2-40B4-BE49-F238E27FC236}">
                <a16:creationId xmlns:a16="http://schemas.microsoft.com/office/drawing/2014/main" id="{DFFEC8EF-4C34-44E5-ADCA-67600E874D43}"/>
              </a:ext>
            </a:extLst>
          </p:cNvPr>
          <p:cNvSpPr txBox="1"/>
          <p:nvPr/>
        </p:nvSpPr>
        <p:spPr>
          <a:xfrm>
            <a:off x="356397" y="2699812"/>
            <a:ext cx="7513776" cy="2031325"/>
          </a:xfrm>
          <a:prstGeom prst="rect">
            <a:avLst/>
          </a:prstGeom>
          <a:noFill/>
        </p:spPr>
        <p:txBody>
          <a:bodyPr wrap="square" rtlCol="0">
            <a:spAutoFit/>
          </a:bodyPr>
          <a:lstStyle/>
          <a:p>
            <a:pPr marL="310515"/>
            <a:r>
              <a:rPr lang="it-IT" b="1" dirty="0">
                <a:solidFill>
                  <a:srgbClr val="C00000"/>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rPr>
              <a:t>METACOGNITIVE   CULTURAL COMPETENCES</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Students are used to reflect on the language.</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Students are used to work in pairs and group.</a:t>
            </a:r>
          </a:p>
          <a:p>
            <a:pPr marL="596265" indent="-285750">
              <a:buFont typeface="Wingdings" panose="05000000000000000000" pitchFamily="2" charset="2"/>
              <a:buChar char="Ø"/>
            </a:pPr>
            <a:r>
              <a:rPr lang="en-US" dirty="0">
                <a:solidFill>
                  <a:srgbClr val="C00000"/>
                </a:solidFill>
                <a:latin typeface="Century Schoolbook" panose="02040604050505020304" pitchFamily="18" charset="0"/>
                <a:cs typeface="Arial" panose="020B0604020202020204" pitchFamily="34" charset="0"/>
              </a:rPr>
              <a:t>They are already familiar with cooperative learning and are used to reading and listening for gist.</a:t>
            </a:r>
          </a:p>
          <a:p>
            <a:pPr marL="596265" indent="-285750">
              <a:buFont typeface="Wingdings" panose="05000000000000000000" pitchFamily="2" charset="2"/>
              <a:buChar char="Ø"/>
            </a:pPr>
            <a:endParaRPr lang="it-IT" b="1" dirty="0">
              <a:solidFill>
                <a:schemeClr val="tx2">
                  <a:lumMod val="50000"/>
                </a:schemeClr>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endParaRPr>
          </a:p>
          <a:p>
            <a:endParaRPr lang="it-IT" b="1" dirty="0"/>
          </a:p>
        </p:txBody>
      </p:sp>
      <p:sp>
        <p:nvSpPr>
          <p:cNvPr id="6" name="CasellaDiTesto 5">
            <a:extLst>
              <a:ext uri="{FF2B5EF4-FFF2-40B4-BE49-F238E27FC236}">
                <a16:creationId xmlns:a16="http://schemas.microsoft.com/office/drawing/2014/main" id="{7CA0252A-DB08-4881-831B-FD76D99CDD3B}"/>
              </a:ext>
            </a:extLst>
          </p:cNvPr>
          <p:cNvSpPr txBox="1"/>
          <p:nvPr/>
        </p:nvSpPr>
        <p:spPr>
          <a:xfrm>
            <a:off x="111498" y="245552"/>
            <a:ext cx="7647175" cy="2023631"/>
          </a:xfrm>
          <a:prstGeom prst="rect">
            <a:avLst/>
          </a:prstGeom>
          <a:noFill/>
        </p:spPr>
        <p:txBody>
          <a:bodyPr wrap="square" rtlCol="0">
            <a:spAutoFit/>
          </a:bodyPr>
          <a:lstStyle/>
          <a:p>
            <a:pPr marL="310515">
              <a:lnSpc>
                <a:spcPct val="100000"/>
              </a:lnSpc>
              <a:spcBef>
                <a:spcPts val="740"/>
              </a:spcBef>
            </a:pPr>
            <a:r>
              <a:rPr lang="it-IT" b="1" dirty="0">
                <a:solidFill>
                  <a:schemeClr val="tx2">
                    <a:lumMod val="50000"/>
                  </a:schemeClr>
                </a:solidFill>
                <a:effectLst>
                  <a:outerShdw blurRad="38100" dist="38100" dir="2700000" algn="tl">
                    <a:srgbClr val="000000">
                      <a:alpha val="43137"/>
                    </a:srgbClr>
                  </a:outerShdw>
                </a:effectLst>
                <a:latin typeface="Century Schoolbook" panose="02040604050505020304" pitchFamily="18" charset="0"/>
                <a:cs typeface="Arial" panose="020B0604020202020204" pitchFamily="34" charset="0"/>
              </a:rPr>
              <a:t>LINGUISTIC and DISCIPLINARY COMPETENCES</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Students are able to understand easy texts in standard language and analyze them.</a:t>
            </a:r>
          </a:p>
          <a:p>
            <a:pPr marL="596265" indent="-285750">
              <a:lnSpc>
                <a:spcPct val="100000"/>
              </a:lnSpc>
              <a:spcBef>
                <a:spcPts val="740"/>
              </a:spcBef>
              <a:buFont typeface="Wingdings" panose="05000000000000000000" pitchFamily="2" charset="2"/>
              <a:buChar char="Ø"/>
            </a:pPr>
            <a:r>
              <a:rPr lang="en-US" dirty="0">
                <a:solidFill>
                  <a:schemeClr val="tx2">
                    <a:lumMod val="50000"/>
                  </a:schemeClr>
                </a:solidFill>
              </a:rPr>
              <a:t>They are already familiar with cooperative learning and are used to reading and listening for gist</a:t>
            </a:r>
          </a:p>
          <a:p>
            <a:pPr marL="596265" indent="-285750">
              <a:lnSpc>
                <a:spcPct val="100000"/>
              </a:lnSpc>
              <a:spcBef>
                <a:spcPts val="740"/>
              </a:spcBef>
              <a:buFont typeface="Wingdings" panose="05000000000000000000" pitchFamily="2" charset="2"/>
              <a:buChar char="Ø"/>
            </a:pPr>
            <a:endParaRPr lang="it-IT" dirty="0">
              <a:solidFill>
                <a:schemeClr val="tx2">
                  <a:lumMod val="50000"/>
                </a:schemeClr>
              </a:solidFill>
            </a:endParaRPr>
          </a:p>
        </p:txBody>
      </p:sp>
      <p:pic>
        <p:nvPicPr>
          <p:cNvPr id="10" name="Immagine 9">
            <a:extLst>
              <a:ext uri="{FF2B5EF4-FFF2-40B4-BE49-F238E27FC236}">
                <a16:creationId xmlns:a16="http://schemas.microsoft.com/office/drawing/2014/main" id="{AF3A5F53-F219-4358-A321-4FCDD21EB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111" y="1019730"/>
            <a:ext cx="4017390" cy="4017390"/>
          </a:xfrm>
          <a:prstGeom prst="rect">
            <a:avLst/>
          </a:prstGeom>
          <a:solidFill>
            <a:schemeClr val="bg1"/>
          </a:solidFill>
          <a:ln>
            <a:noFill/>
          </a:ln>
          <a:effectLst>
            <a:softEdge rad="127000"/>
          </a:effectLst>
        </p:spPr>
      </p:pic>
      <p:sp>
        <p:nvSpPr>
          <p:cNvPr id="2" name="Rettangolo 1">
            <a:extLst>
              <a:ext uri="{FF2B5EF4-FFF2-40B4-BE49-F238E27FC236}">
                <a16:creationId xmlns:a16="http://schemas.microsoft.com/office/drawing/2014/main" id="{E03CFCD4-4566-4E5C-9CE0-4F2731657C64}"/>
              </a:ext>
            </a:extLst>
          </p:cNvPr>
          <p:cNvSpPr/>
          <p:nvPr/>
        </p:nvSpPr>
        <p:spPr>
          <a:xfrm>
            <a:off x="7870173" y="212937"/>
            <a:ext cx="4017390" cy="707886"/>
          </a:xfrm>
          <a:prstGeom prst="rect">
            <a:avLst/>
          </a:prstGeom>
        </p:spPr>
        <p:txBody>
          <a:bodyPr wrap="square">
            <a:spAutoFit/>
          </a:bodyPr>
          <a:lstStyle/>
          <a:p>
            <a:r>
              <a:rPr lang="it-IT" sz="4000" b="1" spc="300" dirty="0">
                <a:solidFill>
                  <a:srgbClr val="C00000"/>
                </a:solidFill>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P</a:t>
            </a:r>
            <a:r>
              <a:rPr lang="it-IT" sz="2800" b="1" spc="300" dirty="0">
                <a:solidFill>
                  <a:srgbClr val="C00000"/>
                </a:solidFill>
                <a:effectLst>
                  <a:outerShdw blurRad="38100" dist="38100" dir="2700000" algn="tl">
                    <a:srgbClr val="000000">
                      <a:alpha val="43137"/>
                    </a:srgbClr>
                  </a:outerShdw>
                </a:effectLst>
                <a:latin typeface="Lucida Sans" panose="020B0602030504020204" pitchFamily="34" charset="0"/>
                <a:cs typeface="Arial" panose="020B0604020202020204" pitchFamily="34" charset="0"/>
              </a:rPr>
              <a:t>REREQUISITES</a:t>
            </a:r>
            <a:endParaRPr lang="it-IT" sz="2800" b="1" spc="300" dirty="0">
              <a:latin typeface="Lucida Sans" panose="020B0602030504020204" pitchFamily="34" charset="0"/>
            </a:endParaRPr>
          </a:p>
        </p:txBody>
      </p:sp>
      <p:pic>
        <p:nvPicPr>
          <p:cNvPr id="16" name="Immagine 15">
            <a:extLst>
              <a:ext uri="{FF2B5EF4-FFF2-40B4-BE49-F238E27FC236}">
                <a16:creationId xmlns:a16="http://schemas.microsoft.com/office/drawing/2014/main" id="{6D262CC7-1AE5-4F0B-9920-B33147A6D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12" y="62203"/>
            <a:ext cx="523447" cy="675271"/>
          </a:xfrm>
          <a:prstGeom prst="rect">
            <a:avLst/>
          </a:prstGeom>
        </p:spPr>
      </p:pic>
      <p:pic>
        <p:nvPicPr>
          <p:cNvPr id="17" name="Immagine 16">
            <a:extLst>
              <a:ext uri="{FF2B5EF4-FFF2-40B4-BE49-F238E27FC236}">
                <a16:creationId xmlns:a16="http://schemas.microsoft.com/office/drawing/2014/main" id="{02D56B39-D650-42CF-81CF-48149C28B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11" y="2452532"/>
            <a:ext cx="523447" cy="675271"/>
          </a:xfrm>
          <a:prstGeom prst="rect">
            <a:avLst/>
          </a:prstGeom>
        </p:spPr>
      </p:pic>
      <p:pic>
        <p:nvPicPr>
          <p:cNvPr id="18" name="Immagine 17">
            <a:extLst>
              <a:ext uri="{FF2B5EF4-FFF2-40B4-BE49-F238E27FC236}">
                <a16:creationId xmlns:a16="http://schemas.microsoft.com/office/drawing/2014/main" id="{59C5900A-21F8-4904-AB50-05017E7D6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01" y="4569156"/>
            <a:ext cx="523447" cy="675271"/>
          </a:xfrm>
          <a:prstGeom prst="rect">
            <a:avLst/>
          </a:prstGeom>
        </p:spPr>
      </p:pic>
    </p:spTree>
    <p:extLst>
      <p:ext uri="{BB962C8B-B14F-4D97-AF65-F5344CB8AC3E}">
        <p14:creationId xmlns:p14="http://schemas.microsoft.com/office/powerpoint/2010/main" val="12010871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F5F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2366</Words>
  <Application>Microsoft Office PowerPoint</Application>
  <PresentationFormat>Widescreen</PresentationFormat>
  <Paragraphs>245</Paragraphs>
  <Slides>21</Slides>
  <Notes>0</Notes>
  <HiddenSlides>0</HiddenSlides>
  <MMClips>0</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21</vt:i4>
      </vt:variant>
    </vt:vector>
  </HeadingPairs>
  <TitlesOfParts>
    <vt:vector size="35" baseType="lpstr">
      <vt:lpstr>Aharoni</vt:lpstr>
      <vt:lpstr>Arial</vt:lpstr>
      <vt:lpstr>Calibri</vt:lpstr>
      <vt:lpstr>Calibri Light</vt:lpstr>
      <vt:lpstr>Cambria</vt:lpstr>
      <vt:lpstr>Century Schoolbook</vt:lpstr>
      <vt:lpstr>CrimsonPro</vt:lpstr>
      <vt:lpstr>Gotham SSm</vt:lpstr>
      <vt:lpstr>Lucida Sans</vt:lpstr>
      <vt:lpstr>Times New Roman</vt:lpstr>
      <vt:lpstr>Wingdings</vt:lpstr>
      <vt:lpstr>Tema di Office</vt:lpstr>
      <vt:lpstr>Office Theme</vt:lpstr>
      <vt:lpstr>1_Office Theme</vt:lpstr>
      <vt:lpstr>Climate Education is a  lifelong journey.</vt:lpstr>
      <vt:lpstr>Presentazione standard di PowerPoint</vt:lpstr>
      <vt:lpstr>Rationale:  This teaching unit consists of 2 lessons, one hour  each.  While they may be adapted to suit many subject areas, the lessons are geared towards socials studies classrooms. The lessons are about climate change – and encourage students to think about their attitudes towards the environment.  These 2 lessons are meant to introduce a cycle of classes on climate change as global threat.       Students with Special Education Need*:    We chose to expose  students to some informational texts Easy-to-Read ands easy to understand since they are also meant to address the participation in the class of   Pupils with Special Education Need (disabled pupils, dyslexic pupils and pupils with Bes/Sen).  Law 104/92 art. 3, paragraphs 1 and 3 and Law no. 170/2010 (New regulations for specific learning disorders in the educational field). </vt:lpstr>
      <vt:lpstr>Presentazione standard di PowerPoint</vt:lpstr>
      <vt:lpstr>Rationale:  Why teach this module?  Approaching climate change in the classroom can be overwhelming.  How can we introduce students to not only the serious challenges and far-reaching implications of climate change, but also the social, cultural, political, and economic complexities involved in working toward viable solutions?   Understanding local challenges and focusing on positive solutions can offer an entry point to deeper learning on climate change, while also encouraging critical and creative thinking on issues that are directly relevant to students’ lives.  The lessons pull together the information students have learned in other classes or experiences outside of the classroom, and then leverage these ideas to promote deeper learning. The module is divided into two parts, the first lesson explores the causes and impacts of climate change, while the second is more specifically focused on solutions that involve both mitigating global warming and adapting to the impacts of climate change.</vt:lpstr>
      <vt:lpstr>CLASS PROFILE</vt:lpstr>
      <vt:lpstr>Presentazione standard di PowerPoint</vt:lpstr>
      <vt:lpstr>Presentazione standard di PowerPoint</vt:lpstr>
      <vt:lpstr>Presentazione standard di PowerPoint</vt:lpstr>
      <vt:lpstr> Methodology</vt:lpstr>
      <vt:lpstr>ANTICIPATED PROBLEMS  _possible solutions_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CONCORSO DOCENTI DDG 85/2018 AMBITO DISCIPLINARE ADB5: Cc AB24/AB25 LINGUA E CULTURA INGLESE TRACCIA N. (…) (titolo traccia)</dc:title>
  <dc:creator>Giorgia Guerrieri</dc:creator>
  <cp:lastModifiedBy>Virginia Marchetti</cp:lastModifiedBy>
  <cp:revision>337</cp:revision>
  <dcterms:created xsi:type="dcterms:W3CDTF">2019-03-11T17:08:45Z</dcterms:created>
  <dcterms:modified xsi:type="dcterms:W3CDTF">2020-11-30T10:51:50Z</dcterms:modified>
</cp:coreProperties>
</file>