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70" r:id="rId7"/>
    <p:sldId id="271" r:id="rId8"/>
    <p:sldId id="272" r:id="rId9"/>
    <p:sldId id="273" r:id="rId10"/>
    <p:sldId id="267" r:id="rId11"/>
    <p:sldId id="269" r:id="rId12"/>
    <p:sldId id="274" r:id="rId13"/>
    <p:sldId id="268" r:id="rId14"/>
    <p:sldId id="260" r:id="rId15"/>
    <p:sldId id="261" r:id="rId16"/>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Sem Estilo, Sem Grelh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Estilo com Tema 1 - Destaqu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72" d="100"/>
          <a:sy n="72" d="100"/>
        </p:scale>
        <p:origin x="-49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pt-PT"/>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8ECF39A3-FFE6-49E8-8FE4-E1F4AF837A0F}" type="datetimeFigureOut">
              <a:rPr lang="pt-PT" smtClean="0"/>
              <a:t>09/04/2017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788520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8ECF39A3-FFE6-49E8-8FE4-E1F4AF837A0F}" type="datetimeFigureOut">
              <a:rPr lang="pt-PT" smtClean="0"/>
              <a:t>09/04/2017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371166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8ECF39A3-FFE6-49E8-8FE4-E1F4AF837A0F}" type="datetimeFigureOut">
              <a:rPr lang="pt-PT" smtClean="0"/>
              <a:t>09/04/2017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18009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8ECF39A3-FFE6-49E8-8FE4-E1F4AF837A0F}" type="datetimeFigureOut">
              <a:rPr lang="pt-PT" smtClean="0"/>
              <a:t>09/04/2017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48772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smtClean="0"/>
              <a:t>Clique para editar o estilo</a:t>
            </a:r>
            <a:endParaRPr lang="pt-PT"/>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8ECF39A3-FFE6-49E8-8FE4-E1F4AF837A0F}" type="datetimeFigureOut">
              <a:rPr lang="pt-PT" smtClean="0"/>
              <a:t>09/04/2017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602590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838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6172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8ECF39A3-FFE6-49E8-8FE4-E1F4AF837A0F}" type="datetimeFigureOut">
              <a:rPr lang="pt-PT" smtClean="0"/>
              <a:t>09/04/2017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256625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smtClean="0"/>
              <a:t>Clique para editar o estilo</a:t>
            </a:r>
            <a:endParaRPr lang="pt-PT"/>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8ECF39A3-FFE6-49E8-8FE4-E1F4AF837A0F}" type="datetimeFigureOut">
              <a:rPr lang="pt-PT" smtClean="0"/>
              <a:t>09/04/2017</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268426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8ECF39A3-FFE6-49E8-8FE4-E1F4AF837A0F}" type="datetimeFigureOut">
              <a:rPr lang="pt-PT" smtClean="0"/>
              <a:t>09/04/2017</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257890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8ECF39A3-FFE6-49E8-8FE4-E1F4AF837A0F}" type="datetimeFigureOut">
              <a:rPr lang="pt-PT" smtClean="0"/>
              <a:t>09/04/2017</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420336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8ECF39A3-FFE6-49E8-8FE4-E1F4AF837A0F}" type="datetimeFigureOut">
              <a:rPr lang="pt-PT" smtClean="0"/>
              <a:t>09/04/2017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257409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8ECF39A3-FFE6-49E8-8FE4-E1F4AF837A0F}" type="datetimeFigureOut">
              <a:rPr lang="pt-PT" smtClean="0"/>
              <a:t>09/04/2017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4003364-7D97-4CA6-9135-E153590C0201}" type="slidenum">
              <a:rPr lang="pt-PT" smtClean="0"/>
              <a:t>‹nº›</a:t>
            </a:fld>
            <a:endParaRPr lang="pt-PT"/>
          </a:p>
        </p:txBody>
      </p:sp>
    </p:spTree>
    <p:extLst>
      <p:ext uri="{BB962C8B-B14F-4D97-AF65-F5344CB8AC3E}">
        <p14:creationId xmlns:p14="http://schemas.microsoft.com/office/powerpoint/2010/main" val="305822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39000" b="-39000"/>
          </a:stretch>
        </a:blip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F39A3-FFE6-49E8-8FE4-E1F4AF837A0F}" type="datetimeFigureOut">
              <a:rPr lang="pt-PT" smtClean="0"/>
              <a:t>09/04/2017</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03364-7D97-4CA6-9135-E153590C0201}" type="slidenum">
              <a:rPr lang="pt-PT" smtClean="0"/>
              <a:t>‹nº›</a:t>
            </a:fld>
            <a:endParaRPr lang="pt-PT"/>
          </a:p>
        </p:txBody>
      </p:sp>
    </p:spTree>
    <p:extLst>
      <p:ext uri="{BB962C8B-B14F-4D97-AF65-F5344CB8AC3E}">
        <p14:creationId xmlns:p14="http://schemas.microsoft.com/office/powerpoint/2010/main" val="426192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9000"/>
            <a:lum/>
          </a:blip>
          <a:srcRect/>
          <a:stretch>
            <a:fillRect t="-39000" b="-3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739361"/>
            <a:ext cx="9144000" cy="1793705"/>
          </a:xfrm>
        </p:spPr>
        <p:txBody>
          <a:bodyPr>
            <a:prstTxWarp prst="textPlain">
              <a:avLst/>
            </a:prstTxWarp>
            <a:normAutofit fontScale="90000"/>
          </a:bodyPr>
          <a:lstStyle/>
          <a:p>
            <a:r>
              <a:rPr lang="pt-PT" sz="10000" b="1" dirty="0" err="1" smtClean="0">
                <a:ln w="9525">
                  <a:solidFill>
                    <a:schemeClr val="tx1"/>
                  </a:solidFill>
                  <a:prstDash val="solid"/>
                </a:ln>
                <a:effectLst>
                  <a:outerShdw blurRad="38100" dist="38100" dir="2700000" algn="tl">
                    <a:srgbClr val="000000">
                      <a:alpha val="43137"/>
                    </a:srgbClr>
                  </a:outerShdw>
                  <a:reflection blurRad="6350" stA="55000" endA="300" endPos="45500" dir="5400000" sy="-100000" algn="bl" rotWithShape="0"/>
                </a:effectLst>
              </a:rPr>
              <a:t>Beauty</a:t>
            </a:r>
            <a:r>
              <a:rPr lang="pt-PT" sz="10000" b="1" dirty="0" smtClean="0">
                <a:ln w="9525">
                  <a:solidFill>
                    <a:schemeClr val="tx1"/>
                  </a:solidFill>
                  <a:prstDash val="solid"/>
                </a:ln>
                <a:effectLst>
                  <a:outerShdw blurRad="38100" dist="38100" dir="2700000" algn="tl">
                    <a:srgbClr val="000000">
                      <a:alpha val="43137"/>
                    </a:srgbClr>
                  </a:outerShdw>
                  <a:reflection blurRad="6350" stA="55000" endA="300" endPos="45500" dir="5400000" sy="-100000" algn="bl" rotWithShape="0"/>
                </a:effectLst>
              </a:rPr>
              <a:t> </a:t>
            </a:r>
            <a:r>
              <a:rPr lang="pt-PT" sz="10000" b="1" dirty="0" err="1" smtClean="0">
                <a:ln w="9525">
                  <a:solidFill>
                    <a:schemeClr val="tx1"/>
                  </a:solidFill>
                  <a:prstDash val="solid"/>
                </a:ln>
                <a:effectLst>
                  <a:outerShdw blurRad="38100" dist="38100" dir="2700000" algn="tl">
                    <a:srgbClr val="000000">
                      <a:alpha val="43137"/>
                    </a:srgbClr>
                  </a:outerShdw>
                  <a:reflection blurRad="6350" stA="55000" endA="300" endPos="45500" dir="5400000" sy="-100000" algn="bl" rotWithShape="0"/>
                </a:effectLst>
              </a:rPr>
              <a:t>Salon</a:t>
            </a:r>
            <a:r>
              <a:rPr lang="pt-PT" sz="10000" b="1" dirty="0" smtClean="0">
                <a:ln w="9525">
                  <a:solidFill>
                    <a:schemeClr val="tx1"/>
                  </a:solidFill>
                  <a:prstDash val="solid"/>
                </a:ln>
                <a:effectLst>
                  <a:outerShdw blurRad="38100" dist="38100" dir="2700000" algn="tl">
                    <a:srgbClr val="000000">
                      <a:alpha val="43137"/>
                    </a:srgbClr>
                  </a:outerShdw>
                  <a:reflection blurRad="6350" stA="55000" endA="300" endPos="45500" dir="5400000" sy="-100000" algn="bl" rotWithShape="0"/>
                </a:effectLst>
              </a:rPr>
              <a:t> &amp; Bar</a:t>
            </a:r>
            <a:endParaRPr lang="pt-PT" sz="10000" b="1" dirty="0">
              <a:ln w="9525">
                <a:solidFill>
                  <a:schemeClr val="tx1"/>
                </a:solidFill>
                <a:prstDash val="solid"/>
              </a:ln>
              <a:effectLst>
                <a:outerShdw blurRad="38100" dist="38100" dir="2700000" algn="tl">
                  <a:srgbClr val="000000">
                    <a:alpha val="43137"/>
                  </a:srgbClr>
                </a:outerShdw>
                <a:reflection blurRad="6350" stA="55000" endA="300" endPos="45500" dir="5400000" sy="-100000" algn="bl" rotWithShape="0"/>
              </a:effectLst>
            </a:endParaRPr>
          </a:p>
        </p:txBody>
      </p:sp>
      <p:sp>
        <p:nvSpPr>
          <p:cNvPr id="3" name="Subtítulo 2"/>
          <p:cNvSpPr>
            <a:spLocks noGrp="1"/>
          </p:cNvSpPr>
          <p:nvPr>
            <p:ph type="subTitle" idx="1"/>
          </p:nvPr>
        </p:nvSpPr>
        <p:spPr>
          <a:xfrm>
            <a:off x="1104900" y="3486353"/>
            <a:ext cx="10420350" cy="1655762"/>
          </a:xfrm>
        </p:spPr>
        <p:txBody>
          <a:bodyPr>
            <a:noAutofit/>
          </a:bodyPr>
          <a:lstStyle/>
          <a:p>
            <a:pPr>
              <a:lnSpc>
                <a:spcPct val="160000"/>
              </a:lnSpc>
              <a:spcBef>
                <a:spcPts val="0"/>
              </a:spcBef>
            </a:pPr>
            <a:r>
              <a:rPr lang="pt-PT" sz="2500" b="1" dirty="0" smtClean="0">
                <a:effectLst>
                  <a:outerShdw blurRad="38100" dist="38100" dir="2700000" algn="tl">
                    <a:srgbClr val="000000">
                      <a:alpha val="43137"/>
                    </a:srgbClr>
                  </a:outerShdw>
                </a:effectLst>
              </a:rPr>
              <a:t>Manicure – </a:t>
            </a:r>
            <a:r>
              <a:rPr lang="pt-PT" sz="2500" b="1" dirty="0" err="1" smtClean="0">
                <a:effectLst>
                  <a:outerShdw blurRad="38100" dist="38100" dir="2700000" algn="tl">
                    <a:srgbClr val="000000">
                      <a:alpha val="43137"/>
                    </a:srgbClr>
                  </a:outerShdw>
                </a:effectLst>
              </a:rPr>
              <a:t>Pedicure</a:t>
            </a:r>
            <a:r>
              <a:rPr lang="pt-PT" sz="2500" b="1" dirty="0" smtClean="0">
                <a:effectLst>
                  <a:outerShdw blurRad="38100" dist="38100" dir="2700000" algn="tl">
                    <a:srgbClr val="000000">
                      <a:alpha val="43137"/>
                    </a:srgbClr>
                  </a:outerShdw>
                </a:effectLst>
              </a:rPr>
              <a:t> – </a:t>
            </a:r>
            <a:r>
              <a:rPr lang="pt-PT" sz="2500" b="1" dirty="0" err="1" smtClean="0">
                <a:effectLst>
                  <a:outerShdw blurRad="38100" dist="38100" dir="2700000" algn="tl">
                    <a:srgbClr val="000000">
                      <a:alpha val="43137"/>
                    </a:srgbClr>
                  </a:outerShdw>
                </a:effectLst>
              </a:rPr>
              <a:t>Gelish</a:t>
            </a:r>
            <a:r>
              <a:rPr lang="pt-PT" sz="2500" b="1" dirty="0" smtClean="0">
                <a:effectLst>
                  <a:outerShdw blurRad="38100" dist="38100" dir="2700000" algn="tl">
                    <a:srgbClr val="000000">
                      <a:alpha val="43137"/>
                    </a:srgbClr>
                  </a:outerShdw>
                </a:effectLst>
              </a:rPr>
              <a:t> Nails – </a:t>
            </a:r>
            <a:r>
              <a:rPr lang="pt-PT" sz="2500" b="1" dirty="0" err="1" smtClean="0">
                <a:effectLst>
                  <a:outerShdw blurRad="38100" dist="38100" dir="2700000" algn="tl">
                    <a:srgbClr val="000000">
                      <a:alpha val="43137"/>
                    </a:srgbClr>
                  </a:outerShdw>
                </a:effectLst>
              </a:rPr>
              <a:t>Acrylic</a:t>
            </a:r>
            <a:r>
              <a:rPr lang="pt-PT" sz="2500" b="1" dirty="0" smtClean="0">
                <a:effectLst>
                  <a:outerShdw blurRad="38100" dist="38100" dir="2700000" algn="tl">
                    <a:srgbClr val="000000">
                      <a:alpha val="43137"/>
                    </a:srgbClr>
                  </a:outerShdw>
                </a:effectLst>
              </a:rPr>
              <a:t> Nails </a:t>
            </a:r>
          </a:p>
          <a:p>
            <a:pPr>
              <a:lnSpc>
                <a:spcPct val="160000"/>
              </a:lnSpc>
              <a:spcBef>
                <a:spcPts val="0"/>
              </a:spcBef>
            </a:pPr>
            <a:r>
              <a:rPr lang="pt-PT" sz="2500" b="1" dirty="0" err="1" smtClean="0">
                <a:effectLst>
                  <a:outerShdw blurRad="38100" dist="38100" dir="2700000" algn="tl">
                    <a:srgbClr val="000000">
                      <a:alpha val="43137"/>
                    </a:srgbClr>
                  </a:outerShdw>
                </a:effectLst>
              </a:rPr>
              <a:t>Eyelashes</a:t>
            </a:r>
            <a:r>
              <a:rPr lang="pt-PT" sz="2500" b="1" dirty="0" smtClean="0">
                <a:effectLst>
                  <a:outerShdw blurRad="38100" dist="38100" dir="2700000" algn="tl">
                    <a:srgbClr val="000000">
                      <a:alpha val="43137"/>
                    </a:srgbClr>
                  </a:outerShdw>
                </a:effectLst>
              </a:rPr>
              <a:t> – </a:t>
            </a:r>
            <a:r>
              <a:rPr lang="pt-PT" sz="2500" b="1" dirty="0" err="1" smtClean="0">
                <a:effectLst>
                  <a:outerShdw blurRad="38100" dist="38100" dir="2700000" algn="tl">
                    <a:srgbClr val="000000">
                      <a:alpha val="43137"/>
                    </a:srgbClr>
                  </a:outerShdw>
                </a:effectLst>
              </a:rPr>
              <a:t>Relaxing</a:t>
            </a:r>
            <a:r>
              <a:rPr lang="pt-PT" sz="2500" b="1" dirty="0" smtClean="0">
                <a:effectLst>
                  <a:outerShdw blurRad="38100" dist="38100" dir="2700000" algn="tl">
                    <a:srgbClr val="000000">
                      <a:alpha val="43137"/>
                    </a:srgbClr>
                  </a:outerShdw>
                </a:effectLst>
              </a:rPr>
              <a:t> </a:t>
            </a:r>
            <a:r>
              <a:rPr lang="pt-PT" sz="2500" b="1" dirty="0" err="1">
                <a:effectLst>
                  <a:outerShdw blurRad="38100" dist="38100" dir="2700000" algn="tl">
                    <a:srgbClr val="000000">
                      <a:alpha val="43137"/>
                    </a:srgbClr>
                  </a:outerShdw>
                </a:effectLst>
              </a:rPr>
              <a:t>M</a:t>
            </a:r>
            <a:r>
              <a:rPr lang="pt-PT" sz="2500" b="1" dirty="0" err="1" smtClean="0">
                <a:effectLst>
                  <a:outerShdw blurRad="38100" dist="38100" dir="2700000" algn="tl">
                    <a:srgbClr val="000000">
                      <a:alpha val="43137"/>
                    </a:srgbClr>
                  </a:outerShdw>
                </a:effectLst>
              </a:rPr>
              <a:t>assages</a:t>
            </a:r>
            <a:r>
              <a:rPr lang="pt-PT" sz="2500" b="1" dirty="0" smtClean="0">
                <a:effectLst>
                  <a:outerShdw blurRad="38100" dist="38100" dir="2700000" algn="tl">
                    <a:srgbClr val="000000">
                      <a:alpha val="43137"/>
                    </a:srgbClr>
                  </a:outerShdw>
                </a:effectLst>
              </a:rPr>
              <a:t> - Skin </a:t>
            </a:r>
            <a:r>
              <a:rPr lang="pt-PT" sz="2500" b="1" dirty="0" err="1" smtClean="0">
                <a:effectLst>
                  <a:outerShdw blurRad="38100" dist="38100" dir="2700000" algn="tl">
                    <a:srgbClr val="000000">
                      <a:alpha val="43137"/>
                    </a:srgbClr>
                  </a:outerShdw>
                </a:effectLst>
              </a:rPr>
              <a:t>Cleansing</a:t>
            </a:r>
            <a:r>
              <a:rPr lang="pt-PT" sz="2500" b="1" dirty="0" smtClean="0">
                <a:effectLst>
                  <a:outerShdw blurRad="38100" dist="38100" dir="2700000" algn="tl">
                    <a:srgbClr val="000000">
                      <a:alpha val="43137"/>
                    </a:srgbClr>
                  </a:outerShdw>
                </a:effectLst>
              </a:rPr>
              <a:t> </a:t>
            </a:r>
          </a:p>
          <a:p>
            <a:pPr>
              <a:lnSpc>
                <a:spcPct val="160000"/>
              </a:lnSpc>
              <a:spcBef>
                <a:spcPts val="0"/>
              </a:spcBef>
            </a:pPr>
            <a:r>
              <a:rPr lang="pt-PT" sz="2500" b="1" dirty="0" smtClean="0">
                <a:effectLst>
                  <a:outerShdw blurRad="38100" dist="38100" dir="2700000" algn="tl">
                    <a:srgbClr val="000000">
                      <a:alpha val="43137"/>
                    </a:srgbClr>
                  </a:outerShdw>
                </a:effectLst>
              </a:rPr>
              <a:t>Snacks - </a:t>
            </a:r>
            <a:r>
              <a:rPr lang="pt-PT" sz="2500" b="1" dirty="0" err="1" smtClean="0">
                <a:effectLst>
                  <a:outerShdw blurRad="38100" dist="38100" dir="2700000" algn="tl">
                    <a:srgbClr val="000000">
                      <a:alpha val="43137"/>
                    </a:srgbClr>
                  </a:outerShdw>
                </a:effectLst>
              </a:rPr>
              <a:t>Spirits</a:t>
            </a:r>
            <a:r>
              <a:rPr lang="pt-PT" sz="2500" b="1" dirty="0" smtClean="0">
                <a:effectLst>
                  <a:outerShdw blurRad="38100" dist="38100" dir="2700000" algn="tl">
                    <a:srgbClr val="000000">
                      <a:alpha val="43137"/>
                    </a:srgbClr>
                  </a:outerShdw>
                </a:effectLst>
              </a:rPr>
              <a:t> – Cocktails – </a:t>
            </a:r>
            <a:r>
              <a:rPr lang="pt-PT" sz="2500" b="1" dirty="0" err="1" smtClean="0">
                <a:effectLst>
                  <a:outerShdw blurRad="38100" dist="38100" dir="2700000" algn="tl">
                    <a:srgbClr val="000000">
                      <a:alpha val="43137"/>
                    </a:srgbClr>
                  </a:outerShdw>
                </a:effectLst>
              </a:rPr>
              <a:t>Juices</a:t>
            </a:r>
            <a:r>
              <a:rPr lang="pt-PT" sz="2500" b="1" dirty="0" smtClean="0">
                <a:effectLst>
                  <a:outerShdw blurRad="38100" dist="38100" dir="2700000" algn="tl">
                    <a:srgbClr val="000000">
                      <a:alpha val="43137"/>
                    </a:srgbClr>
                  </a:outerShdw>
                </a:effectLst>
              </a:rPr>
              <a:t> – Hot drinks - </a:t>
            </a:r>
            <a:r>
              <a:rPr lang="pt-PT" sz="2500" b="1" dirty="0" err="1" smtClean="0">
                <a:effectLst>
                  <a:outerShdw blurRad="38100" dist="38100" dir="2700000" algn="tl">
                    <a:srgbClr val="000000">
                      <a:alpha val="43137"/>
                    </a:srgbClr>
                  </a:outerShdw>
                </a:effectLst>
              </a:rPr>
              <a:t>Wine</a:t>
            </a:r>
            <a:endParaRPr lang="pt-PT" sz="2500" b="1" dirty="0">
              <a:effectLst>
                <a:outerShdw blurRad="38100" dist="38100" dir="2700000" algn="tl">
                  <a:srgbClr val="000000">
                    <a:alpha val="43137"/>
                  </a:srgbClr>
                </a:outerShdw>
              </a:effectLst>
            </a:endParaRPr>
          </a:p>
        </p:txBody>
      </p:sp>
      <p:sp>
        <p:nvSpPr>
          <p:cNvPr id="4" name="CaixaDeTexto 3"/>
          <p:cNvSpPr txBox="1"/>
          <p:nvPr/>
        </p:nvSpPr>
        <p:spPr>
          <a:xfrm>
            <a:off x="3450077" y="5992254"/>
            <a:ext cx="5836595" cy="829971"/>
          </a:xfrm>
          <a:prstGeom prst="rect">
            <a:avLst/>
          </a:prstGeom>
          <a:noFill/>
        </p:spPr>
        <p:txBody>
          <a:bodyPr wrap="square" rtlCol="0">
            <a:spAutoFit/>
          </a:bodyPr>
          <a:lstStyle/>
          <a:p>
            <a:pPr algn="ctr">
              <a:lnSpc>
                <a:spcPct val="90000"/>
              </a:lnSpc>
              <a:spcBef>
                <a:spcPts val="1000"/>
              </a:spcBef>
            </a:pPr>
            <a:r>
              <a:rPr lang="pt-PT" sz="2200" dirty="0" smtClean="0"/>
              <a:t>Escola Secundária de Albufeira</a:t>
            </a:r>
          </a:p>
          <a:p>
            <a:pPr algn="ctr">
              <a:lnSpc>
                <a:spcPct val="90000"/>
              </a:lnSpc>
              <a:spcBef>
                <a:spcPts val="1000"/>
              </a:spcBef>
            </a:pPr>
            <a:r>
              <a:rPr lang="pt-PT" sz="2200" dirty="0" smtClean="0"/>
              <a:t>Douglas Vieira - Rafaela Rodrigues</a:t>
            </a:r>
            <a:endParaRPr lang="pt-PT" sz="2200" dirty="0"/>
          </a:p>
        </p:txBody>
      </p:sp>
      <p:pic>
        <p:nvPicPr>
          <p:cNvPr id="7" name="My-Ti - Lover Man (ArtHouse Deep Mi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7353"/>
            <a:ext cx="609600" cy="609600"/>
          </a:xfrm>
          <a:prstGeom prst="rect">
            <a:avLst/>
          </a:prstGeom>
        </p:spPr>
      </p:pic>
    </p:spTree>
    <p:extLst>
      <p:ext uri="{BB962C8B-B14F-4D97-AF65-F5344CB8AC3E}">
        <p14:creationId xmlns:p14="http://schemas.microsoft.com/office/powerpoint/2010/main" val="278587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1" repeatCount="indefinite"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PT" b="1" dirty="0" err="1" smtClean="0">
                <a:effectLst>
                  <a:outerShdw blurRad="38100" dist="38100" dir="2700000" algn="tl">
                    <a:srgbClr val="000000">
                      <a:alpha val="43137"/>
                    </a:srgbClr>
                  </a:outerShdw>
                  <a:reflection blurRad="6350" stA="55000" endA="300" endPos="45500" dir="5400000" sy="-100000" algn="bl" rotWithShape="0"/>
                </a:effectLst>
              </a:rPr>
              <a:t>Treatments</a:t>
            </a:r>
            <a:r>
              <a:rPr lang="pt-PT" b="1" dirty="0" smtClean="0">
                <a:effectLst>
                  <a:outerShdw blurRad="38100" dist="38100" dir="2700000" algn="tl">
                    <a:srgbClr val="000000">
                      <a:alpha val="43137"/>
                    </a:srgbClr>
                  </a:outerShdw>
                  <a:reflection blurRad="6350" stA="55000" endA="300" endPos="45500" dir="5400000" sy="-100000" algn="bl" rotWithShape="0"/>
                </a:effectLst>
              </a:rPr>
              <a:t> </a:t>
            </a:r>
            <a:r>
              <a:rPr lang="pt-PT" b="1" dirty="0" err="1" smtClean="0">
                <a:effectLst>
                  <a:outerShdw blurRad="38100" dist="38100" dir="2700000" algn="tl">
                    <a:srgbClr val="000000">
                      <a:alpha val="43137"/>
                    </a:srgbClr>
                  </a:outerShdw>
                  <a:reflection blurRad="6350" stA="55000" endA="300" endPos="45500" dir="5400000" sy="-100000" algn="bl" rotWithShape="0"/>
                </a:effectLst>
              </a:rPr>
              <a:t>Prices</a:t>
            </a:r>
            <a:r>
              <a:rPr lang="pt-PT" b="1" dirty="0" smtClean="0">
                <a:effectLst>
                  <a:outerShdw blurRad="38100" dist="38100" dir="2700000" algn="tl">
                    <a:srgbClr val="000000">
                      <a:alpha val="43137"/>
                    </a:srgbClr>
                  </a:outerShdw>
                  <a:reflection blurRad="6350" stA="55000" endA="300" endPos="45500" dir="5400000" sy="-100000" algn="bl" rotWithShape="0"/>
                </a:effectLst>
              </a:rPr>
              <a:t> </a:t>
            </a:r>
            <a:r>
              <a:rPr lang="pt-PT" b="1" dirty="0" err="1">
                <a:effectLst>
                  <a:outerShdw blurRad="38100" dist="38100" dir="2700000" algn="tl">
                    <a:srgbClr val="000000">
                      <a:alpha val="43137"/>
                    </a:srgbClr>
                  </a:outerShdw>
                  <a:reflection blurRad="6350" stA="55000" endA="300" endPos="45500" dir="5400000" sy="-100000" algn="bl" rotWithShape="0"/>
                </a:effectLst>
              </a:rPr>
              <a:t>List</a:t>
            </a:r>
            <a:endParaRPr lang="pt-PT" b="1" dirty="0">
              <a:effectLst>
                <a:outerShdw blurRad="38100" dist="38100" dir="2700000" algn="tl">
                  <a:srgbClr val="000000">
                    <a:alpha val="43137"/>
                  </a:srgbClr>
                </a:outerShdw>
                <a:reflection blurRad="6350" stA="55000" endA="300" endPos="45500" dir="5400000" sy="-100000" algn="bl" rotWithShape="0"/>
              </a:effectLst>
            </a:endParaRPr>
          </a:p>
        </p:txBody>
      </p:sp>
      <p:graphicFrame>
        <p:nvGraphicFramePr>
          <p:cNvPr id="6" name="Marcador de Posição de Conteúdo 5"/>
          <p:cNvGraphicFramePr>
            <a:graphicFrameLocks noGrp="1"/>
          </p:cNvGraphicFramePr>
          <p:nvPr>
            <p:ph idx="1"/>
            <p:extLst>
              <p:ext uri="{D42A27DB-BD31-4B8C-83A1-F6EECF244321}">
                <p14:modId xmlns:p14="http://schemas.microsoft.com/office/powerpoint/2010/main" val="2356418234"/>
              </p:ext>
            </p:extLst>
          </p:nvPr>
        </p:nvGraphicFramePr>
        <p:xfrm>
          <a:off x="1670050" y="1690688"/>
          <a:ext cx="8851900" cy="4824408"/>
        </p:xfrm>
        <a:graphic>
          <a:graphicData uri="http://schemas.openxmlformats.org/drawingml/2006/table">
            <a:tbl>
              <a:tblPr>
                <a:tableStyleId>{9D7B26C5-4107-4FEC-AEDC-1716B250A1EF}</a:tableStyleId>
              </a:tblPr>
              <a:tblGrid>
                <a:gridCol w="2412085"/>
                <a:gridCol w="1456354"/>
                <a:gridCol w="546133"/>
                <a:gridCol w="2980974"/>
                <a:gridCol w="1456354"/>
              </a:tblGrid>
              <a:tr h="402034">
                <a:tc gridSpan="2">
                  <a:txBody>
                    <a:bodyPr/>
                    <a:lstStyle/>
                    <a:p>
                      <a:pPr algn="ctr" fontAlgn="b"/>
                      <a:r>
                        <a:rPr lang="pt-PT" sz="2400" u="none" strike="noStrike" dirty="0" err="1">
                          <a:effectLst>
                            <a:outerShdw blurRad="38100" dist="38100" dir="2700000" algn="tl">
                              <a:srgbClr val="000000">
                                <a:alpha val="43137"/>
                              </a:srgbClr>
                            </a:outerShdw>
                          </a:effectLst>
                        </a:rPr>
                        <a:t>Nail</a:t>
                      </a:r>
                      <a:r>
                        <a:rPr lang="pt-PT" sz="2400" u="none" strike="noStrike" dirty="0">
                          <a:effectLst>
                            <a:outerShdw blurRad="38100" dist="38100" dir="2700000" algn="tl">
                              <a:srgbClr val="000000">
                                <a:alpha val="43137"/>
                              </a:srgbClr>
                            </a:outerShdw>
                          </a:effectLst>
                        </a:rPr>
                        <a:t> </a:t>
                      </a:r>
                      <a:r>
                        <a:rPr lang="pt-PT" sz="2400" u="none" strike="noStrike" dirty="0" err="1">
                          <a:effectLst>
                            <a:outerShdw blurRad="38100" dist="38100" dir="2700000" algn="tl">
                              <a:srgbClr val="000000">
                                <a:alpha val="43137"/>
                              </a:srgbClr>
                            </a:outerShdw>
                          </a:effectLst>
                        </a:rPr>
                        <a:t>Care</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pt-PT"/>
                    </a:p>
                  </a:txBody>
                  <a:tcPr/>
                </a:tc>
                <a:tc>
                  <a:txBody>
                    <a:bodyPr/>
                    <a:lstStyle/>
                    <a:p>
                      <a:pPr algn="ctr"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marL="0" algn="ctr" defTabSz="914400" rtl="0" eaLnBrk="1" fontAlgn="b" latinLnBrk="0" hangingPunct="1"/>
                      <a:r>
                        <a:rPr lang="pt-PT" sz="2400" u="none" strike="noStrike" kern="1200" dirty="0" err="1">
                          <a:effectLst>
                            <a:outerShdw blurRad="38100" dist="38100" dir="2700000" algn="tl">
                              <a:srgbClr val="000000">
                                <a:alpha val="43137"/>
                              </a:srgbClr>
                            </a:outerShdw>
                          </a:effectLst>
                        </a:rPr>
                        <a:t>Massages</a:t>
                      </a:r>
                      <a:endParaRPr lang="pt-PT" sz="2400" b="1" u="none" strike="noStrike" kern="1200" dirty="0">
                        <a:solidFill>
                          <a:schemeClr val="dk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525" marR="9525" marT="9525" marB="0" anchor="b"/>
                </a:tc>
                <a:tc hMerge="1">
                  <a:txBody>
                    <a:bodyPr/>
                    <a:lstStyle/>
                    <a:p>
                      <a:endParaRPr lang="pt-PT"/>
                    </a:p>
                  </a:txBody>
                  <a:tcPr/>
                </a:tc>
              </a:tr>
              <a:tr h="402034">
                <a:tc>
                  <a:txBody>
                    <a:bodyPr/>
                    <a:lstStyle/>
                    <a:p>
                      <a:pPr algn="l" fontAlgn="b"/>
                      <a:r>
                        <a:rPr lang="pt-PT" sz="2400" u="none" strike="noStrike" dirty="0">
                          <a:effectLst/>
                        </a:rPr>
                        <a:t>Manicure</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12,00 €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Hot Stones</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60,00 €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r>
              <a:tr h="402034">
                <a:tc>
                  <a:txBody>
                    <a:bodyPr/>
                    <a:lstStyle/>
                    <a:p>
                      <a:pPr algn="l" fontAlgn="b"/>
                      <a:r>
                        <a:rPr lang="pt-PT" sz="2400" u="none" strike="noStrike">
                          <a:effectLst/>
                        </a:rPr>
                        <a:t>Pedicure</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dirty="0">
                          <a:effectLst/>
                        </a:rPr>
                        <a:t>12,00 €</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Hot oils</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60,00 €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r>
              <a:tr h="402034">
                <a:tc>
                  <a:txBody>
                    <a:bodyPr/>
                    <a:lstStyle/>
                    <a:p>
                      <a:pPr algn="l" fontAlgn="b"/>
                      <a:r>
                        <a:rPr lang="pt-PT" sz="2400" u="none" strike="noStrike">
                          <a:effectLst/>
                        </a:rPr>
                        <a:t>Gel Nails</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25,00 €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Therapeutic</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70,00 €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r>
              <a:tr h="402034">
                <a:tc>
                  <a:txBody>
                    <a:bodyPr/>
                    <a:lstStyle/>
                    <a:p>
                      <a:pPr algn="l" fontAlgn="b"/>
                      <a:r>
                        <a:rPr lang="pt-PT" sz="2400" u="none" strike="noStrike" dirty="0" err="1">
                          <a:effectLst/>
                        </a:rPr>
                        <a:t>Acrylic</a:t>
                      </a:r>
                      <a:r>
                        <a:rPr lang="pt-PT" sz="2400" u="none" strike="noStrike" dirty="0">
                          <a:effectLst/>
                        </a:rPr>
                        <a:t> </a:t>
                      </a:r>
                      <a:r>
                        <a:rPr lang="pt-PT" sz="2400" u="none" strike="noStrike" dirty="0" err="1">
                          <a:effectLst/>
                        </a:rPr>
                        <a:t>Nails</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30,00 €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Pregnant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75,00 €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r>
              <a:tr h="402034">
                <a:tc gridSpan="2">
                  <a:txBody>
                    <a:bodyPr/>
                    <a:lstStyle/>
                    <a:p>
                      <a:pPr marL="0" algn="ctr" defTabSz="914400" rtl="0" eaLnBrk="1" fontAlgn="b" latinLnBrk="0" hangingPunct="1"/>
                      <a:r>
                        <a:rPr lang="pt-PT" sz="2400" u="none" strike="noStrike" kern="1200" dirty="0" err="1">
                          <a:effectLst>
                            <a:outerShdw blurRad="38100" dist="38100" dir="2700000" algn="tl">
                              <a:srgbClr val="000000">
                                <a:alpha val="43137"/>
                              </a:srgbClr>
                            </a:outerShdw>
                          </a:effectLst>
                        </a:rPr>
                        <a:t>Eyelashes</a:t>
                      </a:r>
                      <a:endParaRPr lang="pt-PT" sz="2400" b="1" u="none" strike="noStrike" kern="1200" dirty="0">
                        <a:solidFill>
                          <a:schemeClr val="dk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525" marR="9525" marT="9525" marB="0" anchor="b"/>
                </a:tc>
                <a:tc hMerge="1">
                  <a:txBody>
                    <a:bodyPr/>
                    <a:lstStyle/>
                    <a:p>
                      <a:endParaRPr lang="pt-PT"/>
                    </a:p>
                  </a:txBody>
                  <a:tcPr/>
                </a:tc>
                <a:tc>
                  <a:txBody>
                    <a:bodyPr/>
                    <a:lstStyle/>
                    <a:p>
                      <a:pPr algn="ctr"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marL="0" algn="ctr" defTabSz="914400" rtl="0" eaLnBrk="1" fontAlgn="b" latinLnBrk="0" hangingPunct="1"/>
                      <a:r>
                        <a:rPr lang="pt-PT" sz="2400" u="none" strike="noStrike" kern="1200" dirty="0">
                          <a:effectLst>
                            <a:outerShdw blurRad="38100" dist="38100" dir="2700000" algn="tl">
                              <a:srgbClr val="000000">
                                <a:alpha val="43137"/>
                              </a:srgbClr>
                            </a:outerShdw>
                          </a:effectLst>
                        </a:rPr>
                        <a:t>Skin </a:t>
                      </a:r>
                      <a:r>
                        <a:rPr lang="pt-PT" sz="2400" u="none" strike="noStrike" kern="1200" dirty="0" err="1">
                          <a:effectLst>
                            <a:outerShdw blurRad="38100" dist="38100" dir="2700000" algn="tl">
                              <a:srgbClr val="000000">
                                <a:alpha val="43137"/>
                              </a:srgbClr>
                            </a:outerShdw>
                          </a:effectLst>
                        </a:rPr>
                        <a:t>Cleansing</a:t>
                      </a:r>
                      <a:endParaRPr lang="pt-PT" sz="2400" b="1" u="none" strike="noStrike" kern="1200" dirty="0">
                        <a:solidFill>
                          <a:schemeClr val="dk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525" marR="9525" marT="9525" marB="0" anchor="b"/>
                </a:tc>
                <a:tc hMerge="1">
                  <a:txBody>
                    <a:bodyPr/>
                    <a:lstStyle/>
                    <a:p>
                      <a:endParaRPr lang="pt-PT"/>
                    </a:p>
                  </a:txBody>
                  <a:tcPr/>
                </a:tc>
              </a:tr>
              <a:tr h="402034">
                <a:tc>
                  <a:txBody>
                    <a:bodyPr/>
                    <a:lstStyle/>
                    <a:p>
                      <a:pPr algn="l" fontAlgn="b"/>
                      <a:r>
                        <a:rPr lang="pt-PT" sz="2400" u="none" strike="noStrike">
                          <a:effectLst/>
                        </a:rPr>
                        <a:t>Removal</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10,00 €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Scrub massage</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20,00 €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r>
              <a:tr h="402034">
                <a:tc>
                  <a:txBody>
                    <a:bodyPr/>
                    <a:lstStyle/>
                    <a:p>
                      <a:pPr algn="l" fontAlgn="b"/>
                      <a:r>
                        <a:rPr lang="pt-PT" sz="2400" u="none" strike="noStrike" dirty="0" err="1">
                          <a:effectLst/>
                        </a:rPr>
                        <a:t>Maintenance</a:t>
                      </a:r>
                      <a:r>
                        <a:rPr lang="pt-PT" sz="2400" u="none" strike="noStrike" dirty="0">
                          <a:effectLst/>
                        </a:rPr>
                        <a:t> </a:t>
                      </a:r>
                      <a:r>
                        <a:rPr lang="pt-PT" sz="2400" u="none" strike="noStrike" dirty="0" smtClean="0">
                          <a:effectLst/>
                        </a:rPr>
                        <a:t>3w</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20,00 €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Purify</a:t>
                      </a:r>
                      <a:r>
                        <a:rPr lang="pt-PT" sz="2400" u="none" strike="noStrike" dirty="0">
                          <a:effectLst/>
                        </a:rPr>
                        <a:t> </a:t>
                      </a:r>
                      <a:r>
                        <a:rPr lang="pt-PT" sz="2400" u="none" strike="noStrike" dirty="0" err="1">
                          <a:effectLst/>
                        </a:rPr>
                        <a:t>and</a:t>
                      </a:r>
                      <a:r>
                        <a:rPr lang="pt-PT" sz="2400" u="none" strike="noStrike" dirty="0">
                          <a:effectLst/>
                        </a:rPr>
                        <a:t> </a:t>
                      </a:r>
                      <a:r>
                        <a:rPr lang="pt-PT" sz="2400" u="none" strike="noStrike" dirty="0" err="1">
                          <a:effectLst/>
                        </a:rPr>
                        <a:t>clean</a:t>
                      </a:r>
                      <a:r>
                        <a:rPr lang="pt-PT" sz="2400" u="none" strike="noStrike" dirty="0">
                          <a:effectLst/>
                        </a:rPr>
                        <a:t> </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30,00 €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r>
              <a:tr h="402034">
                <a:tc>
                  <a:txBody>
                    <a:bodyPr/>
                    <a:lstStyle/>
                    <a:p>
                      <a:pPr algn="l" fontAlgn="b"/>
                      <a:r>
                        <a:rPr lang="pt-PT" sz="2400" u="none" strike="noStrike">
                          <a:effectLst/>
                        </a:rPr>
                        <a:t>Maintenance 4w</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25,00 €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Rejuvenating</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40,00 €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r>
              <a:tr h="402034">
                <a:tc>
                  <a:txBody>
                    <a:bodyPr/>
                    <a:lstStyle/>
                    <a:p>
                      <a:pPr algn="l" fontAlgn="b"/>
                      <a:r>
                        <a:rPr lang="pt-PT" sz="2400" u="none" strike="noStrike">
                          <a:effectLst/>
                        </a:rPr>
                        <a:t>Russian Express</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25,00 €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Lymphatic</a:t>
                      </a:r>
                      <a:r>
                        <a:rPr lang="pt-PT" sz="2400" u="none" strike="noStrike" dirty="0">
                          <a:effectLst/>
                        </a:rPr>
                        <a:t> </a:t>
                      </a:r>
                      <a:r>
                        <a:rPr lang="pt-PT" sz="2400" u="none" strike="noStrike" dirty="0" err="1">
                          <a:effectLst/>
                        </a:rPr>
                        <a:t>Drainage</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75,00 €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r>
              <a:tr h="402034">
                <a:tc>
                  <a:txBody>
                    <a:bodyPr/>
                    <a:lstStyle/>
                    <a:p>
                      <a:pPr algn="l" fontAlgn="b"/>
                      <a:r>
                        <a:rPr lang="pt-PT" sz="2400" u="none" strike="noStrike">
                          <a:effectLst/>
                        </a:rPr>
                        <a:t>Classic</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40,00 €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Anti-Cellulite</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dirty="0">
                          <a:effectLst/>
                        </a:rPr>
                        <a:t>90,00 €</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02034">
                <a:tc>
                  <a:txBody>
                    <a:bodyPr/>
                    <a:lstStyle/>
                    <a:p>
                      <a:pPr algn="l" fontAlgn="b"/>
                      <a:r>
                        <a:rPr lang="pt-PT" sz="2400" u="none" strike="noStrike">
                          <a:effectLst/>
                        </a:rPr>
                        <a:t>Russian Volume</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a:effectLst/>
                        </a:rPr>
                        <a:t>50,00 €</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Modeling and detox</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pt-PT" sz="2400" u="none" strike="noStrike" dirty="0">
                          <a:effectLst/>
                        </a:rPr>
                        <a:t>110,00 €</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bl>
          </a:graphicData>
        </a:graphic>
      </p:graphicFrame>
    </p:spTree>
    <p:extLst>
      <p:ext uri="{BB962C8B-B14F-4D97-AF65-F5344CB8AC3E}">
        <p14:creationId xmlns:p14="http://schemas.microsoft.com/office/powerpoint/2010/main" val="224233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PT" b="1" dirty="0" err="1" smtClean="0">
                <a:effectLst>
                  <a:outerShdw blurRad="38100" dist="38100" dir="2700000" algn="tl">
                    <a:srgbClr val="000000">
                      <a:alpha val="43137"/>
                    </a:srgbClr>
                  </a:outerShdw>
                  <a:reflection blurRad="6350" stA="55000" endA="300" endPos="45500" dir="5400000" sy="-100000" algn="bl" rotWithShape="0"/>
                </a:effectLst>
              </a:rPr>
              <a:t>With</a:t>
            </a:r>
            <a:r>
              <a:rPr lang="pt-PT" b="1" dirty="0" smtClean="0">
                <a:effectLst>
                  <a:outerShdw blurRad="38100" dist="38100" dir="2700000" algn="tl">
                    <a:srgbClr val="000000">
                      <a:alpha val="43137"/>
                    </a:srgbClr>
                  </a:outerShdw>
                  <a:reflection blurRad="6350" stA="55000" endA="300" endPos="45500" dir="5400000" sy="-100000" algn="bl" rotWithShape="0"/>
                </a:effectLst>
              </a:rPr>
              <a:t> </a:t>
            </a:r>
            <a:r>
              <a:rPr lang="pt-PT" b="1" dirty="0" err="1" smtClean="0">
                <a:effectLst>
                  <a:outerShdw blurRad="38100" dist="38100" dir="2700000" algn="tl">
                    <a:srgbClr val="000000">
                      <a:alpha val="43137"/>
                    </a:srgbClr>
                  </a:outerShdw>
                  <a:reflection blurRad="6350" stA="55000" endA="300" endPos="45500" dir="5400000" sy="-100000" algn="bl" rotWithShape="0"/>
                </a:effectLst>
              </a:rPr>
              <a:t>treatment</a:t>
            </a:r>
            <a:r>
              <a:rPr lang="pt-PT" b="1" dirty="0" smtClean="0">
                <a:effectLst>
                  <a:outerShdw blurRad="38100" dist="38100" dir="2700000" algn="tl">
                    <a:srgbClr val="000000">
                      <a:alpha val="43137"/>
                    </a:srgbClr>
                  </a:outerShdw>
                  <a:reflection blurRad="6350" stA="55000" endA="300" endPos="45500" dir="5400000" sy="-100000" algn="bl" rotWithShape="0"/>
                </a:effectLst>
              </a:rPr>
              <a:t> - </a:t>
            </a:r>
            <a:r>
              <a:rPr lang="pt-PT" b="1" dirty="0" err="1" smtClean="0">
                <a:effectLst>
                  <a:outerShdw blurRad="38100" dist="38100" dir="2700000" algn="tl">
                    <a:srgbClr val="000000">
                      <a:alpha val="43137"/>
                    </a:srgbClr>
                  </a:outerShdw>
                  <a:reflection blurRad="6350" stA="55000" endA="300" endPos="45500" dir="5400000" sy="-100000" algn="bl" rotWithShape="0"/>
                </a:effectLst>
              </a:rPr>
              <a:t>Prices</a:t>
            </a:r>
            <a:r>
              <a:rPr lang="pt-PT" b="1" dirty="0" smtClean="0">
                <a:effectLst>
                  <a:outerShdw blurRad="38100" dist="38100" dir="2700000" algn="tl">
                    <a:srgbClr val="000000">
                      <a:alpha val="43137"/>
                    </a:srgbClr>
                  </a:outerShdw>
                  <a:reflection blurRad="6350" stA="55000" endA="300" endPos="45500" dir="5400000" sy="-100000" algn="bl" rotWithShape="0"/>
                </a:effectLst>
              </a:rPr>
              <a:t> </a:t>
            </a:r>
            <a:r>
              <a:rPr lang="pt-PT" b="1" dirty="0" err="1">
                <a:effectLst>
                  <a:outerShdw blurRad="38100" dist="38100" dir="2700000" algn="tl">
                    <a:srgbClr val="000000">
                      <a:alpha val="43137"/>
                    </a:srgbClr>
                  </a:outerShdw>
                  <a:reflection blurRad="6350" stA="55000" endA="300" endPos="45500" dir="5400000" sy="-100000" algn="bl" rotWithShape="0"/>
                </a:effectLst>
              </a:rPr>
              <a:t>list</a:t>
            </a:r>
            <a:endParaRPr lang="pt-PT" b="1" dirty="0">
              <a:effectLst>
                <a:outerShdw blurRad="38100" dist="38100" dir="2700000" algn="tl">
                  <a:srgbClr val="000000">
                    <a:alpha val="43137"/>
                  </a:srgbClr>
                </a:outerShdw>
                <a:reflection blurRad="6350" stA="55000" endA="300" endPos="45500" dir="5400000" sy="-100000" algn="bl" rotWithShape="0"/>
              </a:effectLst>
            </a:endParaRPr>
          </a:p>
        </p:txBody>
      </p:sp>
      <p:graphicFrame>
        <p:nvGraphicFramePr>
          <p:cNvPr id="8" name="Marcador de Posição de Conteúdo 7"/>
          <p:cNvGraphicFramePr>
            <a:graphicFrameLocks noGrp="1"/>
          </p:cNvGraphicFramePr>
          <p:nvPr>
            <p:ph idx="1"/>
            <p:extLst>
              <p:ext uri="{D42A27DB-BD31-4B8C-83A1-F6EECF244321}">
                <p14:modId xmlns:p14="http://schemas.microsoft.com/office/powerpoint/2010/main" val="4203079522"/>
              </p:ext>
            </p:extLst>
          </p:nvPr>
        </p:nvGraphicFramePr>
        <p:xfrm>
          <a:off x="2601911" y="1690688"/>
          <a:ext cx="6988177" cy="5013092"/>
        </p:xfrm>
        <a:graphic>
          <a:graphicData uri="http://schemas.openxmlformats.org/drawingml/2006/table">
            <a:tbl>
              <a:tblPr>
                <a:tableStyleId>{9D7B26C5-4107-4FEC-AEDC-1716B250A1EF}</a:tableStyleId>
              </a:tblPr>
              <a:tblGrid>
                <a:gridCol w="2162177"/>
                <a:gridCol w="819150"/>
                <a:gridCol w="608012"/>
                <a:gridCol w="2505736"/>
                <a:gridCol w="893102"/>
              </a:tblGrid>
              <a:tr h="387052">
                <a:tc>
                  <a:txBody>
                    <a:bodyPr/>
                    <a:lstStyle/>
                    <a:p>
                      <a:pPr algn="ctr" fontAlgn="ctr"/>
                      <a:r>
                        <a:rPr lang="pt-PT" sz="2400" b="1" u="none" strike="noStrike" dirty="0">
                          <a:effectLst>
                            <a:outerShdw blurRad="38100" dist="38100" dir="2700000" algn="tl">
                              <a:srgbClr val="000000">
                                <a:alpha val="43137"/>
                              </a:srgbClr>
                            </a:outerShdw>
                          </a:effectLst>
                        </a:rPr>
                        <a:t>Snacks</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pt-PT" sz="2400" b="1" u="none" strike="noStrike" dirty="0" err="1">
                          <a:effectLst>
                            <a:outerShdw blurRad="38100" dist="38100" dir="2700000" algn="tl">
                              <a:srgbClr val="000000">
                                <a:alpha val="43137"/>
                              </a:srgbClr>
                            </a:outerShdw>
                          </a:effectLst>
                        </a:rPr>
                        <a:t>Spirits</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dirty="0" err="1">
                          <a:effectLst/>
                        </a:rPr>
                        <a:t>Fruits</a:t>
                      </a:r>
                      <a:r>
                        <a:rPr lang="pt-PT" sz="2400" u="none" strike="noStrike" dirty="0">
                          <a:effectLst/>
                        </a:rPr>
                        <a:t> </a:t>
                      </a:r>
                      <a:r>
                        <a:rPr lang="pt-PT" sz="2400" u="none" strike="noStrike" dirty="0" err="1">
                          <a:effectLst/>
                        </a:rPr>
                        <a:t>mix</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kern="1200" dirty="0" smtClean="0">
                          <a:effectLst/>
                        </a:rPr>
                        <a:t>1,00€</a:t>
                      </a:r>
                      <a:endParaRPr lang="pt-PT" sz="2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Vodka</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4,00€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dirty="0" err="1">
                          <a:effectLst/>
                        </a:rPr>
                        <a:t>Salads</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2,00€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Wisky</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4,00€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a:effectLst/>
                        </a:rPr>
                        <a:t>Sandwiches</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2,00€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Gin</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5,00€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ctr" fontAlgn="b"/>
                      <a:r>
                        <a:rPr lang="pt-PT" sz="2400" b="1" u="none" strike="noStrike" dirty="0" err="1">
                          <a:effectLst>
                            <a:outerShdw blurRad="38100" dist="38100" dir="2700000" algn="tl">
                              <a:srgbClr val="000000">
                                <a:alpha val="43137"/>
                              </a:srgbClr>
                            </a:outerShdw>
                          </a:effectLst>
                        </a:rPr>
                        <a:t>Juices</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pt-PT" sz="2400" b="1" u="none" strike="noStrike" dirty="0">
                          <a:effectLst>
                            <a:outerShdw blurRad="38100" dist="38100" dir="2700000" algn="tl">
                              <a:srgbClr val="000000">
                                <a:alpha val="43137"/>
                              </a:srgbClr>
                            </a:outerShdw>
                          </a:effectLst>
                        </a:rPr>
                        <a:t>Hot Drinks</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t-PT" sz="2400" u="none" strike="noStrike" dirty="0" err="1" smtClean="0">
                          <a:effectLst/>
                        </a:rPr>
                        <a:t>With</a:t>
                      </a:r>
                      <a:r>
                        <a:rPr lang="pt-PT" sz="2400" u="none" strike="noStrike" dirty="0" smtClean="0">
                          <a:effectLst/>
                        </a:rPr>
                        <a:t> </a:t>
                      </a:r>
                      <a:r>
                        <a:rPr lang="pt-PT" sz="2400" u="none" strike="noStrike" dirty="0" err="1" smtClean="0">
                          <a:effectLst/>
                        </a:rPr>
                        <a:t>gas</a:t>
                      </a:r>
                      <a:endParaRPr lang="pt-PT" sz="2400" b="0"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1,00€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Milks</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1,00€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a:effectLst/>
                        </a:rPr>
                        <a:t>Without gas</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1,00€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Coffee</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1,00€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dirty="0" smtClean="0">
                          <a:effectLst/>
                        </a:rPr>
                        <a:t>Natural</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2,00€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Tea</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2,50€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ctr" fontAlgn="b"/>
                      <a:r>
                        <a:rPr lang="pt-PT" sz="2400" b="1" u="none" strike="noStrike" dirty="0">
                          <a:effectLst>
                            <a:outerShdw blurRad="38100" dist="38100" dir="2700000" algn="tl">
                              <a:srgbClr val="000000">
                                <a:alpha val="43137"/>
                              </a:srgbClr>
                            </a:outerShdw>
                          </a:effectLst>
                        </a:rPr>
                        <a:t>Cocktails</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pt-PT" sz="2400" b="1" u="none" strike="noStrike" dirty="0" err="1">
                          <a:effectLst>
                            <a:outerShdw blurRad="38100" dist="38100" dir="2700000" algn="tl">
                              <a:srgbClr val="000000">
                                <a:alpha val="43137"/>
                              </a:srgbClr>
                            </a:outerShdw>
                          </a:effectLst>
                        </a:rPr>
                        <a:t>Wine</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a:effectLst/>
                        </a:rPr>
                        <a:t>Juices</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2,00€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Red</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2,50€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a:effectLst/>
                        </a:rPr>
                        <a:t>Alcohol</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3,00€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White</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2,50€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bl>
          </a:graphicData>
        </a:graphic>
      </p:graphicFrame>
      <p:pic>
        <p:nvPicPr>
          <p:cNvPr id="11275" name="Picture 11" descr="Resultado de imagem para cup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510434"/>
            <a:ext cx="415925" cy="4159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Resultado de imagem para cup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1" y="5337439"/>
            <a:ext cx="415925" cy="4159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Resultado de imagem para cup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7559" y="1699537"/>
            <a:ext cx="415925" cy="415925"/>
          </a:xfrm>
          <a:prstGeom prst="rect">
            <a:avLst/>
          </a:prstGeom>
          <a:noFill/>
          <a:extLst>
            <a:ext uri="{909E8E84-426E-40DD-AFC4-6F175D3DCCD1}">
              <a14:hiddenFill xmlns:a14="http://schemas.microsoft.com/office/drawing/2010/main">
                <a:solidFill>
                  <a:srgbClr val="FFFFFF"/>
                </a:solidFill>
              </a14:hiddenFill>
            </a:ext>
          </a:extLst>
        </p:spPr>
      </p:pic>
      <p:pic>
        <p:nvPicPr>
          <p:cNvPr id="11279" name="Picture 15" descr="Resultado de imagem para plat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0775" y="1677312"/>
            <a:ext cx="4381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Resultado de imagem para cup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7558" y="3518488"/>
            <a:ext cx="415925" cy="4159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 descr="Resultado de imagem para cup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7558" y="5337439"/>
            <a:ext cx="415925" cy="41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56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PT" b="1" dirty="0" err="1" smtClean="0">
                <a:effectLst>
                  <a:outerShdw blurRad="38100" dist="38100" dir="2700000" algn="tl">
                    <a:srgbClr val="000000">
                      <a:alpha val="43137"/>
                    </a:srgbClr>
                  </a:outerShdw>
                  <a:reflection blurRad="6350" stA="55000" endA="300" endPos="45500" dir="5400000" sy="-100000" algn="bl" rotWithShape="0"/>
                </a:effectLst>
              </a:rPr>
              <a:t>Without</a:t>
            </a:r>
            <a:r>
              <a:rPr lang="pt-PT" b="1" dirty="0" smtClean="0">
                <a:effectLst>
                  <a:outerShdw blurRad="38100" dist="38100" dir="2700000" algn="tl">
                    <a:srgbClr val="000000">
                      <a:alpha val="43137"/>
                    </a:srgbClr>
                  </a:outerShdw>
                  <a:reflection blurRad="6350" stA="55000" endA="300" endPos="45500" dir="5400000" sy="-100000" algn="bl" rotWithShape="0"/>
                </a:effectLst>
              </a:rPr>
              <a:t> </a:t>
            </a:r>
            <a:r>
              <a:rPr lang="pt-PT" b="1" dirty="0" err="1" smtClean="0">
                <a:effectLst>
                  <a:outerShdw blurRad="38100" dist="38100" dir="2700000" algn="tl">
                    <a:srgbClr val="000000">
                      <a:alpha val="43137"/>
                    </a:srgbClr>
                  </a:outerShdw>
                  <a:reflection blurRad="6350" stA="55000" endA="300" endPos="45500" dir="5400000" sy="-100000" algn="bl" rotWithShape="0"/>
                </a:effectLst>
              </a:rPr>
              <a:t>treatment</a:t>
            </a:r>
            <a:r>
              <a:rPr lang="pt-PT" b="1" dirty="0" smtClean="0">
                <a:effectLst>
                  <a:outerShdw blurRad="38100" dist="38100" dir="2700000" algn="tl">
                    <a:srgbClr val="000000">
                      <a:alpha val="43137"/>
                    </a:srgbClr>
                  </a:outerShdw>
                  <a:reflection blurRad="6350" stA="55000" endA="300" endPos="45500" dir="5400000" sy="-100000" algn="bl" rotWithShape="0"/>
                </a:effectLst>
              </a:rPr>
              <a:t> - </a:t>
            </a:r>
            <a:r>
              <a:rPr lang="pt-PT" b="1" dirty="0" err="1" smtClean="0">
                <a:effectLst>
                  <a:outerShdw blurRad="38100" dist="38100" dir="2700000" algn="tl">
                    <a:srgbClr val="000000">
                      <a:alpha val="43137"/>
                    </a:srgbClr>
                  </a:outerShdw>
                  <a:reflection blurRad="6350" stA="55000" endA="300" endPos="45500" dir="5400000" sy="-100000" algn="bl" rotWithShape="0"/>
                </a:effectLst>
              </a:rPr>
              <a:t>Prices</a:t>
            </a:r>
            <a:r>
              <a:rPr lang="pt-PT" b="1" dirty="0" smtClean="0">
                <a:effectLst>
                  <a:outerShdw blurRad="38100" dist="38100" dir="2700000" algn="tl">
                    <a:srgbClr val="000000">
                      <a:alpha val="43137"/>
                    </a:srgbClr>
                  </a:outerShdw>
                  <a:reflection blurRad="6350" stA="55000" endA="300" endPos="45500" dir="5400000" sy="-100000" algn="bl" rotWithShape="0"/>
                </a:effectLst>
              </a:rPr>
              <a:t> </a:t>
            </a:r>
            <a:r>
              <a:rPr lang="pt-PT" b="1" dirty="0" err="1" smtClean="0">
                <a:effectLst>
                  <a:outerShdw blurRad="38100" dist="38100" dir="2700000" algn="tl">
                    <a:srgbClr val="000000">
                      <a:alpha val="43137"/>
                    </a:srgbClr>
                  </a:outerShdw>
                  <a:reflection blurRad="6350" stA="55000" endA="300" endPos="45500" dir="5400000" sy="-100000" algn="bl" rotWithShape="0"/>
                </a:effectLst>
              </a:rPr>
              <a:t>list</a:t>
            </a:r>
            <a:endParaRPr lang="pt-PT" dirty="0"/>
          </a:p>
        </p:txBody>
      </p:sp>
      <p:graphicFrame>
        <p:nvGraphicFramePr>
          <p:cNvPr id="4" name="Marcador de Posição de Conteúdo 7"/>
          <p:cNvGraphicFramePr>
            <a:graphicFrameLocks noGrp="1"/>
          </p:cNvGraphicFramePr>
          <p:nvPr>
            <p:ph idx="1"/>
            <p:extLst>
              <p:ext uri="{D42A27DB-BD31-4B8C-83A1-F6EECF244321}">
                <p14:modId xmlns:p14="http://schemas.microsoft.com/office/powerpoint/2010/main" val="1615295937"/>
              </p:ext>
            </p:extLst>
          </p:nvPr>
        </p:nvGraphicFramePr>
        <p:xfrm>
          <a:off x="2601911" y="1690688"/>
          <a:ext cx="6988177" cy="5013092"/>
        </p:xfrm>
        <a:graphic>
          <a:graphicData uri="http://schemas.openxmlformats.org/drawingml/2006/table">
            <a:tbl>
              <a:tblPr>
                <a:tableStyleId>{9D7B26C5-4107-4FEC-AEDC-1716B250A1EF}</a:tableStyleId>
              </a:tblPr>
              <a:tblGrid>
                <a:gridCol w="2162177"/>
                <a:gridCol w="819150"/>
                <a:gridCol w="608012"/>
                <a:gridCol w="2505736"/>
                <a:gridCol w="893102"/>
              </a:tblGrid>
              <a:tr h="387052">
                <a:tc>
                  <a:txBody>
                    <a:bodyPr/>
                    <a:lstStyle/>
                    <a:p>
                      <a:pPr algn="ctr" fontAlgn="ctr"/>
                      <a:r>
                        <a:rPr lang="pt-PT" sz="2400" b="1" u="none" strike="noStrike" dirty="0">
                          <a:effectLst>
                            <a:outerShdw blurRad="38100" dist="38100" dir="2700000" algn="tl">
                              <a:srgbClr val="000000">
                                <a:alpha val="43137"/>
                              </a:srgbClr>
                            </a:outerShdw>
                          </a:effectLst>
                        </a:rPr>
                        <a:t>Snacks</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pt-PT" sz="2400" b="1" u="none" strike="noStrike" dirty="0" err="1">
                          <a:effectLst>
                            <a:outerShdw blurRad="38100" dist="38100" dir="2700000" algn="tl">
                              <a:srgbClr val="000000">
                                <a:alpha val="43137"/>
                              </a:srgbClr>
                            </a:outerShdw>
                          </a:effectLst>
                        </a:rPr>
                        <a:t>Spirits</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dirty="0" err="1">
                          <a:effectLst/>
                        </a:rPr>
                        <a:t>Fruits</a:t>
                      </a:r>
                      <a:r>
                        <a:rPr lang="pt-PT" sz="2400" u="none" strike="noStrike" dirty="0">
                          <a:effectLst/>
                        </a:rPr>
                        <a:t> </a:t>
                      </a:r>
                      <a:r>
                        <a:rPr lang="pt-PT" sz="2400" u="none" strike="noStrike" dirty="0" err="1">
                          <a:effectLst/>
                        </a:rPr>
                        <a:t>mix</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kern="1200" dirty="0" smtClean="0">
                          <a:effectLst/>
                        </a:rPr>
                        <a:t>2,00€</a:t>
                      </a:r>
                      <a:endParaRPr lang="pt-PT" sz="2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algn="l"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a:effectLst/>
                        </a:rPr>
                        <a:t>Vodka</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4,50€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dirty="0" err="1">
                          <a:effectLst/>
                        </a:rPr>
                        <a:t>Salads</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2,00€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Wisky</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4,50€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a:effectLst/>
                        </a:rPr>
                        <a:t>Sandwiches</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3,00€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a:effectLst/>
                        </a:rPr>
                        <a:t>Gin</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6,00€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ctr" fontAlgn="b"/>
                      <a:r>
                        <a:rPr lang="pt-PT" sz="2400" b="1" u="none" strike="noStrike" dirty="0" err="1">
                          <a:effectLst>
                            <a:outerShdw blurRad="38100" dist="38100" dir="2700000" algn="tl">
                              <a:srgbClr val="000000">
                                <a:alpha val="43137"/>
                              </a:srgbClr>
                            </a:outerShdw>
                          </a:effectLst>
                        </a:rPr>
                        <a:t>Juices</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pt-PT" sz="2400" b="1" u="none" strike="noStrike" dirty="0">
                          <a:effectLst>
                            <a:outerShdw blurRad="38100" dist="38100" dir="2700000" algn="tl">
                              <a:srgbClr val="000000">
                                <a:alpha val="43137"/>
                              </a:srgbClr>
                            </a:outerShdw>
                          </a:effectLst>
                        </a:rPr>
                        <a:t>Hot Drinks</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t-PT" sz="2400" u="none" strike="noStrike" dirty="0" err="1" smtClean="0">
                          <a:effectLst/>
                        </a:rPr>
                        <a:t>With</a:t>
                      </a:r>
                      <a:r>
                        <a:rPr lang="pt-PT" sz="2400" u="none" strike="noStrike" dirty="0" smtClean="0">
                          <a:effectLst/>
                        </a:rPr>
                        <a:t> </a:t>
                      </a:r>
                      <a:r>
                        <a:rPr lang="pt-PT" sz="2400" u="none" strike="noStrike" dirty="0" err="1" smtClean="0">
                          <a:effectLst/>
                        </a:rPr>
                        <a:t>gas</a:t>
                      </a:r>
                      <a:endParaRPr lang="pt-PT" sz="2400" b="0"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1,50€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Milks</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1,50€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a:effectLst/>
                        </a:rPr>
                        <a:t>Without gas</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1,50€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Coffee</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1,50€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dirty="0" smtClean="0">
                          <a:effectLst/>
                        </a:rPr>
                        <a:t>Natural</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2,50€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Tea</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3,00€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ctr" fontAlgn="b"/>
                      <a:r>
                        <a:rPr lang="pt-PT" sz="2400" b="1" u="none" strike="noStrike" dirty="0">
                          <a:effectLst>
                            <a:outerShdw blurRad="38100" dist="38100" dir="2700000" algn="tl">
                              <a:srgbClr val="000000">
                                <a:alpha val="43137"/>
                              </a:srgbClr>
                            </a:outerShdw>
                          </a:effectLst>
                        </a:rPr>
                        <a:t>Cocktails</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pt-PT" sz="2400" b="1" u="none" strike="noStrike" dirty="0" err="1">
                          <a:effectLst>
                            <a:outerShdw blurRad="38100" dist="38100" dir="2700000" algn="tl">
                              <a:srgbClr val="000000">
                                <a:alpha val="43137"/>
                              </a:srgbClr>
                            </a:outerShdw>
                          </a:effectLst>
                        </a:rPr>
                        <a:t>Wine</a:t>
                      </a:r>
                      <a:endParaRPr lang="pt-PT" sz="24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a:effectLst/>
                        </a:rPr>
                        <a:t>Juices</a:t>
                      </a:r>
                      <a:endParaRPr lang="pt-PT"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2,50€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Red</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3,50€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462604">
                <a:tc>
                  <a:txBody>
                    <a:bodyPr/>
                    <a:lstStyle/>
                    <a:p>
                      <a:pPr algn="l" fontAlgn="b"/>
                      <a:r>
                        <a:rPr lang="pt-PT" sz="2400" u="none" strike="noStrike" dirty="0" err="1">
                          <a:effectLst/>
                        </a:rPr>
                        <a:t>Alcohol</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3,50€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err="1">
                          <a:effectLst/>
                        </a:rPr>
                        <a:t>White</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pt-PT" sz="2400" u="none" strike="noStrike" dirty="0" smtClean="0">
                          <a:effectLst/>
                        </a:rPr>
                        <a:t>3,50€</a:t>
                      </a:r>
                      <a:endParaRPr lang="pt-PT"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bl>
          </a:graphicData>
        </a:graphic>
      </p:graphicFrame>
      <p:pic>
        <p:nvPicPr>
          <p:cNvPr id="5" name="Picture 11" descr="Resultado de imagem para cup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510434"/>
            <a:ext cx="415925" cy="415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Resultado de imagem para cup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0150" y="1690688"/>
            <a:ext cx="415925" cy="415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Resultado de imagem para cup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0149" y="3510434"/>
            <a:ext cx="415925" cy="415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Resultado de imagem para cup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5408439"/>
            <a:ext cx="415925" cy="415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Resultado de imagem para cup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0149" y="5408439"/>
            <a:ext cx="415925" cy="41592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p:cNvPicPr>
            <a:picLocks noChangeAspect="1"/>
          </p:cNvPicPr>
          <p:nvPr/>
        </p:nvPicPr>
        <p:blipFill>
          <a:blip r:embed="rId3"/>
          <a:stretch>
            <a:fillRect/>
          </a:stretch>
        </p:blipFill>
        <p:spPr>
          <a:xfrm>
            <a:off x="4941487" y="1695922"/>
            <a:ext cx="438950" cy="438950"/>
          </a:xfrm>
          <a:prstGeom prst="rect">
            <a:avLst/>
          </a:prstGeom>
        </p:spPr>
      </p:pic>
    </p:spTree>
    <p:extLst>
      <p:ext uri="{BB962C8B-B14F-4D97-AF65-F5344CB8AC3E}">
        <p14:creationId xmlns:p14="http://schemas.microsoft.com/office/powerpoint/2010/main" val="149539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5658" y="294787"/>
            <a:ext cx="10515600" cy="1325563"/>
          </a:xfrm>
        </p:spPr>
        <p:txBody>
          <a:bodyPr/>
          <a:lstStyle/>
          <a:p>
            <a:pPr algn="ctr"/>
            <a:r>
              <a:rPr lang="pt-PT" b="1" dirty="0" err="1" smtClean="0">
                <a:effectLst>
                  <a:outerShdw blurRad="38100" dist="38100" dir="2700000" algn="tl">
                    <a:srgbClr val="000000">
                      <a:alpha val="43137"/>
                    </a:srgbClr>
                  </a:outerShdw>
                  <a:reflection blurRad="6350" stA="55000" endA="300" endPos="45500" dir="5400000" sy="-100000" algn="bl" rotWithShape="0"/>
                </a:effectLst>
              </a:rPr>
              <a:t>Building</a:t>
            </a:r>
            <a:endParaRPr lang="pt-PT" b="1" dirty="0">
              <a:effectLst>
                <a:outerShdw blurRad="38100" dist="38100" dir="2700000" algn="tl">
                  <a:srgbClr val="000000">
                    <a:alpha val="43137"/>
                  </a:srgbClr>
                </a:outerShdw>
                <a:reflection blurRad="6350" stA="55000" endA="300" endPos="45500" dir="5400000" sy="-100000" algn="bl" rotWithShape="0"/>
              </a:effectLst>
            </a:endParaRPr>
          </a:p>
        </p:txBody>
      </p:sp>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09898">
            <a:off x="4400794" y="1309446"/>
            <a:ext cx="10326352" cy="5909230"/>
          </a:xfrm>
          <a:prstGeom prst="rect">
            <a:avLst/>
          </a:prstGeom>
        </p:spPr>
      </p:pic>
      <p:pic>
        <p:nvPicPr>
          <p:cNvPr id="8" name="Imagem 7"/>
          <p:cNvPicPr>
            <a:picLocks noChangeAspect="1"/>
          </p:cNvPicPr>
          <p:nvPr/>
        </p:nvPicPr>
        <p:blipFill>
          <a:blip r:embed="rId3"/>
          <a:stretch>
            <a:fillRect/>
          </a:stretch>
        </p:blipFill>
        <p:spPr>
          <a:xfrm rot="11757991">
            <a:off x="-436586" y="719412"/>
            <a:ext cx="7278933" cy="4544073"/>
          </a:xfrm>
          <a:prstGeom prst="rect">
            <a:avLst/>
          </a:prstGeom>
        </p:spPr>
      </p:pic>
      <p:sp>
        <p:nvSpPr>
          <p:cNvPr id="7" name="Marcador de Posição de Conteúdo 6"/>
          <p:cNvSpPr>
            <a:spLocks noGrp="1"/>
          </p:cNvSpPr>
          <p:nvPr>
            <p:ph idx="1"/>
          </p:nvPr>
        </p:nvSpPr>
        <p:spPr>
          <a:xfrm>
            <a:off x="472439" y="5218053"/>
            <a:ext cx="10515600" cy="198194"/>
          </a:xfrm>
        </p:spPr>
        <p:txBody>
          <a:bodyPr>
            <a:normAutofit fontScale="25000" lnSpcReduction="20000"/>
          </a:bodyPr>
          <a:lstStyle/>
          <a:p>
            <a:pPr marL="0" indent="0" fontAlgn="b">
              <a:buNone/>
            </a:pPr>
            <a:r>
              <a:rPr lang="pt-PT" sz="9600" dirty="0" smtClean="0"/>
              <a:t>- </a:t>
            </a:r>
            <a:r>
              <a:rPr lang="pt-PT" sz="9600" dirty="0" err="1" smtClean="0"/>
              <a:t>Nails</a:t>
            </a:r>
            <a:r>
              <a:rPr lang="pt-PT" sz="9600" dirty="0" smtClean="0"/>
              <a:t> </a:t>
            </a:r>
            <a:r>
              <a:rPr lang="pt-PT" sz="9600" dirty="0" err="1"/>
              <a:t>Salon</a:t>
            </a:r>
            <a:r>
              <a:rPr lang="pt-PT" sz="9600" dirty="0"/>
              <a:t> / Bar</a:t>
            </a:r>
          </a:p>
          <a:p>
            <a:pPr marL="0" indent="0" fontAlgn="b">
              <a:buNone/>
            </a:pPr>
            <a:r>
              <a:rPr lang="pt-PT" sz="9600" dirty="0" smtClean="0"/>
              <a:t>- </a:t>
            </a:r>
            <a:r>
              <a:rPr lang="pt-PT" sz="9600" dirty="0" err="1" smtClean="0"/>
              <a:t>Wc’s</a:t>
            </a:r>
            <a:r>
              <a:rPr lang="pt-PT" sz="9600" dirty="0" smtClean="0"/>
              <a:t> (</a:t>
            </a:r>
            <a:r>
              <a:rPr lang="pt-PT" sz="9600" dirty="0" err="1" smtClean="0"/>
              <a:t>Female</a:t>
            </a:r>
            <a:r>
              <a:rPr lang="pt-PT" sz="9600" dirty="0" smtClean="0"/>
              <a:t> </a:t>
            </a:r>
            <a:r>
              <a:rPr lang="pt-PT" sz="9600" dirty="0" err="1" smtClean="0"/>
              <a:t>and</a:t>
            </a:r>
            <a:r>
              <a:rPr lang="pt-PT" sz="9600" dirty="0" smtClean="0"/>
              <a:t> Male)</a:t>
            </a:r>
            <a:endParaRPr lang="pt-PT" sz="9600" dirty="0"/>
          </a:p>
          <a:p>
            <a:pPr marL="0" indent="0" fontAlgn="b">
              <a:buNone/>
            </a:pPr>
            <a:r>
              <a:rPr lang="pt-PT" sz="9600" dirty="0" smtClean="0"/>
              <a:t>- </a:t>
            </a:r>
            <a:r>
              <a:rPr lang="pt-PT" sz="9600" dirty="0" err="1" smtClean="0"/>
              <a:t>Massages</a:t>
            </a:r>
            <a:r>
              <a:rPr lang="pt-PT" sz="9600" dirty="0" smtClean="0"/>
              <a:t>, Skin </a:t>
            </a:r>
            <a:r>
              <a:rPr lang="pt-PT" sz="9600" dirty="0" err="1" smtClean="0"/>
              <a:t>treatments</a:t>
            </a:r>
            <a:r>
              <a:rPr lang="pt-PT" sz="9600" dirty="0" smtClean="0"/>
              <a:t>  </a:t>
            </a:r>
            <a:r>
              <a:rPr lang="pt-PT" sz="9600" dirty="0" err="1"/>
              <a:t>and</a:t>
            </a:r>
            <a:r>
              <a:rPr lang="pt-PT" sz="9600" dirty="0"/>
              <a:t> </a:t>
            </a:r>
            <a:r>
              <a:rPr lang="pt-PT" sz="9600" dirty="0" err="1" smtClean="0"/>
              <a:t>eyelashes</a:t>
            </a:r>
            <a:r>
              <a:rPr lang="pt-PT" sz="9600" dirty="0" smtClean="0"/>
              <a:t> </a:t>
            </a:r>
            <a:r>
              <a:rPr lang="pt-PT" sz="9600" dirty="0" err="1" smtClean="0"/>
              <a:t>rooms</a:t>
            </a:r>
            <a:endParaRPr lang="pt-PT" sz="9600" dirty="0" smtClean="0"/>
          </a:p>
          <a:p>
            <a:pPr marL="0" indent="0" fontAlgn="b">
              <a:buNone/>
            </a:pPr>
            <a:r>
              <a:rPr lang="pt-PT" sz="9600" dirty="0" smtClean="0"/>
              <a:t>- Staff </a:t>
            </a:r>
            <a:r>
              <a:rPr lang="pt-PT" sz="9600" dirty="0" err="1" smtClean="0"/>
              <a:t>Room</a:t>
            </a:r>
            <a:r>
              <a:rPr lang="pt-PT" sz="9600" dirty="0" smtClean="0"/>
              <a:t> / </a:t>
            </a:r>
            <a:r>
              <a:rPr lang="pt-PT" sz="9600" dirty="0"/>
              <a:t>O</a:t>
            </a:r>
            <a:r>
              <a:rPr lang="pt-PT" sz="9600" dirty="0" smtClean="0"/>
              <a:t>ffice</a:t>
            </a:r>
            <a:endParaRPr lang="pt-PT" sz="9600" dirty="0"/>
          </a:p>
          <a:p>
            <a:pPr marL="0" indent="0">
              <a:buNone/>
            </a:pPr>
            <a:endParaRPr lang="pt-PT" dirty="0"/>
          </a:p>
        </p:txBody>
      </p:sp>
    </p:spTree>
    <p:extLst>
      <p:ext uri="{BB962C8B-B14F-4D97-AF65-F5344CB8AC3E}">
        <p14:creationId xmlns:p14="http://schemas.microsoft.com/office/powerpoint/2010/main" val="11928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PT" b="1" dirty="0" err="1">
                <a:effectLst>
                  <a:outerShdw blurRad="38100" dist="38100" dir="2700000" algn="tl">
                    <a:srgbClr val="000000">
                      <a:alpha val="43137"/>
                    </a:srgbClr>
                  </a:outerShdw>
                  <a:reflection blurRad="6350" stA="55000" endA="300" endPos="45500" dir="5400000" sy="-100000" algn="bl" rotWithShape="0"/>
                </a:effectLst>
              </a:rPr>
              <a:t>Location</a:t>
            </a:r>
            <a:endParaRPr lang="pt-PT" b="1" dirty="0">
              <a:effectLst>
                <a:outerShdw blurRad="38100" dist="38100" dir="2700000" algn="tl">
                  <a:srgbClr val="000000">
                    <a:alpha val="43137"/>
                  </a:srgbClr>
                </a:outerShdw>
                <a:reflection blurRad="6350" stA="55000" endA="300" endPos="45500" dir="5400000" sy="-100000" algn="bl" rotWithShape="0"/>
              </a:effectLst>
            </a:endParaRPr>
          </a:p>
        </p:txBody>
      </p:sp>
      <p:sp>
        <p:nvSpPr>
          <p:cNvPr id="3" name="Marcador de Posição de Conteúdo 2"/>
          <p:cNvSpPr>
            <a:spLocks noGrp="1"/>
          </p:cNvSpPr>
          <p:nvPr>
            <p:ph idx="1"/>
          </p:nvPr>
        </p:nvSpPr>
        <p:spPr>
          <a:xfrm>
            <a:off x="936674" y="1586474"/>
            <a:ext cx="10515600" cy="4351338"/>
          </a:xfrm>
        </p:spPr>
        <p:txBody>
          <a:bodyPr>
            <a:normAutofit/>
          </a:bodyPr>
          <a:lstStyle/>
          <a:p>
            <a:pPr marL="0" indent="0">
              <a:buNone/>
            </a:pPr>
            <a:r>
              <a:rPr lang="pt-PT" sz="2400" dirty="0"/>
              <a:t>Albufeira </a:t>
            </a:r>
            <a:r>
              <a:rPr lang="pt-PT" sz="2400" dirty="0" err="1" smtClean="0"/>
              <a:t>Town</a:t>
            </a:r>
            <a:endParaRPr lang="pt-PT" sz="2400" dirty="0"/>
          </a:p>
        </p:txBody>
      </p:sp>
      <p:pic>
        <p:nvPicPr>
          <p:cNvPr id="4" name="Imagem 3"/>
          <p:cNvPicPr>
            <a:picLocks noChangeAspect="1"/>
          </p:cNvPicPr>
          <p:nvPr/>
        </p:nvPicPr>
        <p:blipFill>
          <a:blip r:embed="rId2"/>
          <a:stretch>
            <a:fillRect/>
          </a:stretch>
        </p:blipFill>
        <p:spPr>
          <a:xfrm rot="20975271">
            <a:off x="-263523" y="2260727"/>
            <a:ext cx="7880209" cy="4594999"/>
          </a:xfrm>
          <a:prstGeom prst="rect">
            <a:avLst/>
          </a:prstGeom>
        </p:spPr>
      </p:pic>
      <p:pic>
        <p:nvPicPr>
          <p:cNvPr id="2050" name="Picture 2" descr="Resultado de imagem para largo eng. duarte pacheco albufei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61264">
            <a:off x="5267921" y="2662961"/>
            <a:ext cx="7206052" cy="435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7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sp>
        <p:nvSpPr>
          <p:cNvPr id="3" name="Marcador de Posição de Conteúdo 2"/>
          <p:cNvSpPr>
            <a:spLocks noGrp="1"/>
          </p:cNvSpPr>
          <p:nvPr>
            <p:ph idx="1"/>
          </p:nvPr>
        </p:nvSpPr>
        <p:spPr/>
        <p:txBody>
          <a:bodyPr/>
          <a:lstStyle/>
          <a:p>
            <a:endParaRPr lang="pt-PT"/>
          </a:p>
        </p:txBody>
      </p:sp>
    </p:spTree>
    <p:extLst>
      <p:ext uri="{BB962C8B-B14F-4D97-AF65-F5344CB8AC3E}">
        <p14:creationId xmlns:p14="http://schemas.microsoft.com/office/powerpoint/2010/main" val="2014867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65522" y="365125"/>
            <a:ext cx="6988277" cy="1325563"/>
          </a:xfrm>
        </p:spPr>
        <p:txBody>
          <a:bodyPr/>
          <a:lstStyle/>
          <a:p>
            <a:r>
              <a:rPr lang="pt-PT" b="1" dirty="0" err="1" smtClean="0">
                <a:effectLst>
                  <a:outerShdw blurRad="38100" dist="38100" dir="2700000" algn="tl">
                    <a:srgbClr val="000000">
                      <a:alpha val="43137"/>
                    </a:srgbClr>
                  </a:outerShdw>
                  <a:reflection blurRad="6350" stA="55000" endA="300" endPos="45500" dir="5400000" sy="-100000" algn="bl" rotWithShape="0"/>
                </a:effectLst>
              </a:rPr>
              <a:t>Beauty</a:t>
            </a:r>
            <a:r>
              <a:rPr lang="pt-PT" b="1" dirty="0" smtClean="0">
                <a:effectLst>
                  <a:outerShdw blurRad="38100" dist="38100" dir="2700000" algn="tl">
                    <a:srgbClr val="000000">
                      <a:alpha val="43137"/>
                    </a:srgbClr>
                  </a:outerShdw>
                  <a:reflection blurRad="6350" stA="55000" endA="300" endPos="45500" dir="5400000" sy="-100000" algn="bl" rotWithShape="0"/>
                </a:effectLst>
              </a:rPr>
              <a:t> </a:t>
            </a:r>
            <a:r>
              <a:rPr lang="pt-PT" b="1" dirty="0" err="1" smtClean="0">
                <a:effectLst>
                  <a:outerShdw blurRad="38100" dist="38100" dir="2700000" algn="tl">
                    <a:srgbClr val="000000">
                      <a:alpha val="43137"/>
                    </a:srgbClr>
                  </a:outerShdw>
                  <a:reflection blurRad="6350" stA="55000" endA="300" endPos="45500" dir="5400000" sy="-100000" algn="bl" rotWithShape="0"/>
                </a:effectLst>
              </a:rPr>
              <a:t>Salon</a:t>
            </a:r>
            <a:endParaRPr lang="pt-PT" b="1" dirty="0">
              <a:effectLst>
                <a:outerShdw blurRad="38100" dist="38100" dir="2700000" algn="tl">
                  <a:srgbClr val="000000">
                    <a:alpha val="43137"/>
                  </a:srgbClr>
                </a:outerShdw>
                <a:reflection blurRad="6350" stA="55000" endA="300" endPos="45500" dir="5400000" sy="-100000" algn="bl" rotWithShape="0"/>
              </a:effectLst>
            </a:endParaRPr>
          </a:p>
        </p:txBody>
      </p:sp>
      <p:sp>
        <p:nvSpPr>
          <p:cNvPr id="4" name="Rectangle 1"/>
          <p:cNvSpPr>
            <a:spLocks noGrp="1" noChangeArrowheads="1"/>
          </p:cNvSpPr>
          <p:nvPr>
            <p:ph idx="1"/>
          </p:nvPr>
        </p:nvSpPr>
        <p:spPr bwMode="auto">
          <a:xfrm>
            <a:off x="1036145" y="2331883"/>
            <a:ext cx="5984087" cy="4062651"/>
          </a:xfrm>
          <a:prstGeom prst="rect">
            <a:avLst/>
          </a:prstGeom>
          <a:noFill/>
          <a:ln>
            <a:noFill/>
          </a:ln>
          <a:effectLst/>
        </p:spPr>
        <p:txBody>
          <a:bodyPr vert="horz" wrap="square" lIns="0" tIns="0" rIns="0" bIns="0" numCol="1" anchor="ctr" anchorCtr="0" compatLnSpc="1">
            <a:prstTxWarp prst="textNoShape">
              <a:avLst/>
            </a:prstTxWarp>
            <a:spAutoFit/>
          </a:bodyPr>
          <a:lstStyle/>
          <a:p>
            <a:pPr marL="0" lvl="0" indent="0" algn="just" eaLnBrk="0" fontAlgn="base" hangingPunct="0">
              <a:lnSpc>
                <a:spcPct val="150000"/>
              </a:lnSpc>
              <a:spcBef>
                <a:spcPct val="0"/>
              </a:spcBef>
              <a:spcAft>
                <a:spcPct val="0"/>
              </a:spcAft>
              <a:buNone/>
            </a:pPr>
            <a:r>
              <a:rPr lang="en-US" sz="2200" dirty="0" smtClean="0">
                <a:latin typeface="Arial" panose="020B0604020202020204" pitchFamily="34" charset="0"/>
                <a:cs typeface="Arial" panose="020B0604020202020204" pitchFamily="34" charset="0"/>
              </a:rPr>
              <a:t>	Beauty </a:t>
            </a:r>
            <a:r>
              <a:rPr lang="en-US" sz="2200" dirty="0">
                <a:latin typeface="Arial" panose="020B0604020202020204" pitchFamily="34" charset="0"/>
                <a:cs typeface="Arial" panose="020B0604020202020204" pitchFamily="34" charset="0"/>
              </a:rPr>
              <a:t>Salon is an establishment dealing with cosmetic treatments for men and </a:t>
            </a:r>
            <a:r>
              <a:rPr lang="en-US" sz="2200" dirty="0" smtClean="0">
                <a:latin typeface="Arial" panose="020B0604020202020204" pitchFamily="34" charset="0"/>
                <a:cs typeface="Arial" panose="020B0604020202020204" pitchFamily="34" charset="0"/>
              </a:rPr>
              <a:t>women.</a:t>
            </a:r>
          </a:p>
          <a:p>
            <a:pPr marL="0" lvl="0" indent="0" algn="just" eaLnBrk="0" fontAlgn="base" hangingPunct="0">
              <a:lnSpc>
                <a:spcPct val="150000"/>
              </a:lnSpc>
              <a:spcBef>
                <a:spcPct val="0"/>
              </a:spcBef>
              <a:spcAft>
                <a:spcPct val="0"/>
              </a:spcAft>
              <a:buNone/>
            </a:pPr>
            <a:r>
              <a:rPr lang="en-US" sz="2200" dirty="0" smtClean="0">
                <a:latin typeface="Arial" panose="020B0604020202020204" pitchFamily="34" charset="0"/>
                <a:cs typeface="Arial" panose="020B0604020202020204" pitchFamily="34" charset="0"/>
              </a:rPr>
              <a:t>	Provide </a:t>
            </a:r>
            <a:r>
              <a:rPr lang="en-US" sz="2200" dirty="0">
                <a:latin typeface="Arial" panose="020B0604020202020204" pitchFamily="34" charset="0"/>
                <a:cs typeface="Arial" panose="020B0604020202020204" pitchFamily="34" charset="0"/>
              </a:rPr>
              <a:t>more generalized services related to skin health, facial aesthetic, </a:t>
            </a:r>
            <a:r>
              <a:rPr lang="en-US" sz="2200" dirty="0" smtClean="0">
                <a:latin typeface="Arial" panose="020B0604020202020204" pitchFamily="34" charset="0"/>
                <a:cs typeface="Arial" panose="020B0604020202020204" pitchFamily="34" charset="0"/>
              </a:rPr>
              <a:t>foot </a:t>
            </a:r>
            <a:r>
              <a:rPr lang="en-US" sz="2200" dirty="0">
                <a:latin typeface="Arial" panose="020B0604020202020204" pitchFamily="34" charset="0"/>
                <a:cs typeface="Arial" panose="020B0604020202020204" pitchFamily="34" charset="0"/>
              </a:rPr>
              <a:t>care, nail manicures</a:t>
            </a:r>
            <a:r>
              <a:rPr lang="en-US" sz="2200" dirty="0" smtClean="0">
                <a:latin typeface="Arial" panose="020B0604020202020204" pitchFamily="34" charset="0"/>
                <a:cs typeface="Arial" panose="020B0604020202020204" pitchFamily="34" charset="0"/>
              </a:rPr>
              <a:t>, etc.</a:t>
            </a:r>
          </a:p>
          <a:p>
            <a:pPr marL="0" indent="0" algn="just" eaLnBrk="0" fontAlgn="base" hangingPunct="0">
              <a:lnSpc>
                <a:spcPct val="100000"/>
              </a:lnSpc>
              <a:spcBef>
                <a:spcPct val="0"/>
              </a:spcBef>
              <a:spcAft>
                <a:spcPct val="0"/>
              </a:spcAft>
              <a:buNone/>
            </a:pPr>
            <a:endParaRPr lang="en-US" sz="2200" dirty="0">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None/>
            </a:pPr>
            <a:endParaRPr lang="en-US" sz="2200" dirty="0">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None/>
            </a:pPr>
            <a:r>
              <a:rPr lang="pt-PT" altLang="pt-PT" sz="2200" dirty="0">
                <a:latin typeface="Arial" panose="020B0604020202020204" pitchFamily="34" charset="0"/>
                <a:cs typeface="Arial" panose="020B0604020202020204" pitchFamily="34" charset="0"/>
              </a:rPr>
              <a:t> </a:t>
            </a:r>
          </a:p>
        </p:txBody>
      </p:sp>
      <p:pic>
        <p:nvPicPr>
          <p:cNvPr id="1030" name="Picture 6" descr="Resultado de imagem para nails transparent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5327" y="3052293"/>
            <a:ext cx="3564679" cy="380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97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PT" b="1" dirty="0">
                <a:effectLst>
                  <a:outerShdw blurRad="38100" dist="38100" dir="2700000" algn="tl">
                    <a:srgbClr val="000000">
                      <a:alpha val="43137"/>
                    </a:srgbClr>
                  </a:outerShdw>
                  <a:reflection blurRad="6350" stA="55000" endA="300" endPos="45500" dir="5400000" sy="-100000" algn="bl" rotWithShape="0"/>
                </a:effectLst>
              </a:rPr>
              <a:t>Albufeira</a:t>
            </a:r>
          </a:p>
        </p:txBody>
      </p:sp>
      <p:sp>
        <p:nvSpPr>
          <p:cNvPr id="6" name="Rectangle 2"/>
          <p:cNvSpPr>
            <a:spLocks noGrp="1" noChangeArrowheads="1"/>
          </p:cNvSpPr>
          <p:nvPr>
            <p:ph idx="1"/>
          </p:nvPr>
        </p:nvSpPr>
        <p:spPr bwMode="auto">
          <a:xfrm>
            <a:off x="1173178" y="2116736"/>
            <a:ext cx="9845644" cy="952890"/>
          </a:xfrm>
          <a:prstGeom prst="rect">
            <a:avLst/>
          </a:prstGeom>
          <a:noFill/>
          <a:ln>
            <a:noFill/>
          </a:ln>
          <a:effectLst/>
        </p:spPr>
        <p:txBody>
          <a:bodyPr vert="horz" wrap="none" lIns="0" tIns="0" rIns="0" bIns="0" numCol="1" anchor="ctr" anchorCtr="0" compatLnSpc="1">
            <a:prstTxWarp prst="textNoShape">
              <a:avLst/>
            </a:prstTxWarp>
            <a:spAutoFit/>
          </a:bodyPr>
          <a:lstStyle/>
          <a:p>
            <a:pPr marL="0" marR="0" indent="0" algn="just" eaLnBrk="0" fontAlgn="base" hangingPunct="0">
              <a:lnSpc>
                <a:spcPct val="150000"/>
              </a:lnSpc>
              <a:spcBef>
                <a:spcPct val="0"/>
              </a:spcBef>
              <a:spcAft>
                <a:spcPct val="0"/>
              </a:spcAft>
              <a:buClrTx/>
              <a:buSzTx/>
              <a:buNone/>
              <a:tabLst/>
            </a:pPr>
            <a:r>
              <a:rPr lang="pt-PT" altLang="pt-PT" sz="2200" dirty="0" err="1">
                <a:latin typeface="Arial" panose="020B0604020202020204" pitchFamily="34" charset="0"/>
                <a:cs typeface="Arial" panose="020B0604020202020204" pitchFamily="34" charset="0"/>
              </a:rPr>
              <a:t>It</a:t>
            </a:r>
            <a:r>
              <a:rPr lang="pt-PT" altLang="pt-PT" sz="2200" dirty="0">
                <a:latin typeface="Arial" panose="020B0604020202020204" pitchFamily="34" charset="0"/>
                <a:cs typeface="Arial" panose="020B0604020202020204" pitchFamily="34" charset="0"/>
              </a:rPr>
              <a:t> </a:t>
            </a:r>
            <a:r>
              <a:rPr lang="pt-PT" altLang="pt-PT" sz="2200" dirty="0" err="1">
                <a:latin typeface="Arial" panose="020B0604020202020204" pitchFamily="34" charset="0"/>
                <a:cs typeface="Arial" panose="020B0604020202020204" pitchFamily="34" charset="0"/>
              </a:rPr>
              <a:t>has</a:t>
            </a:r>
            <a:r>
              <a:rPr lang="pt-PT" altLang="pt-PT" sz="2200" dirty="0">
                <a:latin typeface="Arial" panose="020B0604020202020204" pitchFamily="34" charset="0"/>
                <a:cs typeface="Arial" panose="020B0604020202020204" pitchFamily="34" charset="0"/>
              </a:rPr>
              <a:t> </a:t>
            </a:r>
            <a:r>
              <a:rPr lang="pt-PT" altLang="pt-PT" sz="2200" dirty="0" smtClean="0">
                <a:latin typeface="Arial" panose="020B0604020202020204" pitchFamily="34" charset="0"/>
                <a:cs typeface="Arial" panose="020B0604020202020204" pitchFamily="34" charset="0"/>
              </a:rPr>
              <a:t>40,000 (</a:t>
            </a:r>
            <a:r>
              <a:rPr lang="pt-PT" altLang="pt-PT" sz="2200" dirty="0" err="1" smtClean="0">
                <a:latin typeface="Arial" panose="020B0604020202020204" pitchFamily="34" charset="0"/>
                <a:cs typeface="Arial" panose="020B0604020202020204" pitchFamily="34" charset="0"/>
              </a:rPr>
              <a:t>forty</a:t>
            </a:r>
            <a:r>
              <a:rPr lang="pt-PT" altLang="pt-PT" sz="2200" dirty="0" smtClean="0">
                <a:latin typeface="Arial" panose="020B0604020202020204" pitchFamily="34" charset="0"/>
                <a:cs typeface="Arial" panose="020B0604020202020204" pitchFamily="34" charset="0"/>
              </a:rPr>
              <a:t> </a:t>
            </a:r>
            <a:r>
              <a:rPr lang="pt-PT" altLang="pt-PT" sz="2200" dirty="0" err="1" smtClean="0">
                <a:latin typeface="Arial" panose="020B0604020202020204" pitchFamily="34" charset="0"/>
                <a:cs typeface="Arial" panose="020B0604020202020204" pitchFamily="34" charset="0"/>
              </a:rPr>
              <a:t>thousand</a:t>
            </a:r>
            <a:r>
              <a:rPr lang="pt-PT" altLang="pt-PT" sz="2200" dirty="0" smtClean="0">
                <a:latin typeface="Arial" panose="020B0604020202020204" pitchFamily="34" charset="0"/>
                <a:cs typeface="Arial" panose="020B0604020202020204" pitchFamily="34" charset="0"/>
              </a:rPr>
              <a:t>) </a:t>
            </a:r>
            <a:r>
              <a:rPr lang="pt-PT" altLang="pt-PT" sz="2200" dirty="0" err="1">
                <a:latin typeface="Arial" panose="020B0604020202020204" pitchFamily="34" charset="0"/>
                <a:cs typeface="Arial" panose="020B0604020202020204" pitchFamily="34" charset="0"/>
              </a:rPr>
              <a:t>inhabitants</a:t>
            </a:r>
            <a:r>
              <a:rPr lang="pt-PT" altLang="pt-PT" sz="2200" dirty="0">
                <a:latin typeface="Arial" panose="020B0604020202020204" pitchFamily="34" charset="0"/>
                <a:cs typeface="Arial" panose="020B0604020202020204" pitchFamily="34" charset="0"/>
              </a:rPr>
              <a:t> </a:t>
            </a:r>
            <a:r>
              <a:rPr lang="pt-PT" altLang="pt-PT" sz="2200" dirty="0" err="1">
                <a:latin typeface="Arial" panose="020B0604020202020204" pitchFamily="34" charset="0"/>
                <a:cs typeface="Arial" panose="020B0604020202020204" pitchFamily="34" charset="0"/>
              </a:rPr>
              <a:t>and</a:t>
            </a:r>
            <a:r>
              <a:rPr lang="pt-PT" altLang="pt-PT" sz="2200" dirty="0">
                <a:latin typeface="Arial" panose="020B0604020202020204" pitchFamily="34" charset="0"/>
                <a:cs typeface="Arial" panose="020B0604020202020204" pitchFamily="34" charset="0"/>
              </a:rPr>
              <a:t> </a:t>
            </a:r>
            <a:r>
              <a:rPr lang="pt-PT" altLang="pt-PT" sz="2200" dirty="0" err="1">
                <a:latin typeface="Arial" panose="020B0604020202020204" pitchFamily="34" charset="0"/>
                <a:cs typeface="Arial" panose="020B0604020202020204" pitchFamily="34" charset="0"/>
              </a:rPr>
              <a:t>is</a:t>
            </a:r>
            <a:r>
              <a:rPr lang="pt-PT" altLang="pt-PT" sz="2200" dirty="0">
                <a:latin typeface="Arial" panose="020B0604020202020204" pitchFamily="34" charset="0"/>
                <a:cs typeface="Arial" panose="020B0604020202020204" pitchFamily="34" charset="0"/>
              </a:rPr>
              <a:t> a </a:t>
            </a:r>
            <a:r>
              <a:rPr lang="pt-PT" altLang="pt-PT" sz="2200" dirty="0" err="1">
                <a:latin typeface="Arial" panose="020B0604020202020204" pitchFamily="34" charset="0"/>
                <a:cs typeface="Arial" panose="020B0604020202020204" pitchFamily="34" charset="0"/>
              </a:rPr>
              <a:t>city</a:t>
            </a:r>
            <a:r>
              <a:rPr lang="pt-PT" altLang="pt-PT" sz="2200" dirty="0">
                <a:latin typeface="Arial" panose="020B0604020202020204" pitchFamily="34" charset="0"/>
                <a:cs typeface="Arial" panose="020B0604020202020204" pitchFamily="34" charset="0"/>
              </a:rPr>
              <a:t> in </a:t>
            </a:r>
            <a:r>
              <a:rPr lang="pt-PT" altLang="pt-PT" sz="2200" dirty="0" err="1">
                <a:latin typeface="Arial" panose="020B0604020202020204" pitchFamily="34" charset="0"/>
                <a:cs typeface="Arial" panose="020B0604020202020204" pitchFamily="34" charset="0"/>
              </a:rPr>
              <a:t>the</a:t>
            </a:r>
            <a:r>
              <a:rPr lang="pt-PT" altLang="pt-PT" sz="2200" dirty="0">
                <a:latin typeface="Arial" panose="020B0604020202020204" pitchFamily="34" charset="0"/>
                <a:cs typeface="Arial" panose="020B0604020202020204" pitchFamily="34" charset="0"/>
              </a:rPr>
              <a:t> </a:t>
            </a:r>
            <a:r>
              <a:rPr lang="pt-PT" altLang="pt-PT" sz="2200" dirty="0" err="1">
                <a:latin typeface="Arial" panose="020B0604020202020204" pitchFamily="34" charset="0"/>
                <a:cs typeface="Arial" panose="020B0604020202020204" pitchFamily="34" charset="0"/>
              </a:rPr>
              <a:t>south</a:t>
            </a:r>
            <a:r>
              <a:rPr lang="pt-PT" altLang="pt-PT" sz="2200" dirty="0">
                <a:latin typeface="Arial" panose="020B0604020202020204" pitchFamily="34" charset="0"/>
                <a:cs typeface="Arial" panose="020B0604020202020204" pitchFamily="34" charset="0"/>
              </a:rPr>
              <a:t> </a:t>
            </a:r>
            <a:r>
              <a:rPr lang="pt-PT" altLang="pt-PT" sz="2200" dirty="0" err="1">
                <a:latin typeface="Arial" panose="020B0604020202020204" pitchFamily="34" charset="0"/>
                <a:cs typeface="Arial" panose="020B0604020202020204" pitchFamily="34" charset="0"/>
              </a:rPr>
              <a:t>of</a:t>
            </a:r>
            <a:r>
              <a:rPr lang="pt-PT" altLang="pt-PT" sz="2200" dirty="0">
                <a:latin typeface="Arial" panose="020B0604020202020204" pitchFamily="34" charset="0"/>
                <a:cs typeface="Arial" panose="020B0604020202020204" pitchFamily="34" charset="0"/>
              </a:rPr>
              <a:t> </a:t>
            </a:r>
            <a:r>
              <a:rPr lang="pt-PT" altLang="pt-PT" sz="2200" dirty="0" smtClean="0">
                <a:latin typeface="Arial" panose="020B0604020202020204" pitchFamily="34" charset="0"/>
                <a:cs typeface="Arial" panose="020B0604020202020204" pitchFamily="34" charset="0"/>
              </a:rPr>
              <a:t>Portugal. </a:t>
            </a:r>
          </a:p>
          <a:p>
            <a:pPr marL="0" marR="0" indent="0" algn="just" eaLnBrk="0" fontAlgn="base" hangingPunct="0">
              <a:lnSpc>
                <a:spcPct val="150000"/>
              </a:lnSpc>
              <a:spcBef>
                <a:spcPct val="0"/>
              </a:spcBef>
              <a:spcAft>
                <a:spcPct val="0"/>
              </a:spcAft>
              <a:buClrTx/>
              <a:buSzTx/>
              <a:buNone/>
              <a:tabLst/>
            </a:pPr>
            <a:r>
              <a:rPr lang="pt-PT" altLang="pt-PT" sz="2200" dirty="0" err="1" smtClean="0">
                <a:latin typeface="Arial" panose="020B0604020202020204" pitchFamily="34" charset="0"/>
                <a:cs typeface="Arial" panose="020B0604020202020204" pitchFamily="34" charset="0"/>
              </a:rPr>
              <a:t>It’s</a:t>
            </a:r>
            <a:r>
              <a:rPr lang="pt-PT" altLang="pt-PT" sz="2200" dirty="0" smtClean="0">
                <a:latin typeface="Arial" panose="020B0604020202020204" pitchFamily="34" charset="0"/>
                <a:cs typeface="Arial" panose="020B0604020202020204" pitchFamily="34" charset="0"/>
              </a:rPr>
              <a:t> </a:t>
            </a:r>
            <a:r>
              <a:rPr lang="pt-PT" altLang="pt-PT" sz="2200" dirty="0" err="1" smtClean="0">
                <a:latin typeface="Arial" panose="020B0604020202020204" pitchFamily="34" charset="0"/>
                <a:cs typeface="Arial" panose="020B0604020202020204" pitchFamily="34" charset="0"/>
              </a:rPr>
              <a:t>considered</a:t>
            </a:r>
            <a:r>
              <a:rPr lang="pt-PT" altLang="pt-PT" sz="2200" dirty="0" smtClean="0">
                <a:latin typeface="Arial" panose="020B0604020202020204" pitchFamily="34" charset="0"/>
                <a:cs typeface="Arial" panose="020B0604020202020204" pitchFamily="34" charset="0"/>
              </a:rPr>
              <a:t> a </a:t>
            </a:r>
            <a:r>
              <a:rPr lang="pt-PT" altLang="pt-PT" sz="2200" dirty="0" err="1" smtClean="0">
                <a:latin typeface="Arial" panose="020B0604020202020204" pitchFamily="34" charset="0"/>
                <a:cs typeface="Arial" panose="020B0604020202020204" pitchFamily="34" charset="0"/>
              </a:rPr>
              <a:t>tourism</a:t>
            </a:r>
            <a:r>
              <a:rPr lang="pt-PT" altLang="pt-PT" sz="2200" dirty="0" smtClean="0">
                <a:latin typeface="Arial" panose="020B0604020202020204" pitchFamily="34" charset="0"/>
                <a:cs typeface="Arial" panose="020B0604020202020204" pitchFamily="34" charset="0"/>
              </a:rPr>
              <a:t> </a:t>
            </a:r>
            <a:r>
              <a:rPr lang="pt-PT" altLang="pt-PT" sz="2200" dirty="0" err="1" smtClean="0">
                <a:latin typeface="Arial" panose="020B0604020202020204" pitchFamily="34" charset="0"/>
                <a:cs typeface="Arial" panose="020B0604020202020204" pitchFamily="34" charset="0"/>
              </a:rPr>
              <a:t>city</a:t>
            </a:r>
            <a:r>
              <a:rPr lang="pt-PT" altLang="pt-PT" sz="2200" dirty="0" smtClean="0">
                <a:latin typeface="Arial" panose="020B0604020202020204" pitchFamily="34" charset="0"/>
                <a:cs typeface="Arial" panose="020B0604020202020204" pitchFamily="34" charset="0"/>
              </a:rPr>
              <a:t>.</a:t>
            </a:r>
            <a:endParaRPr lang="pt-PT" altLang="pt-PT" sz="2200" dirty="0">
              <a:latin typeface="Arial" panose="020B0604020202020204" pitchFamily="34" charset="0"/>
              <a:cs typeface="Arial" panose="020B0604020202020204" pitchFamily="34" charset="0"/>
            </a:endParaRPr>
          </a:p>
        </p:txBody>
      </p:sp>
      <p:pic>
        <p:nvPicPr>
          <p:cNvPr id="4102" name="Picture 6" descr="Foto de Rafaella Rodrig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3495675"/>
            <a:ext cx="6572250" cy="269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4401113"/>
            <a:ext cx="10058400" cy="2456887"/>
          </a:xfrm>
          <a:prstGeom prst="rect">
            <a:avLst/>
          </a:prstGeom>
        </p:spPr>
      </p:pic>
      <p:sp>
        <p:nvSpPr>
          <p:cNvPr id="2" name="Título 1"/>
          <p:cNvSpPr>
            <a:spLocks noGrp="1"/>
          </p:cNvSpPr>
          <p:nvPr>
            <p:ph type="title"/>
          </p:nvPr>
        </p:nvSpPr>
        <p:spPr/>
        <p:txBody>
          <a:bodyPr>
            <a:normAutofit/>
          </a:bodyPr>
          <a:lstStyle/>
          <a:p>
            <a:pPr algn="ctr"/>
            <a:r>
              <a:rPr lang="pt-PT" b="1" dirty="0" err="1" smtClean="0">
                <a:effectLst>
                  <a:outerShdw blurRad="38100" dist="38100" dir="2700000" algn="tl">
                    <a:srgbClr val="000000">
                      <a:alpha val="43137"/>
                    </a:srgbClr>
                  </a:outerShdw>
                  <a:reflection blurRad="6350" stA="55000" endA="300" endPos="45500" dir="5400000" sy="-100000" algn="bl" rotWithShape="0"/>
                </a:effectLst>
              </a:rPr>
              <a:t>Beauty</a:t>
            </a:r>
            <a:r>
              <a:rPr lang="pt-PT" b="1" dirty="0" smtClean="0">
                <a:effectLst>
                  <a:outerShdw blurRad="38100" dist="38100" dir="2700000" algn="tl">
                    <a:srgbClr val="000000">
                      <a:alpha val="43137"/>
                    </a:srgbClr>
                  </a:outerShdw>
                  <a:reflection blurRad="6350" stA="55000" endA="300" endPos="45500" dir="5400000" sy="-100000" algn="bl" rotWithShape="0"/>
                </a:effectLst>
              </a:rPr>
              <a:t> </a:t>
            </a:r>
            <a:r>
              <a:rPr lang="pt-PT" b="1" dirty="0" err="1">
                <a:effectLst>
                  <a:outerShdw blurRad="38100" dist="38100" dir="2700000" algn="tl">
                    <a:srgbClr val="000000">
                      <a:alpha val="43137"/>
                    </a:srgbClr>
                  </a:outerShdw>
                  <a:reflection blurRad="6350" stA="55000" endA="300" endPos="45500" dir="5400000" sy="-100000" algn="bl" rotWithShape="0"/>
                </a:effectLst>
              </a:rPr>
              <a:t>Salon</a:t>
            </a:r>
            <a:r>
              <a:rPr lang="pt-PT" b="1" dirty="0">
                <a:effectLst>
                  <a:outerShdw blurRad="38100" dist="38100" dir="2700000" algn="tl">
                    <a:srgbClr val="000000">
                      <a:alpha val="43137"/>
                    </a:srgbClr>
                  </a:outerShdw>
                  <a:reflection blurRad="6350" stA="55000" endA="300" endPos="45500" dir="5400000" sy="-100000" algn="bl" rotWithShape="0"/>
                </a:effectLst>
              </a:rPr>
              <a:t> </a:t>
            </a:r>
            <a:r>
              <a:rPr lang="pt-PT" b="1" dirty="0" err="1">
                <a:effectLst>
                  <a:outerShdw blurRad="38100" dist="38100" dir="2700000" algn="tl">
                    <a:srgbClr val="000000">
                      <a:alpha val="43137"/>
                    </a:srgbClr>
                  </a:outerShdw>
                  <a:reflection blurRad="6350" stA="55000" endA="300" endPos="45500" dir="5400000" sy="-100000" algn="bl" rotWithShape="0"/>
                </a:effectLst>
              </a:rPr>
              <a:t>and</a:t>
            </a:r>
            <a:r>
              <a:rPr lang="pt-PT" b="1" dirty="0">
                <a:effectLst>
                  <a:outerShdw blurRad="38100" dist="38100" dir="2700000" algn="tl">
                    <a:srgbClr val="000000">
                      <a:alpha val="43137"/>
                    </a:srgbClr>
                  </a:outerShdw>
                  <a:reflection blurRad="6350" stA="55000" endA="300" endPos="45500" dir="5400000" sy="-100000" algn="bl" rotWithShape="0"/>
                </a:effectLst>
              </a:rPr>
              <a:t> Bar</a:t>
            </a:r>
          </a:p>
        </p:txBody>
      </p:sp>
      <p:sp>
        <p:nvSpPr>
          <p:cNvPr id="3" name="Marcador de Posição de Conteúdo 2"/>
          <p:cNvSpPr>
            <a:spLocks noGrp="1"/>
          </p:cNvSpPr>
          <p:nvPr>
            <p:ph idx="1"/>
          </p:nvPr>
        </p:nvSpPr>
        <p:spPr>
          <a:xfrm>
            <a:off x="1295400" y="1882775"/>
            <a:ext cx="10058400" cy="4351338"/>
          </a:xfrm>
        </p:spPr>
        <p:txBody>
          <a:bodyPr>
            <a:normAutofit/>
          </a:bodyPr>
          <a:lstStyle/>
          <a:p>
            <a:pPr marL="0" indent="0" algn="just">
              <a:lnSpc>
                <a:spcPct val="150000"/>
              </a:lnSpc>
              <a:spcBef>
                <a:spcPts val="0"/>
              </a:spcBef>
              <a:buNone/>
            </a:pPr>
            <a:r>
              <a:rPr lang="en-US" dirty="0" smtClean="0"/>
              <a:t>Beauty Salon &amp; Bar is a place where all Women and Men can enjoy the beauty services while tasting a good drink or just enjoy good times with friends or family. </a:t>
            </a:r>
          </a:p>
          <a:p>
            <a:pPr marL="0" indent="0" algn="just">
              <a:lnSpc>
                <a:spcPct val="150000"/>
              </a:lnSpc>
              <a:spcBef>
                <a:spcPts val="0"/>
              </a:spcBef>
              <a:buNone/>
            </a:pPr>
            <a:r>
              <a:rPr lang="en-US" dirty="0" smtClean="0"/>
              <a:t>The place would be at </a:t>
            </a:r>
            <a:r>
              <a:rPr lang="en-US" dirty="0" err="1" smtClean="0"/>
              <a:t>Albufeira</a:t>
            </a:r>
            <a:r>
              <a:rPr lang="en-US" dirty="0"/>
              <a:t> </a:t>
            </a:r>
            <a:r>
              <a:rPr lang="en-US" dirty="0" smtClean="0"/>
              <a:t>Town and timetable would be from Tuesday to Sunday from 11am to 2am.</a:t>
            </a:r>
            <a:endParaRPr lang="pt-PT" dirty="0"/>
          </a:p>
        </p:txBody>
      </p:sp>
    </p:spTree>
    <p:extLst>
      <p:ext uri="{BB962C8B-B14F-4D97-AF65-F5344CB8AC3E}">
        <p14:creationId xmlns:p14="http://schemas.microsoft.com/office/powerpoint/2010/main" val="299011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838200" y="689352"/>
            <a:ext cx="10515600" cy="677108"/>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PT" b="1" dirty="0" err="1" smtClean="0">
                <a:effectLst>
                  <a:outerShdw blurRad="38100" dist="38100" dir="2700000" algn="tl">
                    <a:srgbClr val="000000">
                      <a:alpha val="43137"/>
                    </a:srgbClr>
                  </a:outerShdw>
                  <a:reflection blurRad="6350" stA="55000" endA="300" endPos="45500" dir="5400000" sy="-100000" algn="bl" rotWithShape="0"/>
                </a:effectLst>
              </a:rPr>
              <a:t>Treatments</a:t>
            </a:r>
            <a:r>
              <a:rPr kumimoji="0" lang="pt-PT" altLang="pt-PT" sz="1100" b="0" i="0" u="none" strike="noStrike" cap="none" normalizeH="0" baseline="0" dirty="0" smtClean="0">
                <a:ln>
                  <a:noFill/>
                </a:ln>
                <a:solidFill>
                  <a:schemeClr val="tx1"/>
                </a:solidFill>
                <a:effectLst/>
              </a:rPr>
              <a:t> </a:t>
            </a:r>
            <a:endParaRPr kumimoji="0" lang="pt-PT" altLang="pt-PT" sz="1800" b="0" i="0" u="none" strike="noStrike" cap="none" normalizeH="0" baseline="0" dirty="0" smtClean="0">
              <a:ln>
                <a:noFill/>
              </a:ln>
              <a:solidFill>
                <a:schemeClr val="tx1"/>
              </a:solidFill>
              <a:effectLst/>
              <a:latin typeface="Arial" panose="020B0604020202020204" pitchFamily="34" charset="0"/>
            </a:endParaRPr>
          </a:p>
        </p:txBody>
      </p:sp>
      <p:pic>
        <p:nvPicPr>
          <p:cNvPr id="11" name="Marcador de Posição de Conteúdo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145"/>
          <a:stretch/>
        </p:blipFill>
        <p:spPr>
          <a:xfrm>
            <a:off x="2971800" y="4384242"/>
            <a:ext cx="3543300" cy="2481987"/>
          </a:xfrm>
          <a:prstGeom prst="rect">
            <a:avLst/>
          </a:prstGeom>
          <a:ln>
            <a:noFill/>
          </a:ln>
          <a:effectLst>
            <a:softEdge rad="112500"/>
          </a:effectLst>
        </p:spPr>
      </p:pic>
      <p:pic>
        <p:nvPicPr>
          <p:cNvPr id="12" name="Imagem 11"/>
          <p:cNvPicPr>
            <a:picLocks noChangeAspect="1"/>
          </p:cNvPicPr>
          <p:nvPr/>
        </p:nvPicPr>
        <p:blipFill rotWithShape="1">
          <a:blip r:embed="rId3" cstate="print">
            <a:extLst>
              <a:ext uri="{28A0092B-C50C-407E-A947-70E740481C1C}">
                <a14:useLocalDpi xmlns:a14="http://schemas.microsoft.com/office/drawing/2010/main" val="0"/>
              </a:ext>
            </a:extLst>
          </a:blip>
          <a:srcRect l="23504" r="6410"/>
          <a:stretch/>
        </p:blipFill>
        <p:spPr>
          <a:xfrm>
            <a:off x="10248900" y="4402196"/>
            <a:ext cx="3271743" cy="2473757"/>
          </a:xfrm>
          <a:prstGeom prst="rect">
            <a:avLst/>
          </a:prstGeom>
          <a:ln>
            <a:noFill/>
          </a:ln>
          <a:effectLst>
            <a:softEdge rad="112500"/>
          </a:effectLst>
        </p:spPr>
      </p:pic>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4384243"/>
            <a:ext cx="4000500" cy="2473757"/>
          </a:xfrm>
          <a:prstGeom prst="rect">
            <a:avLst/>
          </a:prstGeom>
          <a:ln>
            <a:noFill/>
          </a:ln>
          <a:effectLst>
            <a:softEdge rad="112500"/>
          </a:effectLst>
        </p:spPr>
      </p:pic>
      <p:pic>
        <p:nvPicPr>
          <p:cNvPr id="14" name="Imagem 13"/>
          <p:cNvPicPr>
            <a:picLocks noChangeAspect="1"/>
          </p:cNvPicPr>
          <p:nvPr/>
        </p:nvPicPr>
        <p:blipFill rotWithShape="1">
          <a:blip r:embed="rId5" cstate="print">
            <a:extLst>
              <a:ext uri="{28A0092B-C50C-407E-A947-70E740481C1C}">
                <a14:useLocalDpi xmlns:a14="http://schemas.microsoft.com/office/drawing/2010/main" val="0"/>
              </a:ext>
            </a:extLst>
          </a:blip>
          <a:srcRect l="7437" r="10744"/>
          <a:stretch/>
        </p:blipFill>
        <p:spPr>
          <a:xfrm>
            <a:off x="6515100" y="4384242"/>
            <a:ext cx="3733800" cy="2491711"/>
          </a:xfrm>
          <a:prstGeom prst="rect">
            <a:avLst/>
          </a:prstGeom>
          <a:ln>
            <a:noFill/>
          </a:ln>
          <a:effectLst>
            <a:softEdge rad="112500"/>
          </a:effectLst>
        </p:spPr>
      </p:pic>
      <p:sp>
        <p:nvSpPr>
          <p:cNvPr id="15" name="CaixaDeTexto 14"/>
          <p:cNvSpPr txBox="1"/>
          <p:nvPr/>
        </p:nvSpPr>
        <p:spPr>
          <a:xfrm>
            <a:off x="838200" y="1768747"/>
            <a:ext cx="6419850" cy="1646156"/>
          </a:xfrm>
          <a:prstGeom prst="rect">
            <a:avLst/>
          </a:prstGeom>
          <a:noFill/>
        </p:spPr>
        <p:txBody>
          <a:bodyPr wrap="square" rtlCol="0">
            <a:spAutoFit/>
          </a:bodyPr>
          <a:lstStyle/>
          <a:p>
            <a:pPr marL="285750" indent="-285750">
              <a:lnSpc>
                <a:spcPct val="160000"/>
              </a:lnSpc>
              <a:spcBef>
                <a:spcPts val="0"/>
              </a:spcBef>
              <a:buFont typeface="Wingdings" panose="05000000000000000000" pitchFamily="2" charset="2"/>
              <a:buChar char="v"/>
            </a:pPr>
            <a:r>
              <a:rPr lang="pt-PT" sz="2200" b="1" dirty="0" smtClean="0">
                <a:latin typeface="Arial" panose="020B0604020202020204" pitchFamily="34" charset="0"/>
                <a:cs typeface="Arial" panose="020B0604020202020204" pitchFamily="34" charset="0"/>
              </a:rPr>
              <a:t>Manicure/</a:t>
            </a:r>
            <a:r>
              <a:rPr lang="pt-PT" sz="2200" b="1" dirty="0" err="1" smtClean="0">
                <a:latin typeface="Arial" panose="020B0604020202020204" pitchFamily="34" charset="0"/>
                <a:cs typeface="Arial" panose="020B0604020202020204" pitchFamily="34" charset="0"/>
              </a:rPr>
              <a:t>Pedicure</a:t>
            </a:r>
            <a:endParaRPr lang="pt-PT" sz="2200" b="1" dirty="0">
              <a:latin typeface="Arial" panose="020B0604020202020204" pitchFamily="34" charset="0"/>
              <a:cs typeface="Arial" panose="020B0604020202020204" pitchFamily="34" charset="0"/>
            </a:endParaRPr>
          </a:p>
          <a:p>
            <a:pPr marL="285750" indent="-285750">
              <a:lnSpc>
                <a:spcPct val="160000"/>
              </a:lnSpc>
              <a:spcBef>
                <a:spcPts val="0"/>
              </a:spcBef>
              <a:buFont typeface="Wingdings" panose="05000000000000000000" pitchFamily="2" charset="2"/>
              <a:buChar char="v"/>
            </a:pPr>
            <a:r>
              <a:rPr lang="pt-PT" sz="2200" b="1" dirty="0" err="1" smtClean="0">
                <a:latin typeface="Arial" panose="020B0604020202020204" pitchFamily="34" charset="0"/>
                <a:cs typeface="Arial" panose="020B0604020202020204" pitchFamily="34" charset="0"/>
              </a:rPr>
              <a:t>Gelish</a:t>
            </a:r>
            <a:r>
              <a:rPr lang="pt-PT" sz="2200" b="1" dirty="0" smtClean="0">
                <a:latin typeface="Arial" panose="020B0604020202020204" pitchFamily="34" charset="0"/>
                <a:cs typeface="Arial" panose="020B0604020202020204" pitchFamily="34" charset="0"/>
              </a:rPr>
              <a:t> Nails </a:t>
            </a:r>
          </a:p>
          <a:p>
            <a:pPr marL="285750" indent="-285750">
              <a:lnSpc>
                <a:spcPct val="160000"/>
              </a:lnSpc>
              <a:spcBef>
                <a:spcPts val="0"/>
              </a:spcBef>
              <a:buFont typeface="Wingdings" panose="05000000000000000000" pitchFamily="2" charset="2"/>
              <a:buChar char="v"/>
            </a:pPr>
            <a:r>
              <a:rPr lang="pt-PT" sz="2200" b="1" dirty="0" err="1" smtClean="0">
                <a:latin typeface="Arial" panose="020B0604020202020204" pitchFamily="34" charset="0"/>
                <a:cs typeface="Arial" panose="020B0604020202020204" pitchFamily="34" charset="0"/>
              </a:rPr>
              <a:t>Acrylic</a:t>
            </a:r>
            <a:r>
              <a:rPr lang="pt-PT" sz="2200" b="1" dirty="0" smtClean="0">
                <a:latin typeface="Arial" panose="020B0604020202020204" pitchFamily="34" charset="0"/>
                <a:cs typeface="Arial" panose="020B0604020202020204" pitchFamily="34" charset="0"/>
              </a:rPr>
              <a:t> Nails </a:t>
            </a:r>
          </a:p>
        </p:txBody>
      </p:sp>
      <p:sp>
        <p:nvSpPr>
          <p:cNvPr id="16" name="Retângulo 15"/>
          <p:cNvSpPr/>
          <p:nvPr/>
        </p:nvSpPr>
        <p:spPr>
          <a:xfrm>
            <a:off x="4133850" y="1733128"/>
            <a:ext cx="8058150" cy="1717393"/>
          </a:xfrm>
          <a:prstGeom prst="rect">
            <a:avLst/>
          </a:prstGeom>
        </p:spPr>
        <p:txBody>
          <a:bodyPr wrap="square">
            <a:spAutoFit/>
          </a:bodyPr>
          <a:lstStyle/>
          <a:p>
            <a:pPr marL="285750" indent="-285750">
              <a:lnSpc>
                <a:spcPct val="160000"/>
              </a:lnSpc>
              <a:spcBef>
                <a:spcPts val="0"/>
              </a:spcBef>
              <a:buFont typeface="Wingdings" panose="05000000000000000000" pitchFamily="2" charset="2"/>
              <a:buChar char="v"/>
            </a:pPr>
            <a:r>
              <a:rPr lang="pt-PT" sz="2200" b="1" dirty="0" err="1" smtClean="0">
                <a:latin typeface="Arial" panose="020B0604020202020204" pitchFamily="34" charset="0"/>
                <a:cs typeface="Arial" panose="020B0604020202020204" pitchFamily="34" charset="0"/>
              </a:rPr>
              <a:t>Eyelashes</a:t>
            </a:r>
            <a:r>
              <a:rPr lang="pt-PT" sz="2200" b="1" dirty="0" smtClean="0">
                <a:latin typeface="Arial" panose="020B0604020202020204" pitchFamily="34" charset="0"/>
                <a:cs typeface="Arial" panose="020B0604020202020204" pitchFamily="34" charset="0"/>
              </a:rPr>
              <a:t>: </a:t>
            </a:r>
            <a:r>
              <a:rPr lang="pt-PT" sz="2200" dirty="0" err="1" smtClean="0">
                <a:latin typeface="Arial" panose="020B0604020202020204" pitchFamily="34" charset="0"/>
                <a:cs typeface="Arial" panose="020B0604020202020204" pitchFamily="34" charset="0"/>
              </a:rPr>
              <a:t>Classic</a:t>
            </a:r>
            <a:r>
              <a:rPr lang="pt-PT" sz="2200" dirty="0" smtClean="0">
                <a:latin typeface="Arial" panose="020B0604020202020204" pitchFamily="34" charset="0"/>
                <a:cs typeface="Arial" panose="020B0604020202020204" pitchFamily="34" charset="0"/>
              </a:rPr>
              <a:t>  / </a:t>
            </a:r>
            <a:r>
              <a:rPr lang="pt-PT" sz="2200" dirty="0" err="1" smtClean="0">
                <a:latin typeface="Arial" panose="020B0604020202020204" pitchFamily="34" charset="0"/>
                <a:cs typeface="Arial" panose="020B0604020202020204" pitchFamily="34" charset="0"/>
              </a:rPr>
              <a:t>Russian</a:t>
            </a:r>
            <a:r>
              <a:rPr lang="pt-PT" sz="2200" dirty="0" smtClean="0">
                <a:latin typeface="Arial" panose="020B0604020202020204" pitchFamily="34" charset="0"/>
                <a:cs typeface="Arial" panose="020B0604020202020204" pitchFamily="34" charset="0"/>
              </a:rPr>
              <a:t> 3D / </a:t>
            </a:r>
            <a:r>
              <a:rPr lang="pt-PT" sz="2200" dirty="0" err="1" smtClean="0">
                <a:latin typeface="Arial" panose="020B0604020202020204" pitchFamily="34" charset="0"/>
                <a:cs typeface="Arial" panose="020B0604020202020204" pitchFamily="34" charset="0"/>
              </a:rPr>
              <a:t>Russian</a:t>
            </a:r>
            <a:r>
              <a:rPr lang="pt-PT" sz="2200" dirty="0" smtClean="0">
                <a:latin typeface="Arial" panose="020B0604020202020204" pitchFamily="34" charset="0"/>
                <a:cs typeface="Arial" panose="020B0604020202020204" pitchFamily="34" charset="0"/>
              </a:rPr>
              <a:t> Express  </a:t>
            </a:r>
          </a:p>
          <a:p>
            <a:pPr marL="285750" indent="-285750">
              <a:lnSpc>
                <a:spcPct val="160000"/>
              </a:lnSpc>
              <a:spcBef>
                <a:spcPts val="0"/>
              </a:spcBef>
              <a:buFont typeface="Wingdings" panose="05000000000000000000" pitchFamily="2" charset="2"/>
              <a:buChar char="v"/>
            </a:pPr>
            <a:r>
              <a:rPr lang="pt-PT" sz="2200" b="1" dirty="0" err="1" smtClean="0">
                <a:latin typeface="Arial" panose="020B0604020202020204" pitchFamily="34" charset="0"/>
                <a:cs typeface="Arial" panose="020B0604020202020204" pitchFamily="34" charset="0"/>
              </a:rPr>
              <a:t>Relaxing</a:t>
            </a:r>
            <a:r>
              <a:rPr lang="pt-PT" sz="2200" b="1" dirty="0" smtClean="0">
                <a:latin typeface="Arial" panose="020B0604020202020204" pitchFamily="34" charset="0"/>
                <a:cs typeface="Arial" panose="020B0604020202020204" pitchFamily="34" charset="0"/>
              </a:rPr>
              <a:t> </a:t>
            </a:r>
            <a:r>
              <a:rPr lang="pt-PT" sz="2200" b="1" dirty="0" err="1" smtClean="0">
                <a:latin typeface="Arial" panose="020B0604020202020204" pitchFamily="34" charset="0"/>
                <a:cs typeface="Arial" panose="020B0604020202020204" pitchFamily="34" charset="0"/>
              </a:rPr>
              <a:t>Massages</a:t>
            </a:r>
            <a:r>
              <a:rPr lang="pt-PT" sz="2200" b="1" dirty="0" smtClean="0">
                <a:latin typeface="Arial" panose="020B0604020202020204" pitchFamily="34" charset="0"/>
                <a:cs typeface="Arial" panose="020B0604020202020204" pitchFamily="34" charset="0"/>
              </a:rPr>
              <a:t>:  </a:t>
            </a:r>
            <a:r>
              <a:rPr lang="pt-PT" sz="2200" dirty="0" smtClean="0">
                <a:latin typeface="Arial" panose="020B0604020202020204" pitchFamily="34" charset="0"/>
                <a:cs typeface="Arial" panose="020B0604020202020204" pitchFamily="34" charset="0"/>
              </a:rPr>
              <a:t>Hot </a:t>
            </a:r>
            <a:r>
              <a:rPr lang="pt-PT" sz="2200" dirty="0" err="1" smtClean="0">
                <a:latin typeface="Arial" panose="020B0604020202020204" pitchFamily="34" charset="0"/>
                <a:cs typeface="Arial" panose="020B0604020202020204" pitchFamily="34" charset="0"/>
              </a:rPr>
              <a:t>stones</a:t>
            </a:r>
            <a:r>
              <a:rPr lang="pt-PT" sz="2200" dirty="0" smtClean="0">
                <a:latin typeface="Arial" panose="020B0604020202020204" pitchFamily="34" charset="0"/>
                <a:cs typeface="Arial" panose="020B0604020202020204" pitchFamily="34" charset="0"/>
              </a:rPr>
              <a:t> / </a:t>
            </a:r>
            <a:r>
              <a:rPr lang="pt-PT" sz="2200" dirty="0" err="1" smtClean="0">
                <a:latin typeface="Arial" panose="020B0604020202020204" pitchFamily="34" charset="0"/>
                <a:cs typeface="Arial" panose="020B0604020202020204" pitchFamily="34" charset="0"/>
              </a:rPr>
              <a:t>Therapeutic</a:t>
            </a:r>
            <a:r>
              <a:rPr lang="pt-PT" sz="2200" dirty="0" smtClean="0">
                <a:latin typeface="Arial" panose="020B0604020202020204" pitchFamily="34" charset="0"/>
                <a:cs typeface="Arial" panose="020B0604020202020204" pitchFamily="34" charset="0"/>
              </a:rPr>
              <a:t> / </a:t>
            </a:r>
            <a:r>
              <a:rPr lang="pt-PT" sz="2200" dirty="0" err="1" smtClean="0">
                <a:latin typeface="Arial" panose="020B0604020202020204" pitchFamily="34" charset="0"/>
                <a:cs typeface="Arial" panose="020B0604020202020204" pitchFamily="34" charset="0"/>
              </a:rPr>
              <a:t>Pregnant</a:t>
            </a:r>
            <a:endParaRPr lang="pt-PT" sz="2200" dirty="0" smtClean="0">
              <a:latin typeface="Arial" panose="020B0604020202020204" pitchFamily="34" charset="0"/>
              <a:cs typeface="Arial" panose="020B0604020202020204" pitchFamily="34" charset="0"/>
            </a:endParaRPr>
          </a:p>
          <a:p>
            <a:pPr marL="285750" indent="-285750">
              <a:lnSpc>
                <a:spcPct val="160000"/>
              </a:lnSpc>
              <a:spcBef>
                <a:spcPts val="0"/>
              </a:spcBef>
              <a:buFont typeface="Wingdings" panose="05000000000000000000" pitchFamily="2" charset="2"/>
              <a:buChar char="v"/>
            </a:pPr>
            <a:r>
              <a:rPr lang="pt-PT" sz="2200" b="1" dirty="0" smtClean="0">
                <a:latin typeface="Arial" panose="020B0604020202020204" pitchFamily="34" charset="0"/>
                <a:cs typeface="Arial" panose="020B0604020202020204" pitchFamily="34" charset="0"/>
              </a:rPr>
              <a:t>Skin </a:t>
            </a:r>
            <a:r>
              <a:rPr lang="pt-PT" sz="2200" b="1" dirty="0" err="1" smtClean="0">
                <a:latin typeface="Arial" panose="020B0604020202020204" pitchFamily="34" charset="0"/>
                <a:cs typeface="Arial" panose="020B0604020202020204" pitchFamily="34" charset="0"/>
              </a:rPr>
              <a:t>Cleansing</a:t>
            </a:r>
            <a:r>
              <a:rPr lang="pt-PT" sz="2200" b="1" dirty="0" smtClean="0">
                <a:latin typeface="Arial" panose="020B0604020202020204" pitchFamily="34" charset="0"/>
                <a:cs typeface="Arial" panose="020B0604020202020204" pitchFamily="34" charset="0"/>
              </a:rPr>
              <a:t>: </a:t>
            </a:r>
            <a:r>
              <a:rPr lang="pt-PT" sz="2200" dirty="0" smtClean="0">
                <a:latin typeface="Arial" panose="020B0604020202020204" pitchFamily="34" charset="0"/>
                <a:cs typeface="Arial" panose="020B0604020202020204" pitchFamily="34" charset="0"/>
              </a:rPr>
              <a:t>Face /  Body</a:t>
            </a:r>
          </a:p>
        </p:txBody>
      </p:sp>
    </p:spTree>
    <p:extLst>
      <p:ext uri="{BB962C8B-B14F-4D97-AF65-F5344CB8AC3E}">
        <p14:creationId xmlns:p14="http://schemas.microsoft.com/office/powerpoint/2010/main" val="235539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394339" y="4060340"/>
            <a:ext cx="2814021" cy="2781300"/>
          </a:xfrm>
          <a:prstGeom prst="rect">
            <a:avLst/>
          </a:prstGeom>
        </p:spPr>
      </p:pic>
      <p:sp>
        <p:nvSpPr>
          <p:cNvPr id="4" name="Rectangle 1"/>
          <p:cNvSpPr txBox="1">
            <a:spLocks noChangeArrowheads="1"/>
          </p:cNvSpPr>
          <p:nvPr/>
        </p:nvSpPr>
        <p:spPr bwMode="auto">
          <a:xfrm>
            <a:off x="838200" y="689352"/>
            <a:ext cx="10515600" cy="677108"/>
          </a:xfrm>
          <a:prstGeom prst="rect">
            <a:avLst/>
          </a:prstGeom>
          <a:noFill/>
          <a:ln>
            <a:noFill/>
          </a:ln>
          <a:effectLst/>
        </p:spPr>
        <p:txBody>
          <a:bodyPr vert="horz" wrap="square" lIns="0" tIns="0" rIns="0" bIns="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lnSpc>
                <a:spcPct val="100000"/>
              </a:lnSpc>
              <a:spcAft>
                <a:spcPct val="0"/>
              </a:spcAft>
            </a:pPr>
            <a:r>
              <a:rPr lang="pt-PT" altLang="pt-PT" b="1" dirty="0" err="1" smtClean="0">
                <a:effectLst>
                  <a:outerShdw blurRad="38100" dist="38100" dir="2700000" algn="tl">
                    <a:srgbClr val="000000">
                      <a:alpha val="43137"/>
                    </a:srgbClr>
                  </a:outerShdw>
                  <a:reflection blurRad="6350" stA="55000" endA="300" endPos="45500" dir="5400000" sy="-100000" algn="bl" rotWithShape="0"/>
                </a:effectLst>
              </a:rPr>
              <a:t>Treatments</a:t>
            </a:r>
            <a:r>
              <a:rPr lang="pt-PT" altLang="pt-PT" sz="1100" dirty="0" smtClean="0"/>
              <a:t> </a:t>
            </a:r>
            <a:endParaRPr lang="pt-PT" altLang="pt-PT" sz="1800" dirty="0">
              <a:latin typeface="Arial" panose="020B0604020202020204" pitchFamily="34" charset="0"/>
            </a:endParaRPr>
          </a:p>
        </p:txBody>
      </p:sp>
      <p:sp>
        <p:nvSpPr>
          <p:cNvPr id="5" name="CaixaDeTexto 4"/>
          <p:cNvSpPr txBox="1"/>
          <p:nvPr/>
        </p:nvSpPr>
        <p:spPr>
          <a:xfrm>
            <a:off x="561975" y="2055811"/>
            <a:ext cx="11106150" cy="3342453"/>
          </a:xfrm>
          <a:prstGeom prst="rect">
            <a:avLst/>
          </a:prstGeom>
          <a:noFill/>
        </p:spPr>
        <p:txBody>
          <a:bodyPr wrap="square" rtlCol="0">
            <a:spAutoFit/>
          </a:bodyPr>
          <a:lstStyle/>
          <a:p>
            <a:pPr marL="285750" indent="-285750" algn="just">
              <a:lnSpc>
                <a:spcPct val="160000"/>
              </a:lnSpc>
              <a:spcBef>
                <a:spcPts val="0"/>
              </a:spcBef>
              <a:buFont typeface="Wingdings" panose="05000000000000000000" pitchFamily="2" charset="2"/>
              <a:buChar char="v"/>
            </a:pPr>
            <a:r>
              <a:rPr lang="pt-PT" sz="2200" b="1" dirty="0" smtClean="0">
                <a:latin typeface="Arial" panose="020B0604020202020204" pitchFamily="34" charset="0"/>
                <a:cs typeface="Arial" panose="020B0604020202020204" pitchFamily="34" charset="0"/>
              </a:rPr>
              <a:t>Manicure/</a:t>
            </a:r>
            <a:r>
              <a:rPr lang="pt-PT" sz="2200" b="1" dirty="0" err="1" smtClean="0">
                <a:latin typeface="Arial" panose="020B0604020202020204" pitchFamily="34" charset="0"/>
                <a:cs typeface="Arial" panose="020B0604020202020204" pitchFamily="34" charset="0"/>
              </a:rPr>
              <a:t>Pedicure</a:t>
            </a:r>
            <a:r>
              <a:rPr lang="pt-PT" sz="2200" b="1"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a:t>
            </a:r>
            <a:r>
              <a:rPr lang="en-US" sz="2200" dirty="0" smtClean="0">
                <a:latin typeface="Arial" panose="020B0604020202020204" pitchFamily="34" charset="0"/>
                <a:cs typeface="Arial" panose="020B0604020202020204" pitchFamily="34" charset="0"/>
              </a:rPr>
              <a:t>s </a:t>
            </a:r>
            <a:r>
              <a:rPr lang="en-US" sz="2200" dirty="0">
                <a:latin typeface="Arial" panose="020B0604020202020204" pitchFamily="34" charset="0"/>
                <a:cs typeface="Arial" panose="020B0604020202020204" pitchFamily="34" charset="0"/>
              </a:rPr>
              <a:t>a cosmetic beauty treatment for the </a:t>
            </a:r>
            <a:r>
              <a:rPr lang="en-US" sz="2200" dirty="0" smtClean="0">
                <a:latin typeface="Arial" panose="020B0604020202020204" pitchFamily="34" charset="0"/>
                <a:cs typeface="Arial" panose="020B0604020202020204" pitchFamily="34" charset="0"/>
              </a:rPr>
              <a:t>feet and</a:t>
            </a:r>
            <a:r>
              <a:rPr lang="en-US" sz="2200" dirty="0">
                <a:latin typeface="Arial" panose="020B0604020202020204" pitchFamily="34" charset="0"/>
                <a:cs typeface="Arial" panose="020B0604020202020204" pitchFamily="34" charset="0"/>
              </a:rPr>
              <a:t> hands</a:t>
            </a:r>
            <a:r>
              <a:rPr lang="pt-PT"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C</a:t>
            </a:r>
            <a:r>
              <a:rPr lang="en-US" sz="2200" dirty="0" smtClean="0">
                <a:latin typeface="Arial" panose="020B0604020202020204" pitchFamily="34" charset="0"/>
                <a:cs typeface="Arial" panose="020B0604020202020204" pitchFamily="34" charset="0"/>
              </a:rPr>
              <a:t>an </a:t>
            </a:r>
            <a:r>
              <a:rPr lang="en-US" sz="2200" dirty="0">
                <a:latin typeface="Arial" panose="020B0604020202020204" pitchFamily="34" charset="0"/>
                <a:cs typeface="Arial" panose="020B0604020202020204" pitchFamily="34" charset="0"/>
              </a:rPr>
              <a:t>help prevent nail diseases and nail disorders.</a:t>
            </a:r>
            <a:endParaRPr lang="pt-PT" sz="2200" dirty="0">
              <a:latin typeface="Arial" panose="020B0604020202020204" pitchFamily="34" charset="0"/>
              <a:cs typeface="Arial" panose="020B0604020202020204" pitchFamily="34" charset="0"/>
            </a:endParaRPr>
          </a:p>
          <a:p>
            <a:pPr marL="285750" indent="-285750" algn="just">
              <a:lnSpc>
                <a:spcPct val="160000"/>
              </a:lnSpc>
              <a:buFont typeface="Wingdings" panose="05000000000000000000" pitchFamily="2" charset="2"/>
              <a:buChar char="v"/>
            </a:pPr>
            <a:r>
              <a:rPr lang="pt-PT" sz="2200" b="1" dirty="0" err="1" smtClean="0">
                <a:latin typeface="Arial" panose="020B0604020202020204" pitchFamily="34" charset="0"/>
                <a:cs typeface="Arial" panose="020B0604020202020204" pitchFamily="34" charset="0"/>
              </a:rPr>
              <a:t>Gelish</a:t>
            </a:r>
            <a:r>
              <a:rPr lang="pt-PT" sz="2200" b="1" dirty="0" smtClean="0">
                <a:latin typeface="Arial" panose="020B0604020202020204" pitchFamily="34" charset="0"/>
                <a:cs typeface="Arial" panose="020B0604020202020204" pitchFamily="34" charset="0"/>
              </a:rPr>
              <a:t> Nails: </a:t>
            </a:r>
            <a:r>
              <a:rPr lang="en-US" sz="2200" dirty="0">
                <a:latin typeface="Arial" panose="020B0604020202020204" pitchFamily="34" charset="0"/>
                <a:cs typeface="Arial" panose="020B0604020202020204" pitchFamily="34" charset="0"/>
              </a:rPr>
              <a:t>Gel polishes are similar to nail polish - you have a base coat, polish color and top coat. </a:t>
            </a:r>
            <a:endParaRPr lang="pt-PT" sz="2200" dirty="0">
              <a:latin typeface="Arial" panose="020B0604020202020204" pitchFamily="34" charset="0"/>
              <a:cs typeface="Arial" panose="020B0604020202020204" pitchFamily="34" charset="0"/>
            </a:endParaRPr>
          </a:p>
          <a:p>
            <a:pPr marL="285750" indent="-285750" algn="just">
              <a:lnSpc>
                <a:spcPct val="160000"/>
              </a:lnSpc>
              <a:spcBef>
                <a:spcPts val="0"/>
              </a:spcBef>
              <a:buFont typeface="Wingdings" panose="05000000000000000000" pitchFamily="2" charset="2"/>
              <a:buChar char="v"/>
            </a:pPr>
            <a:r>
              <a:rPr lang="pt-PT" sz="2200" b="1" dirty="0" err="1" smtClean="0">
                <a:latin typeface="Arial" panose="020B0604020202020204" pitchFamily="34" charset="0"/>
                <a:cs typeface="Arial" panose="020B0604020202020204" pitchFamily="34" charset="0"/>
              </a:rPr>
              <a:t>Acrylic</a:t>
            </a:r>
            <a:r>
              <a:rPr lang="pt-PT" sz="2200" b="1" dirty="0" smtClean="0">
                <a:latin typeface="Arial" panose="020B0604020202020204" pitchFamily="34" charset="0"/>
                <a:cs typeface="Arial" panose="020B0604020202020204" pitchFamily="34" charset="0"/>
              </a:rPr>
              <a:t> Nails: </a:t>
            </a:r>
            <a:r>
              <a:rPr lang="en-US" sz="2200" dirty="0">
                <a:latin typeface="Arial" panose="020B0604020202020204" pitchFamily="34" charset="0"/>
                <a:cs typeface="Arial" panose="020B0604020202020204" pitchFamily="34" charset="0"/>
              </a:rPr>
              <a:t>Acrylics are applied using a liquid and a powder to create a hard protective layer over natural nails.</a:t>
            </a:r>
            <a:endParaRPr lang="pt-PT" sz="2200" dirty="0">
              <a:latin typeface="Arial" panose="020B0604020202020204" pitchFamily="34" charset="0"/>
              <a:cs typeface="Arial" panose="020B0604020202020204" pitchFamily="34" charset="0"/>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62052"/>
            <a:ext cx="2647950" cy="2453272"/>
          </a:xfrm>
          <a:prstGeom prst="rect">
            <a:avLst/>
          </a:prstGeom>
        </p:spPr>
      </p:pic>
    </p:spTree>
    <p:extLst>
      <p:ext uri="{BB962C8B-B14F-4D97-AF65-F5344CB8AC3E}">
        <p14:creationId xmlns:p14="http://schemas.microsoft.com/office/powerpoint/2010/main" val="17215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41529">
            <a:off x="10065146" y="3592909"/>
            <a:ext cx="5130007" cy="5130007"/>
          </a:xfrm>
          <a:prstGeom prst="rect">
            <a:avLst/>
          </a:prstGeom>
        </p:spPr>
      </p:pic>
      <p:sp>
        <p:nvSpPr>
          <p:cNvPr id="3" name="Marcador de Posição de Conteúdo 2"/>
          <p:cNvSpPr>
            <a:spLocks noGrp="1"/>
          </p:cNvSpPr>
          <p:nvPr>
            <p:ph idx="1"/>
          </p:nvPr>
        </p:nvSpPr>
        <p:spPr>
          <a:xfrm>
            <a:off x="800100" y="1806575"/>
            <a:ext cx="10515600" cy="4351338"/>
          </a:xfrm>
        </p:spPr>
        <p:txBody>
          <a:bodyPr>
            <a:normAutofit/>
          </a:bodyPr>
          <a:lstStyle/>
          <a:p>
            <a:pPr marL="0" indent="0" algn="just">
              <a:buNone/>
            </a:pPr>
            <a:r>
              <a:rPr lang="pt-PT" sz="2400" b="1" dirty="0" err="1" smtClean="0">
                <a:latin typeface="Arial" panose="020B0604020202020204" pitchFamily="34" charset="0"/>
                <a:cs typeface="Arial" panose="020B0604020202020204" pitchFamily="34" charset="0"/>
              </a:rPr>
              <a:t>Eyelashes</a:t>
            </a:r>
            <a:r>
              <a:rPr lang="pt-PT" sz="2400" b="1"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Applying extensions to the eyelashes is a practice that enhances the length, thickness and fullness of natural eyelashes.</a:t>
            </a:r>
            <a:endParaRPr lang="pt-PT" sz="2400" dirty="0">
              <a:latin typeface="Arial" panose="020B0604020202020204" pitchFamily="34" charset="0"/>
              <a:cs typeface="Arial" panose="020B0604020202020204" pitchFamily="34" charset="0"/>
            </a:endParaRPr>
          </a:p>
          <a:p>
            <a:pPr marL="0" indent="0" algn="just">
              <a:buNone/>
            </a:pPr>
            <a:r>
              <a:rPr lang="pt-PT" sz="2400" u="sng" dirty="0" err="1">
                <a:latin typeface="Arial" panose="020B0604020202020204" pitchFamily="34" charset="0"/>
                <a:cs typeface="Arial" panose="020B0604020202020204" pitchFamily="34" charset="0"/>
              </a:rPr>
              <a:t>Classic</a:t>
            </a:r>
            <a:r>
              <a:rPr lang="pt-PT" sz="2400" u="sng"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One-by-one</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and</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the</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application</a:t>
            </a:r>
            <a:r>
              <a:rPr lang="pt-PT" sz="2400" dirty="0">
                <a:latin typeface="Arial" panose="020B0604020202020204" pitchFamily="34" charset="0"/>
                <a:cs typeface="Arial" panose="020B0604020202020204" pitchFamily="34" charset="0"/>
              </a:rPr>
              <a:t> </a:t>
            </a:r>
            <a:r>
              <a:rPr lang="pt-PT" sz="2400" dirty="0" smtClean="0">
                <a:latin typeface="Arial" panose="020B0604020202020204" pitchFamily="34" charset="0"/>
                <a:cs typeface="Arial" panose="020B0604020202020204" pitchFamily="34" charset="0"/>
              </a:rPr>
              <a:t>takes </a:t>
            </a:r>
            <a:r>
              <a:rPr lang="pt-PT" sz="2400" dirty="0" err="1" smtClean="0">
                <a:latin typeface="Arial" panose="020B0604020202020204" pitchFamily="34" charset="0"/>
                <a:cs typeface="Arial" panose="020B0604020202020204" pitchFamily="34" charset="0"/>
              </a:rPr>
              <a:t>aroud</a:t>
            </a:r>
            <a:r>
              <a:rPr lang="pt-PT" sz="2400" dirty="0" smtClean="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two</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hours</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and</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the</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duration</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is</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four</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weeks</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The</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value</a:t>
            </a:r>
            <a:r>
              <a:rPr lang="pt-PT" sz="2400" dirty="0">
                <a:latin typeface="Arial" panose="020B0604020202020204" pitchFamily="34" charset="0"/>
                <a:cs typeface="Arial" panose="020B0604020202020204" pitchFamily="34" charset="0"/>
              </a:rPr>
              <a:t> ranges </a:t>
            </a:r>
            <a:r>
              <a:rPr lang="pt-PT" sz="2400" dirty="0" err="1">
                <a:latin typeface="Arial" panose="020B0604020202020204" pitchFamily="34" charset="0"/>
                <a:cs typeface="Arial" panose="020B0604020202020204" pitchFamily="34" charset="0"/>
              </a:rPr>
              <a:t>from</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forty</a:t>
            </a:r>
            <a:r>
              <a:rPr lang="pt-PT" sz="2400" dirty="0">
                <a:latin typeface="Arial" panose="020B0604020202020204" pitchFamily="34" charset="0"/>
                <a:cs typeface="Arial" panose="020B0604020202020204" pitchFamily="34" charset="0"/>
              </a:rPr>
              <a:t> to </a:t>
            </a:r>
            <a:r>
              <a:rPr lang="pt-PT" sz="2400" dirty="0" err="1">
                <a:latin typeface="Arial" panose="020B0604020202020204" pitchFamily="34" charset="0"/>
                <a:cs typeface="Arial" panose="020B0604020202020204" pitchFamily="34" charset="0"/>
              </a:rPr>
              <a:t>one</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hundred</a:t>
            </a:r>
            <a:r>
              <a:rPr lang="pt-PT" sz="2400" dirty="0">
                <a:latin typeface="Arial" panose="020B0604020202020204" pitchFamily="34" charset="0"/>
                <a:cs typeface="Arial" panose="020B0604020202020204" pitchFamily="34" charset="0"/>
              </a:rPr>
              <a:t> euros. </a:t>
            </a:r>
          </a:p>
          <a:p>
            <a:pPr marL="0" indent="0" algn="just">
              <a:buNone/>
            </a:pPr>
            <a:r>
              <a:rPr lang="pt-PT" sz="2400" u="sng" dirty="0" err="1">
                <a:latin typeface="Arial" panose="020B0604020202020204" pitchFamily="34" charset="0"/>
                <a:cs typeface="Arial" panose="020B0604020202020204" pitchFamily="34" charset="0"/>
              </a:rPr>
              <a:t>Russian</a:t>
            </a:r>
            <a:r>
              <a:rPr lang="pt-PT" sz="2400" u="sng" dirty="0">
                <a:latin typeface="Arial" panose="020B0604020202020204" pitchFamily="34" charset="0"/>
                <a:cs typeface="Arial" panose="020B0604020202020204" pitchFamily="34" charset="0"/>
              </a:rPr>
              <a:t> Volume </a:t>
            </a:r>
            <a:r>
              <a:rPr lang="pt-PT" sz="2400" dirty="0">
                <a:latin typeface="Arial" panose="020B0604020202020204" pitchFamily="34" charset="0"/>
                <a:cs typeface="Arial" panose="020B0604020202020204" pitchFamily="34" charset="0"/>
              </a:rPr>
              <a:t>(2D to 6D): </a:t>
            </a:r>
            <a:r>
              <a:rPr lang="en-US" sz="2400" dirty="0">
                <a:latin typeface="Arial" panose="020B0604020202020204" pitchFamily="34" charset="0"/>
                <a:cs typeface="Arial" panose="020B0604020202020204" pitchFamily="34" charset="0"/>
              </a:rPr>
              <a:t>2 – 6 extremely light-weight extensions are applied to each natural lash, creating intense volume with a soft, fluffy look.</a:t>
            </a:r>
            <a:r>
              <a:rPr lang="pt-PT" sz="2400" dirty="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The</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application</a:t>
            </a:r>
            <a:r>
              <a:rPr lang="pt-PT" sz="2400" dirty="0" smtClean="0">
                <a:latin typeface="Arial" panose="020B0604020202020204" pitchFamily="34" charset="0"/>
                <a:cs typeface="Arial" panose="020B0604020202020204" pitchFamily="34" charset="0"/>
              </a:rPr>
              <a:t> takes </a:t>
            </a:r>
            <a:r>
              <a:rPr lang="pt-PT" sz="2400" dirty="0" err="1" smtClean="0">
                <a:latin typeface="Arial" panose="020B0604020202020204" pitchFamily="34" charset="0"/>
                <a:cs typeface="Arial" panose="020B0604020202020204" pitchFamily="34" charset="0"/>
              </a:rPr>
              <a:t>around</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two</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hours</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and</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the</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duration</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is</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four</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weeks</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The</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value</a:t>
            </a:r>
            <a:r>
              <a:rPr lang="pt-PT" sz="2400" dirty="0" smtClean="0">
                <a:latin typeface="Arial" panose="020B0604020202020204" pitchFamily="34" charset="0"/>
                <a:cs typeface="Arial" panose="020B0604020202020204" pitchFamily="34" charset="0"/>
              </a:rPr>
              <a:t> ranges </a:t>
            </a:r>
            <a:r>
              <a:rPr lang="pt-PT" sz="2400" dirty="0" err="1" smtClean="0">
                <a:latin typeface="Arial" panose="020B0604020202020204" pitchFamily="34" charset="0"/>
                <a:cs typeface="Arial" panose="020B0604020202020204" pitchFamily="34" charset="0"/>
              </a:rPr>
              <a:t>between</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fifty</a:t>
            </a:r>
            <a:r>
              <a:rPr lang="pt-PT" sz="2400" dirty="0" smtClean="0">
                <a:latin typeface="Arial" panose="020B0604020202020204" pitchFamily="34" charset="0"/>
                <a:cs typeface="Arial" panose="020B0604020202020204" pitchFamily="34" charset="0"/>
              </a:rPr>
              <a:t> to </a:t>
            </a:r>
            <a:r>
              <a:rPr lang="pt-PT" sz="2400" dirty="0" err="1" smtClean="0">
                <a:latin typeface="Arial" panose="020B0604020202020204" pitchFamily="34" charset="0"/>
                <a:cs typeface="Arial" panose="020B0604020202020204" pitchFamily="34" charset="0"/>
              </a:rPr>
              <a:t>one</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hundred</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fifty</a:t>
            </a:r>
            <a:r>
              <a:rPr lang="pt-PT" sz="2400" dirty="0" smtClean="0">
                <a:latin typeface="Arial" panose="020B0604020202020204" pitchFamily="34" charset="0"/>
                <a:cs typeface="Arial" panose="020B0604020202020204" pitchFamily="34" charset="0"/>
              </a:rPr>
              <a:t> euros.</a:t>
            </a:r>
            <a:endParaRPr lang="pt-PT" sz="2400" dirty="0">
              <a:latin typeface="Arial" panose="020B0604020202020204" pitchFamily="34" charset="0"/>
              <a:cs typeface="Arial" panose="020B0604020202020204" pitchFamily="34" charset="0"/>
            </a:endParaRPr>
          </a:p>
          <a:p>
            <a:pPr marL="0" indent="0" algn="just">
              <a:buNone/>
            </a:pPr>
            <a:r>
              <a:rPr lang="pt-PT" sz="2400" u="sng" dirty="0" err="1">
                <a:latin typeface="Arial" panose="020B0604020202020204" pitchFamily="34" charset="0"/>
                <a:cs typeface="Arial" panose="020B0604020202020204" pitchFamily="34" charset="0"/>
              </a:rPr>
              <a:t>Russian</a:t>
            </a:r>
            <a:r>
              <a:rPr lang="pt-PT" sz="2400" u="sng" dirty="0">
                <a:latin typeface="Arial" panose="020B0604020202020204" pitchFamily="34" charset="0"/>
                <a:cs typeface="Arial" panose="020B0604020202020204" pitchFamily="34" charset="0"/>
              </a:rPr>
              <a:t> Express</a:t>
            </a:r>
            <a:r>
              <a:rPr lang="pt-PT" sz="2400" dirty="0">
                <a:latin typeface="Arial" panose="020B0604020202020204" pitchFamily="34" charset="0"/>
                <a:cs typeface="Arial" panose="020B0604020202020204" pitchFamily="34" charset="0"/>
              </a:rPr>
              <a:t>: </a:t>
            </a:r>
            <a:r>
              <a:rPr lang="pt-PT" sz="2400" dirty="0" smtClean="0">
                <a:latin typeface="Arial" panose="020B0604020202020204" pitchFamily="34" charset="0"/>
                <a:cs typeface="Arial" panose="020B0604020202020204" pitchFamily="34" charset="0"/>
              </a:rPr>
              <a:t>3 </a:t>
            </a:r>
            <a:r>
              <a:rPr lang="pt-PT" sz="2400" dirty="0" err="1" smtClean="0">
                <a:latin typeface="Arial" panose="020B0604020202020204" pitchFamily="34" charset="0"/>
                <a:cs typeface="Arial" panose="020B0604020202020204" pitchFamily="34" charset="0"/>
              </a:rPr>
              <a:t>extensions</a:t>
            </a:r>
            <a:r>
              <a:rPr lang="pt-PT" sz="2400" dirty="0" smtClean="0">
                <a:latin typeface="Arial" panose="020B0604020202020204" pitchFamily="34" charset="0"/>
                <a:cs typeface="Arial" panose="020B0604020202020204" pitchFamily="34" charset="0"/>
              </a:rPr>
              <a:t> are </a:t>
            </a:r>
            <a:r>
              <a:rPr lang="pt-PT" sz="2400" dirty="0" err="1" smtClean="0">
                <a:latin typeface="Arial" panose="020B0604020202020204" pitchFamily="34" charset="0"/>
                <a:cs typeface="Arial" panose="020B0604020202020204" pitchFamily="34" charset="0"/>
              </a:rPr>
              <a:t>applied</a:t>
            </a:r>
            <a:r>
              <a:rPr lang="pt-PT" sz="2400" dirty="0" smtClean="0">
                <a:latin typeface="Arial" panose="020B0604020202020204" pitchFamily="34" charset="0"/>
                <a:cs typeface="Arial" panose="020B0604020202020204" pitchFamily="34" charset="0"/>
              </a:rPr>
              <a:t> to </a:t>
            </a:r>
            <a:r>
              <a:rPr lang="pt-PT" sz="2400" dirty="0" err="1" smtClean="0">
                <a:latin typeface="Arial" panose="020B0604020202020204" pitchFamily="34" charset="0"/>
                <a:cs typeface="Arial" panose="020B0604020202020204" pitchFamily="34" charset="0"/>
              </a:rPr>
              <a:t>each</a:t>
            </a:r>
            <a:r>
              <a:rPr lang="pt-PT" sz="2400" dirty="0" smtClean="0">
                <a:latin typeface="Arial" panose="020B0604020202020204" pitchFamily="34" charset="0"/>
                <a:cs typeface="Arial" panose="020B0604020202020204" pitchFamily="34" charset="0"/>
              </a:rPr>
              <a:t> natural </a:t>
            </a:r>
            <a:r>
              <a:rPr lang="pt-PT" sz="2400" dirty="0" err="1" smtClean="0">
                <a:latin typeface="Arial" panose="020B0604020202020204" pitchFamily="34" charset="0"/>
                <a:cs typeface="Arial" panose="020B0604020202020204" pitchFamily="34" charset="0"/>
              </a:rPr>
              <a:t>lash</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The</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application</a:t>
            </a:r>
            <a:r>
              <a:rPr lang="pt-PT" sz="2400" dirty="0" smtClean="0">
                <a:latin typeface="Arial" panose="020B0604020202020204" pitchFamily="34" charset="0"/>
                <a:cs typeface="Arial" panose="020B0604020202020204" pitchFamily="34" charset="0"/>
              </a:rPr>
              <a:t> takes </a:t>
            </a:r>
            <a:r>
              <a:rPr lang="pt-PT" sz="2400" dirty="0" err="1" smtClean="0">
                <a:latin typeface="Arial" panose="020B0604020202020204" pitchFamily="34" charset="0"/>
                <a:cs typeface="Arial" panose="020B0604020202020204" pitchFamily="34" charset="0"/>
              </a:rPr>
              <a:t>one</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hour</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and</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the</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duration</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is</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two</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weeks</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The</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value</a:t>
            </a:r>
            <a:r>
              <a:rPr lang="pt-PT" sz="2400" dirty="0" smtClean="0">
                <a:latin typeface="Arial" panose="020B0604020202020204" pitchFamily="34" charset="0"/>
                <a:cs typeface="Arial" panose="020B0604020202020204" pitchFamily="34" charset="0"/>
              </a:rPr>
              <a:t> ranges </a:t>
            </a:r>
            <a:r>
              <a:rPr lang="pt-PT" sz="2400" dirty="0" err="1" smtClean="0">
                <a:latin typeface="Arial" panose="020B0604020202020204" pitchFamily="34" charset="0"/>
                <a:cs typeface="Arial" panose="020B0604020202020204" pitchFamily="34" charset="0"/>
              </a:rPr>
              <a:t>around</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twenty</a:t>
            </a:r>
            <a:r>
              <a:rPr lang="pt-PT" sz="2400" dirty="0" smtClean="0">
                <a:latin typeface="Arial" panose="020B0604020202020204" pitchFamily="34" charset="0"/>
                <a:cs typeface="Arial" panose="020B0604020202020204" pitchFamily="34" charset="0"/>
              </a:rPr>
              <a:t> </a:t>
            </a:r>
            <a:r>
              <a:rPr lang="pt-PT" sz="2400" dirty="0" err="1" smtClean="0">
                <a:latin typeface="Arial" panose="020B0604020202020204" pitchFamily="34" charset="0"/>
                <a:cs typeface="Arial" panose="020B0604020202020204" pitchFamily="34" charset="0"/>
              </a:rPr>
              <a:t>five</a:t>
            </a:r>
            <a:r>
              <a:rPr lang="pt-PT" sz="2400" dirty="0" smtClean="0">
                <a:latin typeface="Arial" panose="020B0604020202020204" pitchFamily="34" charset="0"/>
                <a:cs typeface="Arial" panose="020B0604020202020204" pitchFamily="34" charset="0"/>
              </a:rPr>
              <a:t> euros.</a:t>
            </a:r>
            <a:endParaRPr lang="pt-PT" sz="2400" dirty="0">
              <a:latin typeface="Arial" panose="020B0604020202020204" pitchFamily="34" charset="0"/>
              <a:cs typeface="Arial" panose="020B0604020202020204" pitchFamily="34" charset="0"/>
            </a:endParaRPr>
          </a:p>
        </p:txBody>
      </p:sp>
      <p:sp>
        <p:nvSpPr>
          <p:cNvPr id="4" name="Rectangle 1"/>
          <p:cNvSpPr txBox="1">
            <a:spLocks noChangeArrowheads="1"/>
          </p:cNvSpPr>
          <p:nvPr/>
        </p:nvSpPr>
        <p:spPr bwMode="auto">
          <a:xfrm>
            <a:off x="838200" y="689352"/>
            <a:ext cx="10515600" cy="677108"/>
          </a:xfrm>
          <a:prstGeom prst="rect">
            <a:avLst/>
          </a:prstGeom>
          <a:noFill/>
          <a:ln>
            <a:noFill/>
          </a:ln>
          <a:effectLst/>
        </p:spPr>
        <p:txBody>
          <a:bodyPr vert="horz" wrap="square" lIns="0" tIns="0" rIns="0" bIns="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lnSpc>
                <a:spcPct val="100000"/>
              </a:lnSpc>
              <a:spcAft>
                <a:spcPct val="0"/>
              </a:spcAft>
            </a:pPr>
            <a:r>
              <a:rPr lang="pt-PT" altLang="pt-PT" b="1" dirty="0" err="1" smtClean="0">
                <a:effectLst>
                  <a:outerShdw blurRad="38100" dist="38100" dir="2700000" algn="tl">
                    <a:srgbClr val="000000">
                      <a:alpha val="43137"/>
                    </a:srgbClr>
                  </a:outerShdw>
                  <a:reflection blurRad="6350" stA="55000" endA="300" endPos="45500" dir="5400000" sy="-100000" algn="bl" rotWithShape="0"/>
                </a:effectLst>
              </a:rPr>
              <a:t>Treatments</a:t>
            </a:r>
            <a:r>
              <a:rPr lang="pt-PT" altLang="pt-PT" sz="1100" dirty="0" smtClean="0"/>
              <a:t> </a:t>
            </a:r>
            <a:endParaRPr lang="pt-PT" altLang="pt-PT" sz="1800" dirty="0">
              <a:latin typeface="Arial" panose="020B0604020202020204" pitchFamily="34" charset="0"/>
            </a:endParaRPr>
          </a:p>
        </p:txBody>
      </p:sp>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1456" y="-663029"/>
            <a:ext cx="6349206" cy="2704762"/>
          </a:xfrm>
          <a:prstGeom prst="rect">
            <a:avLst/>
          </a:prstGeom>
        </p:spPr>
      </p:pic>
    </p:spTree>
    <p:extLst>
      <p:ext uri="{BB962C8B-B14F-4D97-AF65-F5344CB8AC3E}">
        <p14:creationId xmlns:p14="http://schemas.microsoft.com/office/powerpoint/2010/main" val="1869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p:txBody>
          <a:bodyPr>
            <a:normAutofit/>
          </a:bodyPr>
          <a:lstStyle/>
          <a:p>
            <a:pPr marL="0" indent="0" algn="just">
              <a:buNone/>
            </a:pPr>
            <a:r>
              <a:rPr lang="pt-PT" sz="2400" b="1" dirty="0" err="1">
                <a:latin typeface="Arial" panose="020B0604020202020204" pitchFamily="34" charset="0"/>
                <a:cs typeface="Arial" panose="020B0604020202020204" pitchFamily="34" charset="0"/>
              </a:rPr>
              <a:t>Relaxing</a:t>
            </a:r>
            <a:r>
              <a:rPr lang="pt-PT" sz="2400" b="1" dirty="0">
                <a:latin typeface="Arial" panose="020B0604020202020204" pitchFamily="34" charset="0"/>
                <a:cs typeface="Arial" panose="020B0604020202020204" pitchFamily="34" charset="0"/>
              </a:rPr>
              <a:t> </a:t>
            </a:r>
            <a:r>
              <a:rPr lang="pt-PT" sz="2400" b="1" dirty="0" err="1" smtClean="0">
                <a:latin typeface="Arial" panose="020B0604020202020204" pitchFamily="34" charset="0"/>
                <a:cs typeface="Arial" panose="020B0604020202020204" pitchFamily="34" charset="0"/>
              </a:rPr>
              <a:t>Massages</a:t>
            </a:r>
            <a:endParaRPr lang="pt-PT" sz="2400" b="1" dirty="0">
              <a:latin typeface="Arial" panose="020B0604020202020204" pitchFamily="34" charset="0"/>
              <a:cs typeface="Arial" panose="020B0604020202020204" pitchFamily="34" charset="0"/>
            </a:endParaRPr>
          </a:p>
          <a:p>
            <a:pPr marL="0" indent="0" algn="just">
              <a:buNone/>
            </a:pPr>
            <a:r>
              <a:rPr lang="pt-PT" sz="2400" u="sng" dirty="0">
                <a:latin typeface="Arial" panose="020B0604020202020204" pitchFamily="34" charset="0"/>
                <a:cs typeface="Arial" panose="020B0604020202020204" pitchFamily="34" charset="0"/>
              </a:rPr>
              <a:t>Hot </a:t>
            </a:r>
            <a:r>
              <a:rPr lang="pt-PT" sz="2400" u="sng" dirty="0" err="1">
                <a:latin typeface="Arial" panose="020B0604020202020204" pitchFamily="34" charset="0"/>
                <a:cs typeface="Arial" panose="020B0604020202020204" pitchFamily="34" charset="0"/>
              </a:rPr>
              <a:t>stones</a:t>
            </a:r>
            <a:r>
              <a:rPr lang="pt-PT"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hot stones are used to massage the whole body for a deep and profound sense of relaxation. The heat of the stones heats the muscles, relaxing them completely as its therapeutic properties promote an energetic balance as they touch several vital points.</a:t>
            </a:r>
            <a:endParaRPr lang="pt-PT" sz="2400" dirty="0">
              <a:latin typeface="Arial" panose="020B0604020202020204" pitchFamily="34" charset="0"/>
              <a:cs typeface="Arial" panose="020B0604020202020204" pitchFamily="34" charset="0"/>
            </a:endParaRPr>
          </a:p>
          <a:p>
            <a:pPr marL="0" indent="0" algn="just">
              <a:buNone/>
            </a:pPr>
            <a:r>
              <a:rPr lang="pt-PT" sz="2400" u="sng" dirty="0" err="1">
                <a:latin typeface="Arial" panose="020B0604020202020204" pitchFamily="34" charset="0"/>
                <a:cs typeface="Arial" panose="020B0604020202020204" pitchFamily="34" charset="0"/>
              </a:rPr>
              <a:t>Therapeutic</a:t>
            </a:r>
            <a:r>
              <a:rPr lang="pt-PT"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eliminate muscle aches and localized tension, also for those who seek a Massage with a stronger pressure. With fragrance oils or cream. </a:t>
            </a:r>
          </a:p>
          <a:p>
            <a:pPr marL="0" indent="0" algn="just">
              <a:buNone/>
            </a:pPr>
            <a:r>
              <a:rPr lang="en-US" sz="2400" u="sng" dirty="0">
                <a:latin typeface="Arial" panose="020B0604020202020204" pitchFamily="34" charset="0"/>
                <a:cs typeface="Arial" panose="020B0604020202020204" pitchFamily="34" charset="0"/>
              </a:rPr>
              <a:t>Pregnant</a:t>
            </a:r>
            <a:r>
              <a:rPr lang="en-US" sz="2400" dirty="0">
                <a:latin typeface="Arial" panose="020B0604020202020204" pitchFamily="34" charset="0"/>
                <a:cs typeface="Arial" panose="020B0604020202020204" pitchFamily="34" charset="0"/>
              </a:rPr>
              <a:t>: Simulates blood and lymphatic circulation and reduces fatigue of the legs and feet.</a:t>
            </a:r>
          </a:p>
          <a:p>
            <a:pPr marL="0" indent="0" algn="just">
              <a:buNone/>
            </a:pPr>
            <a:endParaRPr lang="en-US" sz="2400" dirty="0" smtClean="0"/>
          </a:p>
          <a:p>
            <a:pPr marL="0" indent="0" algn="just">
              <a:buNone/>
            </a:pPr>
            <a:endParaRPr lang="pt-PT" sz="2400" u="sng" dirty="0">
              <a:latin typeface="Arial" panose="020B0604020202020204" pitchFamily="34" charset="0"/>
              <a:cs typeface="Arial" panose="020B0604020202020204" pitchFamily="34" charset="0"/>
            </a:endParaRPr>
          </a:p>
        </p:txBody>
      </p:sp>
      <p:sp>
        <p:nvSpPr>
          <p:cNvPr id="4" name="Rectangle 1"/>
          <p:cNvSpPr txBox="1">
            <a:spLocks noChangeArrowheads="1"/>
          </p:cNvSpPr>
          <p:nvPr/>
        </p:nvSpPr>
        <p:spPr bwMode="auto">
          <a:xfrm>
            <a:off x="838200" y="689352"/>
            <a:ext cx="10515600" cy="677108"/>
          </a:xfrm>
          <a:prstGeom prst="rect">
            <a:avLst/>
          </a:prstGeom>
          <a:noFill/>
          <a:ln>
            <a:noFill/>
          </a:ln>
          <a:effectLst/>
        </p:spPr>
        <p:txBody>
          <a:bodyPr vert="horz" wrap="square" lIns="0" tIns="0" rIns="0" bIns="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lnSpc>
                <a:spcPct val="100000"/>
              </a:lnSpc>
              <a:spcAft>
                <a:spcPct val="0"/>
              </a:spcAft>
            </a:pPr>
            <a:r>
              <a:rPr lang="pt-PT" altLang="pt-PT" b="1" dirty="0" err="1" smtClean="0">
                <a:effectLst>
                  <a:outerShdw blurRad="38100" dist="38100" dir="2700000" algn="tl">
                    <a:srgbClr val="000000">
                      <a:alpha val="43137"/>
                    </a:srgbClr>
                  </a:outerShdw>
                  <a:reflection blurRad="6350" stA="55000" endA="300" endPos="45500" dir="5400000" sy="-100000" algn="bl" rotWithShape="0"/>
                </a:effectLst>
              </a:rPr>
              <a:t>Treatments</a:t>
            </a:r>
            <a:r>
              <a:rPr lang="pt-PT" altLang="pt-PT" sz="1100" dirty="0" smtClean="0"/>
              <a:t> </a:t>
            </a:r>
            <a:endParaRPr lang="pt-PT" altLang="pt-PT" sz="1800" dirty="0">
              <a:latin typeface="Arial" panose="020B0604020202020204" pitchFamily="34" charset="0"/>
            </a:endParaRPr>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9700" y="4708466"/>
            <a:ext cx="3305174" cy="2359083"/>
          </a:xfrm>
          <a:prstGeom prst="rect">
            <a:avLst/>
          </a:prstGeom>
        </p:spPr>
      </p:pic>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85530"/>
            <a:ext cx="2709862" cy="1749764"/>
          </a:xfrm>
          <a:prstGeom prst="rect">
            <a:avLst/>
          </a:prstGeom>
        </p:spPr>
      </p:pic>
    </p:spTree>
    <p:extLst>
      <p:ext uri="{BB962C8B-B14F-4D97-AF65-F5344CB8AC3E}">
        <p14:creationId xmlns:p14="http://schemas.microsoft.com/office/powerpoint/2010/main" val="214847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p:txBody>
          <a:bodyPr>
            <a:normAutofit/>
          </a:bodyPr>
          <a:lstStyle/>
          <a:p>
            <a:pPr marL="0" indent="0" algn="just">
              <a:buNone/>
            </a:pPr>
            <a:r>
              <a:rPr lang="pt-PT" sz="2400" b="1" dirty="0">
                <a:latin typeface="Arial" panose="020B0604020202020204" pitchFamily="34" charset="0"/>
                <a:cs typeface="Arial" panose="020B0604020202020204" pitchFamily="34" charset="0"/>
              </a:rPr>
              <a:t>Skin </a:t>
            </a:r>
            <a:r>
              <a:rPr lang="pt-PT" sz="2400" b="1" dirty="0" err="1" smtClean="0">
                <a:latin typeface="Arial" panose="020B0604020202020204" pitchFamily="34" charset="0"/>
                <a:cs typeface="Arial" panose="020B0604020202020204" pitchFamily="34" charset="0"/>
              </a:rPr>
              <a:t>Cleansing</a:t>
            </a:r>
            <a:endParaRPr lang="pt-PT" sz="2400" b="1" dirty="0" smtClean="0">
              <a:latin typeface="Arial" panose="020B0604020202020204" pitchFamily="34" charset="0"/>
              <a:cs typeface="Arial" panose="020B0604020202020204" pitchFamily="34" charset="0"/>
            </a:endParaRPr>
          </a:p>
          <a:p>
            <a:pPr marL="0" indent="0" algn="just">
              <a:buNone/>
            </a:pPr>
            <a:endParaRPr lang="pt-PT" sz="2400" dirty="0">
              <a:latin typeface="Arial" panose="020B0604020202020204" pitchFamily="34" charset="0"/>
              <a:cs typeface="Arial" panose="020B0604020202020204" pitchFamily="34" charset="0"/>
            </a:endParaRPr>
          </a:p>
          <a:p>
            <a:pPr marL="0" indent="0" algn="just">
              <a:buNone/>
            </a:pPr>
            <a:r>
              <a:rPr lang="pt-PT" sz="2400" u="sng" dirty="0" err="1">
                <a:latin typeface="Arial" panose="020B0604020202020204" pitchFamily="34" charset="0"/>
                <a:cs typeface="Arial" panose="020B0604020202020204" pitchFamily="34" charset="0"/>
              </a:rPr>
              <a:t>Modeling</a:t>
            </a:r>
            <a:r>
              <a:rPr lang="pt-PT" sz="2400" u="sng" dirty="0">
                <a:latin typeface="Arial" panose="020B0604020202020204" pitchFamily="34" charset="0"/>
                <a:cs typeface="Arial" panose="020B0604020202020204" pitchFamily="34" charset="0"/>
              </a:rPr>
              <a:t> &amp; </a:t>
            </a:r>
            <a:r>
              <a:rPr lang="pt-PT" sz="2400" u="sng" dirty="0" err="1">
                <a:latin typeface="Arial" panose="020B0604020202020204" pitchFamily="34" charset="0"/>
                <a:cs typeface="Arial" panose="020B0604020202020204" pitchFamily="34" charset="0"/>
              </a:rPr>
              <a:t>Detox</a:t>
            </a:r>
            <a:r>
              <a:rPr lang="pt-PT" sz="2400" u="sng"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Treatment to remove toxins, soften the skin and provide a unique sense of rejuvenation</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0" indent="0" algn="just">
              <a:buNone/>
            </a:pPr>
            <a:r>
              <a:rPr lang="pt-PT" sz="2400" u="sng" dirty="0" err="1">
                <a:latin typeface="Arial" panose="020B0604020202020204" pitchFamily="34" charset="0"/>
                <a:cs typeface="Arial" panose="020B0604020202020204" pitchFamily="34" charset="0"/>
              </a:rPr>
              <a:t>Reaffirming</a:t>
            </a:r>
            <a:r>
              <a:rPr lang="pt-PT" sz="2400" u="sng" dirty="0">
                <a:latin typeface="Arial" panose="020B0604020202020204" pitchFamily="34" charset="0"/>
                <a:cs typeface="Arial" panose="020B0604020202020204" pitchFamily="34" charset="0"/>
              </a:rPr>
              <a:t> </a:t>
            </a:r>
            <a:r>
              <a:rPr lang="pt-PT" sz="2400" u="sng" dirty="0" err="1">
                <a:latin typeface="Arial" panose="020B0604020202020204" pitchFamily="34" charset="0"/>
                <a:cs typeface="Arial" panose="020B0604020202020204" pitchFamily="34" charset="0"/>
              </a:rPr>
              <a:t>and</a:t>
            </a:r>
            <a:r>
              <a:rPr lang="pt-PT" sz="2400" u="sng" dirty="0">
                <a:latin typeface="Arial" panose="020B0604020202020204" pitchFamily="34" charset="0"/>
                <a:cs typeface="Arial" panose="020B0604020202020204" pitchFamily="34" charset="0"/>
              </a:rPr>
              <a:t> </a:t>
            </a:r>
            <a:r>
              <a:rPr lang="pt-PT" sz="2400" u="sng" dirty="0" err="1">
                <a:latin typeface="Arial" panose="020B0604020202020204" pitchFamily="34" charset="0"/>
                <a:cs typeface="Arial" panose="020B0604020202020204" pitchFamily="34" charset="0"/>
              </a:rPr>
              <a:t>Rejuvenating</a:t>
            </a:r>
            <a:r>
              <a:rPr lang="pt-PT"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This treatment is composed by cleaning, exfoliating, mask and final face cream. Promotes </a:t>
            </a:r>
            <a:r>
              <a:rPr lang="pt-PT" sz="2400" dirty="0">
                <a:latin typeface="Arial" panose="020B0604020202020204" pitchFamily="34" charset="0"/>
                <a:cs typeface="Arial" panose="020B0604020202020204" pitchFamily="34" charset="0"/>
              </a:rPr>
              <a:t>skin </a:t>
            </a:r>
            <a:r>
              <a:rPr lang="pt-PT" sz="2400" dirty="0" err="1">
                <a:latin typeface="Arial" panose="020B0604020202020204" pitchFamily="34" charset="0"/>
                <a:cs typeface="Arial" panose="020B0604020202020204" pitchFamily="34" charset="0"/>
              </a:rPr>
              <a:t>rejuvenation</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and</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elasticity</a:t>
            </a:r>
            <a:r>
              <a:rPr lang="pt-PT" sz="2400" dirty="0">
                <a:latin typeface="Arial" panose="020B0604020202020204" pitchFamily="34" charset="0"/>
                <a:cs typeface="Arial" panose="020B0604020202020204" pitchFamily="34" charset="0"/>
              </a:rPr>
              <a:t>.</a:t>
            </a:r>
          </a:p>
        </p:txBody>
      </p:sp>
      <p:sp>
        <p:nvSpPr>
          <p:cNvPr id="4" name="Rectangle 1"/>
          <p:cNvSpPr txBox="1">
            <a:spLocks noChangeArrowheads="1"/>
          </p:cNvSpPr>
          <p:nvPr/>
        </p:nvSpPr>
        <p:spPr bwMode="auto">
          <a:xfrm>
            <a:off x="838200" y="689352"/>
            <a:ext cx="10515600" cy="677108"/>
          </a:xfrm>
          <a:prstGeom prst="rect">
            <a:avLst/>
          </a:prstGeom>
          <a:noFill/>
          <a:ln>
            <a:noFill/>
          </a:ln>
          <a:effectLst/>
        </p:spPr>
        <p:txBody>
          <a:bodyPr vert="horz" wrap="square" lIns="0" tIns="0" rIns="0" bIns="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lnSpc>
                <a:spcPct val="100000"/>
              </a:lnSpc>
              <a:spcAft>
                <a:spcPct val="0"/>
              </a:spcAft>
            </a:pPr>
            <a:r>
              <a:rPr lang="pt-PT" altLang="pt-PT" b="1" dirty="0" err="1" smtClean="0">
                <a:effectLst>
                  <a:outerShdw blurRad="38100" dist="38100" dir="2700000" algn="tl">
                    <a:srgbClr val="000000">
                      <a:alpha val="43137"/>
                    </a:srgbClr>
                  </a:outerShdw>
                  <a:reflection blurRad="6350" stA="55000" endA="300" endPos="45500" dir="5400000" sy="-100000" algn="bl" rotWithShape="0"/>
                </a:effectLst>
              </a:rPr>
              <a:t>Treatments</a:t>
            </a:r>
            <a:r>
              <a:rPr lang="pt-PT" altLang="pt-PT" sz="1100" dirty="0" smtClean="0"/>
              <a:t> </a:t>
            </a:r>
            <a:endParaRPr lang="pt-PT" altLang="pt-PT" sz="1800" dirty="0">
              <a:latin typeface="Arial" panose="020B0604020202020204" pitchFamily="34" charset="0"/>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207435" y="3490059"/>
            <a:ext cx="3987681" cy="3981450"/>
          </a:xfrm>
          <a:prstGeom prst="rect">
            <a:avLst/>
          </a:prstGeom>
        </p:spPr>
      </p:pic>
    </p:spTree>
    <p:extLst>
      <p:ext uri="{BB962C8B-B14F-4D97-AF65-F5344CB8AC3E}">
        <p14:creationId xmlns:p14="http://schemas.microsoft.com/office/powerpoint/2010/main" val="102970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3254</TotalTime>
  <Words>497</Words>
  <Application>Microsoft Office PowerPoint</Application>
  <PresentationFormat>Personalizados</PresentationFormat>
  <Paragraphs>174</Paragraphs>
  <Slides>15</Slides>
  <Notes>0</Notes>
  <HiddenSlides>0</HiddenSlides>
  <MMClips>1</MMClips>
  <ScaleCrop>false</ScaleCrop>
  <HeadingPairs>
    <vt:vector size="4" baseType="variant">
      <vt:variant>
        <vt:lpstr>Tema</vt:lpstr>
      </vt:variant>
      <vt:variant>
        <vt:i4>1</vt:i4>
      </vt:variant>
      <vt:variant>
        <vt:lpstr>Títulos dos diapositivos</vt:lpstr>
      </vt:variant>
      <vt:variant>
        <vt:i4>15</vt:i4>
      </vt:variant>
    </vt:vector>
  </HeadingPairs>
  <TitlesOfParts>
    <vt:vector size="16" baseType="lpstr">
      <vt:lpstr>Tema do Office</vt:lpstr>
      <vt:lpstr>Beauty Salon &amp; Bar</vt:lpstr>
      <vt:lpstr>Beauty Salon</vt:lpstr>
      <vt:lpstr>Albufeira</vt:lpstr>
      <vt:lpstr>Beauty Salon and Bar</vt:lpstr>
      <vt:lpstr>Treatments </vt:lpstr>
      <vt:lpstr>Apresentação do PowerPoint</vt:lpstr>
      <vt:lpstr>Apresentação do PowerPoint</vt:lpstr>
      <vt:lpstr>Apresentação do PowerPoint</vt:lpstr>
      <vt:lpstr>Apresentação do PowerPoint</vt:lpstr>
      <vt:lpstr>Treatments Prices List</vt:lpstr>
      <vt:lpstr>With treatment - Prices list</vt:lpstr>
      <vt:lpstr>Without treatment - Prices list</vt:lpstr>
      <vt:lpstr>Building</vt:lpstr>
      <vt:lpstr>Location</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Nails Spa &amp; Bar</dc:title>
  <dc:creator>Jorge Sousa</dc:creator>
  <cp:lastModifiedBy>mgrmcarvalho</cp:lastModifiedBy>
  <cp:revision>45</cp:revision>
  <dcterms:created xsi:type="dcterms:W3CDTF">2017-01-14T18:42:12Z</dcterms:created>
  <dcterms:modified xsi:type="dcterms:W3CDTF">2017-04-09T17:37:14Z</dcterms:modified>
</cp:coreProperties>
</file>