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82" r:id="rId2"/>
    <p:sldId id="283" r:id="rId3"/>
    <p:sldId id="284" r:id="rId4"/>
    <p:sldId id="285" r:id="rId5"/>
    <p:sldId id="286" r:id="rId6"/>
    <p:sldId id="256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BBC8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EC1FD1-F0F8-4E58-9C9E-53555AC630E3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E67B0ED7-975D-4D73-9A2F-BA011621D773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EBBBC8"/>
        </a:solidFill>
      </dgm:spPr>
      <dgm:t>
        <a:bodyPr/>
        <a:lstStyle/>
        <a:p>
          <a:r>
            <a:rPr lang="pt-PT" sz="2800" b="1" dirty="0" err="1" smtClean="0"/>
            <a:t>Government</a:t>
          </a:r>
          <a:r>
            <a:rPr lang="pt-PT" sz="1600" dirty="0" smtClean="0"/>
            <a:t/>
          </a:r>
          <a:br>
            <a:rPr lang="pt-PT" sz="1600" dirty="0" smtClean="0"/>
          </a:br>
          <a:endParaRPr lang="pt-PT" sz="1600" dirty="0"/>
        </a:p>
      </dgm:t>
    </dgm:pt>
    <dgm:pt modelId="{D3219637-A415-4B3E-86BD-51B2CAC87522}" type="parTrans" cxnId="{D7B1D958-D1F4-4B5E-8763-038FFFF90672}">
      <dgm:prSet/>
      <dgm:spPr/>
      <dgm:t>
        <a:bodyPr/>
        <a:lstStyle/>
        <a:p>
          <a:endParaRPr lang="pt-PT"/>
        </a:p>
      </dgm:t>
    </dgm:pt>
    <dgm:pt modelId="{9DD50B2B-4CD5-4F09-B13B-644D526E552E}" type="sibTrans" cxnId="{D7B1D958-D1F4-4B5E-8763-038FFFF90672}">
      <dgm:prSet/>
      <dgm:spPr/>
      <dgm:t>
        <a:bodyPr/>
        <a:lstStyle/>
        <a:p>
          <a:endParaRPr lang="pt-PT"/>
        </a:p>
      </dgm:t>
    </dgm:pt>
    <dgm:pt modelId="{D4578C03-C430-4CF8-80A5-DB6EF8C940C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99CC"/>
        </a:solidFill>
      </dgm:spPr>
      <dgm:t>
        <a:bodyPr/>
        <a:lstStyle/>
        <a:p>
          <a:r>
            <a:rPr lang="pt-PT" sz="2400" b="1" dirty="0" err="1" smtClean="0"/>
            <a:t>Ministry</a:t>
          </a:r>
          <a:r>
            <a:rPr lang="pt-PT" sz="2400" b="1" dirty="0" smtClean="0"/>
            <a:t> </a:t>
          </a:r>
          <a:r>
            <a:rPr lang="pt-PT" sz="2400" b="1" dirty="0" err="1" smtClean="0"/>
            <a:t>of</a:t>
          </a:r>
          <a:r>
            <a:rPr lang="pt-PT" sz="2400" b="1" dirty="0" smtClean="0"/>
            <a:t> </a:t>
          </a:r>
          <a:r>
            <a:rPr lang="pt-PT" sz="2400" b="1" dirty="0" err="1" smtClean="0"/>
            <a:t>Education</a:t>
          </a:r>
          <a:r>
            <a:rPr lang="pt-PT" sz="2400" b="1" dirty="0" smtClean="0"/>
            <a:t> </a:t>
          </a:r>
          <a:r>
            <a:rPr lang="pt-PT" sz="2400" b="1" dirty="0" err="1" smtClean="0"/>
            <a:t>and</a:t>
          </a:r>
          <a:r>
            <a:rPr lang="pt-PT" sz="2400" b="1" dirty="0" smtClean="0"/>
            <a:t> </a:t>
          </a:r>
          <a:r>
            <a:rPr lang="pt-PT" sz="2400" b="1" dirty="0" err="1" smtClean="0"/>
            <a:t>Science</a:t>
          </a:r>
          <a:endParaRPr lang="pt-PT" sz="2400" b="1" dirty="0"/>
        </a:p>
      </dgm:t>
    </dgm:pt>
    <dgm:pt modelId="{A0060FC9-1B36-4B73-9248-6CF41A9C4F8C}" type="parTrans" cxnId="{5089A1EE-B338-40CE-B62C-76E87126AAD5}">
      <dgm:prSet/>
      <dgm:spPr/>
      <dgm:t>
        <a:bodyPr/>
        <a:lstStyle/>
        <a:p>
          <a:endParaRPr lang="pt-PT"/>
        </a:p>
      </dgm:t>
    </dgm:pt>
    <dgm:pt modelId="{A97008DD-1385-4F10-8DF3-8BCD6EE9620E}" type="sibTrans" cxnId="{5089A1EE-B338-40CE-B62C-76E87126AAD5}">
      <dgm:prSet/>
      <dgm:spPr/>
      <dgm:t>
        <a:bodyPr/>
        <a:lstStyle/>
        <a:p>
          <a:endParaRPr lang="pt-PT"/>
        </a:p>
      </dgm:t>
    </dgm:pt>
    <dgm:pt modelId="{BD096E3F-4C41-4942-9212-B4C081D7DD9F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pt-PT" sz="2800" b="1" dirty="0" smtClean="0"/>
            <a:t>Central </a:t>
          </a:r>
          <a:r>
            <a:rPr lang="pt-PT" sz="2800" b="1" dirty="0" err="1" smtClean="0"/>
            <a:t>Educational</a:t>
          </a:r>
          <a:r>
            <a:rPr lang="pt-PT" sz="2800" b="1" dirty="0" smtClean="0"/>
            <a:t> </a:t>
          </a:r>
          <a:r>
            <a:rPr lang="pt-PT" sz="2800" b="1" dirty="0" err="1" smtClean="0"/>
            <a:t>Administration</a:t>
          </a:r>
          <a:endParaRPr lang="pt-PT" sz="2800" b="1" dirty="0"/>
        </a:p>
      </dgm:t>
    </dgm:pt>
    <dgm:pt modelId="{864E2B65-0849-4F0F-AA95-4038099460DB}" type="parTrans" cxnId="{62EA4045-CEF4-4583-95EB-2C14E9219FC5}">
      <dgm:prSet/>
      <dgm:spPr/>
      <dgm:t>
        <a:bodyPr/>
        <a:lstStyle/>
        <a:p>
          <a:endParaRPr lang="pt-PT"/>
        </a:p>
      </dgm:t>
    </dgm:pt>
    <dgm:pt modelId="{0DA68E03-202B-459E-8419-DC8D6EB35726}" type="sibTrans" cxnId="{62EA4045-CEF4-4583-95EB-2C14E9219FC5}">
      <dgm:prSet/>
      <dgm:spPr/>
      <dgm:t>
        <a:bodyPr/>
        <a:lstStyle/>
        <a:p>
          <a:endParaRPr lang="pt-PT"/>
        </a:p>
      </dgm:t>
    </dgm:pt>
    <dgm:pt modelId="{3F32F01A-BEDF-495F-B8D7-36E02E22DF5F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PT" sz="4000" b="1" dirty="0" err="1" smtClean="0"/>
            <a:t>School</a:t>
          </a:r>
          <a:r>
            <a:rPr lang="pt-PT" sz="4000" b="1" dirty="0" smtClean="0"/>
            <a:t> </a:t>
          </a:r>
          <a:r>
            <a:rPr lang="pt-PT" sz="4000" b="1" dirty="0" err="1" smtClean="0"/>
            <a:t>Groupings</a:t>
          </a:r>
          <a:endParaRPr lang="pt-PT" sz="4000" b="1" dirty="0"/>
        </a:p>
      </dgm:t>
    </dgm:pt>
    <dgm:pt modelId="{F61ED14A-EC95-4824-9CA8-BE8F15F01984}" type="parTrans" cxnId="{478B13F8-A830-49BE-88FE-91AE42169E46}">
      <dgm:prSet/>
      <dgm:spPr/>
      <dgm:t>
        <a:bodyPr/>
        <a:lstStyle/>
        <a:p>
          <a:endParaRPr lang="pt-PT"/>
        </a:p>
      </dgm:t>
    </dgm:pt>
    <dgm:pt modelId="{831C41E6-67B5-431C-A909-C95D035E5205}" type="sibTrans" cxnId="{478B13F8-A830-49BE-88FE-91AE42169E46}">
      <dgm:prSet/>
      <dgm:spPr/>
      <dgm:t>
        <a:bodyPr/>
        <a:lstStyle/>
        <a:p>
          <a:endParaRPr lang="pt-PT"/>
        </a:p>
      </dgm:t>
    </dgm:pt>
    <dgm:pt modelId="{4BCC2950-D3E2-42DE-8F5D-C99745C62D87}" type="pres">
      <dgm:prSet presAssocID="{AEEC1FD1-F0F8-4E58-9C9E-53555AC630E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B4F2654C-78BD-485D-B28D-E9453FDDDA11}" type="pres">
      <dgm:prSet presAssocID="{AEEC1FD1-F0F8-4E58-9C9E-53555AC630E3}" presName="pyramid" presStyleLbl="node1" presStyleIdx="0" presStyleCnt="1" custScaleX="216155" custLinFactNeighborX="1599" custLinFactNeighborY="-13529"/>
      <dgm:spPr>
        <a:solidFill>
          <a:srgbClr val="7030A0"/>
        </a:solidFill>
      </dgm:spPr>
      <dgm:t>
        <a:bodyPr/>
        <a:lstStyle/>
        <a:p>
          <a:endParaRPr lang="pt-PT"/>
        </a:p>
      </dgm:t>
    </dgm:pt>
    <dgm:pt modelId="{8491B1A4-5F5C-45A7-BAAA-FCA0750202CF}" type="pres">
      <dgm:prSet presAssocID="{AEEC1FD1-F0F8-4E58-9C9E-53555AC630E3}" presName="theList" presStyleCnt="0"/>
      <dgm:spPr/>
    </dgm:pt>
    <dgm:pt modelId="{F5FCD6ED-1BE8-4EBE-A363-484B36979B7A}" type="pres">
      <dgm:prSet presAssocID="{E67B0ED7-975D-4D73-9A2F-BA011621D773}" presName="aNode" presStyleLbl="fgAcc1" presStyleIdx="0" presStyleCnt="4" custScaleX="69591" custScaleY="51527" custLinFactY="18138" custLinFactNeighborX="-50270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2ABA6F9-C11B-4C8B-A476-C1A31B10EFAD}" type="pres">
      <dgm:prSet presAssocID="{E67B0ED7-975D-4D73-9A2F-BA011621D773}" presName="aSpace" presStyleCnt="0"/>
      <dgm:spPr/>
    </dgm:pt>
    <dgm:pt modelId="{66318413-0DB3-4431-8BC8-645442C8ADEB}" type="pres">
      <dgm:prSet presAssocID="{D4578C03-C430-4CF8-80A5-DB6EF8C940CB}" presName="aNode" presStyleLbl="fgAcc1" presStyleIdx="1" presStyleCnt="4" custScaleX="108100" custScaleY="46293" custLinFactY="19254" custLinFactNeighborX="-50270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BD6133-5661-4908-927B-E068B695D33E}" type="pres">
      <dgm:prSet presAssocID="{D4578C03-C430-4CF8-80A5-DB6EF8C940CB}" presName="aSpace" presStyleCnt="0"/>
      <dgm:spPr/>
    </dgm:pt>
    <dgm:pt modelId="{60F943EC-7C9F-44B9-9ABE-EB2788A535EF}" type="pres">
      <dgm:prSet presAssocID="{BD096E3F-4C41-4942-9212-B4C081D7DD9F}" presName="aNode" presStyleLbl="fgAcc1" presStyleIdx="2" presStyleCnt="4" custScaleX="145224" custScaleY="42390" custLinFactY="21055" custLinFactNeighborX="-48602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FE38CFB-D480-4530-A0FF-621B757CDBE4}" type="pres">
      <dgm:prSet presAssocID="{BD096E3F-4C41-4942-9212-B4C081D7DD9F}" presName="aSpace" presStyleCnt="0"/>
      <dgm:spPr/>
    </dgm:pt>
    <dgm:pt modelId="{C1611EC3-F502-4DE3-8D75-D64BC3A6DCB2}" type="pres">
      <dgm:prSet presAssocID="{3F32F01A-BEDF-495F-B8D7-36E02E22DF5F}" presName="aNode" presStyleLbl="fgAcc1" presStyleIdx="3" presStyleCnt="4" custScaleX="192700" custScaleY="48056" custLinFactY="18422" custLinFactNeighborX="-50270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49B5B0-4ACA-4D0D-ABD4-8856FA020B0F}" type="pres">
      <dgm:prSet presAssocID="{3F32F01A-BEDF-495F-B8D7-36E02E22DF5F}" presName="aSpace" presStyleCnt="0"/>
      <dgm:spPr/>
    </dgm:pt>
  </dgm:ptLst>
  <dgm:cxnLst>
    <dgm:cxn modelId="{62EA4045-CEF4-4583-95EB-2C14E9219FC5}" srcId="{AEEC1FD1-F0F8-4E58-9C9E-53555AC630E3}" destId="{BD096E3F-4C41-4942-9212-B4C081D7DD9F}" srcOrd="2" destOrd="0" parTransId="{864E2B65-0849-4F0F-AA95-4038099460DB}" sibTransId="{0DA68E03-202B-459E-8419-DC8D6EB35726}"/>
    <dgm:cxn modelId="{729AA018-E89C-4547-9621-3751BADC6015}" type="presOf" srcId="{D4578C03-C430-4CF8-80A5-DB6EF8C940CB}" destId="{66318413-0DB3-4431-8BC8-645442C8ADEB}" srcOrd="0" destOrd="0" presId="urn:microsoft.com/office/officeart/2005/8/layout/pyramid2"/>
    <dgm:cxn modelId="{FFF74251-2421-4202-AE8B-A6CD9A645163}" type="presOf" srcId="{3F32F01A-BEDF-495F-B8D7-36E02E22DF5F}" destId="{C1611EC3-F502-4DE3-8D75-D64BC3A6DCB2}" srcOrd="0" destOrd="0" presId="urn:microsoft.com/office/officeart/2005/8/layout/pyramid2"/>
    <dgm:cxn modelId="{D7B1D958-D1F4-4B5E-8763-038FFFF90672}" srcId="{AEEC1FD1-F0F8-4E58-9C9E-53555AC630E3}" destId="{E67B0ED7-975D-4D73-9A2F-BA011621D773}" srcOrd="0" destOrd="0" parTransId="{D3219637-A415-4B3E-86BD-51B2CAC87522}" sibTransId="{9DD50B2B-4CD5-4F09-B13B-644D526E552E}"/>
    <dgm:cxn modelId="{E9CF3D15-8263-43D2-8C7B-43F83B51BD3F}" type="presOf" srcId="{BD096E3F-4C41-4942-9212-B4C081D7DD9F}" destId="{60F943EC-7C9F-44B9-9ABE-EB2788A535EF}" srcOrd="0" destOrd="0" presId="urn:microsoft.com/office/officeart/2005/8/layout/pyramid2"/>
    <dgm:cxn modelId="{478B13F8-A830-49BE-88FE-91AE42169E46}" srcId="{AEEC1FD1-F0F8-4E58-9C9E-53555AC630E3}" destId="{3F32F01A-BEDF-495F-B8D7-36E02E22DF5F}" srcOrd="3" destOrd="0" parTransId="{F61ED14A-EC95-4824-9CA8-BE8F15F01984}" sibTransId="{831C41E6-67B5-431C-A909-C95D035E5205}"/>
    <dgm:cxn modelId="{3AB5C2F5-03BC-4C9C-9978-BE528700B69C}" type="presOf" srcId="{E67B0ED7-975D-4D73-9A2F-BA011621D773}" destId="{F5FCD6ED-1BE8-4EBE-A363-484B36979B7A}" srcOrd="0" destOrd="0" presId="urn:microsoft.com/office/officeart/2005/8/layout/pyramid2"/>
    <dgm:cxn modelId="{0917DDF5-0146-4A49-BB48-913DCDC447D8}" type="presOf" srcId="{AEEC1FD1-F0F8-4E58-9C9E-53555AC630E3}" destId="{4BCC2950-D3E2-42DE-8F5D-C99745C62D87}" srcOrd="0" destOrd="0" presId="urn:microsoft.com/office/officeart/2005/8/layout/pyramid2"/>
    <dgm:cxn modelId="{5089A1EE-B338-40CE-B62C-76E87126AAD5}" srcId="{AEEC1FD1-F0F8-4E58-9C9E-53555AC630E3}" destId="{D4578C03-C430-4CF8-80A5-DB6EF8C940CB}" srcOrd="1" destOrd="0" parTransId="{A0060FC9-1B36-4B73-9248-6CF41A9C4F8C}" sibTransId="{A97008DD-1385-4F10-8DF3-8BCD6EE9620E}"/>
    <dgm:cxn modelId="{C57748FA-198B-4C17-B4E5-9C378B4E1B1E}" type="presParOf" srcId="{4BCC2950-D3E2-42DE-8F5D-C99745C62D87}" destId="{B4F2654C-78BD-485D-B28D-E9453FDDDA11}" srcOrd="0" destOrd="0" presId="urn:microsoft.com/office/officeart/2005/8/layout/pyramid2"/>
    <dgm:cxn modelId="{D9643AA3-BAAE-4E00-B5B8-3A62E23EFABD}" type="presParOf" srcId="{4BCC2950-D3E2-42DE-8F5D-C99745C62D87}" destId="{8491B1A4-5F5C-45A7-BAAA-FCA0750202CF}" srcOrd="1" destOrd="0" presId="urn:microsoft.com/office/officeart/2005/8/layout/pyramid2"/>
    <dgm:cxn modelId="{85671665-994E-47C8-9A88-4D9DCEC6DABA}" type="presParOf" srcId="{8491B1A4-5F5C-45A7-BAAA-FCA0750202CF}" destId="{F5FCD6ED-1BE8-4EBE-A363-484B36979B7A}" srcOrd="0" destOrd="0" presId="urn:microsoft.com/office/officeart/2005/8/layout/pyramid2"/>
    <dgm:cxn modelId="{F1092021-995E-4A11-84CB-FFE7CA7F4C93}" type="presParOf" srcId="{8491B1A4-5F5C-45A7-BAAA-FCA0750202CF}" destId="{F2ABA6F9-C11B-4C8B-A476-C1A31B10EFAD}" srcOrd="1" destOrd="0" presId="urn:microsoft.com/office/officeart/2005/8/layout/pyramid2"/>
    <dgm:cxn modelId="{D7AC5FB0-D258-4D31-8C70-358040D0A686}" type="presParOf" srcId="{8491B1A4-5F5C-45A7-BAAA-FCA0750202CF}" destId="{66318413-0DB3-4431-8BC8-645442C8ADEB}" srcOrd="2" destOrd="0" presId="urn:microsoft.com/office/officeart/2005/8/layout/pyramid2"/>
    <dgm:cxn modelId="{6D4A013A-6999-49FA-B65D-83665DD980E5}" type="presParOf" srcId="{8491B1A4-5F5C-45A7-BAAA-FCA0750202CF}" destId="{A1BD6133-5661-4908-927B-E068B695D33E}" srcOrd="3" destOrd="0" presId="urn:microsoft.com/office/officeart/2005/8/layout/pyramid2"/>
    <dgm:cxn modelId="{9DAD73EC-E9B4-4706-9E24-D9005CFB03A3}" type="presParOf" srcId="{8491B1A4-5F5C-45A7-BAAA-FCA0750202CF}" destId="{60F943EC-7C9F-44B9-9ABE-EB2788A535EF}" srcOrd="4" destOrd="0" presId="urn:microsoft.com/office/officeart/2005/8/layout/pyramid2"/>
    <dgm:cxn modelId="{50B0A024-61AD-4063-BD8A-21FFF8464391}" type="presParOf" srcId="{8491B1A4-5F5C-45A7-BAAA-FCA0750202CF}" destId="{5FE38CFB-D480-4530-A0FF-621B757CDBE4}" srcOrd="5" destOrd="0" presId="urn:microsoft.com/office/officeart/2005/8/layout/pyramid2"/>
    <dgm:cxn modelId="{AD11BF65-23A7-43C9-A892-099E95B62E38}" type="presParOf" srcId="{8491B1A4-5F5C-45A7-BAAA-FCA0750202CF}" destId="{C1611EC3-F502-4DE3-8D75-D64BC3A6DCB2}" srcOrd="6" destOrd="0" presId="urn:microsoft.com/office/officeart/2005/8/layout/pyramid2"/>
    <dgm:cxn modelId="{37606945-B2AF-4759-AB60-A367AE9F05E7}" type="presParOf" srcId="{8491B1A4-5F5C-45A7-BAAA-FCA0750202CF}" destId="{A149B5B0-4ACA-4D0D-ABD4-8856FA020B0F}" srcOrd="7" destOrd="0" presId="urn:microsoft.com/office/officeart/2005/8/layout/pyramid2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7B965E-1F36-4256-AAD0-EC7715F3B0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6B7858A-E107-4347-AC0E-79BD43094EEF}" type="pres">
      <dgm:prSet presAssocID="{957B965E-1F36-4256-AAD0-EC7715F3B0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</dgm:ptLst>
  <dgm:cxnLst>
    <dgm:cxn modelId="{BD5CFC43-3E18-462A-A5E1-5F6366DF8257}" type="presOf" srcId="{957B965E-1F36-4256-AAD0-EC7715F3B07C}" destId="{56B7858A-E107-4347-AC0E-79BD43094EEF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2654C-78BD-485D-B28D-E9453FDDDA11}">
      <dsp:nvSpPr>
        <dsp:cNvPr id="0" name=""/>
        <dsp:cNvSpPr/>
      </dsp:nvSpPr>
      <dsp:spPr>
        <a:xfrm>
          <a:off x="-108778" y="0"/>
          <a:ext cx="11652282" cy="5390707"/>
        </a:xfrm>
        <a:prstGeom prst="triangl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CD6ED-1BE8-4EBE-A363-484B36979B7A}">
      <dsp:nvSpPr>
        <dsp:cNvPr id="0" name=""/>
        <dsp:cNvSpPr/>
      </dsp:nvSpPr>
      <dsp:spPr>
        <a:xfrm>
          <a:off x="4488682" y="1094625"/>
          <a:ext cx="2438440" cy="932038"/>
        </a:xfrm>
        <a:prstGeom prst="roundRect">
          <a:avLst/>
        </a:prstGeom>
        <a:solidFill>
          <a:srgbClr val="EBBBC8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b="1" kern="1200" dirty="0" err="1" smtClean="0"/>
            <a:t>Government</a:t>
          </a:r>
          <a:r>
            <a:rPr lang="pt-PT" sz="1600" kern="1200" dirty="0" smtClean="0"/>
            <a:t/>
          </a:r>
          <a:br>
            <a:rPr lang="pt-PT" sz="1600" kern="1200" dirty="0" smtClean="0"/>
          </a:br>
          <a:endParaRPr lang="pt-PT" sz="1600" kern="1200" dirty="0"/>
        </a:p>
      </dsp:txBody>
      <dsp:txXfrm>
        <a:off x="4534180" y="1140123"/>
        <a:ext cx="2347444" cy="841042"/>
      </dsp:txXfrm>
    </dsp:sp>
    <dsp:sp modelId="{66318413-0DB3-4431-8BC8-645442C8ADEB}">
      <dsp:nvSpPr>
        <dsp:cNvPr id="0" name=""/>
        <dsp:cNvSpPr/>
      </dsp:nvSpPr>
      <dsp:spPr>
        <a:xfrm>
          <a:off x="3814012" y="2272954"/>
          <a:ext cx="3787780" cy="837363"/>
        </a:xfrm>
        <a:prstGeom prst="roundRect">
          <a:avLst/>
        </a:prstGeom>
        <a:solidFill>
          <a:srgbClr val="FF99CC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err="1" smtClean="0"/>
            <a:t>Ministry</a:t>
          </a:r>
          <a:r>
            <a:rPr lang="pt-PT" sz="2400" b="1" kern="1200" dirty="0" smtClean="0"/>
            <a:t> </a:t>
          </a:r>
          <a:r>
            <a:rPr lang="pt-PT" sz="2400" b="1" kern="1200" dirty="0" err="1" smtClean="0"/>
            <a:t>of</a:t>
          </a:r>
          <a:r>
            <a:rPr lang="pt-PT" sz="2400" b="1" kern="1200" dirty="0" smtClean="0"/>
            <a:t> </a:t>
          </a:r>
          <a:r>
            <a:rPr lang="pt-PT" sz="2400" b="1" kern="1200" dirty="0" err="1" smtClean="0"/>
            <a:t>Education</a:t>
          </a:r>
          <a:r>
            <a:rPr lang="pt-PT" sz="2400" b="1" kern="1200" dirty="0" smtClean="0"/>
            <a:t> </a:t>
          </a:r>
          <a:r>
            <a:rPr lang="pt-PT" sz="2400" b="1" kern="1200" dirty="0" err="1" smtClean="0"/>
            <a:t>and</a:t>
          </a:r>
          <a:r>
            <a:rPr lang="pt-PT" sz="2400" b="1" kern="1200" dirty="0" smtClean="0"/>
            <a:t> </a:t>
          </a:r>
          <a:r>
            <a:rPr lang="pt-PT" sz="2400" b="1" kern="1200" dirty="0" err="1" smtClean="0"/>
            <a:t>Science</a:t>
          </a:r>
          <a:endParaRPr lang="pt-PT" sz="2400" b="1" kern="1200" dirty="0"/>
        </a:p>
      </dsp:txBody>
      <dsp:txXfrm>
        <a:off x="3854889" y="2313831"/>
        <a:ext cx="3706026" cy="755609"/>
      </dsp:txXfrm>
    </dsp:sp>
    <dsp:sp modelId="{60F943EC-7C9F-44B9-9ABE-EB2788A535EF}">
      <dsp:nvSpPr>
        <dsp:cNvPr id="0" name=""/>
        <dsp:cNvSpPr/>
      </dsp:nvSpPr>
      <dsp:spPr>
        <a:xfrm>
          <a:off x="3222053" y="3368999"/>
          <a:ext cx="5088590" cy="766765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b="1" kern="1200" dirty="0" smtClean="0"/>
            <a:t>Central </a:t>
          </a:r>
          <a:r>
            <a:rPr lang="pt-PT" sz="2800" b="1" kern="1200" dirty="0" err="1" smtClean="0"/>
            <a:t>Educational</a:t>
          </a:r>
          <a:r>
            <a:rPr lang="pt-PT" sz="2800" b="1" kern="1200" dirty="0" smtClean="0"/>
            <a:t> </a:t>
          </a:r>
          <a:r>
            <a:rPr lang="pt-PT" sz="2800" b="1" kern="1200" dirty="0" err="1" smtClean="0"/>
            <a:t>Administration</a:t>
          </a:r>
          <a:endParaRPr lang="pt-PT" sz="2800" b="1" kern="1200" dirty="0"/>
        </a:p>
      </dsp:txBody>
      <dsp:txXfrm>
        <a:off x="3259483" y="3406429"/>
        <a:ext cx="5013730" cy="691905"/>
      </dsp:txXfrm>
    </dsp:sp>
    <dsp:sp modelId="{C1611EC3-F502-4DE3-8D75-D64BC3A6DCB2}">
      <dsp:nvSpPr>
        <dsp:cNvPr id="0" name=""/>
        <dsp:cNvSpPr/>
      </dsp:nvSpPr>
      <dsp:spPr>
        <a:xfrm>
          <a:off x="2331837" y="4314242"/>
          <a:ext cx="6752130" cy="869253"/>
        </a:xfrm>
        <a:prstGeom prst="roundRect">
          <a:avLst/>
        </a:prstGeom>
        <a:solidFill>
          <a:srgbClr val="00B050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b="1" kern="1200" dirty="0" err="1" smtClean="0"/>
            <a:t>School</a:t>
          </a:r>
          <a:r>
            <a:rPr lang="pt-PT" sz="4000" b="1" kern="1200" dirty="0" smtClean="0"/>
            <a:t> </a:t>
          </a:r>
          <a:r>
            <a:rPr lang="pt-PT" sz="4000" b="1" kern="1200" dirty="0" err="1" smtClean="0"/>
            <a:t>Groupings</a:t>
          </a:r>
          <a:endParaRPr lang="pt-PT" sz="4000" b="1" kern="1200" dirty="0"/>
        </a:p>
      </dsp:txBody>
      <dsp:txXfrm>
        <a:off x="2374270" y="4356675"/>
        <a:ext cx="6667264" cy="784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189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143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991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0956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108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8094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634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051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5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02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177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000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912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315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815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256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09A88-2893-4D49-A3E7-FA3383211E90}" type="datetimeFigureOut">
              <a:rPr lang="pt-PT" smtClean="0"/>
              <a:t>08/05/2017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B7291-DE55-4072-B1C1-B949B7D80B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70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52" y="245693"/>
            <a:ext cx="2518997" cy="138544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89" y="245693"/>
            <a:ext cx="3017691" cy="8813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42" y="5251347"/>
            <a:ext cx="3217907" cy="116734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1438" y="4626169"/>
            <a:ext cx="3947684" cy="2063111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687781" y="2687781"/>
            <a:ext cx="5505567" cy="1002836"/>
          </a:xfrm>
        </p:spPr>
        <p:txBody>
          <a:bodyPr/>
          <a:lstStyle/>
          <a:p>
            <a:r>
              <a:rPr lang="pt-PT" dirty="0" smtClean="0">
                <a:solidFill>
                  <a:srgbClr val="0070C0"/>
                </a:solidFill>
              </a:rPr>
              <a:t>ADMINISTRATION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48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20264" y="131543"/>
            <a:ext cx="2501802" cy="125109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sz="4400" dirty="0" smtClean="0"/>
              <a:t>  </a:t>
            </a:r>
            <a:r>
              <a:rPr lang="pt-PT" sz="4400" dirty="0" err="1" smtClean="0"/>
              <a:t>Director</a:t>
            </a:r>
            <a:r>
              <a:rPr lang="pt-PT" sz="4400" dirty="0" smtClean="0"/>
              <a:t/>
            </a:r>
            <a:br>
              <a:rPr lang="pt-PT" sz="4400" dirty="0" smtClean="0"/>
            </a:br>
            <a:r>
              <a:rPr lang="pt-PT" sz="4400" dirty="0" smtClean="0"/>
              <a:t>    </a:t>
            </a:r>
            <a:r>
              <a:rPr lang="pt-PT" sz="2200" dirty="0" smtClean="0"/>
              <a:t>(Principal)</a:t>
            </a:r>
            <a:r>
              <a:rPr lang="pt-PT" sz="4400" dirty="0" smtClean="0"/>
              <a:t> </a:t>
            </a:r>
            <a:endParaRPr lang="pt-PT" sz="4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19864" y="1841612"/>
            <a:ext cx="9093987" cy="4197679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2200" b="1" dirty="0"/>
              <a:t>I</a:t>
            </a:r>
            <a:r>
              <a:rPr lang="en-US" sz="2200" b="1" dirty="0" smtClean="0"/>
              <a:t>s the pedagogical, administrative and cultural manager of the School Grouping and is assisted by a Deputy </a:t>
            </a:r>
            <a:r>
              <a:rPr lang="en-US" sz="2200" b="1" dirty="0" smtClean="0"/>
              <a:t>Director (Sub Director) </a:t>
            </a:r>
            <a:r>
              <a:rPr lang="en-US" sz="2200" b="1" dirty="0" smtClean="0"/>
              <a:t>and 3 Adjuncts.</a:t>
            </a:r>
          </a:p>
          <a:p>
            <a:r>
              <a:rPr lang="en-US" sz="2200" b="1" dirty="0"/>
              <a:t>I</a:t>
            </a:r>
            <a:r>
              <a:rPr lang="en-US" sz="2200" b="1" dirty="0" smtClean="0"/>
              <a:t>s </a:t>
            </a:r>
            <a:r>
              <a:rPr lang="en-US" sz="2200" b="1" dirty="0"/>
              <a:t>represented in each of the schools of the Grouping by the respective School </a:t>
            </a:r>
            <a:r>
              <a:rPr lang="en-US" sz="2200" b="1" dirty="0" smtClean="0"/>
              <a:t>Coordinator.</a:t>
            </a:r>
          </a:p>
          <a:p>
            <a:r>
              <a:rPr lang="pt-PT" sz="2200" b="1" dirty="0" err="1" smtClean="0"/>
              <a:t>Represents</a:t>
            </a:r>
            <a:r>
              <a:rPr lang="pt-PT" sz="2200" b="1" dirty="0" smtClean="0"/>
              <a:t> </a:t>
            </a:r>
            <a:r>
              <a:rPr lang="pt-PT" sz="2200" b="1" dirty="0" err="1" smtClean="0"/>
              <a:t>the</a:t>
            </a:r>
            <a:r>
              <a:rPr lang="pt-PT" sz="2200" b="1" dirty="0" smtClean="0"/>
              <a:t> </a:t>
            </a:r>
            <a:r>
              <a:rPr lang="pt-PT" sz="2200" b="1" dirty="0" err="1" smtClean="0"/>
              <a:t>School</a:t>
            </a:r>
            <a:r>
              <a:rPr lang="pt-PT" sz="2200" b="1" dirty="0" smtClean="0"/>
              <a:t> </a:t>
            </a:r>
            <a:r>
              <a:rPr lang="pt-PT" sz="2200" b="1" dirty="0" err="1" smtClean="0"/>
              <a:t>Grouping</a:t>
            </a:r>
            <a:r>
              <a:rPr lang="pt-PT" sz="2200" b="1" dirty="0" smtClean="0"/>
              <a:t>.</a:t>
            </a:r>
            <a:endParaRPr lang="en-US" sz="2200" b="1" dirty="0" smtClean="0"/>
          </a:p>
          <a:p>
            <a:r>
              <a:rPr lang="en-US" sz="2200" b="1" dirty="0"/>
              <a:t>S</a:t>
            </a:r>
            <a:r>
              <a:rPr lang="en-US" sz="2200" b="1" dirty="0" smtClean="0"/>
              <a:t>ubmits to the General Council the proposals for the Annual Activity Plan, the Annual Activity Report, the Management Account Report and amendments to the Internal Regulations.</a:t>
            </a:r>
          </a:p>
          <a:p>
            <a:r>
              <a:rPr lang="en-US" sz="2200" b="1" dirty="0" smtClean="0"/>
              <a:t>The term of office is 4 years and </a:t>
            </a:r>
            <a:r>
              <a:rPr lang="en-US" sz="2200" b="1" dirty="0" smtClean="0"/>
              <a:t>don´t have </a:t>
            </a:r>
            <a:r>
              <a:rPr lang="en-US" sz="2200" b="1" dirty="0" smtClean="0"/>
              <a:t>teaching component.</a:t>
            </a:r>
            <a:endParaRPr lang="pt-PT" sz="2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" y="112858"/>
            <a:ext cx="2829916" cy="15564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735" y="5370935"/>
            <a:ext cx="3162916" cy="148706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64" y="6039292"/>
            <a:ext cx="3017691" cy="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0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629" y="261718"/>
            <a:ext cx="4447558" cy="1015001"/>
          </a:xfr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Financial </a:t>
            </a:r>
            <a:r>
              <a:rPr lang="pt-P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Management </a:t>
            </a:r>
            <a:r>
              <a:rPr lang="pt-P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pt-P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pt-P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</a:t>
            </a:r>
            <a:r>
              <a:rPr lang="pt-PT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Council</a:t>
            </a:r>
            <a:endParaRPr lang="pt-P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56773" y="1669312"/>
            <a:ext cx="8239271" cy="4646427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>
              <a:buNone/>
            </a:pPr>
            <a:endParaRPr lang="pt-PT" sz="2000" dirty="0" smtClean="0"/>
          </a:p>
          <a:p>
            <a:r>
              <a:rPr lang="en-US" sz="2000" b="1" dirty="0" smtClean="0"/>
              <a:t>It </a:t>
            </a:r>
            <a:r>
              <a:rPr lang="en-US" sz="2000" b="1" dirty="0"/>
              <a:t>is the deliberative organ in administrative and financial </a:t>
            </a:r>
            <a:r>
              <a:rPr lang="en-US" sz="2000" b="1" dirty="0" smtClean="0"/>
              <a:t>matters.</a:t>
            </a:r>
          </a:p>
          <a:p>
            <a:r>
              <a:rPr lang="en-US" sz="2000" b="1" dirty="0" smtClean="0"/>
              <a:t>Approves </a:t>
            </a:r>
            <a:r>
              <a:rPr lang="en-US" sz="2000" b="1" dirty="0"/>
              <a:t>the draft annual budget, prepares the report of accounts and authorizes the realization of expenses and respective payment. T</a:t>
            </a:r>
            <a:r>
              <a:rPr lang="en-US" sz="2000" b="1" dirty="0" smtClean="0"/>
              <a:t>akes </a:t>
            </a:r>
            <a:r>
              <a:rPr lang="en-US" sz="2000" b="1" dirty="0"/>
              <a:t>care of the patrimony</a:t>
            </a:r>
            <a:r>
              <a:rPr lang="en-US" sz="2000" b="1" dirty="0" smtClean="0"/>
              <a:t>.</a:t>
            </a:r>
          </a:p>
          <a:p>
            <a:r>
              <a:rPr lang="pt-PT" sz="2000" b="1" dirty="0" err="1" smtClean="0"/>
              <a:t>The</a:t>
            </a:r>
            <a:r>
              <a:rPr lang="pt-PT" sz="2000" b="1" dirty="0" smtClean="0"/>
              <a:t> </a:t>
            </a:r>
            <a:r>
              <a:rPr lang="pt-PT" sz="2000" b="1" dirty="0" err="1"/>
              <a:t>Director</a:t>
            </a:r>
            <a:r>
              <a:rPr lang="pt-PT" sz="2000" b="1" dirty="0"/>
              <a:t> </a:t>
            </a:r>
            <a:r>
              <a:rPr lang="pt-PT" sz="2000" b="1" dirty="0" err="1"/>
              <a:t>is</a:t>
            </a:r>
            <a:r>
              <a:rPr lang="pt-PT" sz="2000" b="1" dirty="0"/>
              <a:t> </a:t>
            </a: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dirty="0" err="1" smtClean="0"/>
              <a:t>president</a:t>
            </a:r>
            <a:r>
              <a:rPr lang="pt-PT" sz="2000" b="1" dirty="0" smtClean="0"/>
              <a:t>.</a:t>
            </a:r>
            <a:endParaRPr lang="pt-PT" sz="2000" b="1" dirty="0"/>
          </a:p>
          <a:p>
            <a:r>
              <a:rPr lang="en-US" sz="2000" b="1" dirty="0"/>
              <a:t>The </a:t>
            </a:r>
            <a:r>
              <a:rPr lang="en-US" sz="2000" b="1" dirty="0" smtClean="0"/>
              <a:t>Sub </a:t>
            </a:r>
            <a:r>
              <a:rPr lang="en-US" sz="2000" b="1" dirty="0" err="1" smtClean="0"/>
              <a:t>Durictor</a:t>
            </a:r>
            <a:r>
              <a:rPr lang="en-US" sz="2000" b="1" dirty="0" smtClean="0"/>
              <a:t> </a:t>
            </a:r>
            <a:r>
              <a:rPr lang="en-US" sz="2000" b="1" dirty="0"/>
              <a:t>is the vice president.</a:t>
            </a:r>
          </a:p>
          <a:p>
            <a:r>
              <a:rPr lang="en-US" sz="2000" b="1" dirty="0"/>
              <a:t>The technical coordinator of the administrative services is the secretary.</a:t>
            </a:r>
            <a:endParaRPr lang="pt-PT" sz="2000" b="1" dirty="0"/>
          </a:p>
          <a:p>
            <a:r>
              <a:rPr lang="en-US" sz="2000" b="1" dirty="0"/>
              <a:t>It meets once a month either ordinarily or extraordinarily whenever it is convened by the </a:t>
            </a:r>
            <a:r>
              <a:rPr lang="en-US" sz="2000" b="1" dirty="0" smtClean="0"/>
              <a:t>Director.</a:t>
            </a:r>
            <a:endParaRPr lang="pt-PT" sz="2000" b="1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pt-PT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" y="112858"/>
            <a:ext cx="2829916" cy="15564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735" y="5370935"/>
            <a:ext cx="3162916" cy="148706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720" y="0"/>
            <a:ext cx="3017691" cy="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3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497" y="386316"/>
            <a:ext cx="4330601" cy="73010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err="1"/>
              <a:t>Pedagogical</a:t>
            </a:r>
            <a:r>
              <a:rPr lang="pt-PT" dirty="0"/>
              <a:t> </a:t>
            </a:r>
            <a:r>
              <a:rPr lang="pt-PT" dirty="0" err="1"/>
              <a:t>Council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28209" y="2272145"/>
            <a:ext cx="8596668" cy="3139828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2200" b="1" dirty="0" smtClean="0"/>
              <a:t>Council </a:t>
            </a:r>
            <a:r>
              <a:rPr lang="en-US" sz="2200" b="1" dirty="0"/>
              <a:t>of pedagogical </a:t>
            </a:r>
            <a:r>
              <a:rPr lang="en-US" sz="2200" b="1" dirty="0" smtClean="0"/>
              <a:t>coordination, supervision </a:t>
            </a:r>
            <a:r>
              <a:rPr lang="en-US" sz="2200" b="1" dirty="0"/>
              <a:t>and educational guidance</a:t>
            </a:r>
            <a:r>
              <a:rPr lang="en-US" sz="2200" b="1" dirty="0" smtClean="0"/>
              <a:t>.</a:t>
            </a:r>
          </a:p>
          <a:p>
            <a:r>
              <a:rPr lang="en-US" sz="2200" b="1" dirty="0" smtClean="0"/>
              <a:t> </a:t>
            </a:r>
            <a:r>
              <a:rPr lang="en-US" sz="2200" b="1" dirty="0"/>
              <a:t>Up to a maximum of 15 members. </a:t>
            </a:r>
            <a:endParaRPr lang="en-US" sz="2200" b="1" dirty="0" smtClean="0"/>
          </a:p>
          <a:p>
            <a:r>
              <a:rPr lang="en-US" sz="2200" b="1" dirty="0" smtClean="0"/>
              <a:t>Director </a:t>
            </a:r>
            <a:r>
              <a:rPr lang="en-US" sz="2200" b="1" dirty="0"/>
              <a:t>is the President. </a:t>
            </a:r>
            <a:endParaRPr lang="en-US" sz="2200" b="1" dirty="0" smtClean="0"/>
          </a:p>
          <a:p>
            <a:r>
              <a:rPr lang="en-US" sz="2200" b="1" dirty="0" smtClean="0"/>
              <a:t>Elaborates Educational Project, Internal Regulation, Annual Plan of Activities </a:t>
            </a:r>
            <a:r>
              <a:rPr lang="en-US" sz="2200" b="1" dirty="0"/>
              <a:t>and training plan</a:t>
            </a:r>
            <a:r>
              <a:rPr lang="en-US" sz="2200" b="1" dirty="0" smtClean="0"/>
              <a:t>.</a:t>
            </a:r>
          </a:p>
          <a:p>
            <a:r>
              <a:rPr lang="en-US" sz="2200" b="1" dirty="0" smtClean="0"/>
              <a:t>It </a:t>
            </a:r>
            <a:r>
              <a:rPr lang="en-US" sz="2200" b="1" dirty="0"/>
              <a:t>meets once a month.</a:t>
            </a:r>
            <a:endParaRPr lang="pt-PT" sz="2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" y="112858"/>
            <a:ext cx="2829916" cy="15564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735" y="5370935"/>
            <a:ext cx="3162916" cy="148706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09" y="5938692"/>
            <a:ext cx="3017691" cy="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3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5294" y="112858"/>
            <a:ext cx="6170033" cy="7301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pedagogical</a:t>
            </a:r>
            <a:r>
              <a:rPr lang="pt-PT" dirty="0"/>
              <a:t> </a:t>
            </a:r>
            <a:r>
              <a:rPr lang="pt-PT" dirty="0" err="1"/>
              <a:t>structures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45294" y="1446029"/>
            <a:ext cx="6212564" cy="454855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25000" lnSpcReduction="20000"/>
          </a:bodyPr>
          <a:lstStyle/>
          <a:p>
            <a:r>
              <a:rPr lang="en-US" sz="7200" b="1" dirty="0"/>
              <a:t>Curricular </a:t>
            </a:r>
            <a:r>
              <a:rPr lang="en-US" sz="7200" b="1" dirty="0" smtClean="0"/>
              <a:t>Departments:</a:t>
            </a:r>
          </a:p>
          <a:p>
            <a:r>
              <a:rPr lang="en-US" sz="7200" b="1" dirty="0" smtClean="0"/>
              <a:t>                  Preschool;</a:t>
            </a:r>
          </a:p>
          <a:p>
            <a:r>
              <a:rPr lang="en-US" sz="7200" b="1" dirty="0" smtClean="0"/>
              <a:t>                  1st Cycle;</a:t>
            </a:r>
            <a:endParaRPr lang="en-US" sz="7200" b="1" dirty="0"/>
          </a:p>
          <a:p>
            <a:r>
              <a:rPr lang="en-US" sz="7200" b="1" dirty="0" smtClean="0"/>
              <a:t>                  </a:t>
            </a:r>
            <a:r>
              <a:rPr lang="en-US" sz="7200" b="1" dirty="0" smtClean="0"/>
              <a:t>Foreign Languages</a:t>
            </a:r>
            <a:r>
              <a:rPr lang="en-US" sz="7200" b="1" dirty="0" smtClean="0"/>
              <a:t>;</a:t>
            </a:r>
            <a:endParaRPr lang="en-US" sz="7200" b="1" dirty="0"/>
          </a:p>
          <a:p>
            <a:r>
              <a:rPr lang="en-US" sz="7200" b="1" dirty="0" smtClean="0"/>
              <a:t>                  Social </a:t>
            </a:r>
            <a:r>
              <a:rPr lang="en-US" sz="7200" b="1" dirty="0"/>
              <a:t>and Human </a:t>
            </a:r>
            <a:r>
              <a:rPr lang="en-US" sz="7200" b="1" dirty="0" smtClean="0"/>
              <a:t>Sciences; </a:t>
            </a:r>
          </a:p>
          <a:p>
            <a:r>
              <a:rPr lang="pt-PT" sz="7200" dirty="0" smtClean="0"/>
              <a:t>                  </a:t>
            </a:r>
            <a:r>
              <a:rPr lang="pt-PT" sz="7200" b="1" dirty="0" err="1" smtClean="0"/>
              <a:t>Mathematics</a:t>
            </a:r>
            <a:r>
              <a:rPr lang="pt-PT" sz="7200" b="1" dirty="0" smtClean="0"/>
              <a:t> </a:t>
            </a:r>
            <a:r>
              <a:rPr lang="pt-PT" sz="7200" b="1" dirty="0" err="1"/>
              <a:t>and</a:t>
            </a:r>
            <a:r>
              <a:rPr lang="pt-PT" sz="7200" b="1" dirty="0"/>
              <a:t> </a:t>
            </a:r>
            <a:r>
              <a:rPr lang="pt-PT" sz="7200" b="1" dirty="0" err="1"/>
              <a:t>computer</a:t>
            </a:r>
            <a:r>
              <a:rPr lang="pt-PT" sz="7200" b="1" dirty="0"/>
              <a:t> </a:t>
            </a:r>
            <a:r>
              <a:rPr lang="pt-PT" sz="7200" b="1" dirty="0" err="1"/>
              <a:t>science</a:t>
            </a:r>
            <a:r>
              <a:rPr lang="en-US" sz="7200" b="1" dirty="0" smtClean="0"/>
              <a:t>;</a:t>
            </a:r>
          </a:p>
          <a:p>
            <a:r>
              <a:rPr lang="en-US" sz="7200" b="1" dirty="0" smtClean="0"/>
              <a:t>                  ​​</a:t>
            </a:r>
            <a:r>
              <a:rPr lang="en-US" sz="7200" b="1" dirty="0"/>
              <a:t>Portuguese </a:t>
            </a:r>
            <a:r>
              <a:rPr lang="en-US" sz="7200" b="1" dirty="0" smtClean="0"/>
              <a:t>Language;</a:t>
            </a:r>
          </a:p>
          <a:p>
            <a:r>
              <a:rPr lang="en-US" sz="7200" b="1" dirty="0" smtClean="0"/>
              <a:t>                  Exact Sciences.</a:t>
            </a:r>
          </a:p>
          <a:p>
            <a:r>
              <a:rPr lang="pt-PT" sz="7200" b="1" dirty="0" err="1" smtClean="0"/>
              <a:t>Coordination</a:t>
            </a:r>
            <a:r>
              <a:rPr lang="pt-PT" sz="7200" b="1" dirty="0" smtClean="0"/>
              <a:t> </a:t>
            </a:r>
            <a:r>
              <a:rPr lang="pt-PT" sz="7200" b="1" dirty="0" err="1"/>
              <a:t>of</a:t>
            </a:r>
            <a:r>
              <a:rPr lang="pt-PT" sz="7200" b="1" dirty="0"/>
              <a:t> Professional </a:t>
            </a:r>
            <a:r>
              <a:rPr lang="pt-PT" sz="7200" b="1" dirty="0" err="1" smtClean="0"/>
              <a:t>Courses</a:t>
            </a:r>
            <a:r>
              <a:rPr lang="pt-PT" sz="7200" b="1" dirty="0" smtClean="0"/>
              <a:t>.</a:t>
            </a:r>
          </a:p>
          <a:p>
            <a:r>
              <a:rPr lang="pt-PT" sz="7200" b="1" dirty="0" err="1"/>
              <a:t>Coordination</a:t>
            </a:r>
            <a:r>
              <a:rPr lang="pt-PT" sz="7200" b="1" dirty="0"/>
              <a:t> </a:t>
            </a:r>
            <a:r>
              <a:rPr lang="pt-PT" sz="7200" b="1" dirty="0" err="1"/>
              <a:t>of</a:t>
            </a:r>
            <a:r>
              <a:rPr lang="pt-PT" sz="7200" b="1" dirty="0"/>
              <a:t> </a:t>
            </a:r>
            <a:r>
              <a:rPr lang="pt-PT" sz="7200" b="1" dirty="0" err="1"/>
              <a:t>Class</a:t>
            </a:r>
            <a:r>
              <a:rPr lang="pt-PT" sz="7200" b="1" dirty="0"/>
              <a:t> </a:t>
            </a:r>
            <a:r>
              <a:rPr lang="pt-PT" sz="7200" b="1" dirty="0" err="1" smtClean="0"/>
              <a:t>Directors</a:t>
            </a:r>
            <a:r>
              <a:rPr lang="pt-PT" sz="7200" b="1" dirty="0" smtClean="0"/>
              <a:t>.</a:t>
            </a:r>
          </a:p>
          <a:p>
            <a:r>
              <a:rPr lang="en-US" sz="7200" b="1" dirty="0"/>
              <a:t>Special E</a:t>
            </a:r>
            <a:r>
              <a:rPr lang="en-US" sz="7200" b="1" dirty="0" smtClean="0"/>
              <a:t>ducation.</a:t>
            </a:r>
          </a:p>
          <a:p>
            <a:r>
              <a:rPr lang="en-US" sz="7200" b="1" dirty="0" smtClean="0"/>
              <a:t>Psychology </a:t>
            </a:r>
            <a:r>
              <a:rPr lang="en-US" sz="7200" b="1" dirty="0"/>
              <a:t>and </a:t>
            </a:r>
            <a:r>
              <a:rPr lang="en-US" sz="7200" b="1" dirty="0" smtClean="0"/>
              <a:t>Guidance.</a:t>
            </a:r>
          </a:p>
          <a:p>
            <a:r>
              <a:rPr lang="pt-PT" sz="7200" b="1" dirty="0" err="1"/>
              <a:t>Class</a:t>
            </a:r>
            <a:r>
              <a:rPr lang="pt-PT" sz="7200" b="1" dirty="0"/>
              <a:t> </a:t>
            </a:r>
            <a:r>
              <a:rPr lang="pt-PT" sz="7200" b="1" dirty="0" err="1" smtClean="0"/>
              <a:t>Council</a:t>
            </a:r>
            <a:r>
              <a:rPr lang="pt-PT" sz="7200" b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2735" y="5370935"/>
            <a:ext cx="3162916" cy="148706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" y="112858"/>
            <a:ext cx="2829916" cy="155645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1" y="6054152"/>
            <a:ext cx="3017691" cy="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9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497" y="620232"/>
            <a:ext cx="5032350" cy="719470"/>
          </a:xfr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err="1"/>
              <a:t>Administrative</a:t>
            </a:r>
            <a:r>
              <a:rPr lang="pt-PT" dirty="0"/>
              <a:t> </a:t>
            </a:r>
            <a:r>
              <a:rPr lang="pt-PT" dirty="0" err="1" smtClean="0"/>
              <a:t>Services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47185" y="2298811"/>
            <a:ext cx="8596668" cy="3368341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2400" dirty="0"/>
              <a:t> They deal with matters relating </a:t>
            </a:r>
            <a:r>
              <a:rPr lang="en-US" sz="2400" dirty="0" smtClean="0"/>
              <a:t>to: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                           Accounting;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</a:t>
            </a:r>
            <a:r>
              <a:rPr lang="en-US" sz="2400" dirty="0" smtClean="0"/>
              <a:t>                         Teaching </a:t>
            </a:r>
            <a:r>
              <a:rPr lang="en-US" sz="2400" dirty="0"/>
              <a:t>and non-teaching </a:t>
            </a:r>
            <a:r>
              <a:rPr lang="en-US" sz="2400" dirty="0" smtClean="0"/>
              <a:t>staff;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</a:t>
            </a:r>
            <a:r>
              <a:rPr lang="en-US" sz="2400" dirty="0" smtClean="0"/>
              <a:t>                         Students;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</a:t>
            </a:r>
            <a:r>
              <a:rPr lang="en-US" sz="2400" dirty="0" smtClean="0"/>
              <a:t>                         School </a:t>
            </a:r>
            <a:r>
              <a:rPr lang="en-US" sz="2400" dirty="0"/>
              <a:t>Social </a:t>
            </a:r>
            <a:r>
              <a:rPr lang="en-US" sz="2400" dirty="0" smtClean="0"/>
              <a:t>Action.</a:t>
            </a:r>
          </a:p>
          <a:p>
            <a:r>
              <a:rPr lang="en-US" sz="2400" dirty="0"/>
              <a:t>Are led by the Technical Coordinator who reports to the </a:t>
            </a:r>
            <a:r>
              <a:rPr lang="en-US" sz="2400" dirty="0" smtClean="0"/>
              <a:t>Director.</a:t>
            </a:r>
            <a:endParaRPr lang="pt-PT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" y="112858"/>
            <a:ext cx="2829916" cy="15564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735" y="5370935"/>
            <a:ext cx="3162916" cy="148706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1" y="6054152"/>
            <a:ext cx="3017691" cy="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7823" y="1775637"/>
            <a:ext cx="4096685" cy="762000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/>
              <a:t>Non-</a:t>
            </a:r>
            <a:r>
              <a:rPr lang="pt-PT" dirty="0" err="1"/>
              <a:t>teaching</a:t>
            </a:r>
            <a:r>
              <a:rPr lang="pt-PT" dirty="0"/>
              <a:t> staff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34535" y="3702310"/>
            <a:ext cx="8596668" cy="78463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2400" dirty="0"/>
              <a:t>They support the educational action and are led by the o</a:t>
            </a:r>
            <a:r>
              <a:rPr lang="en-US" sz="2400" dirty="0" smtClean="0"/>
              <a:t>perational in charge who </a:t>
            </a:r>
            <a:r>
              <a:rPr lang="en-US" sz="2400" dirty="0"/>
              <a:t>reports to the Director</a:t>
            </a:r>
            <a:endParaRPr lang="pt-PT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2" y="112858"/>
            <a:ext cx="3065111" cy="166277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735" y="5370935"/>
            <a:ext cx="3162916" cy="148706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73" y="5884031"/>
            <a:ext cx="3017691" cy="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7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117" y="3320903"/>
            <a:ext cx="9526772" cy="942753"/>
          </a:xfrm>
        </p:spPr>
        <p:txBody>
          <a:bodyPr>
            <a:noAutofit/>
          </a:bodyPr>
          <a:lstStyle/>
          <a:p>
            <a:r>
              <a:rPr lang="pt-PT" sz="5400" dirty="0" err="1" smtClean="0"/>
              <a:t>Thank</a:t>
            </a:r>
            <a:r>
              <a:rPr lang="pt-PT" sz="5400" dirty="0" smtClean="0"/>
              <a:t> </a:t>
            </a:r>
            <a:r>
              <a:rPr lang="pt-PT" sz="5400" dirty="0" err="1" smtClean="0"/>
              <a:t>you</a:t>
            </a:r>
            <a:r>
              <a:rPr lang="pt-PT" sz="5400" dirty="0" smtClean="0"/>
              <a:t> for </a:t>
            </a:r>
            <a:r>
              <a:rPr lang="pt-PT" sz="5400" dirty="0" err="1" smtClean="0"/>
              <a:t>your</a:t>
            </a:r>
            <a:r>
              <a:rPr lang="pt-PT" sz="5400" dirty="0" smtClean="0"/>
              <a:t> </a:t>
            </a:r>
            <a:r>
              <a:rPr lang="pt-PT" sz="5400" dirty="0" err="1" smtClean="0"/>
              <a:t>attention</a:t>
            </a:r>
            <a:r>
              <a:rPr lang="pt-PT" sz="5400" dirty="0" smtClean="0"/>
              <a:t>.</a:t>
            </a:r>
            <a:endParaRPr lang="pt-PT" sz="5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2" y="112858"/>
            <a:ext cx="3711902" cy="20136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0507" y="4763387"/>
            <a:ext cx="4455144" cy="209461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17" y="5458048"/>
            <a:ext cx="4447504" cy="109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45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00582" y="1906042"/>
            <a:ext cx="9175973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pt-PT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Entreprises</a:t>
            </a:r>
            <a:r>
              <a:rPr lang="pt-P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social,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define:</a:t>
            </a:r>
            <a:endParaRPr lang="pt-PT" sz="2800" dirty="0"/>
          </a:p>
        </p:txBody>
      </p:sp>
      <p:sp>
        <p:nvSpPr>
          <p:cNvPr id="6" name="Retângulo 5"/>
          <p:cNvSpPr/>
          <p:nvPr/>
        </p:nvSpPr>
        <p:spPr>
          <a:xfrm>
            <a:off x="1644072" y="2892141"/>
            <a:ext cx="56712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pt-PT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t-P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do);</a:t>
            </a:r>
            <a:endParaRPr lang="pt-PT" sz="2800" dirty="0"/>
          </a:p>
        </p:txBody>
      </p:sp>
      <p:sp>
        <p:nvSpPr>
          <p:cNvPr id="7" name="Retângulo 6"/>
          <p:cNvSpPr/>
          <p:nvPr/>
        </p:nvSpPr>
        <p:spPr>
          <a:xfrm>
            <a:off x="1644072" y="3878240"/>
            <a:ext cx="622478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pt-PT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t-P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pt-P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pt-PT" sz="2800" dirty="0"/>
          </a:p>
        </p:txBody>
      </p:sp>
      <p:sp>
        <p:nvSpPr>
          <p:cNvPr id="8" name="Retângulo 7"/>
          <p:cNvSpPr/>
          <p:nvPr/>
        </p:nvSpPr>
        <p:spPr>
          <a:xfrm>
            <a:off x="1644071" y="4715342"/>
            <a:ext cx="7998693" cy="800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pt-PT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t-P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</a:t>
            </a:r>
            <a:r>
              <a:rPr lang="pt-P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underlying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practices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2" y="206711"/>
            <a:ext cx="2518997" cy="138544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89" y="245693"/>
            <a:ext cx="3017691" cy="88135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7" y="5648198"/>
            <a:ext cx="2996448" cy="103934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4316" y="4794889"/>
            <a:ext cx="3947684" cy="20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5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65019" y="2607072"/>
            <a:ext cx="9587346" cy="19389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dirty="0"/>
              <a:t>Organizations according to the mission, vision and value framework, define the goals to achieve</a:t>
            </a:r>
            <a:endParaRPr lang="pt-PT" sz="4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15" y="245693"/>
            <a:ext cx="2895168" cy="159234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89" y="245693"/>
            <a:ext cx="3017691" cy="88135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96" y="5690655"/>
            <a:ext cx="3217907" cy="116734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20" y="4794889"/>
            <a:ext cx="3947684" cy="20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5516" y="1999749"/>
            <a:ext cx="9762836" cy="31929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appears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procedures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applied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achieving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defined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profitable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pt-PT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16" y="116384"/>
            <a:ext cx="2518997" cy="138544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89" y="245693"/>
            <a:ext cx="3017691" cy="88135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96" y="5690655"/>
            <a:ext cx="3217907" cy="116734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5781" y="5038015"/>
            <a:ext cx="3514685" cy="183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0072" y="2708672"/>
            <a:ext cx="10446327" cy="19389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dirty="0"/>
              <a:t>The administration </a:t>
            </a:r>
            <a:r>
              <a:rPr lang="en-US" sz="4000" dirty="0" smtClean="0"/>
              <a:t>of schools </a:t>
            </a:r>
            <a:r>
              <a:rPr lang="en-US" sz="4000" dirty="0"/>
              <a:t>appears as a particular case of the administration of the </a:t>
            </a:r>
            <a:r>
              <a:rPr lang="en-US" sz="4000" dirty="0" smtClean="0"/>
              <a:t>organizations</a:t>
            </a:r>
            <a:r>
              <a:rPr lang="en-US" sz="4000" dirty="0"/>
              <a:t>.</a:t>
            </a:r>
            <a:endParaRPr lang="pt-PT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16" y="116384"/>
            <a:ext cx="2518997" cy="138544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89" y="245693"/>
            <a:ext cx="3017691" cy="88135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14" y="5367383"/>
            <a:ext cx="3217907" cy="116734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1438" y="4727769"/>
            <a:ext cx="3947684" cy="20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2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42" y="5282175"/>
            <a:ext cx="3217907" cy="116734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438" y="4727769"/>
            <a:ext cx="3947684" cy="206311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55980" y="2496589"/>
            <a:ext cx="56846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Administration and </a:t>
            </a:r>
            <a:r>
              <a:rPr lang="en-US" sz="4000" dirty="0" smtClean="0">
                <a:solidFill>
                  <a:srgbClr val="002060"/>
                </a:solidFill>
              </a:rPr>
              <a:t>Management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of Schools in Portugal</a:t>
            </a:r>
            <a:endParaRPr lang="pt-PT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52" y="245693"/>
            <a:ext cx="2518997" cy="138544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89" y="245693"/>
            <a:ext cx="3017691" cy="88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7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61060278"/>
              </p:ext>
            </p:extLst>
          </p:nvPr>
        </p:nvGraphicFramePr>
        <p:xfrm>
          <a:off x="350874" y="244549"/>
          <a:ext cx="11434726" cy="539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0856" y="5467022"/>
            <a:ext cx="2845442" cy="148706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1" y="230909"/>
            <a:ext cx="2305965" cy="126828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7" y="5853992"/>
            <a:ext cx="3017691" cy="88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2200908" y="852995"/>
            <a:ext cx="7767180" cy="4967083"/>
            <a:chOff x="2200908" y="852995"/>
            <a:chExt cx="7767180" cy="4967083"/>
          </a:xfrm>
        </p:grpSpPr>
        <p:sp>
          <p:nvSpPr>
            <p:cNvPr id="21" name="Forma livre 20"/>
            <p:cNvSpPr/>
            <p:nvPr/>
          </p:nvSpPr>
          <p:spPr>
            <a:xfrm>
              <a:off x="7439048" y="2039533"/>
              <a:ext cx="2529040" cy="844280"/>
            </a:xfrm>
            <a:custGeom>
              <a:avLst/>
              <a:gdLst>
                <a:gd name="connsiteX0" fmla="*/ 0 w 2529040"/>
                <a:gd name="connsiteY0" fmla="*/ 0 h 844280"/>
                <a:gd name="connsiteX1" fmla="*/ 2529040 w 2529040"/>
                <a:gd name="connsiteY1" fmla="*/ 0 h 844280"/>
                <a:gd name="connsiteX2" fmla="*/ 2529040 w 2529040"/>
                <a:gd name="connsiteY2" fmla="*/ 844280 h 844280"/>
                <a:gd name="connsiteX3" fmla="*/ 0 w 2529040"/>
                <a:gd name="connsiteY3" fmla="*/ 844280 h 844280"/>
                <a:gd name="connsiteX4" fmla="*/ 0 w 2529040"/>
                <a:gd name="connsiteY4" fmla="*/ 0 h 84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9040" h="844280">
                  <a:moveTo>
                    <a:pt x="0" y="0"/>
                  </a:moveTo>
                  <a:lnTo>
                    <a:pt x="2529040" y="0"/>
                  </a:lnTo>
                  <a:lnTo>
                    <a:pt x="2529040" y="844280"/>
                  </a:lnTo>
                  <a:lnTo>
                    <a:pt x="0" y="8442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100" kern="1200" dirty="0" smtClean="0"/>
                <a:t>General </a:t>
              </a:r>
              <a:r>
                <a:rPr lang="pt-PT" sz="2100" kern="1200" dirty="0" err="1" smtClean="0"/>
                <a:t>Council</a:t>
              </a:r>
              <a:endParaRPr lang="pt-PT" sz="2100" kern="1200" dirty="0"/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3783062" y="3266724"/>
              <a:ext cx="2755915" cy="839824"/>
            </a:xfrm>
            <a:custGeom>
              <a:avLst/>
              <a:gdLst>
                <a:gd name="connsiteX0" fmla="*/ 0 w 2755915"/>
                <a:gd name="connsiteY0" fmla="*/ 0 h 839824"/>
                <a:gd name="connsiteX1" fmla="*/ 2755915 w 2755915"/>
                <a:gd name="connsiteY1" fmla="*/ 0 h 839824"/>
                <a:gd name="connsiteX2" fmla="*/ 2755915 w 2755915"/>
                <a:gd name="connsiteY2" fmla="*/ 839824 h 839824"/>
                <a:gd name="connsiteX3" fmla="*/ 0 w 2755915"/>
                <a:gd name="connsiteY3" fmla="*/ 839824 h 839824"/>
                <a:gd name="connsiteX4" fmla="*/ 0 w 2755915"/>
                <a:gd name="connsiteY4" fmla="*/ 0 h 839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5915" h="839824">
                  <a:moveTo>
                    <a:pt x="0" y="0"/>
                  </a:moveTo>
                  <a:lnTo>
                    <a:pt x="2755915" y="0"/>
                  </a:lnTo>
                  <a:lnTo>
                    <a:pt x="2755915" y="839824"/>
                  </a:lnTo>
                  <a:lnTo>
                    <a:pt x="0" y="83982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100" kern="1200" dirty="0" err="1" smtClean="0"/>
                <a:t>Director</a:t>
              </a:r>
              <a:r>
                <a:rPr lang="pt-PT" sz="2100" kern="1200" dirty="0" smtClean="0"/>
                <a:t> 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100" kern="1200" dirty="0" smtClean="0"/>
                <a:t>(Principal)</a:t>
              </a:r>
              <a:endParaRPr lang="pt-PT" sz="2100" kern="1200" dirty="0"/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2200908" y="4843493"/>
              <a:ext cx="2839910" cy="976585"/>
            </a:xfrm>
            <a:custGeom>
              <a:avLst/>
              <a:gdLst>
                <a:gd name="connsiteX0" fmla="*/ 0 w 2839910"/>
                <a:gd name="connsiteY0" fmla="*/ 0 h 976585"/>
                <a:gd name="connsiteX1" fmla="*/ 2839910 w 2839910"/>
                <a:gd name="connsiteY1" fmla="*/ 0 h 976585"/>
                <a:gd name="connsiteX2" fmla="*/ 2839910 w 2839910"/>
                <a:gd name="connsiteY2" fmla="*/ 976585 h 976585"/>
                <a:gd name="connsiteX3" fmla="*/ 0 w 2839910"/>
                <a:gd name="connsiteY3" fmla="*/ 976585 h 976585"/>
                <a:gd name="connsiteX4" fmla="*/ 0 w 2839910"/>
                <a:gd name="connsiteY4" fmla="*/ 0 h 97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9910" h="976585">
                  <a:moveTo>
                    <a:pt x="0" y="0"/>
                  </a:moveTo>
                  <a:lnTo>
                    <a:pt x="2839910" y="0"/>
                  </a:lnTo>
                  <a:lnTo>
                    <a:pt x="2839910" y="976585"/>
                  </a:lnTo>
                  <a:lnTo>
                    <a:pt x="0" y="976585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100" kern="1200" dirty="0" err="1" smtClean="0"/>
                <a:t>Pedagogical</a:t>
              </a:r>
              <a:r>
                <a:rPr lang="pt-PT" sz="2100" kern="1200" dirty="0" smtClean="0"/>
                <a:t> </a:t>
              </a:r>
              <a:r>
                <a:rPr lang="pt-PT" sz="2100" kern="1200" dirty="0" err="1" smtClean="0"/>
                <a:t>Council</a:t>
              </a:r>
              <a:endParaRPr lang="pt-PT" sz="2100" kern="1200" dirty="0"/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5557785" y="4843281"/>
              <a:ext cx="2815949" cy="943270"/>
            </a:xfrm>
            <a:custGeom>
              <a:avLst/>
              <a:gdLst>
                <a:gd name="connsiteX0" fmla="*/ 0 w 2815949"/>
                <a:gd name="connsiteY0" fmla="*/ 0 h 943270"/>
                <a:gd name="connsiteX1" fmla="*/ 2815949 w 2815949"/>
                <a:gd name="connsiteY1" fmla="*/ 0 h 943270"/>
                <a:gd name="connsiteX2" fmla="*/ 2815949 w 2815949"/>
                <a:gd name="connsiteY2" fmla="*/ 943270 h 943270"/>
                <a:gd name="connsiteX3" fmla="*/ 0 w 2815949"/>
                <a:gd name="connsiteY3" fmla="*/ 943270 h 943270"/>
                <a:gd name="connsiteX4" fmla="*/ 0 w 2815949"/>
                <a:gd name="connsiteY4" fmla="*/ 0 h 94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5949" h="943270">
                  <a:moveTo>
                    <a:pt x="0" y="0"/>
                  </a:moveTo>
                  <a:lnTo>
                    <a:pt x="2815949" y="0"/>
                  </a:lnTo>
                  <a:lnTo>
                    <a:pt x="2815949" y="943270"/>
                  </a:lnTo>
                  <a:lnTo>
                    <a:pt x="0" y="94327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100" kern="1200" dirty="0" smtClean="0"/>
                <a:t>Financial Management</a:t>
              </a:r>
              <a:endParaRPr lang="pt-PT" sz="2100" kern="1200" dirty="0"/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3423652" y="852995"/>
              <a:ext cx="3190743" cy="912024"/>
            </a:xfrm>
            <a:custGeom>
              <a:avLst/>
              <a:gdLst>
                <a:gd name="connsiteX0" fmla="*/ 0 w 3190743"/>
                <a:gd name="connsiteY0" fmla="*/ 0 h 912024"/>
                <a:gd name="connsiteX1" fmla="*/ 3190743 w 3190743"/>
                <a:gd name="connsiteY1" fmla="*/ 0 h 912024"/>
                <a:gd name="connsiteX2" fmla="*/ 3190743 w 3190743"/>
                <a:gd name="connsiteY2" fmla="*/ 912024 h 912024"/>
                <a:gd name="connsiteX3" fmla="*/ 0 w 3190743"/>
                <a:gd name="connsiteY3" fmla="*/ 912024 h 912024"/>
                <a:gd name="connsiteX4" fmla="*/ 0 w 3190743"/>
                <a:gd name="connsiteY4" fmla="*/ 0 h 912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0743" h="912024">
                  <a:moveTo>
                    <a:pt x="0" y="0"/>
                  </a:moveTo>
                  <a:lnTo>
                    <a:pt x="3190743" y="0"/>
                  </a:lnTo>
                  <a:lnTo>
                    <a:pt x="3190743" y="912024"/>
                  </a:lnTo>
                  <a:lnTo>
                    <a:pt x="0" y="91202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100" kern="1200" dirty="0" smtClean="0"/>
                <a:t>Central </a:t>
              </a:r>
              <a:r>
                <a:rPr lang="pt-PT" sz="2100" kern="1200" dirty="0" err="1" smtClean="0"/>
                <a:t>Educational</a:t>
              </a:r>
              <a:r>
                <a:rPr lang="pt-PT" sz="2100" kern="1200" dirty="0" smtClean="0"/>
                <a:t> </a:t>
              </a:r>
              <a:r>
                <a:rPr lang="pt-PT" sz="2100" kern="1200" dirty="0" err="1" smtClean="0"/>
                <a:t>Administration</a:t>
              </a:r>
              <a:endParaRPr lang="pt-PT" sz="2100" kern="1200" dirty="0"/>
            </a:p>
          </p:txBody>
        </p:sp>
      </p:grp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48051821"/>
              </p:ext>
            </p:extLst>
          </p:nvPr>
        </p:nvGraphicFramePr>
        <p:xfrm>
          <a:off x="2984177" y="645990"/>
          <a:ext cx="88196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tângulo 7"/>
          <p:cNvSpPr/>
          <p:nvPr/>
        </p:nvSpPr>
        <p:spPr>
          <a:xfrm>
            <a:off x="2208972" y="198983"/>
            <a:ext cx="2012154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pt-PT" dirty="0"/>
              <a:t>Court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Accounts</a:t>
            </a:r>
            <a:endParaRPr lang="pt-PT" dirty="0"/>
          </a:p>
        </p:txBody>
      </p:sp>
      <p:sp>
        <p:nvSpPr>
          <p:cNvPr id="14" name="Seta em curva 13"/>
          <p:cNvSpPr/>
          <p:nvPr/>
        </p:nvSpPr>
        <p:spPr>
          <a:xfrm rot="16200000">
            <a:off x="1603040" y="2029907"/>
            <a:ext cx="3135274" cy="336667"/>
          </a:xfrm>
          <a:prstGeom prst="bentArrow">
            <a:avLst>
              <a:gd name="adj1" fmla="val 25000"/>
              <a:gd name="adj2" fmla="val 25560"/>
              <a:gd name="adj3" fmla="val 25000"/>
              <a:gd name="adj4" fmla="val 4375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4" y="112859"/>
            <a:ext cx="2056637" cy="113115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2497" y="5303667"/>
            <a:ext cx="2845442" cy="1487065"/>
          </a:xfrm>
          <a:prstGeom prst="rect">
            <a:avLst/>
          </a:prstGeom>
        </p:spPr>
      </p:pic>
      <p:sp>
        <p:nvSpPr>
          <p:cNvPr id="36" name="Seta para a esquerda e para cima 35"/>
          <p:cNvSpPr/>
          <p:nvPr/>
        </p:nvSpPr>
        <p:spPr>
          <a:xfrm rot="10800000">
            <a:off x="5997397" y="2368360"/>
            <a:ext cx="1041991" cy="598124"/>
          </a:xfrm>
          <a:prstGeom prst="leftUpArrow">
            <a:avLst>
              <a:gd name="adj1" fmla="val 25000"/>
              <a:gd name="adj2" fmla="val 31252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Seta para a esquerda e para a direita 36"/>
          <p:cNvSpPr/>
          <p:nvPr/>
        </p:nvSpPr>
        <p:spPr>
          <a:xfrm rot="5400000">
            <a:off x="4388124" y="2366100"/>
            <a:ext cx="1216152" cy="257386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8" name="Seta para cima e para baixo 37"/>
          <p:cNvSpPr/>
          <p:nvPr/>
        </p:nvSpPr>
        <p:spPr>
          <a:xfrm>
            <a:off x="4221125" y="4204679"/>
            <a:ext cx="83493" cy="54047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0" name="Seta para cima e para baixo 39"/>
          <p:cNvSpPr/>
          <p:nvPr/>
        </p:nvSpPr>
        <p:spPr>
          <a:xfrm>
            <a:off x="6053469" y="4204678"/>
            <a:ext cx="83493" cy="540471"/>
          </a:xfrm>
          <a:prstGeom prst="up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1" name="Imagem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72" y="5976642"/>
            <a:ext cx="3017691" cy="881358"/>
          </a:xfrm>
          <a:prstGeom prst="rect">
            <a:avLst/>
          </a:prstGeom>
        </p:spPr>
      </p:pic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5495278" y="4824284"/>
            <a:ext cx="3463093" cy="1015001"/>
          </a:xfr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PT" sz="2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Financial </a:t>
            </a:r>
            <a:r>
              <a:rPr lang="pt-PT" sz="2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Management </a:t>
            </a:r>
            <a:r>
              <a:rPr lang="pt-PT" sz="2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pt-PT" sz="2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pt-PT" sz="2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</a:t>
            </a:r>
            <a:r>
              <a:rPr lang="pt-PT" sz="27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Council</a:t>
            </a:r>
            <a:endParaRPr lang="pt-PT" sz="2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337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5474" y="306268"/>
            <a:ext cx="3713913" cy="804530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/>
              <a:t>General </a:t>
            </a:r>
            <a:r>
              <a:rPr lang="pt-PT" dirty="0" err="1"/>
              <a:t>Council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03768" y="1765572"/>
            <a:ext cx="8835655" cy="4223195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2400" b="1" dirty="0"/>
              <a:t>Establishes the strategic lines of the School Grouping. </a:t>
            </a:r>
            <a:endParaRPr lang="en-US" sz="2400" b="1" dirty="0" smtClean="0"/>
          </a:p>
          <a:p>
            <a:r>
              <a:rPr lang="en-US" sz="2400" b="1" dirty="0"/>
              <a:t>Formed by </a:t>
            </a:r>
            <a:r>
              <a:rPr lang="en-US" sz="2400" b="1" dirty="0" smtClean="0"/>
              <a:t>an </a:t>
            </a:r>
            <a:r>
              <a:rPr lang="en-US" sz="2400" b="1" dirty="0"/>
              <a:t>odd number of elements not exceeding </a:t>
            </a:r>
            <a:r>
              <a:rPr lang="en-US" sz="2400" b="1" dirty="0" smtClean="0"/>
              <a:t>21.</a:t>
            </a:r>
          </a:p>
          <a:p>
            <a:r>
              <a:rPr lang="en-US" sz="2400" b="1" dirty="0" smtClean="0"/>
              <a:t>Teachers and </a:t>
            </a:r>
            <a:r>
              <a:rPr lang="en-US" sz="2400" b="1" dirty="0"/>
              <a:t>non-teaching staff, </a:t>
            </a:r>
            <a:r>
              <a:rPr lang="en-US" sz="2400" b="1" dirty="0" smtClean="0"/>
              <a:t>parents, </a:t>
            </a:r>
            <a:r>
              <a:rPr lang="en-US" sz="2400" b="1" dirty="0"/>
              <a:t>students, municipality and local </a:t>
            </a:r>
            <a:r>
              <a:rPr lang="en-US" sz="2400" b="1" dirty="0" smtClean="0"/>
              <a:t>community are represented. </a:t>
            </a:r>
          </a:p>
          <a:p>
            <a:r>
              <a:rPr lang="en-US" sz="2400" b="1" dirty="0"/>
              <a:t>The Director shall participate without the right to vote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Elects </a:t>
            </a:r>
            <a:r>
              <a:rPr lang="en-US" sz="2400" b="1" dirty="0"/>
              <a:t>the director, approves the Educational Project, Internal Regulation and Annual Plan of Activities of the Grouping of Schools and approves the report of </a:t>
            </a:r>
            <a:r>
              <a:rPr lang="en-US" sz="2400" b="1" dirty="0" smtClean="0"/>
              <a:t>accounts.</a:t>
            </a:r>
          </a:p>
          <a:p>
            <a:r>
              <a:rPr lang="en-US" sz="2400" b="1" dirty="0" smtClean="0"/>
              <a:t>Mandate </a:t>
            </a:r>
            <a:r>
              <a:rPr lang="en-US" sz="2400" b="1" dirty="0"/>
              <a:t>for 4 years. It meets quarterly.</a:t>
            </a:r>
            <a:endParaRPr lang="pt-PT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1" y="230909"/>
            <a:ext cx="2305965" cy="126828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0209" y="5370935"/>
            <a:ext cx="2845442" cy="148706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68" y="6113720"/>
            <a:ext cx="3017691" cy="7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986</TotalTime>
  <Words>534</Words>
  <Application>Microsoft Office PowerPoint</Application>
  <PresentationFormat>Ecrã Panorâmico</PresentationFormat>
  <Paragraphs>70</Paragraphs>
  <Slides>16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Faceta</vt:lpstr>
      <vt:lpstr>ADMINISTRATION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Financial Management             Council</vt:lpstr>
      <vt:lpstr>General Council</vt:lpstr>
      <vt:lpstr>  Director     (Principal) </vt:lpstr>
      <vt:lpstr> Financial Management             Council</vt:lpstr>
      <vt:lpstr>Pedagogical Council</vt:lpstr>
      <vt:lpstr>Other pedagogical structures</vt:lpstr>
      <vt:lpstr>Administrative Services</vt:lpstr>
      <vt:lpstr>Non-teaching staff</vt:lpstr>
      <vt:lpstr>Thank you for your attention.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Aurélio Nascimento</dc:creator>
  <cp:lastModifiedBy>Aurélio Nascimento</cp:lastModifiedBy>
  <cp:revision>52</cp:revision>
  <dcterms:created xsi:type="dcterms:W3CDTF">2017-04-29T21:56:34Z</dcterms:created>
  <dcterms:modified xsi:type="dcterms:W3CDTF">2017-05-08T21:17:23Z</dcterms:modified>
</cp:coreProperties>
</file>