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notesMasterIdLst>
    <p:notesMasterId r:id="rId18"/>
  </p:notesMasterIdLst>
  <p:handoutMasterIdLst>
    <p:handoutMasterId r:id="rId19"/>
  </p:handoutMasterIdLst>
  <p:sldIdLst>
    <p:sldId id="256" r:id="rId2"/>
    <p:sldId id="259" r:id="rId3"/>
    <p:sldId id="306" r:id="rId4"/>
    <p:sldId id="309" r:id="rId5"/>
    <p:sldId id="257" r:id="rId6"/>
    <p:sldId id="277" r:id="rId7"/>
    <p:sldId id="280" r:id="rId8"/>
    <p:sldId id="296" r:id="rId9"/>
    <p:sldId id="303" r:id="rId10"/>
    <p:sldId id="262" r:id="rId11"/>
    <p:sldId id="338" r:id="rId12"/>
    <p:sldId id="339" r:id="rId13"/>
    <p:sldId id="333" r:id="rId14"/>
    <p:sldId id="335" r:id="rId15"/>
    <p:sldId id="340" r:id="rId16"/>
    <p:sldId id="331" r:id="rId17"/>
  </p:sldIdLst>
  <p:sldSz cx="9144000" cy="6858000" type="screen4x3"/>
  <p:notesSz cx="6858000" cy="9723438"/>
  <p:defaultTextStyle>
    <a:defPPr>
      <a:defRPr lang="pt-P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FFF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2" autoAdjust="0"/>
    <p:restoredTop sz="94660"/>
  </p:normalViewPr>
  <p:slideViewPr>
    <p:cSldViewPr>
      <p:cViewPr varScale="1">
        <p:scale>
          <a:sx n="67" d="100"/>
          <a:sy n="67" d="100"/>
        </p:scale>
        <p:origin x="-14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pt-PT"/>
          </a:p>
        </p:txBody>
      </p:sp>
      <p:sp>
        <p:nvSpPr>
          <p:cNvPr id="89091"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3E8C27C2-5517-4522-8267-57430770A8CA}" type="datetimeFigureOut">
              <a:rPr lang="pt-PT"/>
              <a:pPr/>
              <a:t>31/03/2017</a:t>
            </a:fld>
            <a:endParaRPr lang="pt-PT"/>
          </a:p>
        </p:txBody>
      </p:sp>
      <p:sp>
        <p:nvSpPr>
          <p:cNvPr id="89092" name="Rectangle 4"/>
          <p:cNvSpPr>
            <a:spLocks noGrp="1" noChangeArrowheads="1"/>
          </p:cNvSpPr>
          <p:nvPr>
            <p:ph type="ftr" sz="quarter" idx="2"/>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pt-PT"/>
          </a:p>
        </p:txBody>
      </p:sp>
      <p:sp>
        <p:nvSpPr>
          <p:cNvPr id="89093" name="Rectangle 5"/>
          <p:cNvSpPr>
            <a:spLocks noGrp="1" noChangeArrowheads="1"/>
          </p:cNvSpPr>
          <p:nvPr>
            <p:ph type="sldNum" sz="quarter" idx="3"/>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71FCB77F-47C8-447A-AEC9-7CE5FCDE83E8}" type="slidenum">
              <a:rPr lang="pt-PT"/>
              <a:pPr/>
              <a:t>‹nº›</a:t>
            </a:fld>
            <a:endParaRPr lang="pt-PT"/>
          </a:p>
        </p:txBody>
      </p:sp>
    </p:spTree>
    <p:extLst>
      <p:ext uri="{BB962C8B-B14F-4D97-AF65-F5344CB8AC3E}">
        <p14:creationId xmlns:p14="http://schemas.microsoft.com/office/powerpoint/2010/main" val="194667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666E52C-BFC6-4308-88F0-755101ADFE40}" type="datetimeFigureOut">
              <a:rPr lang="pt-PT"/>
              <a:pPr>
                <a:defRPr/>
              </a:pPr>
              <a:t>31/03/2017</a:t>
            </a:fld>
            <a:endParaRPr lang="pt-PT"/>
          </a:p>
        </p:txBody>
      </p:sp>
      <p:sp>
        <p:nvSpPr>
          <p:cNvPr id="4" name="Marcador de Posição da Imagem do Diapositivo 3"/>
          <p:cNvSpPr>
            <a:spLocks noGrp="1" noRot="1" noChangeAspect="1"/>
          </p:cNvSpPr>
          <p:nvPr>
            <p:ph type="sldImg" idx="2"/>
          </p:nvPr>
        </p:nvSpPr>
        <p:spPr>
          <a:xfrm>
            <a:off x="998538" y="728663"/>
            <a:ext cx="4862512" cy="3646487"/>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9236075"/>
            <a:ext cx="2971800" cy="4857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67C559-7677-4AAB-8AC0-11C0907B8F45}" type="slidenum">
              <a:rPr lang="pt-PT"/>
              <a:pPr>
                <a:defRPr/>
              </a:pPr>
              <a:t>‹nº›</a:t>
            </a:fld>
            <a:endParaRPr lang="pt-PT"/>
          </a:p>
        </p:txBody>
      </p:sp>
    </p:spTree>
    <p:extLst>
      <p:ext uri="{BB962C8B-B14F-4D97-AF65-F5344CB8AC3E}">
        <p14:creationId xmlns:p14="http://schemas.microsoft.com/office/powerpoint/2010/main" val="851277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pt-PT" dirty="0" smtClean="0"/>
              <a:t>A CIF representa uma mudança de paradigma para se pensar e trabalhar a deficiência e a incapacidade; constituindo um instrumento importante para avaliação das condições de vida e para a promoção da inclusão social. CIF permite descrever a funcionalidade do indivíduo nos diversos contextos.</a:t>
            </a:r>
          </a:p>
          <a:p>
            <a:pPr>
              <a:spcBef>
                <a:spcPct val="0"/>
              </a:spcBef>
            </a:pPr>
            <a:endParaRPr lang="pt-PT" dirty="0" smtClean="0"/>
          </a:p>
          <a:p>
            <a:pPr>
              <a:spcBef>
                <a:spcPct val="0"/>
              </a:spcBef>
            </a:pPr>
            <a:r>
              <a:rPr lang="pt-PT" b="1" dirty="0" smtClean="0"/>
              <a:t>Bem estar domínios da saúde:</a:t>
            </a:r>
            <a:r>
              <a:rPr lang="pt-PT" dirty="0" smtClean="0"/>
              <a:t> ver, ouvir, andar, aprender, recordar, …</a:t>
            </a:r>
          </a:p>
          <a:p>
            <a:pPr>
              <a:spcBef>
                <a:spcPct val="0"/>
              </a:spcBef>
            </a:pPr>
            <a:r>
              <a:rPr lang="pt-PT" b="1" dirty="0" smtClean="0"/>
              <a:t>Bem estar outros domínios :</a:t>
            </a:r>
            <a:r>
              <a:rPr lang="pt-PT" dirty="0" smtClean="0"/>
              <a:t> transporte, educação, interacções sociais,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pt-PT" b="1" dirty="0" smtClean="0"/>
              <a:t>A CIF baseia-se</a:t>
            </a:r>
            <a:r>
              <a:rPr lang="pt-PT" dirty="0" smtClean="0"/>
              <a:t>  numa perspectiva ecológica que integra a qual consiste na integração do modelo médico e social e estabelece, através dessa síntese, uma concepção coerente de diferentes perspectivas de saúde: biológica, individual e social.</a:t>
            </a:r>
          </a:p>
          <a:p>
            <a:pPr>
              <a:spcBef>
                <a:spcPct val="0"/>
              </a:spcBef>
            </a:pPr>
            <a:r>
              <a:rPr lang="pt-PT" dirty="0" smtClean="0"/>
              <a:t> o melhor modelo de incapacidade é aquele que sintetiza o que existe de verdadeiro nos modelos médico e social, sem incorrer no erro de reduzir a noção global e complexa de incapacidade apenas a um dos seus aspectos. </a:t>
            </a:r>
          </a:p>
          <a:p>
            <a:pPr>
              <a:spcBef>
                <a:spcPct val="0"/>
              </a:spcBef>
            </a:pPr>
            <a:r>
              <a:rPr lang="pt-PT" dirty="0" smtClean="0"/>
              <a:t>Este modelo de incapacidade mais promissor podemos designá-lo de </a:t>
            </a:r>
            <a:r>
              <a:rPr lang="pt-PT" i="1" dirty="0" smtClean="0"/>
              <a:t>modelo </a:t>
            </a:r>
            <a:r>
              <a:rPr lang="pt-PT" i="1" dirty="0" err="1" smtClean="0"/>
              <a:t>biopsicosocial</a:t>
            </a:r>
            <a:r>
              <a:rPr lang="pt-PT" i="1" dirty="0" smtClean="0"/>
              <a:t>.</a:t>
            </a:r>
            <a:r>
              <a:rPr lang="pt-PT" dirty="0" smtClean="0"/>
              <a:t> neste modelo,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p:txBody>
          <a:bodyPr>
            <a:normAutofit fontScale="92500" lnSpcReduction="10000"/>
          </a:bodyPr>
          <a:lstStyle/>
          <a:p>
            <a:pPr fontAlgn="auto">
              <a:spcBef>
                <a:spcPts val="0"/>
              </a:spcBef>
              <a:spcAft>
                <a:spcPts val="0"/>
              </a:spcAft>
              <a:defRPr/>
            </a:pPr>
            <a:r>
              <a:rPr lang="pt-PT" dirty="0"/>
              <a:t>Classificação</a:t>
            </a:r>
          </a:p>
          <a:p>
            <a:pPr fontAlgn="auto">
              <a:spcBef>
                <a:spcPts val="0"/>
              </a:spcBef>
              <a:spcAft>
                <a:spcPts val="0"/>
              </a:spcAft>
              <a:defRPr/>
            </a:pPr>
            <a:r>
              <a:rPr lang="pt-PT" dirty="0"/>
              <a:t>Partes</a:t>
            </a:r>
          </a:p>
          <a:p>
            <a:pPr fontAlgn="auto">
              <a:spcBef>
                <a:spcPts val="0"/>
              </a:spcBef>
              <a:spcAft>
                <a:spcPts val="0"/>
              </a:spcAft>
              <a:defRPr/>
            </a:pPr>
            <a:r>
              <a:rPr lang="pt-PT" dirty="0"/>
              <a:t>Componentes</a:t>
            </a:r>
          </a:p>
          <a:p>
            <a:pPr fontAlgn="auto">
              <a:spcBef>
                <a:spcPts val="0"/>
              </a:spcBef>
              <a:spcAft>
                <a:spcPts val="0"/>
              </a:spcAft>
              <a:defRPr/>
            </a:pPr>
            <a:r>
              <a:rPr lang="pt-PT" dirty="0"/>
              <a:t>Constructos (a forma como são interpretados os componentes): alteração das funções, alteração das estruturas, capacidade, desempenho, facilitador e barreira</a:t>
            </a:r>
          </a:p>
          <a:p>
            <a:pPr fontAlgn="auto">
              <a:spcBef>
                <a:spcPts val="0"/>
              </a:spcBef>
              <a:spcAft>
                <a:spcPts val="0"/>
              </a:spcAft>
              <a:defRPr/>
            </a:pPr>
            <a:r>
              <a:rPr lang="pt-PT" dirty="0"/>
              <a:t> e qualificadores </a:t>
            </a:r>
          </a:p>
          <a:p>
            <a:pPr fontAlgn="auto">
              <a:spcBef>
                <a:spcPts val="0"/>
              </a:spcBef>
              <a:spcAft>
                <a:spcPts val="0"/>
              </a:spcAft>
              <a:defRPr/>
            </a:pPr>
            <a:r>
              <a:rPr lang="pt-PT" dirty="0"/>
              <a:t>Seguem-se os domínios e categorias a diferentes níveis </a:t>
            </a:r>
          </a:p>
          <a:p>
            <a:pPr fontAlgn="auto">
              <a:spcBef>
                <a:spcPts val="0"/>
              </a:spcBef>
              <a:spcAft>
                <a:spcPts val="0"/>
              </a:spcAft>
              <a:defRPr/>
            </a:pPr>
            <a:endParaRPr lang="pt-PT" dirty="0"/>
          </a:p>
          <a:p>
            <a:pPr fontAlgn="auto">
              <a:spcBef>
                <a:spcPts val="0"/>
              </a:spcBef>
              <a:spcAft>
                <a:spcPts val="0"/>
              </a:spcAft>
              <a:defRPr/>
            </a:pPr>
            <a:r>
              <a:rPr lang="pt-PT" b="1" dirty="0">
                <a:effectLst>
                  <a:outerShdw blurRad="38100" dist="38100" dir="2700000" algn="tl">
                    <a:srgbClr val="C0C0C0"/>
                  </a:outerShdw>
                </a:effectLst>
              </a:rPr>
              <a:t>Funções do Corpo</a:t>
            </a:r>
            <a:r>
              <a:rPr lang="pt-PT" dirty="0"/>
              <a:t> – São as funções fisiológicas dos sistemas orgânicos incluindo as funções psicológicas.</a:t>
            </a:r>
          </a:p>
          <a:p>
            <a:pPr fontAlgn="auto">
              <a:spcBef>
                <a:spcPts val="0"/>
              </a:spcBef>
              <a:spcAft>
                <a:spcPts val="0"/>
              </a:spcAft>
              <a:defRPr/>
            </a:pPr>
            <a:r>
              <a:rPr lang="pt-PT" b="1" dirty="0"/>
              <a:t>Estruturas do Corpo –</a:t>
            </a:r>
            <a:r>
              <a:rPr lang="pt-PT" dirty="0"/>
              <a:t> São as partes anatómicas do corpo tais como órgãos, membros e seus componentes.</a:t>
            </a:r>
          </a:p>
          <a:p>
            <a:pPr fontAlgn="auto">
              <a:spcBef>
                <a:spcPts val="0"/>
              </a:spcBef>
              <a:spcAft>
                <a:spcPts val="0"/>
              </a:spcAft>
              <a:defRPr/>
            </a:pPr>
            <a:r>
              <a:rPr lang="pt-PT" b="1" dirty="0"/>
              <a:t>Alterações nas funções</a:t>
            </a:r>
            <a:r>
              <a:rPr lang="pt-PT" dirty="0"/>
              <a:t> </a:t>
            </a:r>
            <a:r>
              <a:rPr lang="pt-PT" b="1" dirty="0"/>
              <a:t>ou estruturas do corpo</a:t>
            </a:r>
            <a:r>
              <a:rPr lang="pt-PT" dirty="0"/>
              <a:t> tais como um desvio importante ou perda é uma deficiência. </a:t>
            </a:r>
          </a:p>
          <a:p>
            <a:pPr fontAlgn="auto">
              <a:spcBef>
                <a:spcPts val="0"/>
              </a:spcBef>
              <a:spcAft>
                <a:spcPts val="0"/>
              </a:spcAft>
              <a:defRPr/>
            </a:pPr>
            <a:r>
              <a:rPr lang="pt-PT" b="1" dirty="0" err="1" smtClean="0"/>
              <a:t>atividade</a:t>
            </a:r>
            <a:r>
              <a:rPr lang="pt-PT" dirty="0" smtClean="0"/>
              <a:t> </a:t>
            </a:r>
            <a:r>
              <a:rPr lang="pt-PT" dirty="0"/>
              <a:t>– É a execução de um atarefa ou acção por um indivíduo.</a:t>
            </a:r>
          </a:p>
          <a:p>
            <a:pPr fontAlgn="auto">
              <a:spcBef>
                <a:spcPts val="0"/>
              </a:spcBef>
              <a:spcAft>
                <a:spcPts val="0"/>
              </a:spcAft>
              <a:defRPr/>
            </a:pPr>
            <a:r>
              <a:rPr lang="pt-PT" b="1" dirty="0"/>
              <a:t>Participação</a:t>
            </a:r>
            <a:r>
              <a:rPr lang="pt-PT" dirty="0"/>
              <a:t> – É o envolvimento de um indivíduo numa situação da vida real ou tarefa.</a:t>
            </a:r>
          </a:p>
          <a:p>
            <a:pPr fontAlgn="auto">
              <a:spcBef>
                <a:spcPts val="0"/>
              </a:spcBef>
              <a:spcAft>
                <a:spcPts val="0"/>
              </a:spcAft>
              <a:defRPr/>
            </a:pPr>
            <a:r>
              <a:rPr lang="pt-PT" b="1" dirty="0"/>
              <a:t>Capacidade – </a:t>
            </a:r>
            <a:r>
              <a:rPr lang="pt-PT" dirty="0"/>
              <a:t>Descreve a aptidão do indivíduo para executar uma tarefa ou </a:t>
            </a:r>
            <a:r>
              <a:rPr lang="pt-PT" dirty="0" err="1" smtClean="0"/>
              <a:t>atividade</a:t>
            </a:r>
            <a:r>
              <a:rPr lang="pt-PT" dirty="0" smtClean="0"/>
              <a:t>. </a:t>
            </a:r>
            <a:r>
              <a:rPr lang="pt-PT" dirty="0"/>
              <a:t>Indica o nível máximo provável de funcionalidade. </a:t>
            </a:r>
          </a:p>
          <a:p>
            <a:pPr fontAlgn="auto">
              <a:spcBef>
                <a:spcPts val="0"/>
              </a:spcBef>
              <a:spcAft>
                <a:spcPts val="0"/>
              </a:spcAft>
              <a:defRPr/>
            </a:pPr>
            <a:r>
              <a:rPr lang="pt-PT" b="1" dirty="0"/>
              <a:t>Desempenho</a:t>
            </a:r>
            <a:r>
              <a:rPr lang="pt-PT" dirty="0"/>
              <a:t> – Descreve o que um indivíduo faz no seu ambiente de vida quotidiano. </a:t>
            </a:r>
          </a:p>
          <a:p>
            <a:pPr fontAlgn="auto">
              <a:spcBef>
                <a:spcPts val="0"/>
              </a:spcBef>
              <a:spcAft>
                <a:spcPts val="0"/>
              </a:spcAft>
              <a:defRPr/>
            </a:pPr>
            <a:r>
              <a:rPr lang="pt-PT" b="1" dirty="0"/>
              <a:t>Factores ambientais</a:t>
            </a:r>
            <a:r>
              <a:rPr lang="pt-PT" dirty="0"/>
              <a:t> – constituem o ambiente físico, social e </a:t>
            </a:r>
            <a:r>
              <a:rPr lang="pt-PT" dirty="0" err="1"/>
              <a:t>atitudinal</a:t>
            </a:r>
            <a:r>
              <a:rPr lang="pt-PT" dirty="0"/>
              <a:t> em que as pessoas vivem e conduzem a sua vida e podem ter influência sobre o seu desempenho, sobre a sua capacidade ou sobre as funções ou estruturas do corpo.</a:t>
            </a:r>
          </a:p>
          <a:p>
            <a:pPr fontAlgn="auto">
              <a:spcBef>
                <a:spcPts val="0"/>
              </a:spcBef>
              <a:spcAft>
                <a:spcPts val="0"/>
              </a:spcAft>
              <a:defRPr/>
            </a:pPr>
            <a:r>
              <a:rPr lang="pt-PT" b="1" dirty="0"/>
              <a:t>Facilitadores</a:t>
            </a:r>
            <a:r>
              <a:rPr lang="pt-PT" dirty="0"/>
              <a:t> – São factores ambientais que através da sua ausência ou presença melhoram a funcionalidade e reduzem a incapacidade do indivíduo.</a:t>
            </a:r>
          </a:p>
          <a:p>
            <a:pPr fontAlgn="auto">
              <a:spcBef>
                <a:spcPts val="0"/>
              </a:spcBef>
              <a:spcAft>
                <a:spcPts val="0"/>
              </a:spcAft>
              <a:defRPr/>
            </a:pPr>
            <a:r>
              <a:rPr lang="pt-PT" b="1" dirty="0"/>
              <a:t>Barreiras – </a:t>
            </a:r>
            <a:r>
              <a:rPr lang="pt-PT" dirty="0"/>
              <a:t>São factores ambientais que através da sua ausência ou presença limitam a funcionalidade e provocam a incapacidade.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Há uma nova versão de Simeonson CIF/CY, que espera aprovação da OMS e foi entretanto publicada pelo Instituto de Educação Especial do Japão, para uso no país sob a designação - “Manual para o uso da CIF para crianças e jovens com incapacidades”. Nos Estados Unidos, o Departamento de Intervenção Precoce na Educação faz referência à CIF como modelo a consultar e seguir nos seus programas.</a:t>
            </a:r>
          </a:p>
          <a:p>
            <a:pPr>
              <a:spcBef>
                <a:spcPct val="0"/>
              </a:spcBef>
            </a:pPr>
            <a:r>
              <a:rPr lang="pt-PT" smtClean="0"/>
              <a:t>Esta versão concebe novas categorias e modifica qualificadores, assim como as respectivas escalas (magnitude do problema) nos diferentes componentes, de acordo com o grupo etário das crianças e jovens.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pt-PT" smtClean="0"/>
              <a:t>Clique para editar o estilo</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3386822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t-PT" smtClean="0"/>
              <a:t>Clique para editar o estilo</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Editar os estilos de texto do Modelo Global</a:t>
            </a:r>
          </a:p>
        </p:txBody>
      </p:sp>
      <p:sp>
        <p:nvSpPr>
          <p:cNvPr id="3" name="Date Placeholder 2"/>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4" name="Footer Placeholder 3"/>
          <p:cNvSpPr>
            <a:spLocks noGrp="1"/>
          </p:cNvSpPr>
          <p:nvPr>
            <p:ph type="ftr" sz="quarter" idx="11"/>
          </p:nvPr>
        </p:nvSpPr>
        <p:spPr/>
        <p:txBody>
          <a:bodyPr/>
          <a:lstStyle/>
          <a:p>
            <a:pPr>
              <a:defRPr/>
            </a:pPr>
            <a:endParaRPr lang="pt-PT"/>
          </a:p>
        </p:txBody>
      </p:sp>
      <p:sp>
        <p:nvSpPr>
          <p:cNvPr id="5" name="Slide Number Placeholder 4"/>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2060563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pt-PT" smtClean="0"/>
              <a:t>Clique para editar o estilo</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3789880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pt-PT" smtClean="0"/>
              <a:t>Clique para editar o estilo</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Editar os estilos de texto do Modelo Global</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5585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pt-PT" smtClean="0"/>
              <a:t>Clique para editar o estilo</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3160842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pt-PT" smtClean="0"/>
              <a:t>Clique para editar o estilo</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t-PT" smtClean="0"/>
              <a:t>Editar os estilos de texto do Modelo Global</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5612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pt-PT" smtClean="0"/>
              <a:t>Clique para editar o estilo</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t-PT" smtClean="0"/>
              <a:t>Editar os estilos de texto do Modelo Global</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2881865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pt-PT" smtClean="0"/>
              <a:t>Clique para editar o estilo</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244284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pt-PT" smtClean="0"/>
              <a:t>Clique para editar o estilo</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3602226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t-PT" smtClean="0"/>
              <a:t>Clique para editar o estilo</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334604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pt-PT" smtClean="0"/>
              <a:t>Clique para editar o estilo</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pPr>
              <a:defRPr/>
            </a:pPr>
            <a:fld id="{777F9E07-BBBE-4989-8886-F9965DB5F61F}" type="datetimeFigureOut">
              <a:rPr lang="pt-PT" smtClean="0"/>
              <a:pPr>
                <a:defRPr/>
              </a:pPr>
              <a:t>31/03/2017</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pPr>
              <a:defRPr/>
            </a:pPr>
            <a:fld id="{3C664C0B-8D6D-4EF6-8B0C-E184E08A239B}" type="slidenum">
              <a:rPr lang="pt-PT" smtClean="0"/>
              <a:pPr>
                <a:defRPr/>
              </a:pPr>
              <a:t>‹nº›</a:t>
            </a:fld>
            <a:endParaRPr lang="pt-PT"/>
          </a:p>
        </p:txBody>
      </p:sp>
    </p:spTree>
    <p:extLst>
      <p:ext uri="{BB962C8B-B14F-4D97-AF65-F5344CB8AC3E}">
        <p14:creationId xmlns:p14="http://schemas.microsoft.com/office/powerpoint/2010/main" val="64546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PT" smtClean="0"/>
              <a:t>Clique para editar o estilo</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pPr>
              <a:defRPr/>
            </a:pPr>
            <a:fld id="{5501F732-0007-4B8C-B309-0044AC12F5B4}" type="datetimeFigureOut">
              <a:rPr lang="pt-PT" smtClean="0"/>
              <a:pPr>
                <a:defRPr/>
              </a:pPr>
              <a:t>31/03/2017</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pPr>
              <a:defRPr/>
            </a:pPr>
            <a:fld id="{01BA43AC-9D2A-4BA1-8936-D1322142D4EA}" type="slidenum">
              <a:rPr lang="pt-PT" smtClean="0"/>
              <a:pPr>
                <a:defRPr/>
              </a:pPr>
              <a:t>‹nº›</a:t>
            </a:fld>
            <a:endParaRPr lang="pt-PT"/>
          </a:p>
        </p:txBody>
      </p:sp>
    </p:spTree>
    <p:extLst>
      <p:ext uri="{BB962C8B-B14F-4D97-AF65-F5344CB8AC3E}">
        <p14:creationId xmlns:p14="http://schemas.microsoft.com/office/powerpoint/2010/main" val="1530148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PT" smtClean="0"/>
              <a:t>Clique para editar o estilo</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pPr>
              <a:defRPr/>
            </a:pPr>
            <a:fld id="{151D6344-914D-4627-A03A-88E7F7883D53}" type="datetimeFigureOut">
              <a:rPr lang="pt-PT" smtClean="0"/>
              <a:pPr>
                <a:defRPr/>
              </a:pPr>
              <a:t>31/03/2017</a:t>
            </a:fld>
            <a:endParaRPr lang="pt-PT"/>
          </a:p>
        </p:txBody>
      </p:sp>
      <p:sp>
        <p:nvSpPr>
          <p:cNvPr id="8" name="Footer Placeholder 7"/>
          <p:cNvSpPr>
            <a:spLocks noGrp="1"/>
          </p:cNvSpPr>
          <p:nvPr>
            <p:ph type="ftr" sz="quarter" idx="11"/>
          </p:nvPr>
        </p:nvSpPr>
        <p:spPr/>
        <p:txBody>
          <a:bodyPr/>
          <a:lstStyle/>
          <a:p>
            <a:pPr>
              <a:defRPr/>
            </a:pPr>
            <a:endParaRPr lang="pt-PT"/>
          </a:p>
        </p:txBody>
      </p:sp>
      <p:sp>
        <p:nvSpPr>
          <p:cNvPr id="9" name="Slide Number Placeholder 8"/>
          <p:cNvSpPr>
            <a:spLocks noGrp="1"/>
          </p:cNvSpPr>
          <p:nvPr>
            <p:ph type="sldNum" sz="quarter" idx="12"/>
          </p:nvPr>
        </p:nvSpPr>
        <p:spPr/>
        <p:txBody>
          <a:bodyPr/>
          <a:lstStyle/>
          <a:p>
            <a:pPr>
              <a:defRPr/>
            </a:pPr>
            <a:fld id="{DCBB3E53-34F5-4F4E-ACE7-FC68910B7879}" type="slidenum">
              <a:rPr lang="pt-PT" smtClean="0"/>
              <a:pPr>
                <a:defRPr/>
              </a:pPr>
              <a:t>‹nº›</a:t>
            </a:fld>
            <a:endParaRPr lang="pt-PT"/>
          </a:p>
        </p:txBody>
      </p:sp>
    </p:spTree>
    <p:extLst>
      <p:ext uri="{BB962C8B-B14F-4D97-AF65-F5344CB8AC3E}">
        <p14:creationId xmlns:p14="http://schemas.microsoft.com/office/powerpoint/2010/main" val="2958371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pPr>
              <a:defRPr/>
            </a:pPr>
            <a:fld id="{B672ACB6-4180-4E32-9DDE-489C79DBAB29}" type="datetimeFigureOut">
              <a:rPr lang="pt-PT" smtClean="0"/>
              <a:pPr>
                <a:defRPr/>
              </a:pPr>
              <a:t>31/03/2017</a:t>
            </a:fld>
            <a:endParaRPr lang="pt-PT"/>
          </a:p>
        </p:txBody>
      </p:sp>
      <p:sp>
        <p:nvSpPr>
          <p:cNvPr id="4" name="Footer Placeholder 3"/>
          <p:cNvSpPr>
            <a:spLocks noGrp="1"/>
          </p:cNvSpPr>
          <p:nvPr>
            <p:ph type="ftr" sz="quarter" idx="11"/>
          </p:nvPr>
        </p:nvSpPr>
        <p:spPr/>
        <p:txBody>
          <a:bodyPr/>
          <a:lstStyle/>
          <a:p>
            <a:pPr>
              <a:defRPr/>
            </a:pPr>
            <a:endParaRPr lang="pt-PT"/>
          </a:p>
        </p:txBody>
      </p:sp>
      <p:sp>
        <p:nvSpPr>
          <p:cNvPr id="5" name="Slide Number Placeholder 4"/>
          <p:cNvSpPr>
            <a:spLocks noGrp="1"/>
          </p:cNvSpPr>
          <p:nvPr>
            <p:ph type="sldNum" sz="quarter" idx="12"/>
          </p:nvPr>
        </p:nvSpPr>
        <p:spPr/>
        <p:txBody>
          <a:body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4274866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315FFC-5325-4245-BA73-0CBFA5996596}" type="datetimeFigureOut">
              <a:rPr lang="pt-PT" smtClean="0"/>
              <a:pPr>
                <a:defRPr/>
              </a:pPr>
              <a:t>31/03/2017</a:t>
            </a:fld>
            <a:endParaRPr lang="pt-PT"/>
          </a:p>
        </p:txBody>
      </p:sp>
      <p:sp>
        <p:nvSpPr>
          <p:cNvPr id="3" name="Footer Placeholder 2"/>
          <p:cNvSpPr>
            <a:spLocks noGrp="1"/>
          </p:cNvSpPr>
          <p:nvPr>
            <p:ph type="ftr" sz="quarter" idx="11"/>
          </p:nvPr>
        </p:nvSpPr>
        <p:spPr/>
        <p:txBody>
          <a:bodyPr/>
          <a:lstStyle/>
          <a:p>
            <a:pPr>
              <a:defRPr/>
            </a:pPr>
            <a:endParaRPr lang="pt-PT"/>
          </a:p>
        </p:txBody>
      </p:sp>
      <p:sp>
        <p:nvSpPr>
          <p:cNvPr id="4" name="Slide Number Placeholder 3"/>
          <p:cNvSpPr>
            <a:spLocks noGrp="1"/>
          </p:cNvSpPr>
          <p:nvPr>
            <p:ph type="sldNum" sz="quarter" idx="12"/>
          </p:nvPr>
        </p:nvSpPr>
        <p:spPr/>
        <p:txBody>
          <a:bodyPr/>
          <a:lstStyle/>
          <a:p>
            <a:pPr>
              <a:defRPr/>
            </a:pPr>
            <a:fld id="{653FF26D-2FEE-4572-9992-CBF55BAB0F50}" type="slidenum">
              <a:rPr lang="pt-PT" smtClean="0"/>
              <a:pPr>
                <a:defRPr/>
              </a:pPr>
              <a:t>‹nº›</a:t>
            </a:fld>
            <a:endParaRPr lang="pt-PT"/>
          </a:p>
        </p:txBody>
      </p:sp>
    </p:spTree>
    <p:extLst>
      <p:ext uri="{BB962C8B-B14F-4D97-AF65-F5344CB8AC3E}">
        <p14:creationId xmlns:p14="http://schemas.microsoft.com/office/powerpoint/2010/main" val="553680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pt-PT" smtClean="0"/>
              <a:t>Clique para editar o estilo</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pPr>
              <a:defRPr/>
            </a:pPr>
            <a:fld id="{230AEDCF-A330-4D8B-BB77-E24DF860E614}" type="datetimeFigureOut">
              <a:rPr lang="pt-PT" smtClean="0"/>
              <a:pPr>
                <a:defRPr/>
              </a:pPr>
              <a:t>31/03/2017</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pPr>
              <a:defRPr/>
            </a:pPr>
            <a:fld id="{03206439-4F7B-4EA5-9459-F8B8C51FE66D}" type="slidenum">
              <a:rPr lang="pt-PT" smtClean="0"/>
              <a:pPr>
                <a:defRPr/>
              </a:pPr>
              <a:t>‹nº›</a:t>
            </a:fld>
            <a:endParaRPr lang="pt-PT"/>
          </a:p>
        </p:txBody>
      </p:sp>
    </p:spTree>
    <p:extLst>
      <p:ext uri="{BB962C8B-B14F-4D97-AF65-F5344CB8AC3E}">
        <p14:creationId xmlns:p14="http://schemas.microsoft.com/office/powerpoint/2010/main" val="3439526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pt-PT" smtClean="0"/>
              <a:t>Clique para editar o estilo</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pPr>
              <a:defRPr/>
            </a:pPr>
            <a:fld id="{4684C446-6577-4072-A449-84D950843711}" type="datetimeFigureOut">
              <a:rPr lang="pt-PT" smtClean="0"/>
              <a:pPr>
                <a:defRPr/>
              </a:pPr>
              <a:t>31/03/2017</a:t>
            </a:fld>
            <a:endParaRPr lang="pt-PT"/>
          </a:p>
        </p:txBody>
      </p:sp>
      <p:sp>
        <p:nvSpPr>
          <p:cNvPr id="6" name="Footer Placeholder 5"/>
          <p:cNvSpPr>
            <a:spLocks noGrp="1"/>
          </p:cNvSpPr>
          <p:nvPr>
            <p:ph type="ftr" sz="quarter" idx="11"/>
          </p:nvPr>
        </p:nvSpPr>
        <p:spPr>
          <a:xfrm>
            <a:off x="533400" y="6172200"/>
            <a:ext cx="5811724" cy="365125"/>
          </a:xfrm>
        </p:spPr>
        <p:txBody>
          <a:bodyPr/>
          <a:lstStyle/>
          <a:p>
            <a:pPr>
              <a:defRPr/>
            </a:pPr>
            <a:endParaRPr lang="pt-PT"/>
          </a:p>
        </p:txBody>
      </p:sp>
      <p:sp>
        <p:nvSpPr>
          <p:cNvPr id="7" name="Slide Number Placeholder 6"/>
          <p:cNvSpPr>
            <a:spLocks noGrp="1"/>
          </p:cNvSpPr>
          <p:nvPr>
            <p:ph type="sldNum" sz="quarter" idx="12"/>
          </p:nvPr>
        </p:nvSpPr>
        <p:spPr/>
        <p:txBody>
          <a:bodyPr/>
          <a:lstStyle/>
          <a:p>
            <a:pPr>
              <a:defRPr/>
            </a:pPr>
            <a:fld id="{B20D91C8-D2F6-48D2-BDB5-B3CB59F50EF8}" type="slidenum">
              <a:rPr lang="pt-PT" smtClean="0"/>
              <a:pPr>
                <a:defRPr/>
              </a:pPr>
              <a:t>‹nº›</a:t>
            </a:fld>
            <a:endParaRPr lang="pt-PT"/>
          </a:p>
        </p:txBody>
      </p:sp>
    </p:spTree>
    <p:extLst>
      <p:ext uri="{BB962C8B-B14F-4D97-AF65-F5344CB8AC3E}">
        <p14:creationId xmlns:p14="http://schemas.microsoft.com/office/powerpoint/2010/main" val="1223265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B672ACB6-4180-4E32-9DDE-489C79DBAB29}" type="datetimeFigureOut">
              <a:rPr lang="pt-PT" smtClean="0"/>
              <a:pPr>
                <a:defRPr/>
              </a:pPr>
              <a:t>31/03/2017</a:t>
            </a:fld>
            <a:endParaRPr lang="pt-PT"/>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pt-PT"/>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ADA2F0C8-E641-4309-9DC4-5D45AB54AE77}" type="slidenum">
              <a:rPr lang="pt-PT" smtClean="0"/>
              <a:pPr>
                <a:defRPr/>
              </a:pPr>
              <a:t>‹nº›</a:t>
            </a:fld>
            <a:endParaRPr lang="pt-PT"/>
          </a:p>
        </p:txBody>
      </p:sp>
    </p:spTree>
    <p:extLst>
      <p:ext uri="{BB962C8B-B14F-4D97-AF65-F5344CB8AC3E}">
        <p14:creationId xmlns:p14="http://schemas.microsoft.com/office/powerpoint/2010/main" val="1103019331"/>
      </p:ext>
    </p:extLst>
  </p:cSld>
  <p:clrMap bg1="dk1" tx1="lt1" bg2="dk2"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4941168"/>
            <a:ext cx="9144000" cy="1656184"/>
          </a:xfrm>
        </p:spPr>
        <p:txBody>
          <a:bodyPr>
            <a:normAutofit fontScale="90000"/>
          </a:bodyPr>
          <a:lstStyle/>
          <a:p>
            <a:pPr algn="ctr" fontAlgn="auto">
              <a:spcAft>
                <a:spcPts val="0"/>
              </a:spcAft>
              <a:defRPr/>
            </a:pPr>
            <a:r>
              <a:rPr lang="pt-PT" sz="4000" b="1" dirty="0" smtClean="0">
                <a:effectLst>
                  <a:outerShdw blurRad="38100" dist="38100" dir="2700000" algn="tl">
                    <a:srgbClr val="000000">
                      <a:alpha val="43137"/>
                    </a:srgbClr>
                  </a:outerShdw>
                </a:effectLst>
              </a:rPr>
              <a:t/>
            </a:r>
            <a:br>
              <a:rPr lang="pt-PT" sz="4000" b="1" dirty="0" smtClean="0">
                <a:effectLst>
                  <a:outerShdw blurRad="38100" dist="38100" dir="2700000" algn="tl">
                    <a:srgbClr val="000000">
                      <a:alpha val="43137"/>
                    </a:srgbClr>
                  </a:outerShdw>
                </a:effectLst>
              </a:rPr>
            </a:br>
            <a:r>
              <a:rPr lang="pt-PT" sz="4000" b="1" dirty="0">
                <a:effectLst>
                  <a:outerShdw blurRad="38100" dist="38100" dir="2700000" algn="tl">
                    <a:srgbClr val="000000">
                      <a:alpha val="43137"/>
                    </a:srgbClr>
                  </a:outerShdw>
                </a:effectLst>
              </a:rPr>
              <a:t/>
            </a:r>
            <a:br>
              <a:rPr lang="pt-PT" sz="4000" b="1" dirty="0">
                <a:effectLst>
                  <a:outerShdw blurRad="38100" dist="38100" dir="2700000" algn="tl">
                    <a:srgbClr val="000000">
                      <a:alpha val="43137"/>
                    </a:srgbClr>
                  </a:outerShdw>
                </a:effectLst>
              </a:rPr>
            </a:br>
            <a:r>
              <a:rPr lang="pt-PT" sz="4000" b="1" dirty="0" smtClean="0">
                <a:effectLst>
                  <a:outerShdw blurRad="38100" dist="38100" dir="2700000" algn="tl">
                    <a:srgbClr val="000000">
                      <a:alpha val="43137"/>
                    </a:srgbClr>
                  </a:outerShdw>
                </a:effectLst>
              </a:rPr>
              <a:t/>
            </a:r>
            <a:br>
              <a:rPr lang="pt-PT" sz="4000" b="1" dirty="0" smtClean="0">
                <a:effectLst>
                  <a:outerShdw blurRad="38100" dist="38100" dir="2700000" algn="tl">
                    <a:srgbClr val="000000">
                      <a:alpha val="43137"/>
                    </a:srgbClr>
                  </a:outerShdw>
                </a:effectLst>
              </a:rPr>
            </a:br>
            <a:r>
              <a:rPr lang="pt-PT" sz="4000" b="1" dirty="0">
                <a:effectLst>
                  <a:outerShdw blurRad="38100" dist="38100" dir="2700000" algn="tl">
                    <a:srgbClr val="000000">
                      <a:alpha val="43137"/>
                    </a:srgbClr>
                  </a:outerShdw>
                </a:effectLst>
              </a:rPr>
              <a:t/>
            </a:r>
            <a:br>
              <a:rPr lang="pt-PT" sz="4000" b="1" dirty="0">
                <a:effectLst>
                  <a:outerShdw blurRad="38100" dist="38100" dir="2700000" algn="tl">
                    <a:srgbClr val="000000">
                      <a:alpha val="43137"/>
                    </a:srgbClr>
                  </a:outerShdw>
                </a:effectLst>
              </a:rPr>
            </a:br>
            <a:r>
              <a:rPr lang="pt-PT" sz="4000" b="1" dirty="0" smtClean="0">
                <a:effectLst>
                  <a:outerShdw blurRad="38100" dist="38100" dir="2700000" algn="tl">
                    <a:srgbClr val="000000">
                      <a:alpha val="43137"/>
                    </a:srgbClr>
                  </a:outerShdw>
                </a:effectLst>
              </a:rPr>
              <a:t/>
            </a:r>
            <a:br>
              <a:rPr lang="pt-PT" sz="4000" b="1" dirty="0" smtClean="0">
                <a:effectLst>
                  <a:outerShdw blurRad="38100" dist="38100" dir="2700000" algn="tl">
                    <a:srgbClr val="000000">
                      <a:alpha val="43137"/>
                    </a:srgbClr>
                  </a:outerShdw>
                </a:effectLst>
              </a:rPr>
            </a:br>
            <a:r>
              <a:rPr lang="pt-PT" sz="4000" b="1" dirty="0">
                <a:effectLst>
                  <a:outerShdw blurRad="38100" dist="38100" dir="2700000" algn="tl">
                    <a:srgbClr val="000000">
                      <a:alpha val="43137"/>
                    </a:srgbClr>
                  </a:outerShdw>
                </a:effectLst>
              </a:rPr>
              <a:t/>
            </a:r>
            <a:br>
              <a:rPr lang="pt-PT" sz="4000" b="1" dirty="0">
                <a:effectLst>
                  <a:outerShdw blurRad="38100" dist="38100" dir="2700000" algn="tl">
                    <a:srgbClr val="000000">
                      <a:alpha val="43137"/>
                    </a:srgbClr>
                  </a:outerShdw>
                </a:effectLst>
              </a:rPr>
            </a:br>
            <a:r>
              <a:rPr lang="pt-PT" sz="4000" b="1" dirty="0" smtClean="0">
                <a:effectLst>
                  <a:outerShdw blurRad="38100" dist="38100" dir="2700000" algn="tl">
                    <a:srgbClr val="000000">
                      <a:alpha val="43137"/>
                    </a:srgbClr>
                  </a:outerShdw>
                </a:effectLst>
              </a:rPr>
              <a:t/>
            </a:r>
            <a:br>
              <a:rPr lang="pt-PT" sz="4000" b="1" dirty="0" smtClean="0">
                <a:effectLst>
                  <a:outerShdw blurRad="38100" dist="38100" dir="2700000" algn="tl">
                    <a:srgbClr val="000000">
                      <a:alpha val="43137"/>
                    </a:srgbClr>
                  </a:outerShdw>
                </a:effectLst>
              </a:rPr>
            </a:br>
            <a:r>
              <a:rPr lang="pt-PT" sz="4000" b="1" dirty="0" err="1" smtClean="0">
                <a:effectLst>
                  <a:outerShdw blurRad="38100" dist="38100" dir="2700000" algn="tl">
                    <a:srgbClr val="000000">
                      <a:alpha val="43137"/>
                    </a:srgbClr>
                  </a:outerShdw>
                </a:effectLst>
              </a:rPr>
              <a:t>Special</a:t>
            </a:r>
            <a:r>
              <a:rPr lang="pt-PT" sz="4000" b="1" dirty="0" smtClean="0">
                <a:effectLst>
                  <a:outerShdw blurRad="38100" dist="38100" dir="2700000" algn="tl">
                    <a:srgbClr val="000000">
                      <a:alpha val="43137"/>
                    </a:srgbClr>
                  </a:outerShdw>
                </a:effectLst>
              </a:rPr>
              <a:t> </a:t>
            </a:r>
            <a:r>
              <a:rPr lang="pt-PT" sz="4000" b="1" dirty="0" err="1" smtClean="0">
                <a:effectLst>
                  <a:outerShdw blurRad="38100" dist="38100" dir="2700000" algn="tl">
                    <a:srgbClr val="000000">
                      <a:alpha val="43137"/>
                    </a:srgbClr>
                  </a:outerShdw>
                </a:effectLst>
              </a:rPr>
              <a:t>Needs</a:t>
            </a:r>
            <a:r>
              <a:rPr lang="pt-PT" sz="4000" b="1" dirty="0" smtClean="0">
                <a:effectLst>
                  <a:outerShdw blurRad="38100" dist="38100" dir="2700000" algn="tl">
                    <a:srgbClr val="000000">
                      <a:alpha val="43137"/>
                    </a:srgbClr>
                  </a:outerShdw>
                </a:effectLst>
              </a:rPr>
              <a:t> </a:t>
            </a:r>
            <a:r>
              <a:rPr lang="pt-PT" sz="4000" b="1" dirty="0" err="1" smtClean="0">
                <a:effectLst>
                  <a:outerShdw blurRad="38100" dist="38100" dir="2700000" algn="tl">
                    <a:srgbClr val="000000">
                      <a:alpha val="43137"/>
                    </a:srgbClr>
                  </a:outerShdw>
                </a:effectLst>
              </a:rPr>
              <a:t>Education</a:t>
            </a:r>
            <a:r>
              <a:rPr lang="pt-PT" sz="4000" b="1" dirty="0" smtClean="0">
                <a:effectLst>
                  <a:outerShdw blurRad="38100" dist="38100" dir="2700000" algn="tl">
                    <a:srgbClr val="000000">
                      <a:alpha val="43137"/>
                    </a:srgbClr>
                  </a:outerShdw>
                </a:effectLst>
              </a:rPr>
              <a:t> in Portugal</a:t>
            </a:r>
            <a:endParaRPr lang="pt-PT" sz="4000" b="1" dirty="0">
              <a:effectLst>
                <a:outerShdw blurRad="38100" dist="38100" dir="2700000" algn="tl">
                  <a:srgbClr val="000000">
                    <a:alpha val="43137"/>
                  </a:srgbClr>
                </a:outerShdw>
              </a:effectLst>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75" y="497500"/>
            <a:ext cx="46005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m 6"/>
          <p:cNvPicPr/>
          <p:nvPr/>
        </p:nvPicPr>
        <p:blipFill>
          <a:blip r:embed="rId5">
            <a:extLst>
              <a:ext uri="{28A0092B-C50C-407E-A947-70E740481C1C}">
                <a14:useLocalDpi xmlns:a14="http://schemas.microsoft.com/office/drawing/2010/main" val="0"/>
              </a:ext>
            </a:extLst>
          </a:blip>
          <a:srcRect/>
          <a:stretch>
            <a:fillRect/>
          </a:stretch>
        </p:blipFill>
        <p:spPr bwMode="auto">
          <a:xfrm>
            <a:off x="5863641" y="497500"/>
            <a:ext cx="2592288" cy="1230238"/>
          </a:xfrm>
          <a:prstGeom prst="rect">
            <a:avLst/>
          </a:prstGeom>
          <a:noFill/>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9262" y="2423922"/>
            <a:ext cx="5175601" cy="17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ANÇÃO DO MAR-KARAOKE INSTRUMENTAL (1).mp3">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7"/>
          <a:stretch>
            <a:fillRect/>
          </a:stretch>
        </p:blipFill>
        <p:spPr>
          <a:xfrm>
            <a:off x="7968009" y="594928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7000">
        <p14:reveal/>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mediacall" presetSubtype="0" fill="hold" nodeType="afterEffect">
                                  <p:stCondLst>
                                    <p:cond delay="0"/>
                                  </p:stCondLst>
                                  <p:childTnLst>
                                    <p:cmd type="call" cmd="playFrom(0.0)">
                                      <p:cBhvr>
                                        <p:cTn id="3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331640" y="24606"/>
            <a:ext cx="5688632" cy="1083568"/>
          </a:xfrm>
        </p:spPr>
        <p:txBody>
          <a:bodyPr>
            <a:noAutofit/>
          </a:bodyPr>
          <a:lstStyle/>
          <a:p>
            <a:pPr algn="ctr" fontAlgn="auto">
              <a:spcAft>
                <a:spcPts val="0"/>
              </a:spcAft>
              <a:defRPr/>
            </a:pP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Educational</a:t>
            </a:r>
            <a:r>
              <a:rPr lang="pt-PT" sz="4000" b="1" cap="all" dirty="0" smtClean="0">
                <a:solidFill>
                  <a:schemeClr val="tx1">
                    <a:lumMod val="75000"/>
                    <a:lumOff val="25000"/>
                  </a:schemeClr>
                </a:solidFill>
                <a:effectLst>
                  <a:outerShdw blurRad="38100" dist="38100" dir="2700000" algn="tl">
                    <a:srgbClr val="000000">
                      <a:alpha val="43137"/>
                    </a:srgbClr>
                  </a:outerShdw>
                </a:effectLst>
                <a:ea typeface="+mn-ea"/>
                <a:cs typeface="Arial" charset="0"/>
              </a:rPr>
              <a:t> </a:t>
            </a: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measures</a:t>
            </a:r>
            <a:endParaRPr lang="pt-PT" sz="4000" b="1" cap="all" dirty="0">
              <a:solidFill>
                <a:schemeClr val="tx1">
                  <a:lumMod val="75000"/>
                  <a:lumOff val="25000"/>
                </a:schemeClr>
              </a:solidFill>
              <a:effectLst>
                <a:outerShdw blurRad="38100" dist="38100" dir="2700000" algn="tl">
                  <a:srgbClr val="000000">
                    <a:alpha val="43137"/>
                  </a:srgbClr>
                </a:outerShdw>
              </a:effectLst>
              <a:ea typeface="+mn-ea"/>
              <a:cs typeface="Arial" charset="0"/>
            </a:endParaRPr>
          </a:p>
        </p:txBody>
      </p:sp>
      <p:sp>
        <p:nvSpPr>
          <p:cNvPr id="2" name="Marcador de Posição de Conteúdo 1"/>
          <p:cNvSpPr>
            <a:spLocks noGrp="1"/>
          </p:cNvSpPr>
          <p:nvPr>
            <p:ph idx="1"/>
          </p:nvPr>
        </p:nvSpPr>
        <p:spPr>
          <a:xfrm>
            <a:off x="395536" y="1412776"/>
            <a:ext cx="8229600" cy="4572000"/>
          </a:xfrm>
        </p:spPr>
        <p:txBody>
          <a:bodyPr>
            <a:normAutofit/>
          </a:bodyPr>
          <a:lstStyle/>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a) </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Individual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pedagogical</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support</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b) </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Individual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syllabus</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adjustments</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c</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a:t>
            </a:r>
            <a:r>
              <a:rPr lang="en-US"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a:t>
            </a:r>
            <a:r>
              <a:rPr lang="en-US" sz="2400" b="1" spc="-100" dirty="0" err="1">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Adequations</a:t>
            </a:r>
            <a:r>
              <a:rPr lang="en-US"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in the enrollment process</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d)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Evaluation</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adjustments</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e) </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Individual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specific</a:t>
            </a:r>
            <a:r>
              <a:rPr lang="pt-PT" sz="2400" b="1" spc="-100" dirty="0"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syllabus</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a:p>
            <a:pPr marL="0" indent="0" algn="just">
              <a:lnSpc>
                <a:spcPct val="150000"/>
              </a:lnSpc>
              <a:spcBef>
                <a:spcPts val="0"/>
              </a:spcBef>
              <a:buNone/>
            </a:pP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a:ln w="3200">
                  <a:solidFill>
                    <a:schemeClr val="bg2">
                      <a:shade val="75000"/>
                      <a:alpha val="25000"/>
                    </a:schemeClr>
                  </a:solidFill>
                  <a:prstDash val="solid"/>
                  <a:round/>
                </a:ln>
                <a:solidFill>
                  <a:srgbClr val="FFFFFF"/>
                </a:solidFill>
                <a:effectLst>
                  <a:outerShdw blurRad="38100" dist="38100" dir="2700000" algn="tl">
                    <a:srgbClr val="000000">
                      <a:alpha val="43137"/>
                    </a:srgbClr>
                  </a:outerShdw>
                </a:effectLst>
                <a:latin typeface="+mj-lt"/>
                <a:ea typeface="+mj-ea"/>
                <a:cs typeface="+mj-cs"/>
              </a:rPr>
              <a:t>f)</a:t>
            </a: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Support</a:t>
            </a:r>
            <a:r>
              <a:rPr lang="pt-PT" sz="24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rPr>
              <a:t>technologies</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j-lt"/>
              <a:ea typeface="+mj-ea"/>
              <a:cs typeface="+mj-cs"/>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23528" y="188640"/>
            <a:ext cx="8640960" cy="5509200"/>
          </a:xfrm>
          <a:prstGeom prst="rect">
            <a:avLst/>
          </a:prstGeom>
        </p:spPr>
        <p:txBody>
          <a:bodyPr wrap="square">
            <a:spAutoFit/>
          </a:bodyPr>
          <a:lstStyle/>
          <a:p>
            <a:pPr algn="ctr"/>
            <a:r>
              <a:rPr lang="en-US" sz="4000" b="1" dirty="0" smtClean="0">
                <a:solidFill>
                  <a:srgbClr val="F9F9F9"/>
                </a:solidFill>
                <a:latin typeface="+mn-lt"/>
              </a:rPr>
              <a:t>FEEDBACK</a:t>
            </a:r>
          </a:p>
          <a:p>
            <a:endParaRPr lang="en-US" sz="2400" dirty="0">
              <a:latin typeface="+mn-lt"/>
            </a:endParaRPr>
          </a:p>
          <a:p>
            <a:r>
              <a:rPr lang="en-US" sz="2400" b="1" dirty="0" smtClean="0">
                <a:latin typeface="+mn-lt"/>
              </a:rPr>
              <a:t>Nowadays there is a reinforcement, an appreciation of inclusion issues. Inclusive education and an inclusive society are intended.</a:t>
            </a:r>
          </a:p>
          <a:p>
            <a:endParaRPr lang="en-US" sz="2400" dirty="0" smtClean="0">
              <a:latin typeface="+mn-lt"/>
            </a:endParaRPr>
          </a:p>
          <a:p>
            <a:endParaRPr lang="en-US" sz="2400" dirty="0">
              <a:latin typeface="+mn-lt"/>
            </a:endParaRPr>
          </a:p>
          <a:p>
            <a:r>
              <a:rPr lang="en-US" sz="2400" b="1" dirty="0">
                <a:latin typeface="+mn-lt"/>
              </a:rPr>
              <a:t>The inclusion of children and young people with special educational needs </a:t>
            </a:r>
            <a:r>
              <a:rPr lang="en-US" sz="2400" b="1" dirty="0" smtClean="0">
                <a:latin typeface="+mn-lt"/>
              </a:rPr>
              <a:t>in </a:t>
            </a:r>
            <a:r>
              <a:rPr lang="en-US" sz="2400" b="1" dirty="0">
                <a:latin typeface="+mn-lt"/>
              </a:rPr>
              <a:t>the regular </a:t>
            </a:r>
            <a:r>
              <a:rPr lang="en-US" sz="2400" b="1" dirty="0" smtClean="0">
                <a:latin typeface="+mn-lt"/>
              </a:rPr>
              <a:t>classroom, </a:t>
            </a:r>
            <a:r>
              <a:rPr lang="en-US" sz="2400" b="1" dirty="0">
                <a:latin typeface="+mn-lt"/>
              </a:rPr>
              <a:t>requires different skills for teachers and simultaneously attends to the emergence of the need for specialized teachers in order to respond adequately to the specific problems of a </a:t>
            </a:r>
            <a:r>
              <a:rPr lang="en-US" sz="2400" b="1" dirty="0" smtClean="0">
                <a:latin typeface="+mn-lt"/>
              </a:rPr>
              <a:t>heterogeneous </a:t>
            </a:r>
            <a:r>
              <a:rPr lang="en-US" sz="2400" b="1" dirty="0">
                <a:latin typeface="+mn-lt"/>
              </a:rPr>
              <a:t>group of students</a:t>
            </a:r>
            <a:r>
              <a:rPr lang="en-US" sz="2400" b="1" dirty="0" smtClean="0">
                <a:latin typeface="+mn-lt"/>
              </a:rPr>
              <a:t>.</a:t>
            </a:r>
            <a:endParaRPr lang="pt-PT" sz="2400" b="1" dirty="0">
              <a:latin typeface="+mn-lt"/>
            </a:endParaRPr>
          </a:p>
          <a:p>
            <a:endParaRPr lang="pt-PT" sz="2400" dirty="0" smtClean="0">
              <a:latin typeface="+mn-lt"/>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375822"/>
      </p:ext>
    </p:extLst>
  </p:cSld>
  <p:clrMapOvr>
    <a:masterClrMapping/>
  </p:clrMapOvr>
  <p:transition spd="slow" advTm="2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0"/>
            <a:ext cx="9144000" cy="3046988"/>
          </a:xfrm>
          <a:prstGeom prst="rect">
            <a:avLst/>
          </a:prstGeom>
        </p:spPr>
        <p:txBody>
          <a:bodyPr wrap="square">
            <a:spAutoFit/>
          </a:bodyPr>
          <a:lstStyle/>
          <a:p>
            <a:pPr algn="just"/>
            <a:r>
              <a:rPr lang="en-US" sz="2400" b="1" dirty="0">
                <a:latin typeface="+mn-lt"/>
              </a:rPr>
              <a:t>The experience with autistic students, when they present a very functional and autonomous profile, is positive. They are integrated in the </a:t>
            </a:r>
            <a:r>
              <a:rPr lang="en-US" sz="2400" b="1" dirty="0" smtClean="0">
                <a:latin typeface="+mn-lt"/>
              </a:rPr>
              <a:t>classes in some subjects, </a:t>
            </a:r>
            <a:r>
              <a:rPr lang="en-US" sz="2400" b="1" dirty="0">
                <a:latin typeface="+mn-lt"/>
              </a:rPr>
              <a:t>have a specific individual curriculum, designed according to their degree of functionality, attending internships outside the school, aiming at the transition to active life</a:t>
            </a:r>
            <a:r>
              <a:rPr lang="en-US" sz="2400" b="1" dirty="0" smtClean="0">
                <a:latin typeface="+mn-lt"/>
              </a:rPr>
              <a:t>.</a:t>
            </a:r>
          </a:p>
          <a:p>
            <a:pPr algn="just"/>
            <a:r>
              <a:rPr lang="en-US" sz="2400" b="1" dirty="0" smtClean="0">
                <a:latin typeface="+mn-lt"/>
              </a:rPr>
              <a:t>All these students with special needs aim at the integration in active life.</a:t>
            </a:r>
            <a:endParaRPr lang="pt-PT" sz="2400" b="1" dirty="0">
              <a:latin typeface="+mn-l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996952"/>
            <a:ext cx="4232579" cy="317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ângulo 3"/>
          <p:cNvSpPr/>
          <p:nvPr/>
        </p:nvSpPr>
        <p:spPr>
          <a:xfrm>
            <a:off x="1" y="3140968"/>
            <a:ext cx="3707904" cy="1200329"/>
          </a:xfrm>
          <a:prstGeom prst="rect">
            <a:avLst/>
          </a:prstGeom>
        </p:spPr>
        <p:txBody>
          <a:bodyPr wrap="square">
            <a:spAutoFit/>
          </a:bodyPr>
          <a:lstStyle/>
          <a:p>
            <a:pPr algn="ctr"/>
            <a:r>
              <a:rPr lang="pt-PT" sz="2400" b="1" dirty="0" err="1">
                <a:latin typeface="+mn-lt"/>
              </a:rPr>
              <a:t>Work</a:t>
            </a:r>
            <a:r>
              <a:rPr lang="pt-PT" sz="2400" b="1" dirty="0">
                <a:latin typeface="+mn-lt"/>
              </a:rPr>
              <a:t> in a </a:t>
            </a:r>
            <a:r>
              <a:rPr lang="pt-PT" sz="2400" b="1" dirty="0" err="1">
                <a:latin typeface="+mn-lt"/>
              </a:rPr>
              <a:t>farm</a:t>
            </a:r>
            <a:r>
              <a:rPr lang="pt-PT" sz="2400" b="1" dirty="0">
                <a:latin typeface="+mn-lt"/>
              </a:rPr>
              <a:t>, to </a:t>
            </a:r>
            <a:r>
              <a:rPr lang="pt-PT" sz="2400" b="1" dirty="0" err="1">
                <a:latin typeface="+mn-lt"/>
              </a:rPr>
              <a:t>become</a:t>
            </a:r>
            <a:r>
              <a:rPr lang="pt-PT" sz="2400" b="1" dirty="0">
                <a:latin typeface="+mn-lt"/>
              </a:rPr>
              <a:t> </a:t>
            </a:r>
            <a:endParaRPr lang="pt-PT" sz="2400" b="1" dirty="0" smtClean="0">
              <a:latin typeface="+mn-lt"/>
            </a:endParaRPr>
          </a:p>
          <a:p>
            <a:pPr algn="ctr"/>
            <a:r>
              <a:rPr lang="pt-PT" sz="2400" b="1" dirty="0" smtClean="0">
                <a:latin typeface="+mn-lt"/>
              </a:rPr>
              <a:t>a </a:t>
            </a:r>
            <a:r>
              <a:rPr lang="pt-PT" sz="2400" b="1" dirty="0" err="1">
                <a:latin typeface="+mn-lt"/>
              </a:rPr>
              <a:t>horse</a:t>
            </a:r>
            <a:r>
              <a:rPr lang="pt-PT" sz="2400" b="1" dirty="0">
                <a:latin typeface="+mn-lt"/>
              </a:rPr>
              <a:t> </a:t>
            </a:r>
            <a:r>
              <a:rPr lang="pt-PT" sz="2400" b="1" dirty="0" err="1">
                <a:latin typeface="+mn-lt"/>
              </a:rPr>
              <a:t>trainer</a:t>
            </a:r>
            <a:endParaRPr lang="pt-PT" sz="2400" b="1" dirty="0">
              <a:latin typeface="+mn-l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70" y="5517232"/>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52089"/>
      </p:ext>
    </p:extLst>
  </p:cSld>
  <p:clrMapOvr>
    <a:masterClrMapping/>
  </p:clrMapOvr>
  <p:transition spd="slow" advTm="1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573016"/>
            <a:ext cx="3959613" cy="296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251520" y="260648"/>
            <a:ext cx="8668060" cy="2616101"/>
          </a:xfrm>
          <a:prstGeom prst="rect">
            <a:avLst/>
          </a:prstGeom>
          <a:noFill/>
        </p:spPr>
        <p:txBody>
          <a:bodyPr wrap="square" rtlCol="0">
            <a:spAutoFit/>
          </a:bodyPr>
          <a:lstStyle/>
          <a:p>
            <a:pPr algn="ctr"/>
            <a:r>
              <a:rPr lang="en-US" sz="3200" b="1" dirty="0" smtClean="0"/>
              <a:t> </a:t>
            </a:r>
            <a:r>
              <a:rPr lang="en-US" sz="3600" b="1" dirty="0">
                <a:latin typeface="+mn-lt"/>
              </a:rPr>
              <a:t>A</a:t>
            </a:r>
            <a:r>
              <a:rPr lang="en-US" sz="3600" b="1" dirty="0" smtClean="0">
                <a:latin typeface="+mn-lt"/>
              </a:rPr>
              <a:t>ttending </a:t>
            </a:r>
            <a:r>
              <a:rPr lang="en-US" sz="3600" b="1" dirty="0">
                <a:latin typeface="+mn-lt"/>
              </a:rPr>
              <a:t>internships outside the school, aiming at the transition to active </a:t>
            </a:r>
            <a:r>
              <a:rPr lang="en-US" sz="3600" b="1" dirty="0" smtClean="0">
                <a:latin typeface="+mn-lt"/>
              </a:rPr>
              <a:t>life:</a:t>
            </a:r>
          </a:p>
          <a:p>
            <a:pPr algn="ctr"/>
            <a:endParaRPr lang="pt-PT" sz="3200" b="1" dirty="0">
              <a:latin typeface="+mn-lt"/>
            </a:endParaRPr>
          </a:p>
          <a:p>
            <a:pPr algn="ctr"/>
            <a:r>
              <a:rPr lang="pt-PT" sz="2400" b="1" dirty="0" err="1">
                <a:latin typeface="+mn-lt"/>
              </a:rPr>
              <a:t>w</a:t>
            </a:r>
            <a:r>
              <a:rPr lang="pt-PT" sz="2400" b="1" dirty="0" err="1" smtClean="0">
                <a:latin typeface="+mn-lt"/>
              </a:rPr>
              <a:t>ork</a:t>
            </a:r>
            <a:r>
              <a:rPr lang="pt-PT" sz="2400" b="1" dirty="0" smtClean="0">
                <a:latin typeface="+mn-lt"/>
              </a:rPr>
              <a:t> in a </a:t>
            </a:r>
            <a:r>
              <a:rPr lang="pt-PT" sz="2400" b="1" dirty="0" err="1" smtClean="0">
                <a:latin typeface="+mn-lt"/>
              </a:rPr>
              <a:t>vet</a:t>
            </a:r>
            <a:r>
              <a:rPr lang="pt-PT" sz="2400" b="1" dirty="0" smtClean="0">
                <a:latin typeface="+mn-lt"/>
              </a:rPr>
              <a:t> </a:t>
            </a:r>
            <a:r>
              <a:rPr lang="pt-PT" sz="2400" b="1" dirty="0" err="1" smtClean="0">
                <a:latin typeface="+mn-lt"/>
              </a:rPr>
              <a:t>clinic</a:t>
            </a:r>
            <a:r>
              <a:rPr lang="pt-PT" sz="2400" b="1" dirty="0" smtClean="0">
                <a:latin typeface="+mn-lt"/>
              </a:rPr>
              <a:t>, to </a:t>
            </a:r>
            <a:r>
              <a:rPr lang="pt-PT" sz="2400" b="1" dirty="0" err="1" smtClean="0">
                <a:latin typeface="+mn-lt"/>
              </a:rPr>
              <a:t>become</a:t>
            </a:r>
            <a:r>
              <a:rPr lang="pt-PT" sz="2400" b="1" dirty="0" smtClean="0">
                <a:latin typeface="+mn-lt"/>
              </a:rPr>
              <a:t> a </a:t>
            </a:r>
            <a:r>
              <a:rPr lang="pt-PT" sz="2400" b="1" dirty="0" err="1" smtClean="0">
                <a:latin typeface="+mn-lt"/>
              </a:rPr>
              <a:t>vet</a:t>
            </a:r>
            <a:r>
              <a:rPr lang="pt-PT" sz="2400" b="1" dirty="0" smtClean="0">
                <a:latin typeface="+mn-lt"/>
              </a:rPr>
              <a:t> </a:t>
            </a:r>
            <a:r>
              <a:rPr lang="pt-PT" sz="2400" b="1" dirty="0" err="1" smtClean="0">
                <a:latin typeface="+mn-lt"/>
              </a:rPr>
              <a:t>assistant</a:t>
            </a:r>
            <a:endParaRPr lang="pt-PT" sz="2400" b="1" dirty="0">
              <a:latin typeface="+mn-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966" y="3573016"/>
            <a:ext cx="3959614" cy="296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412" y="980728"/>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381178"/>
      </p:ext>
    </p:extLst>
  </p:cSld>
  <p:clrMapOvr>
    <a:masterClrMapping/>
  </p:clrMapOvr>
  <mc:AlternateContent xmlns:mc="http://schemas.openxmlformats.org/markup-compatibility/2006" xmlns:p14="http://schemas.microsoft.com/office/powerpoint/2010/main">
    <mc:Choice Requires="p14">
      <p:transition spd="slow" p14:dur="3400" advTm="10000">
        <p14:revea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4032447" cy="30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79512" y="5150423"/>
            <a:ext cx="8856984" cy="1107996"/>
          </a:xfrm>
          <a:prstGeom prst="rect">
            <a:avLst/>
          </a:prstGeom>
          <a:noFill/>
        </p:spPr>
        <p:txBody>
          <a:bodyPr wrap="square" rtlCol="0">
            <a:spAutoFit/>
          </a:bodyPr>
          <a:lstStyle/>
          <a:p>
            <a:pPr algn="ctr"/>
            <a:r>
              <a:rPr lang="pt-PT" sz="2400" b="1" dirty="0" err="1">
                <a:latin typeface="+mn-lt"/>
              </a:rPr>
              <a:t>W</a:t>
            </a:r>
            <a:r>
              <a:rPr lang="pt-PT" sz="2400" b="1" dirty="0" err="1" smtClean="0">
                <a:latin typeface="+mn-lt"/>
              </a:rPr>
              <a:t>ork</a:t>
            </a:r>
            <a:r>
              <a:rPr lang="pt-PT" sz="2400" b="1" dirty="0" smtClean="0">
                <a:latin typeface="+mn-lt"/>
              </a:rPr>
              <a:t> </a:t>
            </a:r>
            <a:r>
              <a:rPr lang="pt-PT" sz="2400" b="1" dirty="0">
                <a:latin typeface="+mn-lt"/>
              </a:rPr>
              <a:t>in </a:t>
            </a:r>
            <a:r>
              <a:rPr lang="pt-PT" sz="2400" b="1" dirty="0" err="1">
                <a:latin typeface="+mn-lt"/>
              </a:rPr>
              <a:t>the</a:t>
            </a:r>
            <a:r>
              <a:rPr lang="pt-PT" sz="2400" b="1" dirty="0">
                <a:latin typeface="+mn-lt"/>
              </a:rPr>
              <a:t> </a:t>
            </a:r>
            <a:r>
              <a:rPr lang="pt-PT" sz="2400" b="1" dirty="0" err="1">
                <a:latin typeface="+mn-lt"/>
              </a:rPr>
              <a:t>kitchen</a:t>
            </a:r>
            <a:r>
              <a:rPr lang="pt-PT" sz="2400" b="1" dirty="0">
                <a:latin typeface="+mn-lt"/>
              </a:rPr>
              <a:t> </a:t>
            </a:r>
            <a:r>
              <a:rPr lang="pt-PT" sz="2400" b="1" dirty="0" smtClean="0">
                <a:latin typeface="+mn-lt"/>
              </a:rPr>
              <a:t>in </a:t>
            </a:r>
            <a:r>
              <a:rPr lang="pt-PT" sz="2400" b="1" dirty="0" err="1" smtClean="0">
                <a:latin typeface="+mn-lt"/>
              </a:rPr>
              <a:t>School</a:t>
            </a:r>
            <a:r>
              <a:rPr lang="pt-PT" sz="2400" b="1" dirty="0" smtClean="0">
                <a:latin typeface="+mn-lt"/>
              </a:rPr>
              <a:t> D. Martim Fernandes </a:t>
            </a:r>
            <a:r>
              <a:rPr lang="pt-PT" sz="2400" b="1" dirty="0" err="1" smtClean="0">
                <a:latin typeface="+mn-lt"/>
              </a:rPr>
              <a:t>and</a:t>
            </a:r>
            <a:r>
              <a:rPr lang="pt-PT" sz="2400" b="1" dirty="0" smtClean="0">
                <a:latin typeface="+mn-lt"/>
              </a:rPr>
              <a:t> in ESA , to </a:t>
            </a:r>
            <a:r>
              <a:rPr lang="pt-PT" sz="2400" b="1" dirty="0" err="1">
                <a:latin typeface="+mn-lt"/>
              </a:rPr>
              <a:t>become</a:t>
            </a:r>
            <a:r>
              <a:rPr lang="pt-PT" sz="2400" b="1" dirty="0">
                <a:latin typeface="+mn-lt"/>
              </a:rPr>
              <a:t> a </a:t>
            </a:r>
            <a:r>
              <a:rPr lang="pt-PT" sz="2400" b="1" dirty="0" err="1">
                <a:latin typeface="+mn-lt"/>
              </a:rPr>
              <a:t>Kitchen</a:t>
            </a:r>
            <a:r>
              <a:rPr lang="pt-PT" sz="2400" b="1" dirty="0">
                <a:latin typeface="+mn-lt"/>
              </a:rPr>
              <a:t> </a:t>
            </a:r>
            <a:r>
              <a:rPr lang="pt-PT" sz="2400" b="1" dirty="0" err="1">
                <a:latin typeface="+mn-lt"/>
              </a:rPr>
              <a:t>assistant</a:t>
            </a:r>
            <a:endParaRPr lang="pt-PT" sz="2400" b="1" dirty="0">
              <a:latin typeface="+mn-lt"/>
            </a:endParaRPr>
          </a:p>
          <a:p>
            <a:endParaRPr lang="pt-PT"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908720"/>
            <a:ext cx="3180467" cy="424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840" y="1093"/>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413436"/>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467544" y="404664"/>
            <a:ext cx="8208912" cy="4893647"/>
          </a:xfrm>
          <a:prstGeom prst="rect">
            <a:avLst/>
          </a:prstGeom>
        </p:spPr>
        <p:txBody>
          <a:bodyPr wrap="square">
            <a:spAutoFit/>
          </a:bodyPr>
          <a:lstStyle/>
          <a:p>
            <a:pPr algn="just"/>
            <a:r>
              <a:rPr lang="en-US" sz="2400" b="1" dirty="0">
                <a:latin typeface="+mn-lt"/>
              </a:rPr>
              <a:t>In Portugal the presence of multidisciplinary teams </a:t>
            </a:r>
            <a:r>
              <a:rPr lang="en-US" sz="2400" b="1" dirty="0" smtClean="0">
                <a:latin typeface="+mn-lt"/>
              </a:rPr>
              <a:t>at schools </a:t>
            </a:r>
            <a:r>
              <a:rPr lang="en-US" sz="2400" b="1" dirty="0">
                <a:latin typeface="+mn-lt"/>
              </a:rPr>
              <a:t>is identified and planned, integrating technicians of different specialties, to work in an articulated way with the students with special educational needs, together with the teachers. </a:t>
            </a:r>
            <a:endParaRPr lang="en-US" sz="2400" b="1" dirty="0" smtClean="0">
              <a:latin typeface="+mn-lt"/>
            </a:endParaRPr>
          </a:p>
          <a:p>
            <a:pPr algn="just"/>
            <a:endParaRPr lang="en-US" sz="2400" dirty="0">
              <a:latin typeface="+mn-lt"/>
            </a:endParaRPr>
          </a:p>
          <a:p>
            <a:pPr algn="just"/>
            <a:r>
              <a:rPr lang="en-US" sz="2400" b="1" dirty="0" smtClean="0">
                <a:latin typeface="+mn-lt"/>
              </a:rPr>
              <a:t>For </a:t>
            </a:r>
            <a:r>
              <a:rPr lang="en-US" sz="2400" b="1" dirty="0">
                <a:latin typeface="+mn-lt"/>
              </a:rPr>
              <a:t>now it is only a mere intention</a:t>
            </a:r>
            <a:r>
              <a:rPr lang="en-US" sz="2400" b="1" dirty="0" smtClean="0">
                <a:latin typeface="+mn-lt"/>
              </a:rPr>
              <a:t>.</a:t>
            </a:r>
          </a:p>
          <a:p>
            <a:pPr algn="just"/>
            <a:endParaRPr lang="en-US" sz="2400" b="1" dirty="0">
              <a:latin typeface="+mn-lt"/>
            </a:endParaRPr>
          </a:p>
          <a:p>
            <a:pPr algn="just"/>
            <a:r>
              <a:rPr lang="en-US" sz="2400" b="1" dirty="0" smtClean="0">
                <a:latin typeface="+mn-lt"/>
              </a:rPr>
              <a:t>The </a:t>
            </a:r>
            <a:r>
              <a:rPr lang="en-US" sz="2400" b="1" dirty="0">
                <a:latin typeface="+mn-lt"/>
              </a:rPr>
              <a:t>existing human resources are insufficient to deal with certain issues. There are also gaps in the specialization courses for special education teachers that </a:t>
            </a:r>
            <a:r>
              <a:rPr lang="en-US" sz="2400" b="1" dirty="0" smtClean="0">
                <a:latin typeface="+mn-lt"/>
              </a:rPr>
              <a:t>deal certain </a:t>
            </a:r>
            <a:r>
              <a:rPr lang="en-US" sz="2400" b="1" dirty="0">
                <a:latin typeface="+mn-lt"/>
              </a:rPr>
              <a:t>issues in a very superficial way or do not </a:t>
            </a:r>
            <a:r>
              <a:rPr lang="en-US" sz="2400" b="1" dirty="0" smtClean="0">
                <a:latin typeface="+mn-lt"/>
              </a:rPr>
              <a:t>deal with them </a:t>
            </a:r>
            <a:r>
              <a:rPr lang="en-US" sz="2400" b="1" dirty="0">
                <a:latin typeface="+mn-lt"/>
              </a:rPr>
              <a:t>at all.</a:t>
            </a:r>
            <a:endParaRPr lang="pt-PT" sz="2400" b="1" dirty="0">
              <a:latin typeface="+mn-lt"/>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661248"/>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09982"/>
      </p:ext>
    </p:extLst>
  </p:cSld>
  <p:clrMapOvr>
    <a:masterClrMapping/>
  </p:clrMapOvr>
  <p:transition spd="slow" advTm="2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a:xfrm>
            <a:off x="0" y="0"/>
            <a:ext cx="9144000" cy="6858000"/>
          </a:xfrm>
        </p:spPr>
        <p:txBody>
          <a:bodyPr>
            <a:normAutofit/>
          </a:bodyPr>
          <a:lstStyle/>
          <a:p>
            <a:pPr algn="ctr">
              <a:buNone/>
            </a:pPr>
            <a:r>
              <a:rPr lang="pt-PT" sz="4000" b="1" dirty="0" smtClean="0">
                <a:solidFill>
                  <a:schemeClr val="tx1">
                    <a:lumMod val="75000"/>
                    <a:lumOff val="25000"/>
                  </a:schemeClr>
                </a:solidFill>
                <a:latin typeface="+mj-lt"/>
              </a:rPr>
              <a:t>WORK DONE BY:</a:t>
            </a:r>
          </a:p>
          <a:p>
            <a:pPr algn="ctr">
              <a:buNone/>
            </a:pPr>
            <a:endParaRPr lang="pt-PT" sz="4000" b="1" dirty="0" smtClean="0">
              <a:solidFill>
                <a:schemeClr val="tx1">
                  <a:lumMod val="75000"/>
                  <a:lumOff val="25000"/>
                </a:schemeClr>
              </a:solidFill>
              <a:latin typeface="+mj-lt"/>
            </a:endParaRPr>
          </a:p>
          <a:p>
            <a:pPr algn="ctr">
              <a:buNone/>
            </a:pPr>
            <a:r>
              <a:rPr lang="pt-PT" sz="4000" b="1" dirty="0" smtClean="0">
                <a:solidFill>
                  <a:schemeClr val="tx1">
                    <a:lumMod val="75000"/>
                    <a:lumOff val="25000"/>
                  </a:schemeClr>
                </a:solidFill>
                <a:latin typeface="+mj-lt"/>
              </a:rPr>
              <a:t>AGRUPAMENTO DE ESCOLAS ALBUFEIRA POENTE</a:t>
            </a:r>
            <a:endParaRPr lang="pt-PT" sz="4000" b="1" dirty="0">
              <a:solidFill>
                <a:schemeClr val="tx1">
                  <a:lumMod val="75000"/>
                  <a:lumOff val="25000"/>
                </a:schemeClr>
              </a:solidFill>
              <a:latin typeface="+mj-lt"/>
            </a:endParaRPr>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085184"/>
            <a:ext cx="2592288" cy="1230238"/>
          </a:xfrm>
          <a:prstGeom prst="rect">
            <a:avLst/>
          </a:prstGeom>
          <a:noFill/>
        </p:spPr>
      </p:pic>
    </p:spTree>
    <p:extLst>
      <p:ext uri="{BB962C8B-B14F-4D97-AF65-F5344CB8AC3E}">
        <p14:creationId xmlns:p14="http://schemas.microsoft.com/office/powerpoint/2010/main" val="36781697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0897">
                                            <p:txEl>
                                              <p:pRg st="0" end="0"/>
                                            </p:txEl>
                                          </p:spTgt>
                                        </p:tgtEl>
                                        <p:attrNameLst>
                                          <p:attrName>style.visibility</p:attrName>
                                        </p:attrNameLst>
                                      </p:cBhvr>
                                      <p:to>
                                        <p:strVal val="visible"/>
                                      </p:to>
                                    </p:set>
                                    <p:animEffect transition="in" filter="fade">
                                      <p:cBhvr>
                                        <p:cTn id="14" dur="1000"/>
                                        <p:tgtEl>
                                          <p:spTgt spid="80897">
                                            <p:txEl>
                                              <p:pRg st="0" end="0"/>
                                            </p:txEl>
                                          </p:spTgt>
                                        </p:tgtEl>
                                      </p:cBhvr>
                                    </p:animEffect>
                                    <p:anim calcmode="lin" valueType="num">
                                      <p:cBhvr>
                                        <p:cTn id="15" dur="1000" fill="hold"/>
                                        <p:tgtEl>
                                          <p:spTgt spid="8089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089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24744"/>
            <a:ext cx="9144000" cy="4752528"/>
          </a:xfrm>
        </p:spPr>
        <p:txBody>
          <a:bodyPr>
            <a:noAutofit/>
          </a:bodyPr>
          <a:lstStyle/>
          <a:p>
            <a:pPr algn="just">
              <a:lnSpc>
                <a:spcPct val="150000"/>
              </a:lnSpc>
            </a:pPr>
            <a:r>
              <a:rPr lang="pt-PT" sz="2800" b="1" dirty="0" err="1" smtClean="0"/>
              <a:t>Students</a:t>
            </a:r>
            <a:r>
              <a:rPr lang="pt-PT" sz="2800" b="1" dirty="0" smtClean="0"/>
              <a:t> </a:t>
            </a:r>
            <a:r>
              <a:rPr lang="pt-PT" sz="2800" b="1" dirty="0" err="1" smtClean="0"/>
              <a:t>with</a:t>
            </a:r>
            <a:r>
              <a:rPr lang="pt-PT" sz="2800" b="1" dirty="0" smtClean="0"/>
              <a:t> </a:t>
            </a:r>
            <a:r>
              <a:rPr lang="pt-PT" sz="2800" b="1" dirty="0" err="1" smtClean="0"/>
              <a:t>Special</a:t>
            </a:r>
            <a:r>
              <a:rPr lang="pt-PT" sz="2800" b="1" dirty="0" smtClean="0"/>
              <a:t> </a:t>
            </a:r>
            <a:r>
              <a:rPr lang="pt-PT" sz="2800" b="1" dirty="0" err="1" smtClean="0"/>
              <a:t>Needs</a:t>
            </a:r>
            <a:r>
              <a:rPr lang="pt-PT" sz="2800" b="1" dirty="0" smtClean="0"/>
              <a:t> are </a:t>
            </a:r>
            <a:r>
              <a:rPr lang="pt-PT" sz="2800" b="1" dirty="0" err="1" smtClean="0"/>
              <a:t>all</a:t>
            </a:r>
            <a:r>
              <a:rPr lang="pt-PT" sz="2800" b="1" dirty="0" smtClean="0"/>
              <a:t> </a:t>
            </a:r>
            <a:r>
              <a:rPr lang="pt-PT" sz="2800" b="1" dirty="0" err="1" smtClean="0"/>
              <a:t>the</a:t>
            </a:r>
            <a:r>
              <a:rPr lang="pt-PT" sz="2800" b="1" dirty="0" smtClean="0"/>
              <a:t> </a:t>
            </a:r>
            <a:r>
              <a:rPr lang="pt-PT" sz="2800" b="1" dirty="0" err="1" smtClean="0"/>
              <a:t>students</a:t>
            </a:r>
            <a:r>
              <a:rPr lang="pt-PT" sz="2800" b="1" dirty="0" smtClean="0"/>
              <a:t> </a:t>
            </a:r>
            <a:r>
              <a:rPr lang="pt-PT" sz="2800" b="1" dirty="0" err="1" smtClean="0"/>
              <a:t>who</a:t>
            </a:r>
            <a:r>
              <a:rPr lang="pt-PT" sz="2800" b="1" dirty="0" smtClean="0"/>
              <a:t> </a:t>
            </a:r>
            <a:r>
              <a:rPr lang="pt-PT" sz="2800" b="1" dirty="0" err="1" smtClean="0"/>
              <a:t>need</a:t>
            </a:r>
            <a:r>
              <a:rPr lang="pt-PT" sz="2800" b="1" dirty="0" smtClean="0"/>
              <a:t> </a:t>
            </a:r>
            <a:r>
              <a:rPr lang="pt-PT" sz="2800" b="1" dirty="0" err="1" smtClean="0"/>
              <a:t>resources</a:t>
            </a:r>
            <a:r>
              <a:rPr lang="pt-PT" sz="2800" b="1" dirty="0" smtClean="0"/>
              <a:t> </a:t>
            </a:r>
            <a:r>
              <a:rPr lang="pt-PT" sz="2800" b="1" dirty="0" err="1" smtClean="0"/>
              <a:t>or</a:t>
            </a:r>
            <a:r>
              <a:rPr lang="pt-PT" sz="2800" b="1" dirty="0" smtClean="0"/>
              <a:t> </a:t>
            </a:r>
            <a:r>
              <a:rPr lang="pt-PT" sz="2800" b="1" dirty="0" err="1" smtClean="0"/>
              <a:t>special</a:t>
            </a:r>
            <a:r>
              <a:rPr lang="pt-PT" sz="2800" b="1" dirty="0" smtClean="0"/>
              <a:t> </a:t>
            </a:r>
            <a:r>
              <a:rPr lang="pt-PT" sz="2800" b="1" dirty="0" err="1" smtClean="0"/>
              <a:t>adaptations</a:t>
            </a:r>
            <a:r>
              <a:rPr lang="pt-PT" sz="2800" b="1" dirty="0" smtClean="0"/>
              <a:t> in </a:t>
            </a:r>
            <a:r>
              <a:rPr lang="pt-PT" sz="2800" b="1" dirty="0" err="1" smtClean="0"/>
              <a:t>the</a:t>
            </a:r>
            <a:r>
              <a:rPr lang="pt-PT" sz="2800" b="1" dirty="0" smtClean="0"/>
              <a:t> </a:t>
            </a:r>
            <a:r>
              <a:rPr lang="pt-PT" sz="2800" b="1" dirty="0" err="1" smtClean="0"/>
              <a:t>process</a:t>
            </a:r>
            <a:r>
              <a:rPr lang="pt-PT" sz="2800" b="1" dirty="0" smtClean="0"/>
              <a:t> </a:t>
            </a:r>
            <a:r>
              <a:rPr lang="pt-PT" sz="2800" b="1" dirty="0" err="1" smtClean="0"/>
              <a:t>of</a:t>
            </a:r>
            <a:r>
              <a:rPr lang="pt-PT" sz="2800" b="1" dirty="0" smtClean="0"/>
              <a:t> </a:t>
            </a:r>
            <a:r>
              <a:rPr lang="pt-PT" sz="2800" b="1" dirty="0" err="1" smtClean="0"/>
              <a:t>learning</a:t>
            </a:r>
            <a:r>
              <a:rPr lang="pt-PT" sz="2800" b="1" dirty="0" smtClean="0"/>
              <a:t>, </a:t>
            </a:r>
            <a:r>
              <a:rPr lang="pt-PT" sz="2800" b="1" dirty="0" err="1" smtClean="0"/>
              <a:t>because</a:t>
            </a:r>
            <a:r>
              <a:rPr lang="pt-PT" sz="2800" b="1" dirty="0" smtClean="0"/>
              <a:t> </a:t>
            </a:r>
            <a:r>
              <a:rPr lang="pt-PT" sz="2800" b="1" dirty="0" err="1" smtClean="0"/>
              <a:t>they</a:t>
            </a:r>
            <a:r>
              <a:rPr lang="pt-PT" sz="2800" b="1" dirty="0" smtClean="0"/>
              <a:t> </a:t>
            </a:r>
            <a:r>
              <a:rPr lang="pt-PT" sz="2800" b="1" dirty="0" err="1" smtClean="0"/>
              <a:t>present</a:t>
            </a:r>
            <a:r>
              <a:rPr lang="pt-PT" sz="2800" b="1" dirty="0" smtClean="0"/>
              <a:t> </a:t>
            </a:r>
            <a:r>
              <a:rPr lang="pt-PT" sz="2800" b="1" dirty="0" err="1" smtClean="0"/>
              <a:t>difficulties</a:t>
            </a:r>
            <a:r>
              <a:rPr lang="pt-PT" sz="2800" b="1" dirty="0" smtClean="0"/>
              <a:t> </a:t>
            </a:r>
            <a:r>
              <a:rPr lang="pt-PT" sz="2800" b="1" dirty="0" err="1" smtClean="0"/>
              <a:t>or</a:t>
            </a:r>
            <a:r>
              <a:rPr lang="pt-PT" sz="2800" b="1" dirty="0" smtClean="0"/>
              <a:t> </a:t>
            </a:r>
            <a:r>
              <a:rPr lang="pt-PT" sz="2800" b="1" dirty="0" err="1" smtClean="0"/>
              <a:t>incapacities</a:t>
            </a:r>
            <a:r>
              <a:rPr lang="pt-PT" sz="2800" b="1" dirty="0" smtClean="0"/>
              <a:t> </a:t>
            </a:r>
            <a:r>
              <a:rPr lang="pt-PT" sz="2800" b="1" dirty="0" err="1" smtClean="0"/>
              <a:t>that</a:t>
            </a:r>
            <a:r>
              <a:rPr lang="pt-PT" sz="2800" b="1" dirty="0" smtClean="0"/>
              <a:t> can </a:t>
            </a:r>
            <a:r>
              <a:rPr lang="pt-PT" sz="2800" b="1" dirty="0" err="1" smtClean="0"/>
              <a:t>be</a:t>
            </a:r>
            <a:r>
              <a:rPr lang="pt-PT" sz="2800" b="1" dirty="0" smtClean="0"/>
              <a:t> </a:t>
            </a:r>
            <a:r>
              <a:rPr lang="pt-PT" sz="2800" b="1" dirty="0" err="1" smtClean="0"/>
              <a:t>reflected</a:t>
            </a:r>
            <a:r>
              <a:rPr lang="pt-PT" sz="2800" b="1" dirty="0" smtClean="0"/>
              <a:t> in </a:t>
            </a:r>
            <a:r>
              <a:rPr lang="pt-PT" sz="2800" b="1" dirty="0" err="1" smtClean="0"/>
              <a:t>one</a:t>
            </a:r>
            <a:r>
              <a:rPr lang="pt-PT" sz="2800" b="1" dirty="0" smtClean="0"/>
              <a:t> ore more </a:t>
            </a:r>
            <a:r>
              <a:rPr lang="pt-PT" sz="2800" b="1" dirty="0" err="1" smtClean="0"/>
              <a:t>areas</a:t>
            </a:r>
            <a:r>
              <a:rPr lang="pt-PT" sz="2800" b="1" dirty="0" smtClean="0"/>
              <a:t> </a:t>
            </a:r>
            <a:r>
              <a:rPr lang="pt-PT" sz="2800" b="1" dirty="0" err="1" smtClean="0"/>
              <a:t>of</a:t>
            </a:r>
            <a:r>
              <a:rPr lang="pt-PT" sz="2800" b="1" dirty="0" smtClean="0"/>
              <a:t> </a:t>
            </a:r>
            <a:r>
              <a:rPr lang="pt-PT" sz="2800" b="1" dirty="0" err="1" smtClean="0"/>
              <a:t>learning</a:t>
            </a:r>
            <a:r>
              <a:rPr lang="pt-PT" sz="2800" b="1" dirty="0" smtClean="0"/>
              <a:t> </a:t>
            </a:r>
            <a:r>
              <a:rPr lang="pt-PT" sz="2800" b="1" dirty="0" smtClean="0">
                <a:solidFill>
                  <a:srgbClr val="FFFFFF"/>
                </a:solidFill>
              </a:rPr>
              <a:t>(Bairrão, 1998)</a:t>
            </a:r>
            <a:endParaRPr lang="pt-PT" sz="2800" b="1" dirty="0">
              <a:solidFill>
                <a:srgbClr val="FFFFFF"/>
              </a:solidFill>
              <a:cs typeface="Arial" pitchFamily="34" charset="0"/>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63167"/>
            <a:ext cx="8424936" cy="6146153"/>
          </a:xfrm>
        </p:spPr>
        <p:txBody>
          <a:bodyPr>
            <a:normAutofit fontScale="90000"/>
          </a:bodyPr>
          <a:lstStyle/>
          <a:p>
            <a:pPr algn="just" fontAlgn="auto">
              <a:lnSpc>
                <a:spcPct val="150000"/>
              </a:lnSpc>
              <a:spcAft>
                <a:spcPts val="0"/>
              </a:spcAft>
              <a:defRPr/>
            </a:pPr>
            <a:r>
              <a:rPr lang="pt-PT" sz="2700" b="1" dirty="0" err="1" smtClean="0">
                <a:solidFill>
                  <a:srgbClr val="FFFFFF"/>
                </a:solidFill>
                <a:cs typeface="Arial" pitchFamily="34" charset="0"/>
              </a:rPr>
              <a:t>They</a:t>
            </a:r>
            <a:r>
              <a:rPr lang="pt-PT" sz="2700" b="1" dirty="0" smtClean="0">
                <a:solidFill>
                  <a:srgbClr val="FFFFFF"/>
                </a:solidFill>
                <a:cs typeface="Arial" pitchFamily="34" charset="0"/>
              </a:rPr>
              <a:t> are </a:t>
            </a:r>
            <a:r>
              <a:rPr lang="pt-PT" sz="2700" b="1" dirty="0" err="1" smtClean="0">
                <a:solidFill>
                  <a:srgbClr val="FFFFFF"/>
                </a:solidFill>
                <a:cs typeface="Arial" pitchFamily="34" charset="0"/>
              </a:rPr>
              <a:t>Students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with</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significative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limitations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at</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the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level</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of</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activity</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and</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participation</a:t>
            </a:r>
            <a:r>
              <a:rPr lang="pt-PT" sz="2700" b="1" dirty="0" smtClean="0">
                <a:solidFill>
                  <a:srgbClr val="FFFFFF"/>
                </a:solidFill>
                <a:cs typeface="Arial" pitchFamily="34" charset="0"/>
              </a:rPr>
              <a:t> in </a:t>
            </a:r>
            <a:r>
              <a:rPr lang="pt-PT" sz="2700" b="1" dirty="0" err="1" smtClean="0">
                <a:solidFill>
                  <a:srgbClr val="FFFFFF"/>
                </a:solidFill>
                <a:cs typeface="Arial" pitchFamily="34" charset="0"/>
              </a:rPr>
              <a:t>one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or</a:t>
            </a:r>
            <a:r>
              <a:rPr lang="pt-PT" sz="2700" b="1" dirty="0" smtClean="0">
                <a:solidFill>
                  <a:srgbClr val="FFFFFF"/>
                </a:solidFill>
                <a:cs typeface="Arial" pitchFamily="34" charset="0"/>
              </a:rPr>
              <a:t> more </a:t>
            </a:r>
            <a:r>
              <a:rPr lang="pt-PT" sz="2700" b="1" dirty="0" err="1" smtClean="0">
                <a:solidFill>
                  <a:srgbClr val="FFFFFF"/>
                </a:solidFill>
                <a:cs typeface="Arial" pitchFamily="34" charset="0"/>
              </a:rPr>
              <a:t>life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domains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due</a:t>
            </a:r>
            <a:r>
              <a:rPr lang="pt-PT" sz="2700" b="1" dirty="0" smtClean="0">
                <a:solidFill>
                  <a:srgbClr val="FFFFFF"/>
                </a:solidFill>
                <a:cs typeface="Arial" pitchFamily="34" charset="0"/>
              </a:rPr>
              <a:t> to </a:t>
            </a:r>
            <a:r>
              <a:rPr lang="pt-PT" sz="2700" b="1" dirty="0" err="1" smtClean="0">
                <a:solidFill>
                  <a:srgbClr val="FFFFFF"/>
                </a:solidFill>
                <a:cs typeface="Arial" pitchFamily="34" charset="0"/>
              </a:rPr>
              <a:t>permanent</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functional</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and</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structural</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alterations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that</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have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implications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into</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difficulties</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at</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the</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level</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of</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communication</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learning</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mobility</a:t>
            </a:r>
            <a:r>
              <a:rPr lang="pt-PT" sz="2700" b="1" dirty="0" smtClean="0">
                <a:solidFill>
                  <a:srgbClr val="FFFFFF"/>
                </a:solidFill>
                <a:cs typeface="Arial" pitchFamily="34" charset="0"/>
              </a:rPr>
              <a:t>, </a:t>
            </a:r>
            <a:r>
              <a:rPr lang="pt-PT" sz="2700" b="1" dirty="0" err="1" smtClean="0">
                <a:solidFill>
                  <a:srgbClr val="FFFFFF"/>
                </a:solidFill>
                <a:cs typeface="Arial" pitchFamily="34" charset="0"/>
              </a:rPr>
              <a:t>authonomy</a:t>
            </a:r>
            <a:r>
              <a:rPr lang="pt-PT" sz="2700" b="1" dirty="0" smtClean="0">
                <a:solidFill>
                  <a:srgbClr val="FFFFFF"/>
                </a:solidFill>
                <a:cs typeface="Arial" pitchFamily="34" charset="0"/>
              </a:rPr>
              <a:t>, interpessoal </a:t>
            </a:r>
            <a:r>
              <a:rPr lang="pt-PT" sz="2700" b="1" dirty="0" err="1" smtClean="0">
                <a:solidFill>
                  <a:srgbClr val="FFFFFF"/>
                </a:solidFill>
                <a:cs typeface="Arial" pitchFamily="34" charset="0"/>
              </a:rPr>
              <a:t>and</a:t>
            </a:r>
            <a:r>
              <a:rPr lang="pt-PT" sz="2700" b="1" dirty="0" smtClean="0">
                <a:solidFill>
                  <a:srgbClr val="FFFFFF"/>
                </a:solidFill>
                <a:cs typeface="Arial" pitchFamily="34" charset="0"/>
              </a:rPr>
              <a:t> </a:t>
            </a:r>
            <a:r>
              <a:rPr lang="pt-PT" sz="2700" b="1" dirty="0">
                <a:solidFill>
                  <a:srgbClr val="FFFFFF"/>
                </a:solidFill>
                <a:cs typeface="Arial" pitchFamily="34" charset="0"/>
              </a:rPr>
              <a:t>s</a:t>
            </a:r>
            <a:r>
              <a:rPr lang="pt-PT" sz="2700" b="1" dirty="0" smtClean="0">
                <a:solidFill>
                  <a:srgbClr val="FFFFFF"/>
                </a:solidFill>
                <a:cs typeface="Arial" pitchFamily="34" charset="0"/>
              </a:rPr>
              <a:t>ocial </a:t>
            </a:r>
            <a:r>
              <a:rPr lang="pt-PT" sz="2700" b="1" dirty="0" err="1" smtClean="0">
                <a:solidFill>
                  <a:srgbClr val="FFFFFF"/>
                </a:solidFill>
                <a:cs typeface="Arial" pitchFamily="34" charset="0"/>
              </a:rPr>
              <a:t>participation</a:t>
            </a:r>
            <a:r>
              <a:rPr lang="pt-PT" sz="2700" b="1" dirty="0" smtClean="0">
                <a:solidFill>
                  <a:srgbClr val="FFFFFF"/>
                </a:solidFill>
                <a:cs typeface="Arial" pitchFamily="34" charset="0"/>
              </a:rPr>
              <a:t>. </a:t>
            </a:r>
            <a:br>
              <a:rPr lang="pt-PT" sz="2700" b="1" dirty="0" smtClean="0">
                <a:solidFill>
                  <a:srgbClr val="FFFFFF"/>
                </a:solidFill>
                <a:cs typeface="Arial" pitchFamily="34" charset="0"/>
              </a:rPr>
            </a:br>
            <a:r>
              <a:rPr lang="pt-PT" sz="2700" b="1" dirty="0" smtClean="0">
                <a:solidFill>
                  <a:srgbClr val="FFFFFF"/>
                </a:solidFill>
                <a:cs typeface="Arial" pitchFamily="34" charset="0"/>
              </a:rPr>
              <a:t> </a:t>
            </a:r>
            <a:br>
              <a:rPr lang="pt-PT" sz="2700" b="1" dirty="0" smtClean="0">
                <a:solidFill>
                  <a:srgbClr val="FFFFFF"/>
                </a:solidFill>
                <a:cs typeface="Arial" pitchFamily="34" charset="0"/>
              </a:rPr>
            </a:br>
            <a:r>
              <a:rPr lang="pt-PT" sz="2700" b="1" dirty="0" smtClean="0">
                <a:solidFill>
                  <a:srgbClr val="FFFFFF"/>
                </a:solidFill>
                <a:cs typeface="Arial" pitchFamily="34" charset="0"/>
              </a:rPr>
              <a:t>(n.º 1, art.º 1º do Decreto -lei 3/2008 de 7 de </a:t>
            </a:r>
            <a:r>
              <a:rPr lang="pt-PT" sz="2700" b="1" dirty="0" err="1" smtClean="0">
                <a:solidFill>
                  <a:srgbClr val="FFFFFF"/>
                </a:solidFill>
                <a:cs typeface="Arial" pitchFamily="34" charset="0"/>
              </a:rPr>
              <a:t>january</a:t>
            </a:r>
            <a:r>
              <a:rPr lang="pt-PT" sz="2700" b="1" dirty="0" smtClean="0">
                <a:solidFill>
                  <a:srgbClr val="FFFFFF"/>
                </a:solidFill>
                <a:cs typeface="Arial" pitchFamily="34" charset="0"/>
              </a:rPr>
              <a:t>)</a:t>
            </a:r>
            <a:r>
              <a:rPr lang="pt-PT" sz="2000" dirty="0" smtClean="0">
                <a:solidFill>
                  <a:schemeClr val="tx1"/>
                </a:solidFill>
                <a:cs typeface="Arial" pitchFamily="34" charset="0"/>
              </a:rPr>
              <a:t/>
            </a:r>
            <a:br>
              <a:rPr lang="pt-PT" sz="2000" dirty="0" smtClean="0">
                <a:solidFill>
                  <a:schemeClr val="tx1"/>
                </a:solidFill>
                <a:cs typeface="Arial" pitchFamily="34" charset="0"/>
              </a:rPr>
            </a:br>
            <a:endParaRPr lang="pt-PT" sz="2000" dirty="0">
              <a:solidFill>
                <a:schemeClr val="tx1"/>
              </a:solidFill>
              <a:cs typeface="Arial" pitchFamily="34" charset="0"/>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661248"/>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944" y="2132856"/>
            <a:ext cx="7499176" cy="494936"/>
          </a:xfrm>
        </p:spPr>
        <p:txBody>
          <a:bodyPr>
            <a:normAutofit fontScale="90000"/>
          </a:bodyPr>
          <a:lstStyle/>
          <a:p>
            <a:pPr>
              <a:lnSpc>
                <a:spcPct val="150000"/>
              </a:lnSpc>
            </a:pPr>
            <a:r>
              <a:rPr lang="pt-PT" sz="2400" b="1" dirty="0" smtClean="0">
                <a:solidFill>
                  <a:srgbClr val="FFFF00"/>
                </a:solidFill>
                <a:effectLst>
                  <a:outerShdw blurRad="38100" dist="38100" dir="2700000" algn="tl">
                    <a:srgbClr val="000000">
                      <a:alpha val="43137"/>
                    </a:srgbClr>
                  </a:outerShdw>
                </a:effectLst>
                <a:latin typeface="+mn-lt"/>
                <a:sym typeface="Wingdings"/>
              </a:rPr>
              <a:t> </a:t>
            </a:r>
            <a:r>
              <a:rPr lang="pt-PT" sz="2700" b="1" dirty="0" smtClean="0">
                <a:solidFill>
                  <a:srgbClr val="FFFFFF"/>
                </a:solidFill>
                <a:latin typeface="+mn-lt"/>
              </a:rPr>
              <a:t>Decreto-Lei n.º 3/2008, </a:t>
            </a:r>
            <a:r>
              <a:rPr lang="pt-PT" sz="2700" b="1" dirty="0" err="1" smtClean="0">
                <a:solidFill>
                  <a:srgbClr val="FFFFFF"/>
                </a:solidFill>
                <a:latin typeface="+mn-lt"/>
              </a:rPr>
              <a:t>jaNUARY</a:t>
            </a:r>
            <a:r>
              <a:rPr lang="pt-PT" sz="2700" b="1" dirty="0" smtClean="0">
                <a:solidFill>
                  <a:srgbClr val="FFFFFF"/>
                </a:solidFill>
                <a:latin typeface="+mn-lt"/>
              </a:rPr>
              <a:t> 7</a:t>
            </a:r>
            <a:endParaRPr lang="pt-PT" sz="2700" b="1" dirty="0">
              <a:solidFill>
                <a:srgbClr val="FFFFFF"/>
              </a:solidFill>
              <a:latin typeface="+mn-lt"/>
              <a:cs typeface="Arial" pitchFamily="34" charset="0"/>
            </a:endParaRPr>
          </a:p>
        </p:txBody>
      </p:sp>
      <p:sp>
        <p:nvSpPr>
          <p:cNvPr id="3076" name="CaixaDeTexto 3"/>
          <p:cNvSpPr txBox="1">
            <a:spLocks noChangeArrowheads="1"/>
          </p:cNvSpPr>
          <p:nvPr/>
        </p:nvSpPr>
        <p:spPr bwMode="auto">
          <a:xfrm>
            <a:off x="0" y="558306"/>
            <a:ext cx="9144000" cy="707886"/>
          </a:xfrm>
          <a:prstGeom prst="rect">
            <a:avLst/>
          </a:prstGeom>
          <a:noFill/>
          <a:ln w="9525">
            <a:noFill/>
            <a:miter lim="800000"/>
            <a:headEnd/>
            <a:tailEnd/>
          </a:ln>
        </p:spPr>
        <p:txBody>
          <a:bodyPr wrap="square">
            <a:spAutoFit/>
          </a:bodyPr>
          <a:lstStyle/>
          <a:p>
            <a:pPr algn="ctr"/>
            <a:r>
              <a:rPr lang="pt-PT" sz="4000" b="1" dirty="0" smtClean="0">
                <a:solidFill>
                  <a:srgbClr val="F9F9F9"/>
                </a:solidFill>
                <a:effectLst>
                  <a:outerShdw blurRad="38100" dist="38100" dir="2700000" algn="tl">
                    <a:srgbClr val="000000">
                      <a:alpha val="43137"/>
                    </a:srgbClr>
                  </a:outerShdw>
                </a:effectLst>
                <a:latin typeface="Century Gothic" pitchFamily="34" charset="0"/>
              </a:rPr>
              <a:t>SUPPORT LEGISLATION</a:t>
            </a:r>
            <a:endParaRPr lang="pt-PT" sz="4000" b="1" dirty="0">
              <a:latin typeface="Century Gothic" pitchFamily="34" charset="0"/>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171770" y="2951919"/>
            <a:ext cx="7488832" cy="461665"/>
          </a:xfrm>
          <a:prstGeom prst="rect">
            <a:avLst/>
          </a:prstGeom>
          <a:noFill/>
        </p:spPr>
        <p:txBody>
          <a:bodyPr wrap="square" rtlCol="0">
            <a:spAutoFit/>
          </a:bodyPr>
          <a:lstStyle/>
          <a:p>
            <a:r>
              <a:rPr lang="pt-PT" sz="2200" b="1" spc="-100"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n-lt"/>
                <a:ea typeface="+mj-ea"/>
                <a:cs typeface="+mj-cs"/>
                <a:sym typeface="Wingdings"/>
              </a:rPr>
              <a:t></a:t>
            </a:r>
            <a:r>
              <a:rPr lang="pt-PT" b="1" dirty="0">
                <a:solidFill>
                  <a:srgbClr val="FFFF00"/>
                </a:solidFill>
                <a:effectLst>
                  <a:outerShdw blurRad="38100" dist="38100" dir="2700000" algn="tl">
                    <a:srgbClr val="000000">
                      <a:alpha val="43137"/>
                    </a:srgbClr>
                  </a:outerShdw>
                </a:effectLst>
                <a:sym typeface="Wingdings"/>
              </a:rPr>
              <a:t> </a:t>
            </a:r>
            <a:r>
              <a:rPr lang="pt-PT" sz="24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Lei </a:t>
            </a: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n.º 21/2008, </a:t>
            </a:r>
            <a:r>
              <a:rPr lang="pt-PT" sz="24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MAY 12</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endParaRPr>
          </a:p>
        </p:txBody>
      </p:sp>
      <p:sp>
        <p:nvSpPr>
          <p:cNvPr id="5" name="CaixaDeTexto 4"/>
          <p:cNvSpPr txBox="1"/>
          <p:nvPr/>
        </p:nvSpPr>
        <p:spPr>
          <a:xfrm>
            <a:off x="1208944" y="3788459"/>
            <a:ext cx="6984776" cy="461665"/>
          </a:xfrm>
          <a:prstGeom prst="rect">
            <a:avLst/>
          </a:prstGeom>
          <a:noFill/>
        </p:spPr>
        <p:txBody>
          <a:bodyPr wrap="square" rtlCol="0">
            <a:spAutoFit/>
          </a:bodyPr>
          <a:lstStyle/>
          <a:p>
            <a:r>
              <a:rPr lang="pt-PT" sz="2200" b="1" spc="-100"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n-lt"/>
                <a:ea typeface="+mj-ea"/>
                <a:cs typeface="+mj-cs"/>
                <a:sym typeface="Wingdings"/>
              </a:rPr>
              <a:t></a:t>
            </a:r>
            <a:r>
              <a:rPr lang="pt-PT" sz="2000" b="1" dirty="0">
                <a:solidFill>
                  <a:srgbClr val="FFFF00"/>
                </a:solidFill>
                <a:effectLst>
                  <a:outerShdw blurRad="38100" dist="38100" dir="2700000" algn="tl">
                    <a:srgbClr val="000000">
                      <a:alpha val="43137"/>
                    </a:srgbClr>
                  </a:outerShdw>
                </a:effectLst>
                <a:sym typeface="Wingdings"/>
              </a:rPr>
              <a:t> </a:t>
            </a:r>
            <a:r>
              <a:rPr lang="pt-PT" sz="24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Portaria </a:t>
            </a:r>
            <a:r>
              <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n.º 275-A/2012, </a:t>
            </a:r>
            <a:r>
              <a:rPr lang="pt-PT" sz="2400" b="1" spc="-100" dirty="0" smtClean="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rPr>
              <a:t>SEPTEMBER 11</a:t>
            </a:r>
            <a:endParaRPr lang="pt-PT" sz="2400" b="1" spc="-100" dirty="0">
              <a:ln w="3200">
                <a:solidFill>
                  <a:schemeClr val="bg2">
                    <a:shade val="75000"/>
                    <a:alpha val="25000"/>
                  </a:schemeClr>
                </a:solidFill>
                <a:prstDash val="solid"/>
                <a:round/>
              </a:ln>
              <a:solidFill>
                <a:srgbClr val="FFFFFF"/>
              </a:solidFill>
              <a:effectLst>
                <a:innerShdw blurRad="50800" dist="25400" dir="13500000">
                  <a:prstClr val="black">
                    <a:alpha val="70000"/>
                  </a:prstClr>
                </a:innerShdw>
              </a:effectLst>
              <a:latin typeface="+mn-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400" advTm="7000">
        <p14:reveal/>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0"/>
            <a:ext cx="6336704" cy="939760"/>
          </a:xfrm>
        </p:spPr>
        <p:txBody>
          <a:bodyPr>
            <a:noAutofit/>
          </a:bodyPr>
          <a:lstStyle/>
          <a:p>
            <a:pPr algn="ctr" fontAlgn="auto">
              <a:spcAft>
                <a:spcPts val="0"/>
              </a:spcAft>
              <a:defRPr/>
            </a:pP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Phases</a:t>
            </a:r>
            <a:r>
              <a:rPr lang="pt-PT" sz="4000" b="1" cap="all" dirty="0" smtClean="0">
                <a:solidFill>
                  <a:schemeClr val="tx1">
                    <a:lumMod val="75000"/>
                    <a:lumOff val="25000"/>
                  </a:schemeClr>
                </a:solidFill>
                <a:effectLst>
                  <a:outerShdw blurRad="38100" dist="38100" dir="2700000" algn="tl">
                    <a:srgbClr val="000000">
                      <a:alpha val="43137"/>
                    </a:srgbClr>
                  </a:outerShdw>
                </a:effectLst>
                <a:ea typeface="+mn-ea"/>
                <a:cs typeface="Arial" charset="0"/>
              </a:rPr>
              <a:t> </a:t>
            </a: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of</a:t>
            </a:r>
            <a:r>
              <a:rPr lang="pt-PT" sz="4000" b="1" cap="all" dirty="0" smtClean="0">
                <a:solidFill>
                  <a:schemeClr val="tx1">
                    <a:lumMod val="75000"/>
                    <a:lumOff val="25000"/>
                  </a:schemeClr>
                </a:solidFill>
                <a:effectLst>
                  <a:outerShdw blurRad="38100" dist="38100" dir="2700000" algn="tl">
                    <a:srgbClr val="000000">
                      <a:alpha val="43137"/>
                    </a:srgbClr>
                  </a:outerShdw>
                </a:effectLst>
                <a:ea typeface="+mn-ea"/>
                <a:cs typeface="Arial" charset="0"/>
              </a:rPr>
              <a:t> </a:t>
            </a: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the</a:t>
            </a:r>
            <a:r>
              <a:rPr lang="pt-PT" sz="4000" b="1" cap="all" dirty="0" smtClean="0">
                <a:solidFill>
                  <a:schemeClr val="tx1">
                    <a:lumMod val="75000"/>
                    <a:lumOff val="25000"/>
                  </a:schemeClr>
                </a:solidFill>
                <a:effectLst>
                  <a:outerShdw blurRad="38100" dist="38100" dir="2700000" algn="tl">
                    <a:srgbClr val="000000">
                      <a:alpha val="43137"/>
                    </a:srgbClr>
                  </a:outerShdw>
                </a:effectLst>
                <a:ea typeface="+mn-ea"/>
                <a:cs typeface="Arial" charset="0"/>
              </a:rPr>
              <a:t> </a:t>
            </a:r>
            <a:r>
              <a:rPr lang="pt-PT" sz="4000" b="1" cap="all" dirty="0" err="1" smtClean="0">
                <a:solidFill>
                  <a:schemeClr val="tx1">
                    <a:lumMod val="75000"/>
                    <a:lumOff val="25000"/>
                  </a:schemeClr>
                </a:solidFill>
                <a:effectLst>
                  <a:outerShdw blurRad="38100" dist="38100" dir="2700000" algn="tl">
                    <a:srgbClr val="000000">
                      <a:alpha val="43137"/>
                    </a:srgbClr>
                  </a:outerShdw>
                </a:effectLst>
                <a:ea typeface="+mn-ea"/>
                <a:cs typeface="Arial" charset="0"/>
              </a:rPr>
              <a:t>process</a:t>
            </a:r>
            <a:endParaRPr lang="pt-PT" sz="4000" b="1" cap="all" dirty="0">
              <a:solidFill>
                <a:schemeClr val="tx1">
                  <a:lumMod val="75000"/>
                  <a:lumOff val="25000"/>
                </a:schemeClr>
              </a:solidFill>
              <a:effectLst>
                <a:outerShdw blurRad="38100" dist="38100" dir="2700000" algn="tl">
                  <a:srgbClr val="000000">
                    <a:alpha val="43137"/>
                  </a:srgbClr>
                </a:outerShdw>
              </a:effectLst>
              <a:ea typeface="+mn-ea"/>
              <a:cs typeface="Arial" charset="0"/>
            </a:endParaRPr>
          </a:p>
        </p:txBody>
      </p:sp>
      <p:sp>
        <p:nvSpPr>
          <p:cNvPr id="6" name="Rectângulo 5"/>
          <p:cNvSpPr/>
          <p:nvPr/>
        </p:nvSpPr>
        <p:spPr>
          <a:xfrm>
            <a:off x="2857500" y="2143125"/>
            <a:ext cx="3929063" cy="1323439"/>
          </a:xfrm>
          <a:prstGeom prst="rect">
            <a:avLst/>
          </a:prstGeom>
          <a:solidFill>
            <a:schemeClr val="bg2">
              <a:lumMod val="75000"/>
            </a:schemeClr>
          </a:solidFill>
          <a:ln w="12700">
            <a:solidFill>
              <a:schemeClr val="tx1"/>
            </a:solidFill>
          </a:ln>
        </p:spPr>
        <p:txBody>
          <a:bodyPr>
            <a:spAutoFit/>
          </a:bodyPr>
          <a:lstStyle/>
          <a:p>
            <a:pPr algn="ctr" fontAlgn="auto">
              <a:spcBef>
                <a:spcPts val="0"/>
              </a:spcBef>
              <a:spcAft>
                <a:spcPts val="0"/>
              </a:spcAft>
              <a:defRPr/>
            </a:pPr>
            <a:r>
              <a:rPr lang="pt-PT" sz="1600" b="1" dirty="0" err="1" smtClean="0">
                <a:latin typeface="+mn-lt"/>
                <a:cs typeface="+mn-cs"/>
              </a:rPr>
              <a:t>Evaluation</a:t>
            </a:r>
            <a:endParaRPr lang="pt-PT" sz="1600" b="1" dirty="0" smtClean="0">
              <a:latin typeface="+mn-lt"/>
              <a:cs typeface="+mn-cs"/>
            </a:endParaRPr>
          </a:p>
          <a:p>
            <a:pPr algn="ctr" fontAlgn="auto">
              <a:spcBef>
                <a:spcPts val="0"/>
              </a:spcBef>
              <a:spcAft>
                <a:spcPts val="0"/>
              </a:spcAft>
              <a:defRPr/>
            </a:pPr>
            <a:r>
              <a:rPr lang="pt-PT" sz="1600" b="1" dirty="0" err="1" smtClean="0">
                <a:latin typeface="+mn-lt"/>
                <a:cs typeface="+mn-cs"/>
              </a:rPr>
              <a:t>School</a:t>
            </a:r>
            <a:r>
              <a:rPr lang="pt-PT" sz="1600" b="1" dirty="0" smtClean="0">
                <a:latin typeface="+mn-lt"/>
                <a:cs typeface="+mn-cs"/>
              </a:rPr>
              <a:t> </a:t>
            </a:r>
            <a:r>
              <a:rPr lang="pt-PT" sz="1600" b="1" dirty="0" err="1" smtClean="0">
                <a:latin typeface="+mn-lt"/>
                <a:cs typeface="+mn-cs"/>
              </a:rPr>
              <a:t>Special</a:t>
            </a:r>
            <a:r>
              <a:rPr lang="pt-PT" sz="1600" b="1" dirty="0" smtClean="0">
                <a:latin typeface="+mn-lt"/>
                <a:cs typeface="+mn-cs"/>
              </a:rPr>
              <a:t> </a:t>
            </a:r>
            <a:r>
              <a:rPr lang="pt-PT" sz="1600" b="1" dirty="0" err="1" smtClean="0">
                <a:latin typeface="+mn-lt"/>
                <a:cs typeface="+mn-cs"/>
              </a:rPr>
              <a:t>Services</a:t>
            </a:r>
            <a:r>
              <a:rPr lang="pt-PT" sz="1600" b="1" dirty="0" smtClean="0">
                <a:latin typeface="+mn-lt"/>
                <a:cs typeface="+mn-cs"/>
              </a:rPr>
              <a:t> </a:t>
            </a:r>
            <a:r>
              <a:rPr lang="pt-PT" sz="1600" b="1" dirty="0" err="1" smtClean="0">
                <a:latin typeface="+mn-lt"/>
                <a:cs typeface="+mn-cs"/>
              </a:rPr>
              <a:t>analyse</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available</a:t>
            </a:r>
            <a:r>
              <a:rPr lang="pt-PT" sz="1600" b="1" dirty="0" smtClean="0">
                <a:latin typeface="+mn-lt"/>
                <a:cs typeface="+mn-cs"/>
              </a:rPr>
              <a:t> </a:t>
            </a:r>
            <a:r>
              <a:rPr lang="pt-PT" sz="1600" b="1" dirty="0" err="1" smtClean="0">
                <a:latin typeface="+mn-lt"/>
                <a:cs typeface="+mn-cs"/>
              </a:rPr>
              <a:t>information</a:t>
            </a:r>
            <a:r>
              <a:rPr lang="pt-PT" sz="1600" b="1" dirty="0" smtClean="0">
                <a:latin typeface="+mn-lt"/>
                <a:cs typeface="+mn-cs"/>
              </a:rPr>
              <a:t> </a:t>
            </a:r>
            <a:r>
              <a:rPr lang="pt-PT" sz="1600" b="1" dirty="0" err="1" smtClean="0">
                <a:latin typeface="+mn-lt"/>
                <a:cs typeface="+mn-cs"/>
              </a:rPr>
              <a:t>and</a:t>
            </a:r>
            <a:r>
              <a:rPr lang="pt-PT" sz="1600" b="1" dirty="0" smtClean="0">
                <a:latin typeface="+mn-lt"/>
                <a:cs typeface="+mn-cs"/>
              </a:rPr>
              <a:t> decide </a:t>
            </a:r>
            <a:r>
              <a:rPr lang="pt-PT" sz="1600" b="1" dirty="0" err="1" smtClean="0">
                <a:latin typeface="+mn-lt"/>
                <a:cs typeface="+mn-cs"/>
              </a:rPr>
              <a:t>on</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need</a:t>
            </a:r>
            <a:r>
              <a:rPr lang="pt-PT" sz="1600" b="1" dirty="0" smtClean="0">
                <a:latin typeface="+mn-lt"/>
                <a:cs typeface="+mn-cs"/>
              </a:rPr>
              <a:t> </a:t>
            </a:r>
            <a:r>
              <a:rPr lang="pt-PT" sz="1600" b="1" dirty="0" err="1" smtClean="0">
                <a:latin typeface="+mn-lt"/>
                <a:cs typeface="+mn-cs"/>
              </a:rPr>
              <a:t>of</a:t>
            </a:r>
            <a:r>
              <a:rPr lang="pt-PT" sz="1600" b="1" dirty="0" smtClean="0">
                <a:latin typeface="+mn-lt"/>
                <a:cs typeface="+mn-cs"/>
              </a:rPr>
              <a:t> </a:t>
            </a:r>
            <a:r>
              <a:rPr lang="pt-PT" sz="1600" b="1" dirty="0" err="1" smtClean="0">
                <a:latin typeface="+mn-lt"/>
                <a:cs typeface="+mn-cs"/>
              </a:rPr>
              <a:t>specialized</a:t>
            </a:r>
            <a:r>
              <a:rPr lang="pt-PT" sz="1600" b="1" dirty="0" smtClean="0">
                <a:latin typeface="+mn-lt"/>
                <a:cs typeface="+mn-cs"/>
              </a:rPr>
              <a:t> </a:t>
            </a:r>
            <a:r>
              <a:rPr lang="pt-PT" sz="1600" b="1" dirty="0" err="1" smtClean="0">
                <a:latin typeface="+mn-lt"/>
                <a:cs typeface="+mn-cs"/>
              </a:rPr>
              <a:t>evaluation</a:t>
            </a:r>
            <a:r>
              <a:rPr lang="pt-PT" sz="1600" b="1" dirty="0" smtClean="0">
                <a:latin typeface="+mn-lt"/>
                <a:cs typeface="+mn-cs"/>
              </a:rPr>
              <a:t> </a:t>
            </a:r>
            <a:r>
              <a:rPr lang="pt-PT" sz="1600" b="1" dirty="0" err="1" smtClean="0">
                <a:latin typeface="+mn-lt"/>
                <a:cs typeface="+mn-cs"/>
              </a:rPr>
              <a:t>refering</a:t>
            </a:r>
            <a:r>
              <a:rPr lang="pt-PT" sz="1600" b="1" dirty="0" smtClean="0">
                <a:latin typeface="+mn-lt"/>
                <a:cs typeface="+mn-cs"/>
              </a:rPr>
              <a:t> to ICF</a:t>
            </a:r>
            <a:endParaRPr lang="pt-PT" sz="1600" b="1" dirty="0">
              <a:latin typeface="+mn-lt"/>
              <a:cs typeface="+mn-cs"/>
            </a:endParaRPr>
          </a:p>
        </p:txBody>
      </p:sp>
      <p:sp>
        <p:nvSpPr>
          <p:cNvPr id="9" name="Rectângulo 8"/>
          <p:cNvSpPr/>
          <p:nvPr/>
        </p:nvSpPr>
        <p:spPr>
          <a:xfrm>
            <a:off x="2428875" y="764704"/>
            <a:ext cx="4572000" cy="1200329"/>
          </a:xfrm>
          <a:prstGeom prst="rect">
            <a:avLst/>
          </a:prstGeom>
          <a:solidFill>
            <a:schemeClr val="bg2">
              <a:lumMod val="75000"/>
            </a:schemeClr>
          </a:solidFill>
          <a:ln>
            <a:solidFill>
              <a:schemeClr val="tx1"/>
            </a:solidFill>
          </a:ln>
        </p:spPr>
        <p:txBody>
          <a:bodyPr>
            <a:spAutoFit/>
          </a:bodyPr>
          <a:lstStyle/>
          <a:p>
            <a:pPr algn="ctr" fontAlgn="auto">
              <a:spcBef>
                <a:spcPts val="0"/>
              </a:spcBef>
              <a:spcAft>
                <a:spcPts val="0"/>
              </a:spcAft>
              <a:defRPr/>
            </a:pPr>
            <a:r>
              <a:rPr lang="pt-PT" b="1" dirty="0" err="1" smtClean="0">
                <a:latin typeface="+mn-lt"/>
                <a:cs typeface="+mn-cs"/>
              </a:rPr>
              <a:t>Reference</a:t>
            </a:r>
            <a:endParaRPr lang="pt-PT" b="1" dirty="0" smtClean="0">
              <a:latin typeface="+mn-lt"/>
              <a:cs typeface="+mn-cs"/>
            </a:endParaRPr>
          </a:p>
          <a:p>
            <a:pPr algn="ctr" fontAlgn="auto">
              <a:spcBef>
                <a:spcPts val="0"/>
              </a:spcBef>
              <a:spcAft>
                <a:spcPts val="0"/>
              </a:spcAft>
              <a:defRPr/>
            </a:pPr>
            <a:r>
              <a:rPr lang="pt-PT" b="1" dirty="0" err="1" smtClean="0">
                <a:latin typeface="+mn-lt"/>
                <a:cs typeface="+mn-cs"/>
              </a:rPr>
              <a:t>Whenever</a:t>
            </a:r>
            <a:r>
              <a:rPr lang="pt-PT" b="1" dirty="0" smtClean="0">
                <a:latin typeface="+mn-lt"/>
                <a:cs typeface="+mn-cs"/>
              </a:rPr>
              <a:t> </a:t>
            </a:r>
            <a:r>
              <a:rPr lang="pt-PT" b="1" dirty="0" err="1" smtClean="0">
                <a:latin typeface="+mn-lt"/>
                <a:cs typeface="+mn-cs"/>
              </a:rPr>
              <a:t>it</a:t>
            </a:r>
            <a:r>
              <a:rPr lang="pt-PT" b="1" dirty="0" smtClean="0">
                <a:latin typeface="+mn-lt"/>
                <a:cs typeface="+mn-cs"/>
              </a:rPr>
              <a:t> </a:t>
            </a:r>
            <a:r>
              <a:rPr lang="pt-PT" b="1" dirty="0" err="1" smtClean="0">
                <a:latin typeface="+mn-lt"/>
                <a:cs typeface="+mn-cs"/>
              </a:rPr>
              <a:t>is</a:t>
            </a:r>
            <a:r>
              <a:rPr lang="pt-PT" b="1" dirty="0" smtClean="0">
                <a:latin typeface="+mn-lt"/>
                <a:cs typeface="+mn-cs"/>
              </a:rPr>
              <a:t> </a:t>
            </a:r>
            <a:r>
              <a:rPr lang="pt-PT" b="1" dirty="0" err="1" smtClean="0">
                <a:latin typeface="+mn-lt"/>
                <a:cs typeface="+mn-cs"/>
              </a:rPr>
              <a:t>suspected</a:t>
            </a:r>
            <a:r>
              <a:rPr lang="pt-PT" b="1" dirty="0" smtClean="0">
                <a:latin typeface="+mn-lt"/>
                <a:cs typeface="+mn-cs"/>
              </a:rPr>
              <a:t> </a:t>
            </a:r>
            <a:r>
              <a:rPr lang="pt-PT" b="1" dirty="0" err="1" smtClean="0">
                <a:latin typeface="+mn-lt"/>
                <a:cs typeface="+mn-cs"/>
              </a:rPr>
              <a:t>that</a:t>
            </a:r>
            <a:r>
              <a:rPr lang="pt-PT" b="1" dirty="0" smtClean="0">
                <a:latin typeface="+mn-lt"/>
                <a:cs typeface="+mn-cs"/>
              </a:rPr>
              <a:t> </a:t>
            </a:r>
            <a:r>
              <a:rPr lang="pt-PT" b="1" dirty="0" err="1" smtClean="0">
                <a:latin typeface="+mn-lt"/>
                <a:cs typeface="+mn-cs"/>
              </a:rPr>
              <a:t>the</a:t>
            </a:r>
            <a:r>
              <a:rPr lang="pt-PT" b="1" dirty="0" smtClean="0">
                <a:latin typeface="+mn-lt"/>
                <a:cs typeface="+mn-cs"/>
              </a:rPr>
              <a:t> </a:t>
            </a:r>
            <a:r>
              <a:rPr lang="pt-PT" b="1" dirty="0" err="1" smtClean="0">
                <a:latin typeface="+mn-lt"/>
                <a:cs typeface="+mn-cs"/>
              </a:rPr>
              <a:t>student</a:t>
            </a:r>
            <a:r>
              <a:rPr lang="pt-PT" b="1" dirty="0" smtClean="0">
                <a:latin typeface="+mn-lt"/>
                <a:cs typeface="+mn-cs"/>
              </a:rPr>
              <a:t> </a:t>
            </a:r>
            <a:r>
              <a:rPr lang="pt-PT" b="1" dirty="0" err="1" smtClean="0">
                <a:latin typeface="+mn-lt"/>
                <a:cs typeface="+mn-cs"/>
              </a:rPr>
              <a:t>has</a:t>
            </a:r>
            <a:r>
              <a:rPr lang="pt-PT" b="1" dirty="0" smtClean="0">
                <a:latin typeface="+mn-lt"/>
                <a:cs typeface="+mn-cs"/>
              </a:rPr>
              <a:t> </a:t>
            </a:r>
            <a:r>
              <a:rPr lang="pt-PT" b="1" dirty="0" err="1" smtClean="0">
                <a:latin typeface="+mn-lt"/>
                <a:cs typeface="+mn-cs"/>
              </a:rPr>
              <a:t>special</a:t>
            </a:r>
            <a:r>
              <a:rPr lang="pt-PT" b="1" dirty="0" smtClean="0">
                <a:latin typeface="+mn-lt"/>
                <a:cs typeface="+mn-cs"/>
              </a:rPr>
              <a:t> </a:t>
            </a:r>
            <a:r>
              <a:rPr lang="pt-PT" b="1" dirty="0" err="1" smtClean="0">
                <a:latin typeface="+mn-lt"/>
                <a:cs typeface="+mn-cs"/>
              </a:rPr>
              <a:t>needs</a:t>
            </a:r>
            <a:r>
              <a:rPr lang="pt-PT" b="1" dirty="0" smtClean="0">
                <a:latin typeface="+mn-lt"/>
                <a:cs typeface="+mn-cs"/>
              </a:rPr>
              <a:t>, </a:t>
            </a:r>
            <a:r>
              <a:rPr lang="pt-PT" b="1" dirty="0" err="1" smtClean="0">
                <a:latin typeface="+mn-lt"/>
                <a:cs typeface="+mn-cs"/>
              </a:rPr>
              <a:t>he</a:t>
            </a:r>
            <a:r>
              <a:rPr lang="pt-PT" b="1" dirty="0" smtClean="0">
                <a:latin typeface="+mn-lt"/>
                <a:cs typeface="+mn-cs"/>
              </a:rPr>
              <a:t>/</a:t>
            </a:r>
            <a:r>
              <a:rPr lang="pt-PT" b="1" dirty="0" err="1" smtClean="0">
                <a:latin typeface="+mn-lt"/>
                <a:cs typeface="+mn-cs"/>
              </a:rPr>
              <a:t>she</a:t>
            </a:r>
            <a:r>
              <a:rPr lang="pt-PT" b="1" dirty="0" smtClean="0">
                <a:latin typeface="+mn-lt"/>
                <a:cs typeface="+mn-cs"/>
              </a:rPr>
              <a:t> </a:t>
            </a:r>
            <a:r>
              <a:rPr lang="pt-PT" b="1" dirty="0" err="1" smtClean="0">
                <a:latin typeface="+mn-lt"/>
                <a:cs typeface="+mn-cs"/>
              </a:rPr>
              <a:t>is</a:t>
            </a:r>
            <a:r>
              <a:rPr lang="pt-PT" b="1" dirty="0" smtClean="0">
                <a:latin typeface="+mn-lt"/>
                <a:cs typeface="+mn-cs"/>
              </a:rPr>
              <a:t> </a:t>
            </a:r>
            <a:r>
              <a:rPr lang="pt-PT" b="1" dirty="0" err="1" smtClean="0">
                <a:latin typeface="+mn-lt"/>
                <a:cs typeface="+mn-cs"/>
              </a:rPr>
              <a:t>referred</a:t>
            </a:r>
            <a:r>
              <a:rPr lang="pt-PT" b="1" dirty="0" smtClean="0">
                <a:latin typeface="+mn-lt"/>
                <a:cs typeface="+mn-cs"/>
              </a:rPr>
              <a:t> to </a:t>
            </a:r>
            <a:r>
              <a:rPr lang="pt-PT" b="1" dirty="0" err="1" smtClean="0">
                <a:latin typeface="+mn-lt"/>
                <a:cs typeface="+mn-cs"/>
              </a:rPr>
              <a:t>the</a:t>
            </a:r>
            <a:r>
              <a:rPr lang="pt-PT" b="1" dirty="0" smtClean="0">
                <a:latin typeface="+mn-lt"/>
                <a:cs typeface="+mn-cs"/>
              </a:rPr>
              <a:t> </a:t>
            </a:r>
            <a:r>
              <a:rPr lang="pt-PT" b="1" dirty="0" err="1" smtClean="0">
                <a:latin typeface="+mn-lt"/>
                <a:cs typeface="+mn-cs"/>
              </a:rPr>
              <a:t>school</a:t>
            </a:r>
            <a:endParaRPr lang="pt-PT" b="1" dirty="0">
              <a:latin typeface="+mn-lt"/>
              <a:cs typeface="+mn-cs"/>
            </a:endParaRPr>
          </a:p>
        </p:txBody>
      </p:sp>
      <p:sp>
        <p:nvSpPr>
          <p:cNvPr id="15" name="CaixaDeTexto 14"/>
          <p:cNvSpPr txBox="1"/>
          <p:nvPr/>
        </p:nvSpPr>
        <p:spPr>
          <a:xfrm>
            <a:off x="1000125" y="3643313"/>
            <a:ext cx="3000375" cy="830997"/>
          </a:xfrm>
          <a:prstGeom prst="rect">
            <a:avLst/>
          </a:prstGeom>
          <a:solidFill>
            <a:schemeClr val="bg2">
              <a:lumMod val="75000"/>
            </a:schemeClr>
          </a:solidFill>
          <a:ln>
            <a:solidFill>
              <a:schemeClr val="tx1"/>
            </a:solidFill>
          </a:ln>
        </p:spPr>
        <p:txBody>
          <a:bodyPr>
            <a:spAutoFit/>
          </a:bodyPr>
          <a:lstStyle/>
          <a:p>
            <a:pPr algn="ctr" fontAlgn="auto">
              <a:spcBef>
                <a:spcPts val="0"/>
              </a:spcBef>
              <a:spcAft>
                <a:spcPts val="0"/>
              </a:spcAft>
              <a:defRPr/>
            </a:pPr>
            <a:r>
              <a:rPr lang="pt-PT" sz="1600" b="1" dirty="0" err="1" smtClean="0">
                <a:latin typeface="+mn-lt"/>
                <a:cs typeface="+mn-cs"/>
              </a:rPr>
              <a:t>Student</a:t>
            </a:r>
            <a:r>
              <a:rPr lang="pt-PT" sz="1600" b="1" dirty="0" smtClean="0">
                <a:latin typeface="+mn-lt"/>
                <a:cs typeface="+mn-cs"/>
              </a:rPr>
              <a:t> </a:t>
            </a:r>
            <a:r>
              <a:rPr lang="pt-PT" sz="1600" b="1" dirty="0" err="1" smtClean="0">
                <a:latin typeface="+mn-lt"/>
                <a:cs typeface="+mn-cs"/>
              </a:rPr>
              <a:t>doesn’t</a:t>
            </a:r>
            <a:r>
              <a:rPr lang="pt-PT" sz="1600" b="1" dirty="0" smtClean="0">
                <a:latin typeface="+mn-lt"/>
                <a:cs typeface="+mn-cs"/>
              </a:rPr>
              <a:t> </a:t>
            </a:r>
            <a:r>
              <a:rPr lang="pt-PT" sz="1600" b="1" dirty="0" err="1" smtClean="0">
                <a:latin typeface="+mn-lt"/>
                <a:cs typeface="+mn-cs"/>
              </a:rPr>
              <a:t>need</a:t>
            </a:r>
            <a:r>
              <a:rPr lang="pt-PT" sz="1600" b="1" dirty="0" smtClean="0">
                <a:latin typeface="+mn-lt"/>
                <a:cs typeface="+mn-cs"/>
              </a:rPr>
              <a:t> </a:t>
            </a:r>
            <a:r>
              <a:rPr lang="pt-PT" sz="1600" b="1" dirty="0" err="1" smtClean="0">
                <a:latin typeface="+mn-lt"/>
                <a:cs typeface="+mn-cs"/>
              </a:rPr>
              <a:t>educational</a:t>
            </a:r>
            <a:r>
              <a:rPr lang="pt-PT" sz="1600" b="1" dirty="0" smtClean="0">
                <a:latin typeface="+mn-lt"/>
                <a:cs typeface="+mn-cs"/>
              </a:rPr>
              <a:t> </a:t>
            </a:r>
            <a:r>
              <a:rPr lang="pt-PT" sz="1600" b="1" dirty="0" err="1" smtClean="0">
                <a:latin typeface="+mn-lt"/>
                <a:cs typeface="+mn-cs"/>
              </a:rPr>
              <a:t>answers</a:t>
            </a:r>
            <a:r>
              <a:rPr lang="pt-PT" sz="1600" b="1" dirty="0" smtClean="0">
                <a:latin typeface="+mn-lt"/>
                <a:cs typeface="+mn-cs"/>
              </a:rPr>
              <a:t> in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ambit</a:t>
            </a:r>
            <a:r>
              <a:rPr lang="pt-PT" sz="1600" b="1" dirty="0" smtClean="0">
                <a:latin typeface="+mn-lt"/>
                <a:cs typeface="+mn-cs"/>
              </a:rPr>
              <a:t> </a:t>
            </a:r>
            <a:r>
              <a:rPr lang="pt-PT" sz="1600" b="1" dirty="0" err="1" smtClean="0">
                <a:latin typeface="+mn-lt"/>
                <a:cs typeface="+mn-cs"/>
              </a:rPr>
              <a:t>of</a:t>
            </a:r>
            <a:r>
              <a:rPr lang="pt-PT" sz="1600" b="1" dirty="0" smtClean="0">
                <a:latin typeface="+mn-lt"/>
                <a:cs typeface="+mn-cs"/>
              </a:rPr>
              <a:t> </a:t>
            </a:r>
            <a:r>
              <a:rPr lang="pt-PT" sz="1600" b="1" dirty="0" err="1" smtClean="0">
                <a:latin typeface="+mn-lt"/>
                <a:cs typeface="+mn-cs"/>
              </a:rPr>
              <a:t>special</a:t>
            </a:r>
            <a:r>
              <a:rPr lang="pt-PT" sz="1600" b="1" dirty="0" smtClean="0">
                <a:latin typeface="+mn-lt"/>
                <a:cs typeface="+mn-cs"/>
              </a:rPr>
              <a:t> </a:t>
            </a:r>
            <a:r>
              <a:rPr lang="pt-PT" sz="1600" b="1" dirty="0" err="1" smtClean="0">
                <a:latin typeface="+mn-lt"/>
                <a:cs typeface="+mn-cs"/>
              </a:rPr>
              <a:t>education</a:t>
            </a:r>
            <a:endParaRPr lang="pt-PT" sz="1600" b="1" dirty="0">
              <a:latin typeface="+mn-lt"/>
              <a:cs typeface="+mn-cs"/>
            </a:endParaRPr>
          </a:p>
        </p:txBody>
      </p:sp>
      <p:sp>
        <p:nvSpPr>
          <p:cNvPr id="18" name="CaixaDeTexto 17"/>
          <p:cNvSpPr txBox="1"/>
          <p:nvPr/>
        </p:nvSpPr>
        <p:spPr>
          <a:xfrm>
            <a:off x="4929188" y="3631982"/>
            <a:ext cx="2928937" cy="830997"/>
          </a:xfrm>
          <a:prstGeom prst="rect">
            <a:avLst/>
          </a:prstGeom>
          <a:solidFill>
            <a:schemeClr val="bg2">
              <a:lumMod val="75000"/>
            </a:schemeClr>
          </a:solidFill>
          <a:ln>
            <a:solidFill>
              <a:schemeClr val="tx1"/>
            </a:solidFill>
          </a:ln>
        </p:spPr>
        <p:txBody>
          <a:bodyPr>
            <a:spAutoFit/>
          </a:bodyPr>
          <a:lstStyle/>
          <a:p>
            <a:pPr fontAlgn="auto">
              <a:spcBef>
                <a:spcPts val="0"/>
              </a:spcBef>
              <a:spcAft>
                <a:spcPts val="0"/>
              </a:spcAft>
              <a:defRPr/>
            </a:pPr>
            <a:r>
              <a:rPr lang="pt-PT" sz="1600" b="1" dirty="0" err="1" smtClean="0">
                <a:latin typeface="+mn-lt"/>
                <a:cs typeface="+mn-cs"/>
              </a:rPr>
              <a:t>Student</a:t>
            </a:r>
            <a:r>
              <a:rPr lang="pt-PT" sz="1600" b="1" dirty="0" smtClean="0">
                <a:latin typeface="+mn-lt"/>
                <a:cs typeface="+mn-cs"/>
              </a:rPr>
              <a:t> </a:t>
            </a:r>
            <a:r>
              <a:rPr lang="pt-PT" sz="1600" b="1" dirty="0" err="1" smtClean="0">
                <a:latin typeface="+mn-lt"/>
                <a:cs typeface="+mn-cs"/>
              </a:rPr>
              <a:t>needs</a:t>
            </a:r>
            <a:r>
              <a:rPr lang="pt-PT" sz="1600" b="1" dirty="0" smtClean="0">
                <a:latin typeface="+mn-lt"/>
                <a:cs typeface="+mn-cs"/>
              </a:rPr>
              <a:t> </a:t>
            </a:r>
            <a:r>
              <a:rPr lang="pt-PT" sz="1600" b="1" dirty="0" err="1" smtClean="0">
                <a:latin typeface="+mn-lt"/>
                <a:cs typeface="+mn-cs"/>
              </a:rPr>
              <a:t>educational</a:t>
            </a:r>
            <a:r>
              <a:rPr lang="pt-PT" sz="1600" b="1" dirty="0" smtClean="0">
                <a:latin typeface="+mn-lt"/>
                <a:cs typeface="+mn-cs"/>
              </a:rPr>
              <a:t> </a:t>
            </a:r>
            <a:r>
              <a:rPr lang="pt-PT" sz="1600" b="1" dirty="0" err="1" smtClean="0">
                <a:latin typeface="+mn-lt"/>
                <a:cs typeface="+mn-cs"/>
              </a:rPr>
              <a:t>answers</a:t>
            </a:r>
            <a:r>
              <a:rPr lang="pt-PT" sz="1600" b="1" dirty="0" smtClean="0">
                <a:latin typeface="+mn-lt"/>
                <a:cs typeface="+mn-cs"/>
              </a:rPr>
              <a:t> in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ambit</a:t>
            </a:r>
            <a:r>
              <a:rPr lang="pt-PT" sz="1600" b="1" dirty="0" smtClean="0">
                <a:latin typeface="+mn-lt"/>
                <a:cs typeface="+mn-cs"/>
              </a:rPr>
              <a:t> </a:t>
            </a:r>
            <a:r>
              <a:rPr lang="pt-PT" sz="1600" b="1" dirty="0" err="1" smtClean="0">
                <a:latin typeface="+mn-lt"/>
                <a:cs typeface="+mn-cs"/>
              </a:rPr>
              <a:t>of</a:t>
            </a:r>
            <a:r>
              <a:rPr lang="pt-PT" sz="1600" b="1" dirty="0" smtClean="0">
                <a:latin typeface="+mn-lt"/>
                <a:cs typeface="+mn-cs"/>
              </a:rPr>
              <a:t> </a:t>
            </a:r>
            <a:r>
              <a:rPr lang="pt-PT" sz="1600" b="1" dirty="0" err="1">
                <a:latin typeface="+mn-lt"/>
                <a:cs typeface="+mn-cs"/>
              </a:rPr>
              <a:t>s</a:t>
            </a:r>
            <a:r>
              <a:rPr lang="pt-PT" sz="1600" b="1" dirty="0" err="1" smtClean="0">
                <a:latin typeface="+mn-lt"/>
                <a:cs typeface="+mn-cs"/>
              </a:rPr>
              <a:t>pecial</a:t>
            </a:r>
            <a:r>
              <a:rPr lang="pt-PT" sz="1600" b="1" dirty="0" smtClean="0">
                <a:latin typeface="+mn-lt"/>
                <a:cs typeface="+mn-cs"/>
              </a:rPr>
              <a:t> </a:t>
            </a:r>
            <a:r>
              <a:rPr lang="pt-PT" sz="1600" b="1" dirty="0" err="1" smtClean="0">
                <a:latin typeface="+mn-lt"/>
                <a:cs typeface="+mn-cs"/>
              </a:rPr>
              <a:t>education</a:t>
            </a:r>
            <a:r>
              <a:rPr lang="pt-PT" sz="1600" b="1" dirty="0" smtClean="0">
                <a:latin typeface="+mn-lt"/>
                <a:cs typeface="+mn-cs"/>
              </a:rPr>
              <a:t>. </a:t>
            </a:r>
            <a:endParaRPr lang="pt-PT" sz="1600" b="1" dirty="0">
              <a:latin typeface="+mn-lt"/>
              <a:cs typeface="+mn-cs"/>
            </a:endParaRPr>
          </a:p>
        </p:txBody>
      </p:sp>
      <p:sp>
        <p:nvSpPr>
          <p:cNvPr id="19" name="CaixaDeTexto 18"/>
          <p:cNvSpPr txBox="1"/>
          <p:nvPr/>
        </p:nvSpPr>
        <p:spPr>
          <a:xfrm>
            <a:off x="571500" y="4929188"/>
            <a:ext cx="4000500" cy="1815882"/>
          </a:xfrm>
          <a:prstGeom prst="rect">
            <a:avLst/>
          </a:prstGeom>
          <a:solidFill>
            <a:schemeClr val="bg2">
              <a:lumMod val="75000"/>
            </a:schemeClr>
          </a:solidFill>
          <a:ln>
            <a:solidFill>
              <a:schemeClr val="tx1"/>
            </a:solidFill>
          </a:ln>
        </p:spPr>
        <p:txBody>
          <a:bodyPr>
            <a:spAutoFit/>
          </a:bodyPr>
          <a:lstStyle/>
          <a:p>
            <a:pPr fontAlgn="auto">
              <a:spcBef>
                <a:spcPts val="0"/>
              </a:spcBef>
              <a:spcAft>
                <a:spcPts val="0"/>
              </a:spcAft>
              <a:defRPr/>
            </a:pPr>
            <a:r>
              <a:rPr lang="pt-PT" sz="1600" b="1" dirty="0" err="1" smtClean="0">
                <a:latin typeface="+mn-lt"/>
                <a:cs typeface="+mn-cs"/>
              </a:rPr>
              <a:t>Educational</a:t>
            </a:r>
            <a:r>
              <a:rPr lang="pt-PT" sz="1600" b="1" dirty="0" smtClean="0">
                <a:latin typeface="+mn-lt"/>
                <a:cs typeface="+mn-cs"/>
              </a:rPr>
              <a:t> </a:t>
            </a:r>
            <a:r>
              <a:rPr lang="pt-PT" sz="1600" b="1" dirty="0" err="1" smtClean="0">
                <a:latin typeface="+mn-lt"/>
                <a:cs typeface="+mn-cs"/>
              </a:rPr>
              <a:t>support</a:t>
            </a:r>
            <a:r>
              <a:rPr lang="pt-PT" sz="1600" b="1" dirty="0" smtClean="0">
                <a:latin typeface="+mn-lt"/>
                <a:cs typeface="+mn-cs"/>
              </a:rPr>
              <a:t> team </a:t>
            </a:r>
            <a:r>
              <a:rPr lang="pt-PT" sz="1600" b="1" dirty="0" err="1" smtClean="0">
                <a:latin typeface="+mn-lt"/>
                <a:cs typeface="+mn-cs"/>
              </a:rPr>
              <a:t>and</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pedagogical</a:t>
            </a:r>
            <a:r>
              <a:rPr lang="pt-PT" sz="1600" b="1" dirty="0" smtClean="0">
                <a:latin typeface="+mn-lt"/>
                <a:cs typeface="+mn-cs"/>
              </a:rPr>
              <a:t>  </a:t>
            </a:r>
            <a:r>
              <a:rPr lang="pt-PT" sz="1600" b="1" dirty="0" err="1" smtClean="0">
                <a:latin typeface="+mn-lt"/>
                <a:cs typeface="+mn-cs"/>
              </a:rPr>
              <a:t>technical</a:t>
            </a:r>
            <a:r>
              <a:rPr lang="pt-PT" sz="1600" b="1" dirty="0" smtClean="0">
                <a:latin typeface="+mn-lt"/>
                <a:cs typeface="+mn-cs"/>
              </a:rPr>
              <a:t> </a:t>
            </a:r>
            <a:r>
              <a:rPr lang="pt-PT" sz="1600" b="1" dirty="0" err="1" smtClean="0">
                <a:latin typeface="+mn-lt"/>
                <a:cs typeface="+mn-cs"/>
              </a:rPr>
              <a:t>service</a:t>
            </a:r>
            <a:r>
              <a:rPr lang="pt-PT" sz="1600" b="1" dirty="0" smtClean="0">
                <a:latin typeface="+mn-lt"/>
                <a:cs typeface="+mn-cs"/>
              </a:rPr>
              <a:t> </a:t>
            </a:r>
            <a:r>
              <a:rPr lang="pt-PT" sz="1600" b="1" dirty="0" err="1" smtClean="0">
                <a:latin typeface="+mn-lt"/>
                <a:cs typeface="+mn-cs"/>
              </a:rPr>
              <a:t>proceed</a:t>
            </a:r>
            <a:r>
              <a:rPr lang="pt-PT" sz="1600" b="1" dirty="0" smtClean="0">
                <a:latin typeface="+mn-lt"/>
                <a:cs typeface="+mn-cs"/>
              </a:rPr>
              <a:t>, </a:t>
            </a:r>
            <a:r>
              <a:rPr lang="pt-PT" sz="1600" b="1" dirty="0" err="1" smtClean="0">
                <a:latin typeface="+mn-lt"/>
                <a:cs typeface="+mn-cs"/>
              </a:rPr>
              <a:t>leading</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student</a:t>
            </a:r>
            <a:r>
              <a:rPr lang="pt-PT" sz="1600" b="1" dirty="0" smtClean="0">
                <a:latin typeface="+mn-lt"/>
                <a:cs typeface="+mn-cs"/>
              </a:rPr>
              <a:t> to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different</a:t>
            </a:r>
            <a:r>
              <a:rPr lang="pt-PT" sz="1600" b="1" dirty="0" smtClean="0">
                <a:latin typeface="+mn-lt"/>
                <a:cs typeface="+mn-cs"/>
              </a:rPr>
              <a:t> </a:t>
            </a:r>
            <a:r>
              <a:rPr lang="pt-PT" sz="1600" b="1" dirty="0" err="1" smtClean="0">
                <a:latin typeface="+mn-lt"/>
                <a:cs typeface="+mn-cs"/>
              </a:rPr>
              <a:t>supports</a:t>
            </a:r>
            <a:r>
              <a:rPr lang="pt-PT" sz="1600" b="1" dirty="0" smtClean="0">
                <a:latin typeface="+mn-lt"/>
                <a:cs typeface="+mn-cs"/>
              </a:rPr>
              <a:t> </a:t>
            </a:r>
            <a:r>
              <a:rPr lang="pt-PT" sz="1600" b="1" dirty="0" err="1" smtClean="0">
                <a:latin typeface="+mn-lt"/>
                <a:cs typeface="+mn-cs"/>
              </a:rPr>
              <a:t>offered</a:t>
            </a:r>
            <a:r>
              <a:rPr lang="pt-PT" sz="1600" b="1" dirty="0" smtClean="0">
                <a:latin typeface="+mn-lt"/>
                <a:cs typeface="+mn-cs"/>
              </a:rPr>
              <a:t> </a:t>
            </a:r>
            <a:r>
              <a:rPr lang="pt-PT" sz="1600" b="1" dirty="0" err="1" smtClean="0">
                <a:latin typeface="+mn-lt"/>
                <a:cs typeface="+mn-cs"/>
              </a:rPr>
              <a:t>by</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school</a:t>
            </a:r>
            <a:r>
              <a:rPr lang="pt-PT" sz="1600" b="1" dirty="0" smtClean="0">
                <a:latin typeface="+mn-lt"/>
                <a:cs typeface="+mn-cs"/>
              </a:rPr>
              <a:t>. Lei </a:t>
            </a:r>
            <a:r>
              <a:rPr lang="pt-PT" sz="1600" b="1" dirty="0">
                <a:latin typeface="+mn-lt"/>
                <a:cs typeface="+mn-cs"/>
              </a:rPr>
              <a:t>n.º 21/2008, </a:t>
            </a:r>
            <a:r>
              <a:rPr lang="pt-PT" sz="1600" b="1" dirty="0" smtClean="0">
                <a:latin typeface="+mn-lt"/>
                <a:cs typeface="+mn-cs"/>
              </a:rPr>
              <a:t>May,12(</a:t>
            </a:r>
            <a:r>
              <a:rPr lang="pt-PT" sz="1600" b="1" dirty="0" err="1" smtClean="0">
                <a:latin typeface="+mn-lt"/>
                <a:cs typeface="+mn-cs"/>
              </a:rPr>
              <a:t>such</a:t>
            </a:r>
            <a:r>
              <a:rPr lang="pt-PT" sz="1600" b="1" dirty="0" smtClean="0">
                <a:latin typeface="+mn-lt"/>
                <a:cs typeface="+mn-cs"/>
              </a:rPr>
              <a:t> as </a:t>
            </a:r>
            <a:r>
              <a:rPr lang="pt-PT" sz="1600" b="1" dirty="0" err="1" smtClean="0">
                <a:latin typeface="+mn-lt"/>
                <a:cs typeface="+mn-cs"/>
              </a:rPr>
              <a:t>adapted</a:t>
            </a:r>
            <a:r>
              <a:rPr lang="pt-PT" sz="1600" b="1" dirty="0" smtClean="0">
                <a:latin typeface="+mn-lt"/>
                <a:cs typeface="+mn-cs"/>
              </a:rPr>
              <a:t> </a:t>
            </a:r>
            <a:r>
              <a:rPr lang="pt-PT" sz="1600" b="1" dirty="0" err="1" smtClean="0">
                <a:latin typeface="+mn-lt"/>
                <a:cs typeface="+mn-cs"/>
              </a:rPr>
              <a:t>tests,sit</a:t>
            </a:r>
            <a:r>
              <a:rPr lang="pt-PT" sz="1600" b="1" dirty="0" smtClean="0">
                <a:latin typeface="+mn-lt"/>
                <a:cs typeface="+mn-cs"/>
              </a:rPr>
              <a:t> in a </a:t>
            </a:r>
            <a:r>
              <a:rPr lang="pt-PT" sz="1600" b="1" dirty="0" err="1" smtClean="0">
                <a:latin typeface="+mn-lt"/>
                <a:cs typeface="+mn-cs"/>
              </a:rPr>
              <a:t>special</a:t>
            </a:r>
            <a:r>
              <a:rPr lang="pt-PT" sz="1600" b="1" dirty="0" smtClean="0">
                <a:latin typeface="+mn-lt"/>
                <a:cs typeface="+mn-cs"/>
              </a:rPr>
              <a:t> </a:t>
            </a:r>
            <a:r>
              <a:rPr lang="pt-PT" sz="1600" b="1" dirty="0" err="1" smtClean="0">
                <a:latin typeface="+mn-lt"/>
                <a:cs typeface="+mn-cs"/>
              </a:rPr>
              <a:t>place</a:t>
            </a:r>
            <a:r>
              <a:rPr lang="pt-PT" sz="1600" b="1" dirty="0" smtClean="0">
                <a:latin typeface="+mn-lt"/>
                <a:cs typeface="+mn-cs"/>
              </a:rPr>
              <a:t>, </a:t>
            </a:r>
            <a:r>
              <a:rPr lang="pt-PT" sz="1600" b="1" dirty="0" err="1" smtClean="0">
                <a:latin typeface="+mn-lt"/>
                <a:cs typeface="+mn-cs"/>
              </a:rPr>
              <a:t>Different</a:t>
            </a:r>
            <a:r>
              <a:rPr lang="pt-PT" sz="1600" b="1" dirty="0" smtClean="0">
                <a:latin typeface="+mn-lt"/>
                <a:cs typeface="+mn-cs"/>
              </a:rPr>
              <a:t> </a:t>
            </a:r>
            <a:r>
              <a:rPr lang="pt-PT" sz="1600" b="1" dirty="0" err="1" smtClean="0">
                <a:latin typeface="+mn-lt"/>
                <a:cs typeface="+mn-cs"/>
              </a:rPr>
              <a:t>strategies</a:t>
            </a:r>
            <a:r>
              <a:rPr lang="pt-PT" sz="1600" b="1" dirty="0" smtClean="0">
                <a:latin typeface="+mn-lt"/>
                <a:cs typeface="+mn-cs"/>
              </a:rPr>
              <a:t>…)</a:t>
            </a:r>
            <a:endParaRPr lang="pt-PT" sz="1600" b="1" dirty="0">
              <a:latin typeface="+mn-lt"/>
              <a:cs typeface="+mn-cs"/>
            </a:endParaRPr>
          </a:p>
        </p:txBody>
      </p:sp>
      <p:sp>
        <p:nvSpPr>
          <p:cNvPr id="20" name="CaixaDeTexto 19"/>
          <p:cNvSpPr txBox="1"/>
          <p:nvPr/>
        </p:nvSpPr>
        <p:spPr>
          <a:xfrm>
            <a:off x="5214938" y="4929188"/>
            <a:ext cx="3214687" cy="1077218"/>
          </a:xfrm>
          <a:prstGeom prst="rect">
            <a:avLst/>
          </a:prstGeom>
          <a:solidFill>
            <a:schemeClr val="bg2">
              <a:lumMod val="75000"/>
            </a:schemeClr>
          </a:solidFill>
          <a:ln>
            <a:solidFill>
              <a:schemeClr val="tx1"/>
            </a:solidFill>
          </a:ln>
        </p:spPr>
        <p:txBody>
          <a:bodyPr>
            <a:spAutoFit/>
          </a:bodyPr>
          <a:lstStyle/>
          <a:p>
            <a:pPr fontAlgn="auto">
              <a:spcBef>
                <a:spcPts val="0"/>
              </a:spcBef>
              <a:spcAft>
                <a:spcPts val="0"/>
              </a:spcAft>
              <a:defRPr/>
            </a:pPr>
            <a:r>
              <a:rPr lang="pt-PT" sz="1600" b="1" dirty="0" err="1" smtClean="0">
                <a:latin typeface="+mn-lt"/>
                <a:cs typeface="+mn-cs"/>
              </a:rPr>
              <a:t>Elaboration</a:t>
            </a:r>
            <a:r>
              <a:rPr lang="pt-PT" sz="1600" b="1" dirty="0" smtClean="0">
                <a:latin typeface="+mn-lt"/>
                <a:cs typeface="+mn-cs"/>
              </a:rPr>
              <a:t> </a:t>
            </a:r>
            <a:r>
              <a:rPr lang="pt-PT" sz="1600" b="1" dirty="0" err="1" smtClean="0">
                <a:latin typeface="+mn-lt"/>
                <a:cs typeface="+mn-cs"/>
              </a:rPr>
              <a:t>of</a:t>
            </a:r>
            <a:r>
              <a:rPr lang="pt-PT" sz="1600" b="1" dirty="0" smtClean="0">
                <a:latin typeface="+mn-lt"/>
                <a:cs typeface="+mn-cs"/>
              </a:rPr>
              <a:t> a PEI </a:t>
            </a:r>
            <a:r>
              <a:rPr lang="pt-PT" sz="1600" b="1" dirty="0" err="1" smtClean="0">
                <a:latin typeface="+mn-lt"/>
                <a:cs typeface="+mn-cs"/>
              </a:rPr>
              <a:t>based</a:t>
            </a:r>
            <a:r>
              <a:rPr lang="pt-PT" sz="1600" b="1" dirty="0" smtClean="0">
                <a:latin typeface="+mn-lt"/>
                <a:cs typeface="+mn-cs"/>
              </a:rPr>
              <a:t> in </a:t>
            </a:r>
            <a:r>
              <a:rPr lang="pt-PT" sz="1600" b="1" dirty="0" err="1" smtClean="0">
                <a:latin typeface="+mn-lt"/>
                <a:cs typeface="+mn-cs"/>
              </a:rPr>
              <a:t>the</a:t>
            </a:r>
            <a:r>
              <a:rPr lang="pt-PT" sz="1600" b="1" dirty="0" smtClean="0">
                <a:latin typeface="+mn-lt"/>
                <a:cs typeface="+mn-cs"/>
              </a:rPr>
              <a:t> data </a:t>
            </a:r>
            <a:r>
              <a:rPr lang="pt-PT" sz="1600" b="1" dirty="0" err="1" smtClean="0">
                <a:latin typeface="+mn-lt"/>
                <a:cs typeface="+mn-cs"/>
              </a:rPr>
              <a:t>from</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technical</a:t>
            </a:r>
            <a:r>
              <a:rPr lang="pt-PT" sz="1600" b="1" dirty="0" smtClean="0">
                <a:latin typeface="+mn-lt"/>
                <a:cs typeface="+mn-cs"/>
              </a:rPr>
              <a:t>- </a:t>
            </a:r>
            <a:r>
              <a:rPr lang="pt-PT" sz="1600" b="1" dirty="0" err="1" smtClean="0">
                <a:latin typeface="+mn-lt"/>
                <a:cs typeface="+mn-cs"/>
              </a:rPr>
              <a:t>pedagogical</a:t>
            </a:r>
            <a:r>
              <a:rPr lang="pt-PT" sz="1600" b="1" dirty="0" smtClean="0">
                <a:latin typeface="+mn-lt"/>
                <a:cs typeface="+mn-cs"/>
              </a:rPr>
              <a:t> </a:t>
            </a:r>
            <a:r>
              <a:rPr lang="pt-PT" sz="1600" b="1" dirty="0" err="1" smtClean="0">
                <a:latin typeface="+mn-lt"/>
                <a:cs typeface="+mn-cs"/>
              </a:rPr>
              <a:t>report</a:t>
            </a:r>
            <a:r>
              <a:rPr lang="pt-PT" sz="1600" b="1" dirty="0">
                <a:latin typeface="+mn-lt"/>
                <a:cs typeface="+mn-cs"/>
              </a:rPr>
              <a:t> </a:t>
            </a:r>
            <a:r>
              <a:rPr lang="pt-PT" sz="1600" b="1" dirty="0" err="1" smtClean="0">
                <a:latin typeface="+mn-lt"/>
                <a:cs typeface="+mn-cs"/>
              </a:rPr>
              <a:t>from</a:t>
            </a:r>
            <a:r>
              <a:rPr lang="pt-PT" sz="1600" b="1" dirty="0" smtClean="0">
                <a:latin typeface="+mn-lt"/>
                <a:cs typeface="+mn-cs"/>
              </a:rPr>
              <a:t> </a:t>
            </a:r>
            <a:r>
              <a:rPr lang="pt-PT" sz="1600" b="1" dirty="0" err="1" smtClean="0">
                <a:latin typeface="+mn-lt"/>
                <a:cs typeface="+mn-cs"/>
              </a:rPr>
              <a:t>the</a:t>
            </a:r>
            <a:r>
              <a:rPr lang="pt-PT" sz="1600" b="1" dirty="0" smtClean="0">
                <a:latin typeface="+mn-lt"/>
                <a:cs typeface="+mn-cs"/>
              </a:rPr>
              <a:t> </a:t>
            </a:r>
            <a:r>
              <a:rPr lang="pt-PT" sz="1600" b="1" dirty="0" err="1" smtClean="0">
                <a:latin typeface="+mn-lt"/>
                <a:cs typeface="+mn-cs"/>
              </a:rPr>
              <a:t>specialized</a:t>
            </a:r>
            <a:r>
              <a:rPr lang="pt-PT" sz="1600" b="1" dirty="0" smtClean="0">
                <a:latin typeface="+mn-lt"/>
                <a:cs typeface="+mn-cs"/>
              </a:rPr>
              <a:t> </a:t>
            </a:r>
            <a:r>
              <a:rPr lang="pt-PT" sz="1600" b="1" dirty="0" err="1" smtClean="0">
                <a:latin typeface="+mn-lt"/>
                <a:cs typeface="+mn-cs"/>
              </a:rPr>
              <a:t>evaluation</a:t>
            </a:r>
            <a:r>
              <a:rPr lang="pt-PT" sz="1600" b="1" dirty="0" smtClean="0">
                <a:latin typeface="+mn-lt"/>
                <a:cs typeface="+mn-cs"/>
              </a:rPr>
              <a:t>.  </a:t>
            </a:r>
            <a:endParaRPr lang="pt-PT" sz="1600" b="1" dirty="0">
              <a:latin typeface="+mn-lt"/>
              <a:cs typeface="+mn-cs"/>
            </a:endParaRPr>
          </a:p>
        </p:txBody>
      </p:sp>
      <p:cxnSp>
        <p:nvCxnSpPr>
          <p:cNvPr id="38" name="Conexão recta 37"/>
          <p:cNvCxnSpPr/>
          <p:nvPr/>
        </p:nvCxnSpPr>
        <p:spPr>
          <a:xfrm>
            <a:off x="3286124" y="3158788"/>
            <a:ext cx="0" cy="484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xão recta 39"/>
          <p:cNvCxnSpPr/>
          <p:nvPr/>
        </p:nvCxnSpPr>
        <p:spPr>
          <a:xfrm flipH="1">
            <a:off x="5643563" y="3143250"/>
            <a:ext cx="1588" cy="488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Conexão recta 44"/>
          <p:cNvCxnSpPr>
            <a:stCxn id="9" idx="2"/>
          </p:cNvCxnSpPr>
          <p:nvPr/>
        </p:nvCxnSpPr>
        <p:spPr>
          <a:xfrm flipV="1">
            <a:off x="4714875" y="1836267"/>
            <a:ext cx="0" cy="1287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exão recta 46"/>
          <p:cNvCxnSpPr/>
          <p:nvPr/>
        </p:nvCxnSpPr>
        <p:spPr>
          <a:xfrm rot="5400000">
            <a:off x="1820069" y="4607719"/>
            <a:ext cx="644525" cy="1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exão recta 50"/>
          <p:cNvCxnSpPr/>
          <p:nvPr/>
        </p:nvCxnSpPr>
        <p:spPr>
          <a:xfrm rot="5400000">
            <a:off x="6249987" y="4608513"/>
            <a:ext cx="644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advTm="25000">
        <p14:revea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5"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txBox="1">
            <a:spLocks noChangeArrowheads="1"/>
          </p:cNvSpPr>
          <p:nvPr/>
        </p:nvSpPr>
        <p:spPr bwMode="auto">
          <a:xfrm>
            <a:off x="1" y="0"/>
            <a:ext cx="9144000" cy="1643064"/>
          </a:xfrm>
          <a:prstGeom prst="rect">
            <a:avLst/>
          </a:prstGeom>
          <a:noFill/>
          <a:ln w="9525">
            <a:noFill/>
            <a:miter lim="800000"/>
            <a:headEnd/>
            <a:tailEnd/>
          </a:ln>
        </p:spPr>
        <p:txBody>
          <a:bodyPr anchor="ctr"/>
          <a:lstStyle/>
          <a:p>
            <a:pPr algn="ctr" fontAlgn="auto">
              <a:spcAft>
                <a:spcPts val="0"/>
              </a:spcAft>
              <a:defRPr/>
            </a:pP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ICF -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International</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classification</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of</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funtionality</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incapacity</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and</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3600" b="1" cap="all" spc="-100" dirty="0" err="1"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health</a:t>
            </a:r>
            <a:r>
              <a:rPr lang="pt-PT" sz="3600" b="1" cap="all" spc="-100" dirty="0" smtClean="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2400" b="1" cap="all" spc="-100" dirty="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						</a:t>
            </a:r>
            <a:r>
              <a:rPr lang="pt-PT" sz="2000" b="1" i="1" cap="all" spc="-100" dirty="0">
                <a:ln w="3200">
                  <a:solidFill>
                    <a:schemeClr val="bg2">
                      <a:shade val="75000"/>
                      <a:alpha val="25000"/>
                    </a:schemeClr>
                  </a:solidFill>
                  <a:prstDash val="solid"/>
                  <a:round/>
                </a:ln>
                <a:solidFill>
                  <a:schemeClr val="tx1">
                    <a:lumMod val="75000"/>
                    <a:lumOff val="25000"/>
                  </a:schemeClr>
                </a:solidFill>
                <a:effectLst>
                  <a:outerShdw blurRad="38100" dist="38100" dir="2700000" algn="tl">
                    <a:srgbClr val="000000">
                      <a:alpha val="43137"/>
                    </a:srgbClr>
                  </a:outerShdw>
                </a:effectLst>
                <a:latin typeface="+mj-lt"/>
              </a:rPr>
              <a:t>(OMS, 2001)</a:t>
            </a:r>
          </a:p>
        </p:txBody>
      </p:sp>
      <p:sp>
        <p:nvSpPr>
          <p:cNvPr id="36866" name="TextBox 3"/>
          <p:cNvSpPr txBox="1">
            <a:spLocks noChangeArrowheads="1"/>
          </p:cNvSpPr>
          <p:nvPr/>
        </p:nvSpPr>
        <p:spPr bwMode="auto">
          <a:xfrm>
            <a:off x="4283968" y="2132856"/>
            <a:ext cx="4320480" cy="4524315"/>
          </a:xfrm>
          <a:prstGeom prst="rect">
            <a:avLst/>
          </a:prstGeom>
          <a:noFill/>
          <a:ln w="9525">
            <a:noFill/>
            <a:miter lim="800000"/>
            <a:headEnd/>
            <a:tailEnd/>
          </a:ln>
        </p:spPr>
        <p:txBody>
          <a:bodyPr wrap="square">
            <a:spAutoFit/>
          </a:bodyPr>
          <a:lstStyle/>
          <a:p>
            <a:pPr algn="just">
              <a:lnSpc>
                <a:spcPct val="150000"/>
              </a:lnSpc>
            </a:pP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I</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CF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is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an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international</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classification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developed</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by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the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rPr>
              <a:t> </a:t>
            </a:r>
            <a:r>
              <a:rPr lang="pt-PT" sz="2400" b="1" dirty="0" err="1">
                <a:latin typeface="+mn-lt"/>
              </a:rPr>
              <a:t>World</a:t>
            </a:r>
            <a:r>
              <a:rPr lang="pt-PT" sz="2400" b="1" dirty="0">
                <a:latin typeface="+mn-lt"/>
              </a:rPr>
              <a:t> </a:t>
            </a:r>
            <a:r>
              <a:rPr lang="pt-PT" sz="2400" b="1" dirty="0" err="1">
                <a:latin typeface="+mn-lt"/>
              </a:rPr>
              <a:t>Health</a:t>
            </a:r>
            <a:r>
              <a:rPr lang="pt-PT" sz="2400" b="1" dirty="0">
                <a:latin typeface="+mn-lt"/>
              </a:rPr>
              <a:t> </a:t>
            </a:r>
            <a:r>
              <a:rPr lang="pt-PT" sz="2400" b="1" dirty="0" err="1" smtClean="0">
                <a:latin typeface="+mn-lt"/>
              </a:rPr>
              <a:t>Organization</a:t>
            </a:r>
            <a:r>
              <a:rPr lang="pt-PT" sz="2400" b="1" dirty="0" smtClean="0">
                <a:latin typeface="+mn-lt"/>
              </a:rPr>
              <a:t> to </a:t>
            </a:r>
            <a:r>
              <a:rPr lang="pt-PT" sz="2400" b="1" dirty="0" err="1" smtClean="0">
                <a:latin typeface="+mn-lt"/>
              </a:rPr>
              <a:t>describe</a:t>
            </a:r>
            <a:r>
              <a:rPr lang="pt-PT" sz="2400" b="1" dirty="0" smtClean="0">
                <a:latin typeface="+mn-lt"/>
              </a:rPr>
              <a:t> </a:t>
            </a:r>
            <a:r>
              <a:rPr lang="pt-PT" sz="2400" b="1" dirty="0" err="1" smtClean="0">
                <a:latin typeface="+mn-lt"/>
              </a:rPr>
              <a:t>health</a:t>
            </a:r>
            <a:r>
              <a:rPr lang="pt-PT" sz="2400" b="1" dirty="0" smtClean="0">
                <a:latin typeface="+mn-lt"/>
              </a:rPr>
              <a:t> </a:t>
            </a:r>
            <a:r>
              <a:rPr lang="pt-PT" sz="2400" b="1" dirty="0" err="1" smtClean="0">
                <a:latin typeface="+mn-lt"/>
              </a:rPr>
              <a:t>and</a:t>
            </a:r>
            <a:r>
              <a:rPr lang="pt-PT" sz="2400" b="1" dirty="0" smtClean="0">
                <a:latin typeface="+mn-lt"/>
              </a:rPr>
              <a:t> </a:t>
            </a:r>
            <a:r>
              <a:rPr lang="pt-PT" sz="2400" b="1" dirty="0" err="1" smtClean="0">
                <a:latin typeface="+mn-lt"/>
              </a:rPr>
              <a:t>well</a:t>
            </a:r>
            <a:r>
              <a:rPr lang="pt-PT" sz="2400" b="1" dirty="0" smtClean="0">
                <a:latin typeface="+mn-lt"/>
              </a:rPr>
              <a:t> fare </a:t>
            </a:r>
            <a:r>
              <a:rPr lang="pt-PT" sz="2400" b="1" dirty="0" err="1" smtClean="0">
                <a:latin typeface="+mn-lt"/>
              </a:rPr>
              <a:t>components</a:t>
            </a:r>
            <a:r>
              <a:rPr lang="pt-PT" sz="2400" b="1" dirty="0" smtClean="0">
                <a:latin typeface="+mn-lt"/>
              </a:rPr>
              <a:t> </a:t>
            </a:r>
            <a:r>
              <a:rPr lang="pt-PT" sz="2400" b="1" dirty="0" err="1" smtClean="0">
                <a:latin typeface="+mn-lt"/>
              </a:rPr>
              <a:t>related</a:t>
            </a:r>
            <a:r>
              <a:rPr lang="pt-PT" sz="2400" b="1" dirty="0" smtClean="0">
                <a:latin typeface="+mn-lt"/>
              </a:rPr>
              <a:t> to </a:t>
            </a:r>
            <a:r>
              <a:rPr lang="pt-PT" sz="2400" b="1" dirty="0" err="1" smtClean="0">
                <a:latin typeface="+mn-lt"/>
              </a:rPr>
              <a:t>the</a:t>
            </a:r>
            <a:r>
              <a:rPr lang="pt-PT" sz="2400" b="1" dirty="0" smtClean="0">
                <a:latin typeface="+mn-lt"/>
              </a:rPr>
              <a:t> individual </a:t>
            </a:r>
            <a:r>
              <a:rPr lang="pt-PT" sz="2400" b="1" dirty="0" err="1" smtClean="0">
                <a:latin typeface="+mn-lt"/>
              </a:rPr>
              <a:t>health</a:t>
            </a:r>
            <a:r>
              <a:rPr lang="pt-PT" sz="2400" b="1" dirty="0" smtClean="0">
                <a:latin typeface="+mn-lt"/>
              </a:rPr>
              <a:t>, </a:t>
            </a:r>
            <a:r>
              <a:rPr lang="pt-PT" sz="2400" b="1" dirty="0" err="1" smtClean="0">
                <a:latin typeface="+mn-lt"/>
              </a:rPr>
              <a:t>such</a:t>
            </a:r>
            <a:r>
              <a:rPr lang="pt-PT" sz="2400" b="1" dirty="0" smtClean="0">
                <a:latin typeface="+mn-lt"/>
              </a:rPr>
              <a:t> as </a:t>
            </a:r>
            <a:r>
              <a:rPr lang="pt-PT" sz="2400" b="1" dirty="0" err="1" smtClean="0">
                <a:latin typeface="+mn-lt"/>
              </a:rPr>
              <a:t>work</a:t>
            </a:r>
            <a:r>
              <a:rPr lang="pt-PT" sz="2400" b="1" dirty="0" smtClean="0">
                <a:latin typeface="+mn-lt"/>
              </a:rPr>
              <a:t> </a:t>
            </a:r>
            <a:r>
              <a:rPr lang="pt-PT" sz="2400" b="1" dirty="0" err="1" smtClean="0">
                <a:latin typeface="+mn-lt"/>
              </a:rPr>
              <a:t>and</a:t>
            </a:r>
            <a:r>
              <a:rPr lang="pt-PT" sz="2400" b="1" dirty="0" smtClean="0">
                <a:latin typeface="+mn-lt"/>
              </a:rPr>
              <a:t> </a:t>
            </a:r>
            <a:r>
              <a:rPr lang="pt-PT" sz="2400" b="1" dirty="0" err="1" smtClean="0">
                <a:latin typeface="+mn-lt"/>
              </a:rPr>
              <a:t>education</a:t>
            </a:r>
            <a:r>
              <a:rPr lang="pt-PT" sz="2400" b="1" dirty="0" smtClean="0">
                <a:latin typeface="+mn-lt"/>
              </a:rPr>
              <a:t>. </a:t>
            </a:r>
            <a:endPar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n-lt"/>
              <a:ea typeface="+mj-ea"/>
              <a:cs typeface="+mj-cs"/>
            </a:endParaRPr>
          </a:p>
        </p:txBody>
      </p:sp>
      <p:pic>
        <p:nvPicPr>
          <p:cNvPr id="36867" name="Picture 96"/>
          <p:cNvPicPr>
            <a:picLocks noChangeAspect="1" noChangeArrowheads="1"/>
          </p:cNvPicPr>
          <p:nvPr/>
        </p:nvPicPr>
        <p:blipFill>
          <a:blip r:embed="rId3" cstate="print">
            <a:clrChange>
              <a:clrFrom>
                <a:srgbClr val="639CFF"/>
              </a:clrFrom>
              <a:clrTo>
                <a:srgbClr val="639CFF">
                  <a:alpha val="0"/>
                </a:srgbClr>
              </a:clrTo>
            </a:clrChange>
          </a:blip>
          <a:srcRect/>
          <a:stretch>
            <a:fillRect/>
          </a:stretch>
        </p:blipFill>
        <p:spPr bwMode="auto">
          <a:xfrm>
            <a:off x="539552" y="1628800"/>
            <a:ext cx="3762375" cy="396081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1000"/>
                                        <p:tgtEl>
                                          <p:spTgt spid="36865"/>
                                        </p:tgtEl>
                                      </p:cBhvr>
                                    </p:animEffect>
                                    <p:anim calcmode="lin" valueType="num">
                                      <p:cBhvr>
                                        <p:cTn id="8" dur="1000" fill="hold"/>
                                        <p:tgtEl>
                                          <p:spTgt spid="36865"/>
                                        </p:tgtEl>
                                        <p:attrNameLst>
                                          <p:attrName>ppt_x</p:attrName>
                                        </p:attrNameLst>
                                      </p:cBhvr>
                                      <p:tavLst>
                                        <p:tav tm="0">
                                          <p:val>
                                            <p:strVal val="#ppt_x"/>
                                          </p:val>
                                        </p:tav>
                                        <p:tav tm="100000">
                                          <p:val>
                                            <p:strVal val="#ppt_x"/>
                                          </p:val>
                                        </p:tav>
                                      </p:tavLst>
                                    </p:anim>
                                    <p:anim calcmode="lin" valueType="num">
                                      <p:cBhvr>
                                        <p:cTn id="9" dur="1000" fill="hold"/>
                                        <p:tgtEl>
                                          <p:spTgt spid="368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7"/>
                                        </p:tgtEl>
                                        <p:attrNameLst>
                                          <p:attrName>style.visibility</p:attrName>
                                        </p:attrNameLst>
                                      </p:cBhvr>
                                      <p:to>
                                        <p:strVal val="visible"/>
                                      </p:to>
                                    </p:set>
                                    <p:animEffect transition="in" filter="fade">
                                      <p:cBhvr>
                                        <p:cTn id="14" dur="1000"/>
                                        <p:tgtEl>
                                          <p:spTgt spid="36867"/>
                                        </p:tgtEl>
                                      </p:cBhvr>
                                    </p:animEffect>
                                    <p:anim calcmode="lin" valueType="num">
                                      <p:cBhvr>
                                        <p:cTn id="15" dur="1000" fill="hold"/>
                                        <p:tgtEl>
                                          <p:spTgt spid="36867"/>
                                        </p:tgtEl>
                                        <p:attrNameLst>
                                          <p:attrName>ppt_x</p:attrName>
                                        </p:attrNameLst>
                                      </p:cBhvr>
                                      <p:tavLst>
                                        <p:tav tm="0">
                                          <p:val>
                                            <p:strVal val="#ppt_x"/>
                                          </p:val>
                                        </p:tav>
                                        <p:tav tm="100000">
                                          <p:val>
                                            <p:strVal val="#ppt_x"/>
                                          </p:val>
                                        </p:tav>
                                      </p:tavLst>
                                    </p:anim>
                                    <p:anim calcmode="lin" valueType="num">
                                      <p:cBhvr>
                                        <p:cTn id="16"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866">
                                            <p:txEl>
                                              <p:pRg st="0" end="0"/>
                                            </p:txEl>
                                          </p:spTgt>
                                        </p:tgtEl>
                                        <p:attrNameLst>
                                          <p:attrName>style.visibility</p:attrName>
                                        </p:attrNameLst>
                                      </p:cBhvr>
                                      <p:to>
                                        <p:strVal val="visible"/>
                                      </p:to>
                                    </p:set>
                                    <p:animEffect transition="in" filter="fade">
                                      <p:cBhvr>
                                        <p:cTn id="21" dur="1000"/>
                                        <p:tgtEl>
                                          <p:spTgt spid="36866">
                                            <p:txEl>
                                              <p:pRg st="0" end="0"/>
                                            </p:txEl>
                                          </p:spTgt>
                                        </p:tgtEl>
                                      </p:cBhvr>
                                    </p:animEffect>
                                    <p:anim calcmode="lin" valueType="num">
                                      <p:cBhvr>
                                        <p:cTn id="22"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395536" y="1844824"/>
            <a:ext cx="2880319" cy="4524315"/>
          </a:xfrm>
          <a:prstGeom prst="rect">
            <a:avLst/>
          </a:prstGeom>
          <a:noFill/>
          <a:ln w="9525">
            <a:noFill/>
            <a:miter lim="800000"/>
            <a:headEnd/>
            <a:tailEnd/>
          </a:ln>
        </p:spPr>
        <p:txBody>
          <a:bodyPr wrap="square">
            <a:spAutoFit/>
          </a:bodyPr>
          <a:lstStyle/>
          <a:p>
            <a:pPr algn="just">
              <a:lnSpc>
                <a:spcPct val="150000"/>
              </a:lnSpc>
            </a:pP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ICF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allows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us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to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describe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health</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states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in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systemic</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way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having</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in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mind</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biological</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individual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and</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social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factors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rPr>
              <a:t>. </a:t>
            </a:r>
            <a:endPar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latin typeface="+mj-lt"/>
              <a:ea typeface="+mj-ea"/>
              <a:cs typeface="+mj-cs"/>
            </a:endParaRPr>
          </a:p>
        </p:txBody>
      </p:sp>
      <p:grpSp>
        <p:nvGrpSpPr>
          <p:cNvPr id="38914" name="Group 6"/>
          <p:cNvGrpSpPr>
            <a:grpSpLocks/>
          </p:cNvGrpSpPr>
          <p:nvPr/>
        </p:nvGrpSpPr>
        <p:grpSpPr bwMode="auto">
          <a:xfrm>
            <a:off x="3348038" y="908050"/>
            <a:ext cx="5616575" cy="5697538"/>
            <a:chOff x="1413" y="595"/>
            <a:chExt cx="3538" cy="3589"/>
          </a:xfrm>
        </p:grpSpPr>
        <p:sp>
          <p:nvSpPr>
            <p:cNvPr id="38917" name="Oval 7"/>
            <p:cNvSpPr>
              <a:spLocks noChangeArrowheads="1"/>
            </p:cNvSpPr>
            <p:nvPr/>
          </p:nvSpPr>
          <p:spPr bwMode="auto">
            <a:xfrm>
              <a:off x="1413" y="595"/>
              <a:ext cx="3538" cy="3589"/>
            </a:xfrm>
            <a:prstGeom prst="ellipse">
              <a:avLst/>
            </a:prstGeom>
            <a:solidFill>
              <a:schemeClr val="bg1"/>
            </a:solidFill>
            <a:ln w="9525">
              <a:solidFill>
                <a:schemeClr val="tx1"/>
              </a:solidFill>
              <a:round/>
              <a:headEnd/>
              <a:tailEnd/>
            </a:ln>
          </p:spPr>
          <p:txBody>
            <a:bodyPr wrap="none" anchor="ctr"/>
            <a:lstStyle/>
            <a:p>
              <a:endParaRPr lang="pt-PT">
                <a:latin typeface="Constantia" pitchFamily="18" charset="0"/>
              </a:endParaRPr>
            </a:p>
          </p:txBody>
        </p:sp>
        <p:sp>
          <p:nvSpPr>
            <p:cNvPr id="38918" name="Oval 8"/>
            <p:cNvSpPr>
              <a:spLocks noChangeArrowheads="1"/>
            </p:cNvSpPr>
            <p:nvPr/>
          </p:nvSpPr>
          <p:spPr bwMode="auto">
            <a:xfrm>
              <a:off x="1821" y="1071"/>
              <a:ext cx="2722" cy="2677"/>
            </a:xfrm>
            <a:prstGeom prst="ellipse">
              <a:avLst/>
            </a:prstGeom>
            <a:solidFill>
              <a:srgbClr val="00FFFF"/>
            </a:solidFill>
            <a:ln w="9525">
              <a:solidFill>
                <a:schemeClr val="tx1"/>
              </a:solidFill>
              <a:round/>
              <a:headEnd/>
              <a:tailEnd/>
            </a:ln>
          </p:spPr>
          <p:txBody>
            <a:bodyPr wrap="none" anchor="ctr"/>
            <a:lstStyle/>
            <a:p>
              <a:endParaRPr lang="en-GB">
                <a:latin typeface="Constantia" pitchFamily="18" charset="0"/>
              </a:endParaRPr>
            </a:p>
          </p:txBody>
        </p:sp>
        <p:sp>
          <p:nvSpPr>
            <p:cNvPr id="38919" name="Oval 9"/>
            <p:cNvSpPr>
              <a:spLocks noChangeArrowheads="1"/>
            </p:cNvSpPr>
            <p:nvPr/>
          </p:nvSpPr>
          <p:spPr bwMode="auto">
            <a:xfrm>
              <a:off x="2184" y="1434"/>
              <a:ext cx="1951" cy="1951"/>
            </a:xfrm>
            <a:prstGeom prst="ellipse">
              <a:avLst/>
            </a:prstGeom>
            <a:solidFill>
              <a:srgbClr val="FFFF00"/>
            </a:solidFill>
            <a:ln w="9525">
              <a:solidFill>
                <a:schemeClr val="tx1"/>
              </a:solidFill>
              <a:round/>
              <a:headEnd/>
              <a:tailEnd/>
            </a:ln>
          </p:spPr>
          <p:txBody>
            <a:bodyPr wrap="none" anchor="ctr"/>
            <a:lstStyle/>
            <a:p>
              <a:endParaRPr lang="pt-PT">
                <a:latin typeface="Constantia" pitchFamily="18" charset="0"/>
              </a:endParaRPr>
            </a:p>
          </p:txBody>
        </p:sp>
        <p:sp>
          <p:nvSpPr>
            <p:cNvPr id="38920" name="Oval 10"/>
            <p:cNvSpPr>
              <a:spLocks noChangeArrowheads="1"/>
            </p:cNvSpPr>
            <p:nvPr/>
          </p:nvSpPr>
          <p:spPr bwMode="auto">
            <a:xfrm>
              <a:off x="2426" y="1706"/>
              <a:ext cx="1452" cy="1452"/>
            </a:xfrm>
            <a:prstGeom prst="ellipse">
              <a:avLst/>
            </a:prstGeom>
            <a:solidFill>
              <a:srgbClr val="66FF33"/>
            </a:solidFill>
            <a:ln w="9525">
              <a:solidFill>
                <a:schemeClr val="tx1"/>
              </a:solidFill>
              <a:round/>
              <a:headEnd/>
              <a:tailEnd/>
            </a:ln>
          </p:spPr>
          <p:txBody>
            <a:bodyPr wrap="none" anchor="ctr"/>
            <a:lstStyle/>
            <a:p>
              <a:endParaRPr lang="pt-PT">
                <a:latin typeface="Constantia" pitchFamily="18" charset="0"/>
              </a:endParaRPr>
            </a:p>
          </p:txBody>
        </p:sp>
        <p:sp>
          <p:nvSpPr>
            <p:cNvPr id="189451" name="Oval 11"/>
            <p:cNvSpPr>
              <a:spLocks noChangeArrowheads="1"/>
            </p:cNvSpPr>
            <p:nvPr/>
          </p:nvSpPr>
          <p:spPr bwMode="auto">
            <a:xfrm>
              <a:off x="2864" y="2160"/>
              <a:ext cx="576" cy="576"/>
            </a:xfrm>
            <a:prstGeom prst="ellipse">
              <a:avLst/>
            </a:prstGeom>
            <a:solidFill>
              <a:schemeClr val="accent1"/>
            </a:solidFill>
            <a:ln w="9525">
              <a:solidFill>
                <a:schemeClr val="tx1"/>
              </a:solidFill>
              <a:round/>
              <a:headEnd/>
              <a:tailEnd/>
            </a:ln>
            <a:effectLst>
              <a:outerShdw dist="53882" dir="2700000" algn="ctr" rotWithShape="0">
                <a:schemeClr val="tx1"/>
              </a:outerShdw>
            </a:effectLst>
          </p:spPr>
          <p:txBody>
            <a:bodyPr wrap="none" anchor="ctr"/>
            <a:lstStyle/>
            <a:p>
              <a:pPr fontAlgn="auto">
                <a:spcBef>
                  <a:spcPts val="0"/>
                </a:spcBef>
                <a:spcAft>
                  <a:spcPts val="0"/>
                </a:spcAft>
                <a:defRPr/>
              </a:pPr>
              <a:endParaRPr lang="pt-PT">
                <a:latin typeface="+mn-lt"/>
                <a:cs typeface="+mn-cs"/>
              </a:endParaRPr>
            </a:p>
          </p:txBody>
        </p:sp>
        <p:sp>
          <p:nvSpPr>
            <p:cNvPr id="38922" name="Text Box 12"/>
            <p:cNvSpPr txBox="1">
              <a:spLocks noChangeArrowheads="1"/>
            </p:cNvSpPr>
            <p:nvPr/>
          </p:nvSpPr>
          <p:spPr bwMode="auto">
            <a:xfrm>
              <a:off x="2645" y="1842"/>
              <a:ext cx="897" cy="213"/>
            </a:xfrm>
            <a:prstGeom prst="rect">
              <a:avLst/>
            </a:prstGeom>
            <a:noFill/>
            <a:ln w="9525">
              <a:noFill/>
              <a:miter lim="800000"/>
              <a:headEnd/>
              <a:tailEnd/>
            </a:ln>
          </p:spPr>
          <p:txBody>
            <a:bodyPr wrap="none">
              <a:spAutoFit/>
            </a:bodyPr>
            <a:lstStyle/>
            <a:p>
              <a:r>
                <a:rPr lang="pt-PT" sz="1600" b="1" dirty="0" err="1" smtClean="0">
                  <a:solidFill>
                    <a:schemeClr val="bg1"/>
                  </a:solidFill>
                  <a:latin typeface="Constantia" pitchFamily="18" charset="0"/>
                </a:rPr>
                <a:t>Microsystem</a:t>
              </a:r>
              <a:endParaRPr lang="pt-PT" sz="1600" b="1" dirty="0">
                <a:solidFill>
                  <a:schemeClr val="bg1"/>
                </a:solidFill>
                <a:latin typeface="Constantia" pitchFamily="18" charset="0"/>
              </a:endParaRPr>
            </a:p>
          </p:txBody>
        </p:sp>
        <p:sp>
          <p:nvSpPr>
            <p:cNvPr id="38923" name="Text Box 13"/>
            <p:cNvSpPr txBox="1">
              <a:spLocks noChangeArrowheads="1"/>
            </p:cNvSpPr>
            <p:nvPr/>
          </p:nvSpPr>
          <p:spPr bwMode="auto">
            <a:xfrm>
              <a:off x="2642" y="1480"/>
              <a:ext cx="956" cy="233"/>
            </a:xfrm>
            <a:prstGeom prst="rect">
              <a:avLst/>
            </a:prstGeom>
            <a:noFill/>
            <a:ln w="9525">
              <a:noFill/>
              <a:miter lim="800000"/>
              <a:headEnd/>
              <a:tailEnd/>
            </a:ln>
          </p:spPr>
          <p:txBody>
            <a:bodyPr wrap="none">
              <a:spAutoFit/>
            </a:bodyPr>
            <a:lstStyle/>
            <a:p>
              <a:r>
                <a:rPr lang="pt-PT" b="1" dirty="0" err="1" smtClean="0">
                  <a:solidFill>
                    <a:schemeClr val="bg1"/>
                  </a:solidFill>
                  <a:latin typeface="Constantia" pitchFamily="18" charset="0"/>
                </a:rPr>
                <a:t>Mesosystem</a:t>
              </a:r>
              <a:endParaRPr lang="pt-PT" b="1" dirty="0">
                <a:solidFill>
                  <a:schemeClr val="bg1"/>
                </a:solidFill>
                <a:latin typeface="Constantia" pitchFamily="18" charset="0"/>
              </a:endParaRPr>
            </a:p>
          </p:txBody>
        </p:sp>
        <p:sp>
          <p:nvSpPr>
            <p:cNvPr id="38924" name="Text Box 14"/>
            <p:cNvSpPr txBox="1">
              <a:spLocks noChangeArrowheads="1"/>
            </p:cNvSpPr>
            <p:nvPr/>
          </p:nvSpPr>
          <p:spPr bwMode="auto">
            <a:xfrm>
              <a:off x="2654" y="1117"/>
              <a:ext cx="861" cy="233"/>
            </a:xfrm>
            <a:prstGeom prst="rect">
              <a:avLst/>
            </a:prstGeom>
            <a:noFill/>
            <a:ln w="9525">
              <a:noFill/>
              <a:miter lim="800000"/>
              <a:headEnd/>
              <a:tailEnd/>
            </a:ln>
          </p:spPr>
          <p:txBody>
            <a:bodyPr wrap="square">
              <a:spAutoFit/>
            </a:bodyPr>
            <a:lstStyle/>
            <a:p>
              <a:r>
                <a:rPr lang="pt-PT" b="1" dirty="0" err="1" smtClean="0">
                  <a:solidFill>
                    <a:schemeClr val="bg1"/>
                  </a:solidFill>
                  <a:latin typeface="Constantia" pitchFamily="18" charset="0"/>
                </a:rPr>
                <a:t>Exosystem</a:t>
              </a:r>
              <a:endParaRPr lang="pt-PT" b="1" dirty="0">
                <a:solidFill>
                  <a:schemeClr val="bg1"/>
                </a:solidFill>
                <a:latin typeface="Constantia" pitchFamily="18" charset="0"/>
              </a:endParaRPr>
            </a:p>
          </p:txBody>
        </p:sp>
        <p:sp>
          <p:nvSpPr>
            <p:cNvPr id="38925" name="Text Box 15"/>
            <p:cNvSpPr txBox="1">
              <a:spLocks noChangeArrowheads="1"/>
            </p:cNvSpPr>
            <p:nvPr/>
          </p:nvSpPr>
          <p:spPr bwMode="auto">
            <a:xfrm>
              <a:off x="2574" y="663"/>
              <a:ext cx="1023" cy="233"/>
            </a:xfrm>
            <a:prstGeom prst="rect">
              <a:avLst/>
            </a:prstGeom>
            <a:noFill/>
            <a:ln w="9525">
              <a:noFill/>
              <a:miter lim="800000"/>
              <a:headEnd/>
              <a:tailEnd/>
            </a:ln>
          </p:spPr>
          <p:txBody>
            <a:bodyPr wrap="none">
              <a:spAutoFit/>
            </a:bodyPr>
            <a:lstStyle/>
            <a:p>
              <a:r>
                <a:rPr lang="pt-PT" b="1" dirty="0" err="1" smtClean="0">
                  <a:latin typeface="Constantia" pitchFamily="18" charset="0"/>
                </a:rPr>
                <a:t>Macrosystem</a:t>
              </a:r>
              <a:endParaRPr lang="pt-PT" b="1" dirty="0">
                <a:latin typeface="Constantia" pitchFamily="18" charset="0"/>
              </a:endParaRPr>
            </a:p>
          </p:txBody>
        </p:sp>
        <p:sp>
          <p:nvSpPr>
            <p:cNvPr id="38926" name="Text Box 16"/>
            <p:cNvSpPr txBox="1">
              <a:spLocks noChangeArrowheads="1"/>
            </p:cNvSpPr>
            <p:nvPr/>
          </p:nvSpPr>
          <p:spPr bwMode="auto">
            <a:xfrm>
              <a:off x="2978" y="2341"/>
              <a:ext cx="434" cy="194"/>
            </a:xfrm>
            <a:prstGeom prst="rect">
              <a:avLst/>
            </a:prstGeom>
            <a:noFill/>
            <a:ln w="9525">
              <a:noFill/>
              <a:miter lim="800000"/>
              <a:headEnd/>
              <a:tailEnd/>
            </a:ln>
          </p:spPr>
          <p:txBody>
            <a:bodyPr wrap="square">
              <a:spAutoFit/>
            </a:bodyPr>
            <a:lstStyle/>
            <a:p>
              <a:r>
                <a:rPr lang="pt-PT" sz="1400" b="1" dirty="0" err="1" smtClean="0">
                  <a:latin typeface="Constantia" pitchFamily="18" charset="0"/>
                </a:rPr>
                <a:t>Child</a:t>
              </a:r>
              <a:endParaRPr lang="pt-PT" sz="1400" b="1" dirty="0">
                <a:latin typeface="Constantia" pitchFamily="18" charset="0"/>
              </a:endParaRPr>
            </a:p>
          </p:txBody>
        </p:sp>
        <p:sp>
          <p:nvSpPr>
            <p:cNvPr id="38927" name="Line 17"/>
            <p:cNvSpPr>
              <a:spLocks noChangeShapeType="1"/>
            </p:cNvSpPr>
            <p:nvPr/>
          </p:nvSpPr>
          <p:spPr bwMode="auto">
            <a:xfrm rot="-2256178">
              <a:off x="1927" y="3339"/>
              <a:ext cx="408" cy="1"/>
            </a:xfrm>
            <a:prstGeom prst="line">
              <a:avLst/>
            </a:prstGeom>
            <a:noFill/>
            <a:ln w="38100">
              <a:solidFill>
                <a:srgbClr val="FF0000"/>
              </a:solidFill>
              <a:round/>
              <a:headEnd type="triangle" w="med" len="med"/>
              <a:tailEnd type="triangle" w="med" len="med"/>
            </a:ln>
          </p:spPr>
          <p:txBody>
            <a:bodyPr/>
            <a:lstStyle/>
            <a:p>
              <a:endParaRPr lang="pt-PT"/>
            </a:p>
          </p:txBody>
        </p:sp>
        <p:sp>
          <p:nvSpPr>
            <p:cNvPr id="38928" name="Line 18"/>
            <p:cNvSpPr>
              <a:spLocks noChangeShapeType="1"/>
            </p:cNvSpPr>
            <p:nvPr/>
          </p:nvSpPr>
          <p:spPr bwMode="auto">
            <a:xfrm>
              <a:off x="4013" y="2568"/>
              <a:ext cx="409" cy="0"/>
            </a:xfrm>
            <a:prstGeom prst="line">
              <a:avLst/>
            </a:prstGeom>
            <a:noFill/>
            <a:ln w="38100">
              <a:solidFill>
                <a:srgbClr val="FF0000"/>
              </a:solidFill>
              <a:round/>
              <a:headEnd type="triangle" w="med" len="med"/>
              <a:tailEnd type="triangle" w="med" len="med"/>
            </a:ln>
          </p:spPr>
          <p:txBody>
            <a:bodyPr/>
            <a:lstStyle/>
            <a:p>
              <a:endParaRPr lang="pt-PT"/>
            </a:p>
          </p:txBody>
        </p:sp>
        <p:sp>
          <p:nvSpPr>
            <p:cNvPr id="38929" name="Line 19"/>
            <p:cNvSpPr>
              <a:spLocks noChangeShapeType="1"/>
            </p:cNvSpPr>
            <p:nvPr/>
          </p:nvSpPr>
          <p:spPr bwMode="auto">
            <a:xfrm>
              <a:off x="3650" y="2523"/>
              <a:ext cx="409" cy="0"/>
            </a:xfrm>
            <a:prstGeom prst="line">
              <a:avLst/>
            </a:prstGeom>
            <a:noFill/>
            <a:ln w="38100">
              <a:solidFill>
                <a:srgbClr val="FF0000"/>
              </a:solidFill>
              <a:round/>
              <a:headEnd type="triangle" w="med" len="med"/>
              <a:tailEnd type="triangle" w="med" len="med"/>
            </a:ln>
          </p:spPr>
          <p:txBody>
            <a:bodyPr/>
            <a:lstStyle/>
            <a:p>
              <a:endParaRPr lang="pt-PT"/>
            </a:p>
          </p:txBody>
        </p:sp>
        <p:sp>
          <p:nvSpPr>
            <p:cNvPr id="38930" name="Line 20"/>
            <p:cNvSpPr>
              <a:spLocks noChangeShapeType="1"/>
            </p:cNvSpPr>
            <p:nvPr/>
          </p:nvSpPr>
          <p:spPr bwMode="auto">
            <a:xfrm>
              <a:off x="1882" y="2614"/>
              <a:ext cx="409" cy="0"/>
            </a:xfrm>
            <a:prstGeom prst="line">
              <a:avLst/>
            </a:prstGeom>
            <a:noFill/>
            <a:ln w="38100">
              <a:solidFill>
                <a:srgbClr val="FF0000"/>
              </a:solidFill>
              <a:round/>
              <a:headEnd type="triangle" w="med" len="med"/>
              <a:tailEnd type="triangle" w="med" len="med"/>
            </a:ln>
          </p:spPr>
          <p:txBody>
            <a:bodyPr/>
            <a:lstStyle/>
            <a:p>
              <a:endParaRPr lang="pt-PT"/>
            </a:p>
          </p:txBody>
        </p:sp>
        <p:sp>
          <p:nvSpPr>
            <p:cNvPr id="38931" name="Line 21"/>
            <p:cNvSpPr>
              <a:spLocks noChangeShapeType="1"/>
            </p:cNvSpPr>
            <p:nvPr/>
          </p:nvSpPr>
          <p:spPr bwMode="auto">
            <a:xfrm>
              <a:off x="2245" y="2568"/>
              <a:ext cx="409" cy="0"/>
            </a:xfrm>
            <a:prstGeom prst="line">
              <a:avLst/>
            </a:prstGeom>
            <a:noFill/>
            <a:ln w="38100">
              <a:solidFill>
                <a:srgbClr val="FF0000"/>
              </a:solidFill>
              <a:round/>
              <a:headEnd type="triangle" w="med" len="med"/>
              <a:tailEnd type="triangle" w="med" len="med"/>
            </a:ln>
          </p:spPr>
          <p:txBody>
            <a:bodyPr/>
            <a:lstStyle/>
            <a:p>
              <a:endParaRPr lang="pt-PT"/>
            </a:p>
          </p:txBody>
        </p:sp>
        <p:sp>
          <p:nvSpPr>
            <p:cNvPr id="38932" name="Line 22"/>
            <p:cNvSpPr>
              <a:spLocks noChangeShapeType="1"/>
            </p:cNvSpPr>
            <p:nvPr/>
          </p:nvSpPr>
          <p:spPr bwMode="auto">
            <a:xfrm rot="3143822">
              <a:off x="3766" y="3497"/>
              <a:ext cx="408" cy="1"/>
            </a:xfrm>
            <a:prstGeom prst="line">
              <a:avLst/>
            </a:prstGeom>
            <a:noFill/>
            <a:ln w="38100">
              <a:solidFill>
                <a:srgbClr val="FF0000"/>
              </a:solidFill>
              <a:round/>
              <a:headEnd type="triangle" w="med" len="med"/>
              <a:tailEnd type="triangle" w="med" len="med"/>
            </a:ln>
          </p:spPr>
          <p:txBody>
            <a:bodyPr/>
            <a:lstStyle/>
            <a:p>
              <a:endParaRPr lang="pt-PT"/>
            </a:p>
          </p:txBody>
        </p:sp>
        <p:sp>
          <p:nvSpPr>
            <p:cNvPr id="38933" name="Line 23"/>
            <p:cNvSpPr>
              <a:spLocks noChangeShapeType="1"/>
            </p:cNvSpPr>
            <p:nvPr/>
          </p:nvSpPr>
          <p:spPr bwMode="auto">
            <a:xfrm rot="3143822">
              <a:off x="2042" y="1456"/>
              <a:ext cx="408" cy="1"/>
            </a:xfrm>
            <a:prstGeom prst="line">
              <a:avLst/>
            </a:prstGeom>
            <a:noFill/>
            <a:ln w="38100">
              <a:solidFill>
                <a:srgbClr val="FF0000"/>
              </a:solidFill>
              <a:round/>
              <a:headEnd type="triangle" w="med" len="med"/>
              <a:tailEnd type="triangle" w="med" len="med"/>
            </a:ln>
          </p:spPr>
          <p:txBody>
            <a:bodyPr/>
            <a:lstStyle/>
            <a:p>
              <a:endParaRPr lang="pt-PT"/>
            </a:p>
          </p:txBody>
        </p:sp>
        <p:sp>
          <p:nvSpPr>
            <p:cNvPr id="38934" name="Line 24"/>
            <p:cNvSpPr>
              <a:spLocks noChangeShapeType="1"/>
            </p:cNvSpPr>
            <p:nvPr/>
          </p:nvSpPr>
          <p:spPr bwMode="auto">
            <a:xfrm rot="-2256178">
              <a:off x="4014" y="1525"/>
              <a:ext cx="408" cy="1"/>
            </a:xfrm>
            <a:prstGeom prst="line">
              <a:avLst/>
            </a:prstGeom>
            <a:noFill/>
            <a:ln w="38100">
              <a:solidFill>
                <a:srgbClr val="FF0000"/>
              </a:solidFill>
              <a:round/>
              <a:headEnd type="triangle" w="med" len="med"/>
              <a:tailEnd type="triangle" w="med" len="med"/>
            </a:ln>
          </p:spPr>
          <p:txBody>
            <a:bodyPr/>
            <a:lstStyle/>
            <a:p>
              <a:endParaRPr lang="pt-PT"/>
            </a:p>
          </p:txBody>
        </p:sp>
        <p:sp>
          <p:nvSpPr>
            <p:cNvPr id="38935" name="Arc 25"/>
            <p:cNvSpPr>
              <a:spLocks/>
            </p:cNvSpPr>
            <p:nvPr/>
          </p:nvSpPr>
          <p:spPr bwMode="auto">
            <a:xfrm rot="-5400000">
              <a:off x="2437" y="1741"/>
              <a:ext cx="296" cy="408"/>
            </a:xfrm>
            <a:custGeom>
              <a:avLst/>
              <a:gdLst>
                <a:gd name="T0" fmla="*/ 0 w 20193"/>
                <a:gd name="T1" fmla="*/ 0 h 21600"/>
                <a:gd name="T2" fmla="*/ 296 w 20193"/>
                <a:gd name="T3" fmla="*/ 263 h 21600"/>
                <a:gd name="T4" fmla="*/ 0 w 20193"/>
                <a:gd name="T5" fmla="*/ 408 h 21600"/>
                <a:gd name="T6" fmla="*/ 0 60000 65536"/>
                <a:gd name="T7" fmla="*/ 0 60000 65536"/>
                <a:gd name="T8" fmla="*/ 0 60000 65536"/>
                <a:gd name="T9" fmla="*/ 0 w 20193"/>
                <a:gd name="T10" fmla="*/ 0 h 21600"/>
                <a:gd name="T11" fmla="*/ 20193 w 20193"/>
                <a:gd name="T12" fmla="*/ 21600 h 21600"/>
              </a:gdLst>
              <a:ahLst/>
              <a:cxnLst>
                <a:cxn ang="T6">
                  <a:pos x="T0" y="T1"/>
                </a:cxn>
                <a:cxn ang="T7">
                  <a:pos x="T2" y="T3"/>
                </a:cxn>
                <a:cxn ang="T8">
                  <a:pos x="T4" y="T5"/>
                </a:cxn>
              </a:cxnLst>
              <a:rect l="T9" t="T10" r="T11" b="T12"/>
              <a:pathLst>
                <a:path w="20193" h="21600" fill="none" extrusionOk="0">
                  <a:moveTo>
                    <a:pt x="-1" y="0"/>
                  </a:moveTo>
                  <a:cubicBezTo>
                    <a:pt x="8970" y="0"/>
                    <a:pt x="17007" y="5544"/>
                    <a:pt x="20192" y="13930"/>
                  </a:cubicBezTo>
                </a:path>
                <a:path w="20193" h="21600" stroke="0" extrusionOk="0">
                  <a:moveTo>
                    <a:pt x="-1" y="0"/>
                  </a:moveTo>
                  <a:cubicBezTo>
                    <a:pt x="8970" y="0"/>
                    <a:pt x="17007" y="5544"/>
                    <a:pt x="20192" y="13930"/>
                  </a:cubicBezTo>
                  <a:lnTo>
                    <a:pt x="0" y="21600"/>
                  </a:lnTo>
                  <a:close/>
                </a:path>
              </a:pathLst>
            </a:custGeom>
            <a:noFill/>
            <a:ln w="38100">
              <a:solidFill>
                <a:srgbClr val="FF0000"/>
              </a:solidFill>
              <a:round/>
              <a:headEnd type="triangle" w="med" len="med"/>
              <a:tailEnd type="triangle" w="med" len="med"/>
            </a:ln>
          </p:spPr>
          <p:txBody>
            <a:bodyPr wrap="none" anchor="ctr"/>
            <a:lstStyle/>
            <a:p>
              <a:endParaRPr lang="pt-PT"/>
            </a:p>
          </p:txBody>
        </p:sp>
        <p:sp>
          <p:nvSpPr>
            <p:cNvPr id="38936" name="Text Box 26"/>
            <p:cNvSpPr txBox="1">
              <a:spLocks noChangeArrowheads="1"/>
            </p:cNvSpPr>
            <p:nvPr/>
          </p:nvSpPr>
          <p:spPr bwMode="auto">
            <a:xfrm>
              <a:off x="1791" y="2205"/>
              <a:ext cx="452" cy="291"/>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Family</a:t>
              </a:r>
              <a:endParaRPr lang="pt-PT" sz="1200" dirty="0" smtClean="0">
                <a:solidFill>
                  <a:schemeClr val="bg1"/>
                </a:solidFill>
                <a:latin typeface="Constantia" pitchFamily="18" charset="0"/>
              </a:endParaRPr>
            </a:p>
            <a:p>
              <a:r>
                <a:rPr lang="pt-PT" sz="1200" dirty="0" smtClean="0">
                  <a:solidFill>
                    <a:schemeClr val="bg1"/>
                  </a:solidFill>
                  <a:latin typeface="Constantia" pitchFamily="18" charset="0"/>
                </a:rPr>
                <a:t> </a:t>
              </a:r>
              <a:r>
                <a:rPr lang="pt-PT" sz="1200" dirty="0" err="1" smtClean="0">
                  <a:solidFill>
                    <a:schemeClr val="bg1"/>
                  </a:solidFill>
                  <a:latin typeface="Constantia" pitchFamily="18" charset="0"/>
                </a:rPr>
                <a:t>Friends</a:t>
              </a:r>
              <a:endParaRPr lang="pt-PT" sz="1200" dirty="0">
                <a:solidFill>
                  <a:schemeClr val="bg1"/>
                </a:solidFill>
                <a:latin typeface="Constantia" pitchFamily="18" charset="0"/>
              </a:endParaRPr>
            </a:p>
          </p:txBody>
        </p:sp>
        <p:sp>
          <p:nvSpPr>
            <p:cNvPr id="38937" name="Text Box 27"/>
            <p:cNvSpPr txBox="1">
              <a:spLocks noChangeArrowheads="1"/>
            </p:cNvSpPr>
            <p:nvPr/>
          </p:nvSpPr>
          <p:spPr bwMode="auto">
            <a:xfrm>
              <a:off x="2683" y="3430"/>
              <a:ext cx="829" cy="194"/>
            </a:xfrm>
            <a:prstGeom prst="rect">
              <a:avLst/>
            </a:prstGeom>
            <a:noFill/>
            <a:ln w="9525">
              <a:noFill/>
              <a:miter lim="800000"/>
              <a:headEnd/>
              <a:tailEnd/>
            </a:ln>
          </p:spPr>
          <p:txBody>
            <a:bodyPr wrap="none">
              <a:spAutoFit/>
            </a:bodyPr>
            <a:lstStyle/>
            <a:p>
              <a:r>
                <a:rPr lang="pt-PT" sz="1400" dirty="0" smtClean="0">
                  <a:solidFill>
                    <a:schemeClr val="bg1"/>
                  </a:solidFill>
                  <a:latin typeface="Constantia" pitchFamily="18" charset="0"/>
                </a:rPr>
                <a:t>Social </a:t>
              </a:r>
              <a:r>
                <a:rPr lang="pt-PT" sz="1400" dirty="0" err="1" smtClean="0">
                  <a:solidFill>
                    <a:schemeClr val="bg1"/>
                  </a:solidFill>
                  <a:latin typeface="Constantia" pitchFamily="18" charset="0"/>
                </a:rPr>
                <a:t>Services</a:t>
              </a:r>
              <a:endParaRPr lang="pt-PT" sz="1400" dirty="0">
                <a:solidFill>
                  <a:schemeClr val="bg1"/>
                </a:solidFill>
                <a:latin typeface="Constantia" pitchFamily="18" charset="0"/>
              </a:endParaRPr>
            </a:p>
          </p:txBody>
        </p:sp>
        <p:sp>
          <p:nvSpPr>
            <p:cNvPr id="38938" name="Text Box 28"/>
            <p:cNvSpPr txBox="1">
              <a:spLocks noChangeArrowheads="1"/>
            </p:cNvSpPr>
            <p:nvPr/>
          </p:nvSpPr>
          <p:spPr bwMode="auto">
            <a:xfrm>
              <a:off x="2472" y="2160"/>
              <a:ext cx="409" cy="291"/>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Family</a:t>
              </a:r>
              <a:endParaRPr lang="pt-PT" sz="1200" dirty="0" smtClean="0">
                <a:solidFill>
                  <a:schemeClr val="bg1"/>
                </a:solidFill>
                <a:latin typeface="Constantia" pitchFamily="18" charset="0"/>
              </a:endParaRPr>
            </a:p>
            <a:p>
              <a:r>
                <a:rPr lang="pt-PT" sz="1200" dirty="0" err="1" smtClean="0">
                  <a:solidFill>
                    <a:schemeClr val="bg1"/>
                  </a:solidFill>
                  <a:latin typeface="Constantia" pitchFamily="18" charset="0"/>
                </a:rPr>
                <a:t>Doctor</a:t>
              </a:r>
              <a:endParaRPr lang="pt-PT" sz="1200" dirty="0">
                <a:solidFill>
                  <a:schemeClr val="bg1"/>
                </a:solidFill>
                <a:latin typeface="Constantia" pitchFamily="18" charset="0"/>
              </a:endParaRPr>
            </a:p>
          </p:txBody>
        </p:sp>
        <p:sp>
          <p:nvSpPr>
            <p:cNvPr id="38939" name="Text Box 29"/>
            <p:cNvSpPr txBox="1">
              <a:spLocks noChangeArrowheads="1"/>
            </p:cNvSpPr>
            <p:nvPr/>
          </p:nvSpPr>
          <p:spPr bwMode="auto">
            <a:xfrm>
              <a:off x="3412" y="2120"/>
              <a:ext cx="541" cy="407"/>
            </a:xfrm>
            <a:prstGeom prst="rect">
              <a:avLst/>
            </a:prstGeom>
            <a:noFill/>
            <a:ln w="9525">
              <a:noFill/>
              <a:miter lim="800000"/>
              <a:headEnd/>
              <a:tailEnd/>
            </a:ln>
          </p:spPr>
          <p:txBody>
            <a:bodyPr wrap="square">
              <a:spAutoFit/>
            </a:bodyPr>
            <a:lstStyle/>
            <a:p>
              <a:r>
                <a:rPr lang="pt-PT" sz="1200" dirty="0" err="1" smtClean="0">
                  <a:solidFill>
                    <a:schemeClr val="bg1"/>
                  </a:solidFill>
                  <a:latin typeface="Constantia" pitchFamily="18" charset="0"/>
                </a:rPr>
                <a:t>Collegues</a:t>
              </a:r>
              <a:r>
                <a:rPr lang="pt-PT" sz="1200" dirty="0" smtClean="0">
                  <a:solidFill>
                    <a:schemeClr val="bg1"/>
                  </a:solidFill>
                  <a:latin typeface="Constantia" pitchFamily="18" charset="0"/>
                </a:rPr>
                <a:t> </a:t>
              </a:r>
            </a:p>
            <a:p>
              <a:r>
                <a:rPr lang="pt-PT" sz="1200" dirty="0" err="1">
                  <a:solidFill>
                    <a:schemeClr val="bg1"/>
                  </a:solidFill>
                  <a:latin typeface="Constantia" pitchFamily="18" charset="0"/>
                </a:rPr>
                <a:t>a</a:t>
              </a:r>
              <a:r>
                <a:rPr lang="pt-PT" sz="1200" dirty="0" err="1" smtClean="0">
                  <a:solidFill>
                    <a:schemeClr val="bg1"/>
                  </a:solidFill>
                  <a:latin typeface="Constantia" pitchFamily="18" charset="0"/>
                </a:rPr>
                <a:t>nd</a:t>
              </a:r>
              <a:endParaRPr lang="pt-PT" sz="1200" dirty="0" smtClean="0">
                <a:solidFill>
                  <a:schemeClr val="bg1"/>
                </a:solidFill>
                <a:latin typeface="Constantia" pitchFamily="18" charset="0"/>
              </a:endParaRPr>
            </a:p>
            <a:p>
              <a:r>
                <a:rPr lang="pt-PT" sz="1200" dirty="0" err="1" smtClean="0">
                  <a:solidFill>
                    <a:schemeClr val="bg1"/>
                  </a:solidFill>
                  <a:latin typeface="Constantia" pitchFamily="18" charset="0"/>
                </a:rPr>
                <a:t>Friends</a:t>
              </a:r>
              <a:endParaRPr lang="pt-PT" sz="1200" dirty="0">
                <a:solidFill>
                  <a:schemeClr val="bg1"/>
                </a:solidFill>
                <a:latin typeface="Constantia" pitchFamily="18" charset="0"/>
              </a:endParaRPr>
            </a:p>
          </p:txBody>
        </p:sp>
        <p:sp>
          <p:nvSpPr>
            <p:cNvPr id="38940" name="Arc 30"/>
            <p:cNvSpPr>
              <a:spLocks/>
            </p:cNvSpPr>
            <p:nvPr/>
          </p:nvSpPr>
          <p:spPr bwMode="auto">
            <a:xfrm rot="-5400000" flipH="1" flipV="1">
              <a:off x="3571" y="2761"/>
              <a:ext cx="296" cy="408"/>
            </a:xfrm>
            <a:custGeom>
              <a:avLst/>
              <a:gdLst>
                <a:gd name="T0" fmla="*/ 0 w 20193"/>
                <a:gd name="T1" fmla="*/ 0 h 21600"/>
                <a:gd name="T2" fmla="*/ 296 w 20193"/>
                <a:gd name="T3" fmla="*/ 263 h 21600"/>
                <a:gd name="T4" fmla="*/ 0 w 20193"/>
                <a:gd name="T5" fmla="*/ 408 h 21600"/>
                <a:gd name="T6" fmla="*/ 0 60000 65536"/>
                <a:gd name="T7" fmla="*/ 0 60000 65536"/>
                <a:gd name="T8" fmla="*/ 0 60000 65536"/>
                <a:gd name="T9" fmla="*/ 0 w 20193"/>
                <a:gd name="T10" fmla="*/ 0 h 21600"/>
                <a:gd name="T11" fmla="*/ 20193 w 20193"/>
                <a:gd name="T12" fmla="*/ 21600 h 21600"/>
              </a:gdLst>
              <a:ahLst/>
              <a:cxnLst>
                <a:cxn ang="T6">
                  <a:pos x="T0" y="T1"/>
                </a:cxn>
                <a:cxn ang="T7">
                  <a:pos x="T2" y="T3"/>
                </a:cxn>
                <a:cxn ang="T8">
                  <a:pos x="T4" y="T5"/>
                </a:cxn>
              </a:cxnLst>
              <a:rect l="T9" t="T10" r="T11" b="T12"/>
              <a:pathLst>
                <a:path w="20193" h="21600" fill="none" extrusionOk="0">
                  <a:moveTo>
                    <a:pt x="-1" y="0"/>
                  </a:moveTo>
                  <a:cubicBezTo>
                    <a:pt x="8970" y="0"/>
                    <a:pt x="17007" y="5544"/>
                    <a:pt x="20192" y="13930"/>
                  </a:cubicBezTo>
                </a:path>
                <a:path w="20193" h="21600" stroke="0" extrusionOk="0">
                  <a:moveTo>
                    <a:pt x="-1" y="0"/>
                  </a:moveTo>
                  <a:cubicBezTo>
                    <a:pt x="8970" y="0"/>
                    <a:pt x="17007" y="5544"/>
                    <a:pt x="20192" y="13930"/>
                  </a:cubicBezTo>
                  <a:lnTo>
                    <a:pt x="0" y="21600"/>
                  </a:lnTo>
                  <a:close/>
                </a:path>
              </a:pathLst>
            </a:custGeom>
            <a:noFill/>
            <a:ln w="38100">
              <a:solidFill>
                <a:srgbClr val="FF0000"/>
              </a:solidFill>
              <a:round/>
              <a:headEnd type="triangle" w="med" len="med"/>
              <a:tailEnd type="triangle" w="med" len="med"/>
            </a:ln>
          </p:spPr>
          <p:txBody>
            <a:bodyPr wrap="none" anchor="ctr"/>
            <a:lstStyle/>
            <a:p>
              <a:endParaRPr lang="pt-PT"/>
            </a:p>
          </p:txBody>
        </p:sp>
        <p:sp>
          <p:nvSpPr>
            <p:cNvPr id="38941" name="Text Box 31"/>
            <p:cNvSpPr txBox="1">
              <a:spLocks noChangeArrowheads="1"/>
            </p:cNvSpPr>
            <p:nvPr/>
          </p:nvSpPr>
          <p:spPr bwMode="auto">
            <a:xfrm>
              <a:off x="3923" y="2840"/>
              <a:ext cx="454" cy="291"/>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Juridic</a:t>
              </a:r>
              <a:r>
                <a:rPr lang="pt-PT" sz="1200" dirty="0" smtClean="0">
                  <a:solidFill>
                    <a:schemeClr val="bg1"/>
                  </a:solidFill>
                  <a:latin typeface="Constantia" pitchFamily="18" charset="0"/>
                </a:rPr>
                <a:t> </a:t>
              </a:r>
            </a:p>
            <a:p>
              <a:r>
                <a:rPr lang="pt-PT" sz="1200" dirty="0" err="1" smtClean="0">
                  <a:solidFill>
                    <a:schemeClr val="bg1"/>
                  </a:solidFill>
                  <a:latin typeface="Constantia" pitchFamily="18" charset="0"/>
                </a:rPr>
                <a:t>Services</a:t>
              </a:r>
              <a:endParaRPr lang="pt-PT" sz="1200" dirty="0">
                <a:solidFill>
                  <a:schemeClr val="bg1"/>
                </a:solidFill>
                <a:latin typeface="Constantia" pitchFamily="18" charset="0"/>
              </a:endParaRPr>
            </a:p>
          </p:txBody>
        </p:sp>
        <p:sp>
          <p:nvSpPr>
            <p:cNvPr id="38942" name="Text Box 32"/>
            <p:cNvSpPr txBox="1">
              <a:spLocks noChangeArrowheads="1"/>
            </p:cNvSpPr>
            <p:nvPr/>
          </p:nvSpPr>
          <p:spPr bwMode="auto">
            <a:xfrm>
              <a:off x="3753" y="1752"/>
              <a:ext cx="683" cy="174"/>
            </a:xfrm>
            <a:prstGeom prst="rect">
              <a:avLst/>
            </a:prstGeom>
            <a:noFill/>
            <a:ln w="9525">
              <a:noFill/>
              <a:miter lim="800000"/>
              <a:headEnd/>
              <a:tailEnd/>
            </a:ln>
          </p:spPr>
          <p:txBody>
            <a:bodyPr wrap="square">
              <a:spAutoFit/>
            </a:bodyPr>
            <a:lstStyle/>
            <a:p>
              <a:r>
                <a:rPr lang="pt-PT" sz="1200" dirty="0" err="1" smtClean="0">
                  <a:solidFill>
                    <a:schemeClr val="bg1"/>
                  </a:solidFill>
                  <a:latin typeface="Constantia" pitchFamily="18" charset="0"/>
                </a:rPr>
                <a:t>Neighbours</a:t>
              </a:r>
              <a:endParaRPr lang="pt-PT" sz="1200" dirty="0">
                <a:solidFill>
                  <a:schemeClr val="bg1"/>
                </a:solidFill>
                <a:latin typeface="Constantia" pitchFamily="18" charset="0"/>
              </a:endParaRPr>
            </a:p>
          </p:txBody>
        </p:sp>
        <p:sp>
          <p:nvSpPr>
            <p:cNvPr id="38943" name="Arc 33"/>
            <p:cNvSpPr>
              <a:spLocks/>
            </p:cNvSpPr>
            <p:nvPr/>
          </p:nvSpPr>
          <p:spPr bwMode="auto">
            <a:xfrm rot="5400000" flipV="1">
              <a:off x="2573" y="2851"/>
              <a:ext cx="296" cy="408"/>
            </a:xfrm>
            <a:custGeom>
              <a:avLst/>
              <a:gdLst>
                <a:gd name="T0" fmla="*/ 0 w 20193"/>
                <a:gd name="T1" fmla="*/ 0 h 21600"/>
                <a:gd name="T2" fmla="*/ 296 w 20193"/>
                <a:gd name="T3" fmla="*/ 263 h 21600"/>
                <a:gd name="T4" fmla="*/ 0 w 20193"/>
                <a:gd name="T5" fmla="*/ 408 h 21600"/>
                <a:gd name="T6" fmla="*/ 0 60000 65536"/>
                <a:gd name="T7" fmla="*/ 0 60000 65536"/>
                <a:gd name="T8" fmla="*/ 0 60000 65536"/>
                <a:gd name="T9" fmla="*/ 0 w 20193"/>
                <a:gd name="T10" fmla="*/ 0 h 21600"/>
                <a:gd name="T11" fmla="*/ 20193 w 20193"/>
                <a:gd name="T12" fmla="*/ 21600 h 21600"/>
              </a:gdLst>
              <a:ahLst/>
              <a:cxnLst>
                <a:cxn ang="T6">
                  <a:pos x="T0" y="T1"/>
                </a:cxn>
                <a:cxn ang="T7">
                  <a:pos x="T2" y="T3"/>
                </a:cxn>
                <a:cxn ang="T8">
                  <a:pos x="T4" y="T5"/>
                </a:cxn>
              </a:cxnLst>
              <a:rect l="T9" t="T10" r="T11" b="T12"/>
              <a:pathLst>
                <a:path w="20193" h="21600" fill="none" extrusionOk="0">
                  <a:moveTo>
                    <a:pt x="-1" y="0"/>
                  </a:moveTo>
                  <a:cubicBezTo>
                    <a:pt x="8970" y="0"/>
                    <a:pt x="17007" y="5544"/>
                    <a:pt x="20192" y="13930"/>
                  </a:cubicBezTo>
                </a:path>
                <a:path w="20193" h="21600" stroke="0" extrusionOk="0">
                  <a:moveTo>
                    <a:pt x="-1" y="0"/>
                  </a:moveTo>
                  <a:cubicBezTo>
                    <a:pt x="8970" y="0"/>
                    <a:pt x="17007" y="5544"/>
                    <a:pt x="20192" y="13930"/>
                  </a:cubicBezTo>
                  <a:lnTo>
                    <a:pt x="0" y="21600"/>
                  </a:lnTo>
                  <a:close/>
                </a:path>
              </a:pathLst>
            </a:custGeom>
            <a:noFill/>
            <a:ln w="38100">
              <a:solidFill>
                <a:srgbClr val="FF0000"/>
              </a:solidFill>
              <a:round/>
              <a:headEnd type="triangle" w="med" len="med"/>
              <a:tailEnd type="triangle" w="med" len="med"/>
            </a:ln>
          </p:spPr>
          <p:txBody>
            <a:bodyPr wrap="none" anchor="ctr"/>
            <a:lstStyle/>
            <a:p>
              <a:endParaRPr lang="pt-PT"/>
            </a:p>
          </p:txBody>
        </p:sp>
        <p:sp>
          <p:nvSpPr>
            <p:cNvPr id="38944" name="Text Box 34"/>
            <p:cNvSpPr txBox="1">
              <a:spLocks noChangeArrowheads="1"/>
            </p:cNvSpPr>
            <p:nvPr/>
          </p:nvSpPr>
          <p:spPr bwMode="auto">
            <a:xfrm>
              <a:off x="3079" y="2736"/>
              <a:ext cx="640" cy="291"/>
            </a:xfrm>
            <a:prstGeom prst="rect">
              <a:avLst/>
            </a:prstGeom>
            <a:noFill/>
            <a:ln w="9525">
              <a:noFill/>
              <a:miter lim="800000"/>
              <a:headEnd/>
              <a:tailEnd/>
            </a:ln>
          </p:spPr>
          <p:txBody>
            <a:bodyPr wrap="square">
              <a:spAutoFit/>
            </a:bodyPr>
            <a:lstStyle/>
            <a:p>
              <a:r>
                <a:rPr lang="pt-PT" sz="1200" dirty="0" err="1" smtClean="0">
                  <a:solidFill>
                    <a:schemeClr val="bg1"/>
                  </a:solidFill>
                  <a:latin typeface="Constantia" pitchFamily="18" charset="0"/>
                </a:rPr>
                <a:t>Recreational</a:t>
              </a:r>
              <a:r>
                <a:rPr lang="pt-PT" sz="1200" dirty="0" smtClean="0">
                  <a:solidFill>
                    <a:schemeClr val="bg1"/>
                  </a:solidFill>
                  <a:latin typeface="Constantia" pitchFamily="18" charset="0"/>
                </a:rPr>
                <a:t> </a:t>
              </a:r>
              <a:r>
                <a:rPr lang="pt-PT" sz="1200" dirty="0" err="1" smtClean="0">
                  <a:solidFill>
                    <a:schemeClr val="bg1"/>
                  </a:solidFill>
                  <a:latin typeface="Constantia" pitchFamily="18" charset="0"/>
                </a:rPr>
                <a:t>Spaces</a:t>
              </a:r>
              <a:endParaRPr lang="pt-PT" sz="1200" dirty="0">
                <a:solidFill>
                  <a:schemeClr val="bg1"/>
                </a:solidFill>
                <a:latin typeface="Constantia" pitchFamily="18" charset="0"/>
              </a:endParaRPr>
            </a:p>
          </p:txBody>
        </p:sp>
        <p:sp>
          <p:nvSpPr>
            <p:cNvPr id="38945" name="Text Box 35"/>
            <p:cNvSpPr txBox="1">
              <a:spLocks noChangeArrowheads="1"/>
            </p:cNvSpPr>
            <p:nvPr/>
          </p:nvSpPr>
          <p:spPr bwMode="auto">
            <a:xfrm>
              <a:off x="2661" y="2795"/>
              <a:ext cx="452" cy="174"/>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Church</a:t>
              </a:r>
              <a:r>
                <a:rPr lang="pt-PT" sz="1200" dirty="0" smtClean="0">
                  <a:latin typeface="Constantia" pitchFamily="18" charset="0"/>
                </a:rPr>
                <a:t> </a:t>
              </a:r>
              <a:endParaRPr lang="pt-PT" sz="1200" dirty="0">
                <a:latin typeface="Constantia" pitchFamily="18" charset="0"/>
              </a:endParaRPr>
            </a:p>
          </p:txBody>
        </p:sp>
        <p:sp>
          <p:nvSpPr>
            <p:cNvPr id="38946" name="Text Box 36"/>
            <p:cNvSpPr txBox="1">
              <a:spLocks noChangeArrowheads="1"/>
            </p:cNvSpPr>
            <p:nvPr/>
          </p:nvSpPr>
          <p:spPr bwMode="auto">
            <a:xfrm>
              <a:off x="3152" y="1987"/>
              <a:ext cx="399" cy="174"/>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School</a:t>
              </a:r>
              <a:endParaRPr lang="pt-PT" sz="1200" dirty="0">
                <a:solidFill>
                  <a:schemeClr val="bg1"/>
                </a:solidFill>
                <a:latin typeface="Constantia" pitchFamily="18" charset="0"/>
              </a:endParaRPr>
            </a:p>
          </p:txBody>
        </p:sp>
        <p:sp>
          <p:nvSpPr>
            <p:cNvPr id="38947" name="Text Box 37"/>
            <p:cNvSpPr txBox="1">
              <a:spLocks noChangeArrowheads="1"/>
            </p:cNvSpPr>
            <p:nvPr/>
          </p:nvSpPr>
          <p:spPr bwMode="auto">
            <a:xfrm>
              <a:off x="2722" y="1987"/>
              <a:ext cx="395" cy="174"/>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Famíly</a:t>
              </a:r>
              <a:endParaRPr lang="pt-PT" sz="1200" dirty="0">
                <a:solidFill>
                  <a:schemeClr val="bg1"/>
                </a:solidFill>
                <a:latin typeface="Constantia" pitchFamily="18" charset="0"/>
              </a:endParaRPr>
            </a:p>
          </p:txBody>
        </p:sp>
        <p:sp>
          <p:nvSpPr>
            <p:cNvPr id="38948" name="Text Box 38"/>
            <p:cNvSpPr txBox="1">
              <a:spLocks noChangeArrowheads="1"/>
            </p:cNvSpPr>
            <p:nvPr/>
          </p:nvSpPr>
          <p:spPr bwMode="auto">
            <a:xfrm>
              <a:off x="2336" y="3203"/>
              <a:ext cx="377" cy="291"/>
            </a:xfrm>
            <a:prstGeom prst="rect">
              <a:avLst/>
            </a:prstGeom>
            <a:noFill/>
            <a:ln w="9525">
              <a:noFill/>
              <a:miter lim="800000"/>
              <a:headEnd/>
              <a:tailEnd/>
            </a:ln>
          </p:spPr>
          <p:txBody>
            <a:bodyPr wrap="none">
              <a:spAutoFit/>
            </a:bodyPr>
            <a:lstStyle/>
            <a:p>
              <a:r>
                <a:rPr lang="pt-PT" sz="1200" dirty="0" err="1">
                  <a:solidFill>
                    <a:schemeClr val="bg1"/>
                  </a:solidFill>
                  <a:latin typeface="Constantia" pitchFamily="18" charset="0"/>
                </a:rPr>
                <a:t>Mass</a:t>
              </a:r>
              <a:endParaRPr lang="pt-PT" sz="1200" dirty="0">
                <a:solidFill>
                  <a:schemeClr val="bg1"/>
                </a:solidFill>
                <a:latin typeface="Constantia" pitchFamily="18" charset="0"/>
              </a:endParaRPr>
            </a:p>
            <a:p>
              <a:r>
                <a:rPr lang="pt-PT" sz="1200" dirty="0" smtClean="0">
                  <a:solidFill>
                    <a:schemeClr val="bg1"/>
                  </a:solidFill>
                  <a:latin typeface="Constantia" pitchFamily="18" charset="0"/>
                </a:rPr>
                <a:t>Media</a:t>
              </a:r>
              <a:endParaRPr lang="pt-PT" sz="1200" dirty="0">
                <a:solidFill>
                  <a:schemeClr val="bg1"/>
                </a:solidFill>
                <a:latin typeface="Constantia" pitchFamily="18" charset="0"/>
              </a:endParaRPr>
            </a:p>
          </p:txBody>
        </p:sp>
        <p:sp>
          <p:nvSpPr>
            <p:cNvPr id="38949" name="Text Box 39"/>
            <p:cNvSpPr txBox="1">
              <a:spLocks noChangeArrowheads="1"/>
            </p:cNvSpPr>
            <p:nvPr/>
          </p:nvSpPr>
          <p:spPr bwMode="auto">
            <a:xfrm>
              <a:off x="2574" y="853"/>
              <a:ext cx="1145" cy="174"/>
            </a:xfrm>
            <a:prstGeom prst="rect">
              <a:avLst/>
            </a:prstGeom>
            <a:noFill/>
            <a:ln w="9525">
              <a:noFill/>
              <a:miter lim="800000"/>
              <a:headEnd/>
              <a:tailEnd/>
            </a:ln>
          </p:spPr>
          <p:txBody>
            <a:bodyPr wrap="square">
              <a:spAutoFit/>
            </a:bodyPr>
            <a:lstStyle/>
            <a:p>
              <a:r>
                <a:rPr lang="pt-PT" sz="1200" dirty="0" err="1" smtClean="0">
                  <a:latin typeface="Constantia" pitchFamily="18" charset="0"/>
                </a:rPr>
                <a:t>Attitudes</a:t>
              </a:r>
              <a:r>
                <a:rPr lang="pt-PT" sz="1200" dirty="0" smtClean="0">
                  <a:latin typeface="Constantia" pitchFamily="18" charset="0"/>
                </a:rPr>
                <a:t>  </a:t>
              </a:r>
              <a:r>
                <a:rPr lang="pt-PT" sz="1200" dirty="0" err="1" smtClean="0">
                  <a:latin typeface="Constantia" pitchFamily="18" charset="0"/>
                </a:rPr>
                <a:t>and</a:t>
              </a:r>
              <a:r>
                <a:rPr lang="pt-PT" sz="1200" dirty="0" smtClean="0">
                  <a:latin typeface="Constantia" pitchFamily="18" charset="0"/>
                </a:rPr>
                <a:t> </a:t>
              </a:r>
              <a:r>
                <a:rPr lang="pt-PT" sz="1200" dirty="0" err="1" smtClean="0">
                  <a:latin typeface="Constantia" pitchFamily="18" charset="0"/>
                </a:rPr>
                <a:t>ideology</a:t>
              </a:r>
              <a:endParaRPr lang="pt-PT" sz="1200" dirty="0">
                <a:latin typeface="Constantia" pitchFamily="18" charset="0"/>
              </a:endParaRPr>
            </a:p>
          </p:txBody>
        </p:sp>
        <p:sp>
          <p:nvSpPr>
            <p:cNvPr id="38950" name="Text Box 40"/>
            <p:cNvSpPr txBox="1">
              <a:spLocks noChangeArrowheads="1"/>
            </p:cNvSpPr>
            <p:nvPr/>
          </p:nvSpPr>
          <p:spPr bwMode="auto">
            <a:xfrm>
              <a:off x="2732" y="1298"/>
              <a:ext cx="772" cy="174"/>
            </a:xfrm>
            <a:prstGeom prst="rect">
              <a:avLst/>
            </a:prstGeom>
            <a:noFill/>
            <a:ln w="9525">
              <a:noFill/>
              <a:miter lim="800000"/>
              <a:headEnd/>
              <a:tailEnd/>
            </a:ln>
          </p:spPr>
          <p:txBody>
            <a:bodyPr wrap="none">
              <a:spAutoFit/>
            </a:bodyPr>
            <a:lstStyle/>
            <a:p>
              <a:r>
                <a:rPr lang="pt-PT" sz="1200" dirty="0" err="1" smtClean="0">
                  <a:solidFill>
                    <a:schemeClr val="bg1"/>
                  </a:solidFill>
                  <a:latin typeface="Constantia" pitchFamily="18" charset="0"/>
                </a:rPr>
                <a:t>Enlarged</a:t>
              </a:r>
              <a:r>
                <a:rPr lang="pt-PT" sz="1200" dirty="0" smtClean="0">
                  <a:solidFill>
                    <a:schemeClr val="bg1"/>
                  </a:solidFill>
                  <a:latin typeface="Constantia" pitchFamily="18" charset="0"/>
                </a:rPr>
                <a:t> </a:t>
              </a:r>
              <a:r>
                <a:rPr lang="pt-PT" sz="1200" dirty="0" err="1" smtClean="0">
                  <a:solidFill>
                    <a:schemeClr val="bg1"/>
                  </a:solidFill>
                  <a:latin typeface="Constantia" pitchFamily="18" charset="0"/>
                </a:rPr>
                <a:t>family</a:t>
              </a:r>
              <a:endParaRPr lang="pt-PT" sz="1200" dirty="0">
                <a:solidFill>
                  <a:schemeClr val="bg1"/>
                </a:solidFill>
                <a:latin typeface="Constantia" pitchFamily="18" charset="0"/>
              </a:endParaRPr>
            </a:p>
          </p:txBody>
        </p:sp>
        <p:sp>
          <p:nvSpPr>
            <p:cNvPr id="38951" name="Arc 41"/>
            <p:cNvSpPr>
              <a:spLocks/>
            </p:cNvSpPr>
            <p:nvPr/>
          </p:nvSpPr>
          <p:spPr bwMode="auto">
            <a:xfrm rot="5400000" flipH="1">
              <a:off x="3571" y="1696"/>
              <a:ext cx="296" cy="408"/>
            </a:xfrm>
            <a:custGeom>
              <a:avLst/>
              <a:gdLst>
                <a:gd name="T0" fmla="*/ 0 w 20193"/>
                <a:gd name="T1" fmla="*/ 0 h 21600"/>
                <a:gd name="T2" fmla="*/ 296 w 20193"/>
                <a:gd name="T3" fmla="*/ 263 h 21600"/>
                <a:gd name="T4" fmla="*/ 0 w 20193"/>
                <a:gd name="T5" fmla="*/ 408 h 21600"/>
                <a:gd name="T6" fmla="*/ 0 60000 65536"/>
                <a:gd name="T7" fmla="*/ 0 60000 65536"/>
                <a:gd name="T8" fmla="*/ 0 60000 65536"/>
                <a:gd name="T9" fmla="*/ 0 w 20193"/>
                <a:gd name="T10" fmla="*/ 0 h 21600"/>
                <a:gd name="T11" fmla="*/ 20193 w 20193"/>
                <a:gd name="T12" fmla="*/ 21600 h 21600"/>
              </a:gdLst>
              <a:ahLst/>
              <a:cxnLst>
                <a:cxn ang="T6">
                  <a:pos x="T0" y="T1"/>
                </a:cxn>
                <a:cxn ang="T7">
                  <a:pos x="T2" y="T3"/>
                </a:cxn>
                <a:cxn ang="T8">
                  <a:pos x="T4" y="T5"/>
                </a:cxn>
              </a:cxnLst>
              <a:rect l="T9" t="T10" r="T11" b="T12"/>
              <a:pathLst>
                <a:path w="20193" h="21600" fill="none" extrusionOk="0">
                  <a:moveTo>
                    <a:pt x="-1" y="0"/>
                  </a:moveTo>
                  <a:cubicBezTo>
                    <a:pt x="8970" y="0"/>
                    <a:pt x="17007" y="5544"/>
                    <a:pt x="20192" y="13930"/>
                  </a:cubicBezTo>
                </a:path>
                <a:path w="20193" h="21600" stroke="0" extrusionOk="0">
                  <a:moveTo>
                    <a:pt x="-1" y="0"/>
                  </a:moveTo>
                  <a:cubicBezTo>
                    <a:pt x="8970" y="0"/>
                    <a:pt x="17007" y="5544"/>
                    <a:pt x="20192" y="13930"/>
                  </a:cubicBezTo>
                  <a:lnTo>
                    <a:pt x="0" y="21600"/>
                  </a:lnTo>
                  <a:close/>
                </a:path>
              </a:pathLst>
            </a:custGeom>
            <a:noFill/>
            <a:ln w="38100">
              <a:solidFill>
                <a:srgbClr val="FF0000"/>
              </a:solidFill>
              <a:round/>
              <a:headEnd type="triangle" w="med" len="med"/>
              <a:tailEnd type="triangle" w="med" len="med"/>
            </a:ln>
          </p:spPr>
          <p:txBody>
            <a:bodyPr wrap="none" anchor="ctr"/>
            <a:lstStyle/>
            <a:p>
              <a:endParaRPr lang="pt-PT"/>
            </a:p>
          </p:txBody>
        </p:sp>
      </p:grpSp>
      <p:sp>
        <p:nvSpPr>
          <p:cNvPr id="38915" name="Text Box 42"/>
          <p:cNvSpPr txBox="1">
            <a:spLocks noChangeArrowheads="1"/>
          </p:cNvSpPr>
          <p:nvPr/>
        </p:nvSpPr>
        <p:spPr bwMode="auto">
          <a:xfrm rot="-2439004">
            <a:off x="6940550" y="5805488"/>
            <a:ext cx="2455863" cy="274637"/>
          </a:xfrm>
          <a:prstGeom prst="rect">
            <a:avLst/>
          </a:prstGeom>
          <a:noFill/>
          <a:ln w="9525">
            <a:noFill/>
            <a:miter lim="800000"/>
            <a:headEnd/>
            <a:tailEnd/>
          </a:ln>
        </p:spPr>
        <p:txBody>
          <a:bodyPr wrap="none">
            <a:spAutoFit/>
          </a:bodyPr>
          <a:lstStyle/>
          <a:p>
            <a:r>
              <a:rPr lang="pt-PT" sz="1200" i="1">
                <a:solidFill>
                  <a:schemeClr val="bg1"/>
                </a:solidFill>
                <a:latin typeface="Constantia" pitchFamily="18" charset="0"/>
              </a:rPr>
              <a:t>Adaptado de Portugal, 1992, p.40</a:t>
            </a:r>
          </a:p>
        </p:txBody>
      </p:sp>
      <p:pic>
        <p:nvPicPr>
          <p:cNvPr id="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advTm="22000">
        <p14:reveal/>
      </p:transition>
    </mc:Choice>
    <mc:Fallback xmlns="">
      <p:transition spd="slow" advTm="2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Effect transition="in" filter="fade">
                                      <p:cBhvr>
                                        <p:cTn id="7" dur="1000"/>
                                        <p:tgtEl>
                                          <p:spTgt spid="38913">
                                            <p:txEl>
                                              <p:pRg st="0" end="0"/>
                                            </p:txEl>
                                          </p:spTgt>
                                        </p:tgtEl>
                                      </p:cBhvr>
                                    </p:animEffect>
                                    <p:anim calcmode="lin" valueType="num">
                                      <p:cBhvr>
                                        <p:cTn id="8" dur="1000" fill="hold"/>
                                        <p:tgtEl>
                                          <p:spTgt spid="389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4"/>
                                        </p:tgtEl>
                                        <p:attrNameLst>
                                          <p:attrName>style.visibility</p:attrName>
                                        </p:attrNameLst>
                                      </p:cBhvr>
                                      <p:to>
                                        <p:strVal val="visible"/>
                                      </p:to>
                                    </p:set>
                                    <p:animEffect transition="in" filter="fade">
                                      <p:cBhvr>
                                        <p:cTn id="14" dur="1000"/>
                                        <p:tgtEl>
                                          <p:spTgt spid="38914"/>
                                        </p:tgtEl>
                                      </p:cBhvr>
                                    </p:animEffect>
                                    <p:anim calcmode="lin" valueType="num">
                                      <p:cBhvr>
                                        <p:cTn id="15" dur="1000" fill="hold"/>
                                        <p:tgtEl>
                                          <p:spTgt spid="38914"/>
                                        </p:tgtEl>
                                        <p:attrNameLst>
                                          <p:attrName>ppt_x</p:attrName>
                                        </p:attrNameLst>
                                      </p:cBhvr>
                                      <p:tavLst>
                                        <p:tav tm="0">
                                          <p:val>
                                            <p:strVal val="#ppt_x"/>
                                          </p:val>
                                        </p:tav>
                                        <p:tav tm="100000">
                                          <p:val>
                                            <p:strVal val="#ppt_x"/>
                                          </p:val>
                                        </p:tav>
                                      </p:tavLst>
                                    </p:anim>
                                    <p:anim calcmode="lin" valueType="num">
                                      <p:cBhvr>
                                        <p:cTn id="16"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96" name="Text Box 5"/>
          <p:cNvSpPr txBox="1">
            <a:spLocks noChangeArrowheads="1"/>
          </p:cNvSpPr>
          <p:nvPr/>
        </p:nvSpPr>
        <p:spPr bwMode="auto">
          <a:xfrm>
            <a:off x="755650" y="4652963"/>
            <a:ext cx="6769100" cy="366712"/>
          </a:xfrm>
          <a:prstGeom prst="rect">
            <a:avLst/>
          </a:prstGeom>
          <a:noFill/>
          <a:ln w="9525">
            <a:noFill/>
            <a:miter lim="800000"/>
            <a:headEnd/>
            <a:tailEnd/>
          </a:ln>
        </p:spPr>
        <p:txBody>
          <a:bodyPr>
            <a:spAutoFit/>
          </a:bodyPr>
          <a:lstStyle/>
          <a:p>
            <a:pPr algn="ctr">
              <a:spcBef>
                <a:spcPct val="50000"/>
              </a:spcBef>
            </a:pPr>
            <a:endParaRPr lang="en-GB">
              <a:latin typeface="Constantia" pitchFamily="18" charset="0"/>
            </a:endParaRPr>
          </a:p>
        </p:txBody>
      </p:sp>
      <p:sp>
        <p:nvSpPr>
          <p:cNvPr id="32797" name="Text Box 6"/>
          <p:cNvSpPr txBox="1">
            <a:spLocks noChangeArrowheads="1"/>
          </p:cNvSpPr>
          <p:nvPr/>
        </p:nvSpPr>
        <p:spPr bwMode="auto">
          <a:xfrm>
            <a:off x="755650" y="4581525"/>
            <a:ext cx="7129463" cy="366713"/>
          </a:xfrm>
          <a:prstGeom prst="rect">
            <a:avLst/>
          </a:prstGeom>
          <a:noFill/>
          <a:ln w="9525">
            <a:noFill/>
            <a:miter lim="800000"/>
            <a:headEnd/>
            <a:tailEnd/>
          </a:ln>
        </p:spPr>
        <p:txBody>
          <a:bodyPr>
            <a:spAutoFit/>
          </a:bodyPr>
          <a:lstStyle/>
          <a:p>
            <a:pPr algn="ctr">
              <a:spcBef>
                <a:spcPct val="50000"/>
              </a:spcBef>
            </a:pPr>
            <a:endParaRPr lang="en-GB">
              <a:latin typeface="Constantia" pitchFamily="18" charset="0"/>
            </a:endParaRPr>
          </a:p>
        </p:txBody>
      </p:sp>
      <p:grpSp>
        <p:nvGrpSpPr>
          <p:cNvPr id="2" name="Organization Chart 2"/>
          <p:cNvGrpSpPr>
            <a:grpSpLocks/>
          </p:cNvGrpSpPr>
          <p:nvPr/>
        </p:nvGrpSpPr>
        <p:grpSpPr bwMode="auto">
          <a:xfrm>
            <a:off x="785399" y="857250"/>
            <a:ext cx="7862862" cy="5375141"/>
            <a:chOff x="432" y="527"/>
            <a:chExt cx="4909" cy="3357"/>
          </a:xfrm>
        </p:grpSpPr>
        <p:cxnSp>
          <p:nvCxnSpPr>
            <p:cNvPr id="32772" name="_s32772"/>
            <p:cNvCxnSpPr>
              <a:cxnSpLocks noChangeShapeType="1"/>
              <a:stCxn id="14" idx="0"/>
              <a:endCxn id="7" idx="2"/>
            </p:cNvCxnSpPr>
            <p:nvPr/>
          </p:nvCxnSpPr>
          <p:spPr bwMode="auto">
            <a:xfrm flipV="1">
              <a:off x="4100" y="2898"/>
              <a:ext cx="5" cy="335"/>
            </a:xfrm>
            <a:prstGeom prst="straightConnector1">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32773" name="_s32773"/>
            <p:cNvCxnSpPr>
              <a:cxnSpLocks noChangeShapeType="1"/>
              <a:stCxn id="13" idx="0"/>
              <a:endCxn id="8" idx="2"/>
            </p:cNvCxnSpPr>
            <p:nvPr/>
          </p:nvCxnSpPr>
          <p:spPr bwMode="auto">
            <a:xfrm rot="5400000" flipH="1">
              <a:off x="2721" y="2781"/>
              <a:ext cx="457" cy="451"/>
            </a:xfrm>
            <a:prstGeom prst="bentConnector3">
              <a:avLst>
                <a:gd name="adj1" fmla="val 15755"/>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4" name="_s32774"/>
            <p:cNvCxnSpPr>
              <a:cxnSpLocks noChangeShapeType="1"/>
              <a:stCxn id="12" idx="0"/>
              <a:endCxn id="8" idx="2"/>
            </p:cNvCxnSpPr>
            <p:nvPr/>
          </p:nvCxnSpPr>
          <p:spPr bwMode="auto">
            <a:xfrm rot="16200000">
              <a:off x="2313" y="2825"/>
              <a:ext cx="457" cy="364"/>
            </a:xfrm>
            <a:prstGeom prst="bentConnector3">
              <a:avLst>
                <a:gd name="adj1" fmla="val 15755"/>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5" name="_s32775"/>
            <p:cNvCxnSpPr>
              <a:cxnSpLocks noChangeShapeType="1"/>
              <a:stCxn id="11" idx="0"/>
              <a:endCxn id="6" idx="2"/>
            </p:cNvCxnSpPr>
            <p:nvPr/>
          </p:nvCxnSpPr>
          <p:spPr bwMode="auto">
            <a:xfrm rot="16200000" flipV="1">
              <a:off x="1197" y="2869"/>
              <a:ext cx="337" cy="395"/>
            </a:xfrm>
            <a:prstGeom prst="bentConnector3">
              <a:avLst>
                <a:gd name="adj1" fmla="val 50000"/>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6" name="_s32776"/>
            <p:cNvCxnSpPr>
              <a:cxnSpLocks noChangeShapeType="1"/>
              <a:stCxn id="10" idx="0"/>
              <a:endCxn id="6" idx="2"/>
            </p:cNvCxnSpPr>
            <p:nvPr/>
          </p:nvCxnSpPr>
          <p:spPr bwMode="auto">
            <a:xfrm rot="5400000" flipH="1" flipV="1">
              <a:off x="811" y="2877"/>
              <a:ext cx="337" cy="378"/>
            </a:xfrm>
            <a:prstGeom prst="bentConnector3">
              <a:avLst>
                <a:gd name="adj1" fmla="val 50000"/>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7" name="_s32777"/>
            <p:cNvCxnSpPr>
              <a:cxnSpLocks noChangeShapeType="1"/>
            </p:cNvCxnSpPr>
            <p:nvPr/>
          </p:nvCxnSpPr>
          <p:spPr bwMode="auto">
            <a:xfrm rot="5400000" flipH="1">
              <a:off x="4632" y="2019"/>
              <a:ext cx="249" cy="452"/>
            </a:xfrm>
            <a:prstGeom prst="bentConnector3">
              <a:avLst>
                <a:gd name="adj1" fmla="val 28917"/>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8" name="_s32778"/>
            <p:cNvCxnSpPr>
              <a:cxnSpLocks noChangeShapeType="1"/>
              <a:stCxn id="8" idx="0"/>
              <a:endCxn id="4" idx="2"/>
            </p:cNvCxnSpPr>
            <p:nvPr/>
          </p:nvCxnSpPr>
          <p:spPr bwMode="auto">
            <a:xfrm rot="16200000" flipV="1">
              <a:off x="2145" y="1791"/>
              <a:ext cx="301" cy="857"/>
            </a:xfrm>
            <a:prstGeom prst="bentConnector3">
              <a:avLst>
                <a:gd name="adj1" fmla="val 50000"/>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79" name="_s32779"/>
            <p:cNvCxnSpPr>
              <a:cxnSpLocks noChangeShapeType="1"/>
              <a:stCxn id="7" idx="0"/>
              <a:endCxn id="5" idx="2"/>
            </p:cNvCxnSpPr>
            <p:nvPr/>
          </p:nvCxnSpPr>
          <p:spPr bwMode="auto">
            <a:xfrm rot="5400000" flipH="1" flipV="1">
              <a:off x="4169" y="2008"/>
              <a:ext cx="298" cy="427"/>
            </a:xfrm>
            <a:prstGeom prst="bentConnector3">
              <a:avLst>
                <a:gd name="adj1" fmla="val 50000"/>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80" name="_s32780"/>
            <p:cNvCxnSpPr>
              <a:cxnSpLocks noChangeShapeType="1"/>
            </p:cNvCxnSpPr>
            <p:nvPr/>
          </p:nvCxnSpPr>
          <p:spPr bwMode="auto">
            <a:xfrm rot="16200000">
              <a:off x="1416" y="1918"/>
              <a:ext cx="252" cy="650"/>
            </a:xfrm>
            <a:prstGeom prst="bentConnector3">
              <a:avLst>
                <a:gd name="adj1" fmla="val 28569"/>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81" name="_s32781"/>
            <p:cNvCxnSpPr>
              <a:cxnSpLocks noChangeShapeType="1"/>
            </p:cNvCxnSpPr>
            <p:nvPr/>
          </p:nvCxnSpPr>
          <p:spPr bwMode="auto">
            <a:xfrm rot="5400000" flipH="1">
              <a:off x="3688" y="660"/>
              <a:ext cx="329" cy="1356"/>
            </a:xfrm>
            <a:prstGeom prst="bentConnector3">
              <a:avLst>
                <a:gd name="adj1" fmla="val 21884"/>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cxnSp>
          <p:nvCxnSpPr>
            <p:cNvPr id="32782" name="_s32782"/>
            <p:cNvCxnSpPr>
              <a:cxnSpLocks noChangeShapeType="1"/>
              <a:stCxn id="4" idx="0"/>
              <a:endCxn id="3" idx="2"/>
            </p:cNvCxnSpPr>
            <p:nvPr/>
          </p:nvCxnSpPr>
          <p:spPr bwMode="auto">
            <a:xfrm rot="5400000" flipH="1" flipV="1">
              <a:off x="2403" y="642"/>
              <a:ext cx="235" cy="1308"/>
            </a:xfrm>
            <a:prstGeom prst="bentConnector3">
              <a:avLst>
                <a:gd name="adj1" fmla="val 50000"/>
              </a:avLst>
            </a:prstGeom>
            <a:noFill/>
            <a:ln w="28575">
              <a:solidFill>
                <a:srgbClr val="FFFF00"/>
              </a:solidFill>
              <a:miter lim="800000"/>
              <a:headEnd/>
              <a:tailEnd/>
            </a:ln>
            <a:extLst>
              <a:ext uri="{909E8E84-426E-40DD-AFC4-6F175D3DCCD1}">
                <a14:hiddenFill xmlns:a14="http://schemas.microsoft.com/office/drawing/2010/main">
                  <a:noFill/>
                </a14:hiddenFill>
              </a:ext>
            </a:extLst>
          </p:spPr>
        </p:cxnSp>
        <p:sp>
          <p:nvSpPr>
            <p:cNvPr id="3" name="_s32783"/>
            <p:cNvSpPr>
              <a:spLocks noChangeArrowheads="1"/>
            </p:cNvSpPr>
            <p:nvPr/>
          </p:nvSpPr>
          <p:spPr bwMode="auto">
            <a:xfrm>
              <a:off x="2635" y="527"/>
              <a:ext cx="1079" cy="652"/>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3200" b="1" i="0" u="none" strike="noStrike" cap="none" normalizeH="0" dirty="0" smtClean="0">
                  <a:ln>
                    <a:noFill/>
                  </a:ln>
                  <a:effectLst/>
                  <a:latin typeface="+mn-lt"/>
                  <a:cs typeface="Arial" charset="0"/>
                </a:rPr>
                <a:t>ICF</a:t>
              </a:r>
            </a:p>
          </p:txBody>
        </p:sp>
        <p:sp>
          <p:nvSpPr>
            <p:cNvPr id="4" name="_s32784"/>
            <p:cNvSpPr>
              <a:spLocks noChangeArrowheads="1"/>
            </p:cNvSpPr>
            <p:nvPr/>
          </p:nvSpPr>
          <p:spPr bwMode="auto">
            <a:xfrm>
              <a:off x="1047" y="1414"/>
              <a:ext cx="1639" cy="655"/>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effectLst/>
                  <a:latin typeface="+mn-lt"/>
                </a:rPr>
                <a:t>1st</a:t>
              </a:r>
              <a:r>
                <a:rPr kumimoji="0" lang="pt-PT" altLang="pt-PT" b="1" i="0" u="none" strike="noStrike" cap="none" normalizeH="0" dirty="0" smtClean="0">
                  <a:ln>
                    <a:noFill/>
                  </a:ln>
                  <a:effectLst/>
                  <a:latin typeface="+mn-lt"/>
                </a:rPr>
                <a:t> </a:t>
              </a:r>
              <a:r>
                <a:rPr lang="pt-PT" altLang="pt-PT" b="1" dirty="0" err="1">
                  <a:latin typeface="+mn-lt"/>
                </a:rPr>
                <a:t>P</a:t>
              </a:r>
              <a:r>
                <a:rPr kumimoji="0" lang="pt-PT" altLang="pt-PT" b="1" i="0" u="none" strike="noStrike" cap="none" normalizeH="0" dirty="0" err="1" smtClean="0">
                  <a:ln>
                    <a:noFill/>
                  </a:ln>
                  <a:effectLst/>
                  <a:latin typeface="+mn-lt"/>
                </a:rPr>
                <a:t>art</a:t>
              </a:r>
              <a:endParaRPr kumimoji="0" lang="pt-PT" altLang="pt-PT" b="1" i="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0" i="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rPr>
                <a:t>Functionality</a:t>
              </a:r>
              <a:r>
                <a:rPr kumimoji="0" lang="pt-PT" altLang="pt-PT" b="1" i="0" u="none" strike="noStrike" cap="none" normalizeH="0" dirty="0" smtClean="0">
                  <a:ln>
                    <a:noFill/>
                  </a:ln>
                  <a:effectLst/>
                  <a:latin typeface="+mn-lt"/>
                </a:rPr>
                <a:t> </a:t>
              </a:r>
              <a:r>
                <a:rPr kumimoji="0" lang="pt-PT" altLang="pt-PT" b="1" i="0" u="none" strike="noStrike" cap="none" normalizeH="0" dirty="0" err="1" smtClean="0">
                  <a:ln>
                    <a:noFill/>
                  </a:ln>
                  <a:effectLst/>
                  <a:latin typeface="+mn-lt"/>
                </a:rPr>
                <a:t>and</a:t>
              </a:r>
              <a:r>
                <a:rPr kumimoji="0" lang="pt-PT" altLang="pt-PT" b="1" i="0" u="none" strike="noStrike" cap="none" normalizeH="0" dirty="0" smtClean="0">
                  <a:ln>
                    <a:noFill/>
                  </a:ln>
                  <a:effectLst/>
                  <a:latin typeface="+mn-lt"/>
                </a:rPr>
                <a:t> </a:t>
              </a:r>
              <a:r>
                <a:rPr kumimoji="0" lang="pt-PT" altLang="pt-PT" b="1" i="0" u="none" strike="noStrike" cap="none" normalizeH="0" dirty="0" err="1" smtClean="0">
                  <a:ln>
                    <a:noFill/>
                  </a:ln>
                  <a:effectLst/>
                  <a:latin typeface="+mn-lt"/>
                </a:rPr>
                <a:t>Disability</a:t>
              </a:r>
              <a:r>
                <a:rPr kumimoji="0" lang="pt-PT" altLang="pt-PT" b="1" i="0" u="none" strike="noStrike" cap="none" normalizeH="0" baseline="0" dirty="0" smtClean="0">
                  <a:ln>
                    <a:noFill/>
                  </a:ln>
                  <a:effectLst/>
                  <a:latin typeface="+mn-lt"/>
                </a:rPr>
                <a:t> </a:t>
              </a:r>
            </a:p>
          </p:txBody>
        </p:sp>
        <p:sp>
          <p:nvSpPr>
            <p:cNvPr id="5" name="_s32785"/>
            <p:cNvSpPr>
              <a:spLocks noChangeArrowheads="1"/>
            </p:cNvSpPr>
            <p:nvPr/>
          </p:nvSpPr>
          <p:spPr bwMode="auto">
            <a:xfrm>
              <a:off x="3762" y="1508"/>
              <a:ext cx="1538" cy="564"/>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effectLst/>
                  <a:latin typeface="+mn-lt"/>
                  <a:cs typeface="Arial" charset="0"/>
                </a:rPr>
                <a:t>2nd </a:t>
              </a:r>
              <a:r>
                <a:rPr kumimoji="0" lang="pt-PT" altLang="pt-PT" b="1" i="0" u="none" strike="noStrike" cap="none" normalizeH="0" baseline="0" dirty="0" err="1" smtClean="0">
                  <a:ln>
                    <a:noFill/>
                  </a:ln>
                  <a:effectLst/>
                  <a:latin typeface="+mn-lt"/>
                  <a:cs typeface="Arial" charset="0"/>
                </a:rPr>
                <a:t>Part</a:t>
              </a:r>
              <a:endParaRPr kumimoji="0" lang="pt-PT" altLang="pt-PT" b="1" i="0" u="none" strike="noStrike" cap="none" normalizeH="0" baseline="0" dirty="0" smtClean="0">
                <a:ln>
                  <a:noFill/>
                </a:ln>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effectLst/>
                <a:latin typeface="+mn-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effectLst/>
                  <a:latin typeface="+mn-lt"/>
                  <a:cs typeface="Arial" charset="0"/>
                </a:rPr>
                <a:t>Contextual </a:t>
              </a:r>
              <a:r>
                <a:rPr kumimoji="0" lang="pt-PT" altLang="pt-PT" b="1" i="0" u="none" strike="noStrike" cap="none" normalizeH="0" baseline="0" dirty="0" err="1" smtClean="0">
                  <a:ln>
                    <a:noFill/>
                  </a:ln>
                  <a:effectLst/>
                  <a:latin typeface="+mn-lt"/>
                  <a:cs typeface="Arial" charset="0"/>
                </a:rPr>
                <a:t>Factors</a:t>
              </a:r>
              <a:endParaRPr kumimoji="0" lang="pt-PT" altLang="pt-PT" b="1" i="0" u="none" strike="noStrike" cap="none" normalizeH="0" baseline="0" dirty="0" smtClean="0">
                <a:ln>
                  <a:noFill/>
                </a:ln>
                <a:effectLst/>
                <a:latin typeface="+mn-lt"/>
                <a:cs typeface="Arial" charset="0"/>
              </a:endParaRPr>
            </a:p>
          </p:txBody>
        </p:sp>
        <p:sp>
          <p:nvSpPr>
            <p:cNvPr id="6" name="_s32786"/>
            <p:cNvSpPr>
              <a:spLocks noChangeArrowheads="1"/>
            </p:cNvSpPr>
            <p:nvPr/>
          </p:nvSpPr>
          <p:spPr bwMode="auto">
            <a:xfrm>
              <a:off x="630" y="2375"/>
              <a:ext cx="1077" cy="523"/>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Functions</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and</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Structures</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of</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the</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Body</a:t>
              </a:r>
              <a:endParaRPr kumimoji="0" lang="pt-PT" altLang="pt-PT" b="1" i="0" u="none" strike="noStrike" cap="none" normalizeH="0" baseline="0" dirty="0" smtClean="0">
                <a:ln>
                  <a:noFill/>
                </a:ln>
                <a:effectLst/>
                <a:latin typeface="+mn-lt"/>
                <a:cs typeface="Arial" charset="0"/>
              </a:endParaRPr>
            </a:p>
          </p:txBody>
        </p:sp>
        <p:sp>
          <p:nvSpPr>
            <p:cNvPr id="7" name="_s32787"/>
            <p:cNvSpPr>
              <a:spLocks noChangeArrowheads="1"/>
            </p:cNvSpPr>
            <p:nvPr/>
          </p:nvSpPr>
          <p:spPr bwMode="auto">
            <a:xfrm>
              <a:off x="3711" y="2370"/>
              <a:ext cx="786" cy="527"/>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Environmental</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Factors</a:t>
              </a:r>
              <a:endParaRPr kumimoji="0" lang="pt-PT" altLang="pt-PT" b="1" i="0" u="none" strike="noStrike" cap="none" normalizeH="0" baseline="0" dirty="0" smtClean="0">
                <a:ln>
                  <a:noFill/>
                </a:ln>
                <a:effectLst/>
                <a:latin typeface="+mn-lt"/>
                <a:cs typeface="Arial" charset="0"/>
              </a:endParaRPr>
            </a:p>
          </p:txBody>
        </p:sp>
        <p:sp>
          <p:nvSpPr>
            <p:cNvPr id="8" name="_s32788"/>
            <p:cNvSpPr>
              <a:spLocks noChangeArrowheads="1"/>
            </p:cNvSpPr>
            <p:nvPr/>
          </p:nvSpPr>
          <p:spPr bwMode="auto">
            <a:xfrm>
              <a:off x="2160" y="2370"/>
              <a:ext cx="1127" cy="40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Activity</a:t>
              </a:r>
              <a:r>
                <a:rPr kumimoji="0" lang="pt-PT" altLang="pt-PT" b="1" i="0" u="none" strike="noStrike" cap="none" normalizeH="0" dirty="0" smtClean="0">
                  <a:ln>
                    <a:noFill/>
                  </a:ln>
                  <a:effectLst/>
                  <a:latin typeface="+mn-lt"/>
                  <a:cs typeface="Arial" charset="0"/>
                </a:rPr>
                <a:t> </a:t>
              </a:r>
              <a:r>
                <a:rPr kumimoji="0" lang="pt-PT" altLang="pt-PT" b="1" i="0" u="none" strike="noStrike" cap="none" normalizeH="0" dirty="0" err="1" smtClean="0">
                  <a:ln>
                    <a:noFill/>
                  </a:ln>
                  <a:effectLst/>
                  <a:latin typeface="+mn-lt"/>
                  <a:cs typeface="Arial" charset="0"/>
                </a:rPr>
                <a:t>and</a:t>
              </a:r>
              <a:r>
                <a:rPr kumimoji="0" lang="pt-PT" altLang="pt-PT" b="1" i="0" u="none" strike="noStrike" cap="none" normalizeH="0" dirty="0" smtClean="0">
                  <a:ln>
                    <a:noFill/>
                  </a:ln>
                  <a:effectLst/>
                  <a:latin typeface="+mn-lt"/>
                  <a:cs typeface="Arial" charset="0"/>
                </a:rPr>
                <a:t> </a:t>
              </a:r>
              <a:r>
                <a:rPr kumimoji="0" lang="pt-PT" altLang="pt-PT" b="1" i="0" u="none" strike="noStrike" cap="none" normalizeH="0" dirty="0" err="1" smtClean="0">
                  <a:ln>
                    <a:noFill/>
                  </a:ln>
                  <a:effectLst/>
                  <a:latin typeface="+mn-lt"/>
                  <a:cs typeface="Arial" charset="0"/>
                </a:rPr>
                <a:t>Participation</a:t>
              </a:r>
              <a:endParaRPr kumimoji="0" lang="pt-PT" altLang="pt-PT" b="1" i="0" u="none" strike="noStrike" cap="none" normalizeH="0" baseline="0" dirty="0" smtClean="0">
                <a:ln>
                  <a:noFill/>
                </a:ln>
                <a:effectLst/>
                <a:latin typeface="+mn-lt"/>
                <a:cs typeface="Arial" charset="0"/>
              </a:endParaRPr>
            </a:p>
          </p:txBody>
        </p:sp>
        <p:sp>
          <p:nvSpPr>
            <p:cNvPr id="9" name="_s32789"/>
            <p:cNvSpPr>
              <a:spLocks noChangeArrowheads="1"/>
            </p:cNvSpPr>
            <p:nvPr/>
          </p:nvSpPr>
          <p:spPr bwMode="auto">
            <a:xfrm>
              <a:off x="4624" y="2375"/>
              <a:ext cx="717" cy="40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Personal</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Factors</a:t>
              </a:r>
              <a:endParaRPr kumimoji="0" lang="pt-PT" altLang="pt-PT" b="1" i="0" u="none" strike="noStrike" cap="none" normalizeH="0" baseline="0" dirty="0" smtClean="0">
                <a:ln>
                  <a:noFill/>
                </a:ln>
                <a:effectLst/>
                <a:latin typeface="+mn-lt"/>
                <a:cs typeface="Arial" charset="0"/>
              </a:endParaRPr>
            </a:p>
          </p:txBody>
        </p:sp>
        <p:sp>
          <p:nvSpPr>
            <p:cNvPr id="10" name="_s32790"/>
            <p:cNvSpPr>
              <a:spLocks noChangeArrowheads="1"/>
            </p:cNvSpPr>
            <p:nvPr/>
          </p:nvSpPr>
          <p:spPr bwMode="auto">
            <a:xfrm>
              <a:off x="432" y="3235"/>
              <a:ext cx="717" cy="649"/>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Changing</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Body</a:t>
              </a:r>
              <a:r>
                <a:rPr kumimoji="0" lang="pt-PT" altLang="pt-PT" b="1" i="0" u="none" strike="noStrike" cap="none" normalizeH="0" baseline="0" dirty="0" smtClean="0">
                  <a:ln>
                    <a:noFill/>
                  </a:ln>
                  <a:effectLst/>
                  <a:latin typeface="+mn-lt"/>
                  <a:cs typeface="Arial" charset="0"/>
                </a:rPr>
                <a:t> </a:t>
              </a:r>
              <a:r>
                <a:rPr kumimoji="0" lang="pt-PT" altLang="pt-PT" b="1" i="0" u="none" strike="noStrike" cap="none" normalizeH="0" baseline="0" dirty="0" err="1" smtClean="0">
                  <a:ln>
                    <a:noFill/>
                  </a:ln>
                  <a:effectLst/>
                  <a:latin typeface="+mn-lt"/>
                  <a:cs typeface="Arial" charset="0"/>
                </a:rPr>
                <a:t>Functions</a:t>
              </a:r>
              <a:endParaRPr kumimoji="0" lang="pt-PT" altLang="pt-PT" b="1" i="0" u="none" strike="noStrike" cap="none" normalizeH="0" baseline="0" dirty="0" smtClean="0">
                <a:ln>
                  <a:noFill/>
                </a:ln>
                <a:effectLst/>
                <a:latin typeface="+mn-lt"/>
                <a:cs typeface="Arial" charset="0"/>
              </a:endParaRPr>
            </a:p>
          </p:txBody>
        </p:sp>
        <p:sp>
          <p:nvSpPr>
            <p:cNvPr id="11" name="_s32791"/>
            <p:cNvSpPr>
              <a:spLocks noChangeArrowheads="1"/>
            </p:cNvSpPr>
            <p:nvPr/>
          </p:nvSpPr>
          <p:spPr bwMode="auto">
            <a:xfrm>
              <a:off x="1200" y="3235"/>
              <a:ext cx="727" cy="649"/>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Alteration</a:t>
              </a:r>
              <a:r>
                <a:rPr kumimoji="0" lang="pt-PT" altLang="pt-PT" b="1" i="0" u="none" strike="noStrike" cap="none" normalizeH="0" dirty="0" smtClean="0">
                  <a:ln>
                    <a:noFill/>
                  </a:ln>
                  <a:effectLst/>
                  <a:latin typeface="+mn-lt"/>
                  <a:cs typeface="Arial" charset="0"/>
                </a:rPr>
                <a:t> </a:t>
              </a:r>
              <a:r>
                <a:rPr kumimoji="0" lang="pt-PT" altLang="pt-PT" b="1" i="0" u="none" strike="noStrike" cap="none" normalizeH="0" dirty="0" err="1" smtClean="0">
                  <a:ln>
                    <a:noFill/>
                  </a:ln>
                  <a:effectLst/>
                  <a:latin typeface="+mn-lt"/>
                  <a:cs typeface="Arial" charset="0"/>
                </a:rPr>
                <a:t>of</a:t>
              </a:r>
              <a:r>
                <a:rPr kumimoji="0" lang="pt-PT" altLang="pt-PT" b="1" i="0" u="none" strike="noStrike" cap="none" normalizeH="0" dirty="0" smtClean="0">
                  <a:ln>
                    <a:noFill/>
                  </a:ln>
                  <a:effectLst/>
                  <a:latin typeface="+mn-lt"/>
                  <a:cs typeface="Arial" charset="0"/>
                </a:rPr>
                <a:t> </a:t>
              </a:r>
              <a:r>
                <a:rPr kumimoji="0" lang="pt-PT" altLang="pt-PT" b="1" i="0" u="none" strike="noStrike" cap="none" normalizeH="0" dirty="0" err="1" smtClean="0">
                  <a:ln>
                    <a:noFill/>
                  </a:ln>
                  <a:effectLst/>
                  <a:latin typeface="+mn-lt"/>
                  <a:cs typeface="Arial" charset="0"/>
                </a:rPr>
                <a:t>Body</a:t>
              </a:r>
              <a:r>
                <a:rPr kumimoji="0" lang="pt-PT" altLang="pt-PT" b="1" i="0" u="none" strike="noStrike" cap="none" normalizeH="0" dirty="0" smtClean="0">
                  <a:ln>
                    <a:noFill/>
                  </a:ln>
                  <a:effectLst/>
                  <a:latin typeface="+mn-lt"/>
                  <a:cs typeface="Arial" charset="0"/>
                </a:rPr>
                <a:t> </a:t>
              </a:r>
              <a:r>
                <a:rPr kumimoji="0" lang="pt-PT" altLang="pt-PT" b="1" i="0" u="none" strike="noStrike" cap="none" normalizeH="0" dirty="0" err="1" smtClean="0">
                  <a:ln>
                    <a:noFill/>
                  </a:ln>
                  <a:effectLst/>
                  <a:latin typeface="+mn-lt"/>
                  <a:cs typeface="Arial" charset="0"/>
                </a:rPr>
                <a:t>Structures</a:t>
              </a:r>
              <a:endParaRPr kumimoji="0" lang="pt-PT" altLang="pt-PT" b="1" i="0" u="none" strike="noStrike" cap="none" normalizeH="0" baseline="0" dirty="0" smtClean="0">
                <a:ln>
                  <a:noFill/>
                </a:ln>
                <a:effectLst/>
                <a:latin typeface="+mn-lt"/>
                <a:cs typeface="Arial" charset="0"/>
              </a:endParaRPr>
            </a:p>
          </p:txBody>
        </p:sp>
        <p:sp>
          <p:nvSpPr>
            <p:cNvPr id="12" name="_s32792"/>
            <p:cNvSpPr>
              <a:spLocks noChangeArrowheads="1"/>
            </p:cNvSpPr>
            <p:nvPr/>
          </p:nvSpPr>
          <p:spPr bwMode="auto">
            <a:xfrm>
              <a:off x="2033" y="3235"/>
              <a:ext cx="653" cy="649"/>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Competence</a:t>
              </a:r>
              <a:endParaRPr kumimoji="0" lang="pt-PT" altLang="pt-PT" b="1" i="0" u="none" strike="noStrike" cap="none" normalizeH="0" baseline="0" dirty="0" smtClean="0">
                <a:ln>
                  <a:noFill/>
                </a:ln>
                <a:effectLst/>
                <a:latin typeface="+mn-lt"/>
                <a:cs typeface="Arial" charset="0"/>
              </a:endParaRPr>
            </a:p>
          </p:txBody>
        </p:sp>
        <p:sp>
          <p:nvSpPr>
            <p:cNvPr id="13" name="_s32793"/>
            <p:cNvSpPr>
              <a:spLocks noChangeArrowheads="1"/>
            </p:cNvSpPr>
            <p:nvPr/>
          </p:nvSpPr>
          <p:spPr bwMode="auto">
            <a:xfrm>
              <a:off x="2788" y="3235"/>
              <a:ext cx="773" cy="649"/>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effectLst/>
                  <a:latin typeface="+mn-lt"/>
                  <a:cs typeface="Arial" charset="0"/>
                </a:rPr>
                <a:t>Performance</a:t>
              </a:r>
            </a:p>
          </p:txBody>
        </p:sp>
        <p:sp>
          <p:nvSpPr>
            <p:cNvPr id="14" name="_s32794"/>
            <p:cNvSpPr>
              <a:spLocks noChangeArrowheads="1"/>
            </p:cNvSpPr>
            <p:nvPr/>
          </p:nvSpPr>
          <p:spPr bwMode="auto">
            <a:xfrm>
              <a:off x="3702" y="3232"/>
              <a:ext cx="795" cy="652"/>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bg1"/>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err="1" smtClean="0">
                  <a:ln>
                    <a:noFill/>
                  </a:ln>
                  <a:effectLst/>
                  <a:latin typeface="+mn-lt"/>
                  <a:cs typeface="Arial" charset="0"/>
                </a:rPr>
                <a:t>Facilitators</a:t>
              </a:r>
              <a:r>
                <a:rPr kumimoji="0" lang="pt-PT" altLang="pt-PT" b="1" i="0" u="none" strike="noStrike" cap="none" normalizeH="0" baseline="0" dirty="0" smtClean="0">
                  <a:ln>
                    <a:noFill/>
                  </a:ln>
                  <a:effectLst/>
                  <a:latin typeface="+mn-lt"/>
                  <a:cs typeface="Arial" charset="0"/>
                </a:rPr>
                <a:t> / </a:t>
              </a:r>
              <a:r>
                <a:rPr kumimoji="0" lang="pt-PT" altLang="pt-PT" b="1" i="0" u="none" strike="noStrike" cap="none" normalizeH="0" baseline="0" dirty="0" err="1" smtClean="0">
                  <a:ln>
                    <a:noFill/>
                  </a:ln>
                  <a:effectLst/>
                  <a:latin typeface="+mn-lt"/>
                  <a:cs typeface="Arial" charset="0"/>
                </a:rPr>
                <a:t>Barriers</a:t>
              </a:r>
              <a:endParaRPr kumimoji="0" lang="pt-PT" altLang="pt-PT" b="1" i="0" u="none" strike="noStrike" cap="none" normalizeH="0" baseline="0" dirty="0" smtClean="0">
                <a:ln>
                  <a:noFill/>
                </a:ln>
                <a:effectLst/>
                <a:latin typeface="+mn-lt"/>
                <a:cs typeface="Arial" charset="0"/>
              </a:endParaRPr>
            </a:p>
          </p:txBody>
        </p:sp>
      </p:gr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title"/>
          </p:nvPr>
        </p:nvSpPr>
        <p:spPr>
          <a:xfrm>
            <a:off x="1403648" y="404664"/>
            <a:ext cx="5976962" cy="566438"/>
          </a:xfrm>
        </p:spPr>
        <p:txBody>
          <a:bodyPr>
            <a:normAutofit fontScale="90000"/>
          </a:bodyPr>
          <a:lstStyle/>
          <a:p>
            <a:pPr algn="ctr" fontAlgn="auto">
              <a:spcAft>
                <a:spcPts val="0"/>
              </a:spcAft>
              <a:defRPr/>
            </a:pPr>
            <a:r>
              <a:rPr lang="pt-PT" sz="2400" b="1" cap="all" dirty="0" smtClean="0">
                <a:effectLst>
                  <a:outerShdw blurRad="38100" dist="38100" dir="2700000" algn="tl">
                    <a:srgbClr val="000000">
                      <a:alpha val="43137"/>
                    </a:srgbClr>
                  </a:outerShdw>
                </a:effectLst>
              </a:rPr>
              <a:t> </a:t>
            </a:r>
            <a:r>
              <a:rPr lang="pt-PT" sz="4000" b="1" cap="all" dirty="0" smtClean="0">
                <a:effectLst>
                  <a:outerShdw blurRad="38100" dist="38100" dir="2700000" algn="tl">
                    <a:srgbClr val="000000">
                      <a:alpha val="43137"/>
                    </a:srgbClr>
                  </a:outerShdw>
                </a:effectLst>
              </a:rPr>
              <a:t>ICF </a:t>
            </a:r>
            <a:r>
              <a:rPr lang="pt-PT" sz="4000" b="1" cap="all" dirty="0" err="1" smtClean="0">
                <a:effectLst>
                  <a:outerShdw blurRad="38100" dist="38100" dir="2700000" algn="tl">
                    <a:srgbClr val="000000">
                      <a:alpha val="43137"/>
                    </a:srgbClr>
                  </a:outerShdw>
                </a:effectLst>
              </a:rPr>
              <a:t>in</a:t>
            </a:r>
            <a:r>
              <a:rPr lang="pt-PT" sz="4000" b="1" cap="all" dirty="0" smtClean="0">
                <a:effectLst>
                  <a:outerShdw blurRad="38100" dist="38100" dir="2700000" algn="tl">
                    <a:srgbClr val="000000">
                      <a:alpha val="43137"/>
                    </a:srgbClr>
                  </a:outerShdw>
                </a:effectLst>
              </a:rPr>
              <a:t> </a:t>
            </a:r>
            <a:r>
              <a:rPr lang="pt-PT" sz="4000" b="1" cap="all" dirty="0" err="1" smtClean="0">
                <a:effectLst>
                  <a:outerShdw blurRad="38100" dist="38100" dir="2700000" algn="tl">
                    <a:srgbClr val="000000">
                      <a:alpha val="43137"/>
                    </a:srgbClr>
                  </a:outerShdw>
                </a:effectLst>
              </a:rPr>
              <a:t>education</a:t>
            </a:r>
            <a:endParaRPr lang="pt-PT" sz="4000" b="1" cap="all" dirty="0">
              <a:effectLst>
                <a:outerShdw blurRad="38100" dist="38100" dir="2700000" algn="tl">
                  <a:srgbClr val="000000">
                    <a:alpha val="43137"/>
                  </a:srgbClr>
                </a:outerShdw>
              </a:effectLst>
            </a:endParaRPr>
          </a:p>
        </p:txBody>
      </p:sp>
      <p:sp>
        <p:nvSpPr>
          <p:cNvPr id="76801" name="Rectangle 4"/>
          <p:cNvSpPr>
            <a:spLocks noGrp="1" noChangeArrowheads="1"/>
          </p:cNvSpPr>
          <p:nvPr>
            <p:ph idx="1"/>
          </p:nvPr>
        </p:nvSpPr>
        <p:spPr>
          <a:xfrm>
            <a:off x="3635896" y="1772816"/>
            <a:ext cx="5184576" cy="4104456"/>
          </a:xfrm>
        </p:spPr>
        <p:txBody>
          <a:bodyPr>
            <a:noAutofit/>
          </a:bodyPr>
          <a:lstStyle/>
          <a:p>
            <a:pPr marL="0" indent="0" algn="just">
              <a:lnSpc>
                <a:spcPct val="200000"/>
              </a:lnSpc>
              <a:spcBef>
                <a:spcPts val="0"/>
              </a:spcBef>
              <a:buFontTx/>
              <a:buNone/>
            </a:pP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In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Education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it</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is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necessary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to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have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common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referencial to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all</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the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technicians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so</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that</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they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can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properly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identify</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the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students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needs</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to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make</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proper</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 </a:t>
            </a:r>
            <a:r>
              <a:rPr lang="pt-PT" sz="2400" b="1" spc="-100" dirty="0" err="1">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rPr>
              <a:t>intervention</a:t>
            </a:r>
            <a:r>
              <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rPr>
              <a:t> </a:t>
            </a:r>
            <a:r>
              <a:rPr lang="pt-PT" sz="2400" b="1" spc="-100" dirty="0" err="1"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plan</a:t>
            </a:r>
            <a:r>
              <a:rPr lang="pt-PT" sz="2400" b="1" spc="-100" dirty="0" smtClean="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rPr>
              <a:t>.</a:t>
            </a:r>
            <a:endParaRPr lang="pt-PT" sz="2400" b="1" spc="-100" dirty="0">
              <a:ln w="3200">
                <a:solidFill>
                  <a:schemeClr val="bg2">
                    <a:shade val="75000"/>
                    <a:alpha val="25000"/>
                  </a:schemeClr>
                </a:solidFill>
                <a:prstDash val="solid"/>
                <a:round/>
              </a:ln>
              <a:solidFill>
                <a:schemeClr val="tx1">
                  <a:lumMod val="75000"/>
                  <a:lumOff val="25000"/>
                </a:schemeClr>
              </a:solidFill>
              <a:effectLst>
                <a:innerShdw blurRad="50800" dist="25400" dir="13500000">
                  <a:prstClr val="black">
                    <a:alpha val="70000"/>
                  </a:prstClr>
                </a:innerShdw>
              </a:effectLst>
              <a:ea typeface="+mj-ea"/>
              <a:cs typeface="+mj-cs"/>
            </a:endParaRPr>
          </a:p>
        </p:txBody>
      </p:sp>
      <p:pic>
        <p:nvPicPr>
          <p:cNvPr id="76803" name="Picture 6"/>
          <p:cNvPicPr>
            <a:picLocks noChangeAspect="1" noChangeArrowheads="1"/>
          </p:cNvPicPr>
          <p:nvPr/>
        </p:nvPicPr>
        <p:blipFill>
          <a:blip r:embed="rId3" cstate="print"/>
          <a:srcRect/>
          <a:stretch>
            <a:fillRect/>
          </a:stretch>
        </p:blipFill>
        <p:spPr bwMode="auto">
          <a:xfrm>
            <a:off x="684213" y="1989138"/>
            <a:ext cx="2732087" cy="410527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63167"/>
            <a:ext cx="1512168" cy="7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fade">
                                      <p:cBhvr>
                                        <p:cTn id="7" dur="1000"/>
                                        <p:tgtEl>
                                          <p:spTgt spid="76803"/>
                                        </p:tgtEl>
                                      </p:cBhvr>
                                    </p:animEffect>
                                    <p:anim calcmode="lin" valueType="num">
                                      <p:cBhvr>
                                        <p:cTn id="8" dur="1000" fill="hold"/>
                                        <p:tgtEl>
                                          <p:spTgt spid="76803"/>
                                        </p:tgtEl>
                                        <p:attrNameLst>
                                          <p:attrName>ppt_x</p:attrName>
                                        </p:attrNameLst>
                                      </p:cBhvr>
                                      <p:tavLst>
                                        <p:tav tm="0">
                                          <p:val>
                                            <p:strVal val="#ppt_x"/>
                                          </p:val>
                                        </p:tav>
                                        <p:tav tm="100000">
                                          <p:val>
                                            <p:strVal val="#ppt_x"/>
                                          </p:val>
                                        </p:tav>
                                      </p:tavLst>
                                    </p:anim>
                                    <p:anim calcmode="lin" valueType="num">
                                      <p:cBhvr>
                                        <p:cTn id="9" dur="1000" fill="hold"/>
                                        <p:tgtEl>
                                          <p:spTgt spid="768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1491"/>
                                        </p:tgtEl>
                                        <p:attrNameLst>
                                          <p:attrName>style.visibility</p:attrName>
                                        </p:attrNameLst>
                                      </p:cBhvr>
                                      <p:to>
                                        <p:strVal val="visible"/>
                                      </p:to>
                                    </p:set>
                                    <p:animEffect transition="in" filter="fade">
                                      <p:cBhvr>
                                        <p:cTn id="14" dur="1000"/>
                                        <p:tgtEl>
                                          <p:spTgt spid="191491"/>
                                        </p:tgtEl>
                                      </p:cBhvr>
                                    </p:animEffect>
                                    <p:anim calcmode="lin" valueType="num">
                                      <p:cBhvr>
                                        <p:cTn id="15" dur="1000" fill="hold"/>
                                        <p:tgtEl>
                                          <p:spTgt spid="191491"/>
                                        </p:tgtEl>
                                        <p:attrNameLst>
                                          <p:attrName>ppt_x</p:attrName>
                                        </p:attrNameLst>
                                      </p:cBhvr>
                                      <p:tavLst>
                                        <p:tav tm="0">
                                          <p:val>
                                            <p:strVal val="#ppt_x"/>
                                          </p:val>
                                        </p:tav>
                                        <p:tav tm="100000">
                                          <p:val>
                                            <p:strVal val="#ppt_x"/>
                                          </p:val>
                                        </p:tav>
                                      </p:tavLst>
                                    </p:anim>
                                    <p:anim calcmode="lin" valueType="num">
                                      <p:cBhvr>
                                        <p:cTn id="16" dur="1000" fill="hold"/>
                                        <p:tgtEl>
                                          <p:spTgt spid="1914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6801">
                                            <p:txEl>
                                              <p:pRg st="0" end="0"/>
                                            </p:txEl>
                                          </p:spTgt>
                                        </p:tgtEl>
                                        <p:attrNameLst>
                                          <p:attrName>style.visibility</p:attrName>
                                        </p:attrNameLst>
                                      </p:cBhvr>
                                      <p:to>
                                        <p:strVal val="visible"/>
                                      </p:to>
                                    </p:set>
                                    <p:animEffect transition="in" filter="fade">
                                      <p:cBhvr>
                                        <p:cTn id="21" dur="1000"/>
                                        <p:tgtEl>
                                          <p:spTgt spid="76801">
                                            <p:txEl>
                                              <p:pRg st="0" end="0"/>
                                            </p:txEl>
                                          </p:spTgt>
                                        </p:tgtEl>
                                      </p:cBhvr>
                                    </p:animEffect>
                                    <p:anim calcmode="lin" valueType="num">
                                      <p:cBhvr>
                                        <p:cTn id="22" dur="10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68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P spid="76801" grpId="0" build="p"/>
    </p:bldLst>
  </p:timing>
</p:sld>
</file>

<file path=ppt/theme/theme1.xml><?xml version="1.0" encoding="utf-8"?>
<a:theme xmlns:a="http://schemas.openxmlformats.org/drawingml/2006/main" name="Setor">
  <a:themeElements>
    <a:clrScheme name="Se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2613</TotalTime>
  <Words>1226</Words>
  <Application>Microsoft Office PowerPoint</Application>
  <PresentationFormat>Apresentação no Ecrã (4:3)</PresentationFormat>
  <Paragraphs>117</Paragraphs>
  <Slides>16</Slides>
  <Notes>4</Notes>
  <HiddenSlides>0</HiddenSlides>
  <MMClips>1</MMClips>
  <ScaleCrop>false</ScaleCrop>
  <HeadingPairs>
    <vt:vector size="4" baseType="variant">
      <vt:variant>
        <vt:lpstr>Tema</vt:lpstr>
      </vt:variant>
      <vt:variant>
        <vt:i4>1</vt:i4>
      </vt:variant>
      <vt:variant>
        <vt:lpstr>Títulos dos diapositivos</vt:lpstr>
      </vt:variant>
      <vt:variant>
        <vt:i4>16</vt:i4>
      </vt:variant>
    </vt:vector>
  </HeadingPairs>
  <TitlesOfParts>
    <vt:vector size="17" baseType="lpstr">
      <vt:lpstr>Setor</vt:lpstr>
      <vt:lpstr>       Special Needs Education in Portugal</vt:lpstr>
      <vt:lpstr>Students with Special Needs are all the students who need resources or special adaptations in the process of learning, because they present difficulties or incapacities that can be reflected in one ore more areas of learning (Bairrão, 1998)</vt:lpstr>
      <vt:lpstr>They are Students with significative limitations at the level of activity and participation in one or more life domains, due to permanent functional and structural alterations, that have implications into difficulties at the level of communication, learning, mobility, authonomy, interpessoal and social participation.    (n.º 1, art.º 1º do Decreto -lei 3/2008 de 7 de january) </vt:lpstr>
      <vt:lpstr> Decreto-Lei n.º 3/2008, jaNUARY 7</vt:lpstr>
      <vt:lpstr>Phases of the process</vt:lpstr>
      <vt:lpstr>Apresentação do PowerPoint</vt:lpstr>
      <vt:lpstr>Apresentação do PowerPoint</vt:lpstr>
      <vt:lpstr>Apresentação do PowerPoint</vt:lpstr>
      <vt:lpstr> ICF in education</vt:lpstr>
      <vt:lpstr>Educational measures</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ESPECIAL</dc:title>
  <dc:creator>user</dc:creator>
  <cp:lastModifiedBy>mgrmcarvalho</cp:lastModifiedBy>
  <cp:revision>223</cp:revision>
  <dcterms:created xsi:type="dcterms:W3CDTF">2009-11-01T20:32:29Z</dcterms:created>
  <dcterms:modified xsi:type="dcterms:W3CDTF">2017-03-31T05:45:30Z</dcterms:modified>
</cp:coreProperties>
</file>