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5" r:id="rId6"/>
    <p:sldId id="260" r:id="rId7"/>
    <p:sldId id="262" r:id="rId8"/>
    <p:sldId id="263" r:id="rId9"/>
    <p:sldId id="278" r:id="rId10"/>
    <p:sldId id="276" r:id="rId11"/>
    <p:sldId id="280" r:id="rId12"/>
    <p:sldId id="279" r:id="rId13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64627-6412-424A-B693-843747D6A601}" type="datetimeFigureOut">
              <a:rPr lang="lv-LV" smtClean="0"/>
              <a:t>19.08.2022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134A-978C-49F2-88AD-7EA1745C43F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50768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64627-6412-424A-B693-843747D6A601}" type="datetimeFigureOut">
              <a:rPr lang="lv-LV" smtClean="0"/>
              <a:t>19.08.2022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134A-978C-49F2-88AD-7EA1745C43F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9420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64627-6412-424A-B693-843747D6A601}" type="datetimeFigureOut">
              <a:rPr lang="lv-LV" smtClean="0"/>
              <a:t>19.08.2022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134A-978C-49F2-88AD-7EA1745C43F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5569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64627-6412-424A-B693-843747D6A601}" type="datetimeFigureOut">
              <a:rPr lang="lv-LV" smtClean="0"/>
              <a:t>19.08.2022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134A-978C-49F2-88AD-7EA1745C43F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60926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64627-6412-424A-B693-843747D6A601}" type="datetimeFigureOut">
              <a:rPr lang="lv-LV" smtClean="0"/>
              <a:t>19.08.2022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134A-978C-49F2-88AD-7EA1745C43F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91227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64627-6412-424A-B693-843747D6A601}" type="datetimeFigureOut">
              <a:rPr lang="lv-LV" smtClean="0"/>
              <a:t>19.08.2022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134A-978C-49F2-88AD-7EA1745C43F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3585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64627-6412-424A-B693-843747D6A601}" type="datetimeFigureOut">
              <a:rPr lang="lv-LV" smtClean="0"/>
              <a:t>19.08.2022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134A-978C-49F2-88AD-7EA1745C43F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85612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64627-6412-424A-B693-843747D6A601}" type="datetimeFigureOut">
              <a:rPr lang="lv-LV" smtClean="0"/>
              <a:t>19.08.2022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134A-978C-49F2-88AD-7EA1745C43F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58583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64627-6412-424A-B693-843747D6A601}" type="datetimeFigureOut">
              <a:rPr lang="lv-LV" smtClean="0"/>
              <a:t>19.08.2022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134A-978C-49F2-88AD-7EA1745C43F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6853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64627-6412-424A-B693-843747D6A601}" type="datetimeFigureOut">
              <a:rPr lang="lv-LV" smtClean="0"/>
              <a:t>19.08.2022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134A-978C-49F2-88AD-7EA1745C43F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71687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64627-6412-424A-B693-843747D6A601}" type="datetimeFigureOut">
              <a:rPr lang="lv-LV" smtClean="0"/>
              <a:t>19.08.2022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134A-978C-49F2-88AD-7EA1745C43F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6228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tx2">
                <a:lumMod val="50000"/>
              </a:schemeClr>
            </a:gs>
            <a:gs pos="43000">
              <a:srgbClr val="FFC000"/>
            </a:gs>
            <a:gs pos="89000">
              <a:srgbClr val="92D05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64627-6412-424A-B693-843747D6A601}" type="datetimeFigureOut">
              <a:rPr lang="lv-LV" smtClean="0"/>
              <a:t>19.08.2022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E134A-978C-49F2-88AD-7EA1745C43F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00379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196752"/>
            <a:ext cx="7772400" cy="2448271"/>
          </a:xfrm>
        </p:spPr>
        <p:txBody>
          <a:bodyPr>
            <a:normAutofit/>
          </a:bodyPr>
          <a:lstStyle/>
          <a:p>
            <a:r>
              <a:rPr lang="lv-LV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Līgo/Jāņi</a:t>
            </a:r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lv-LV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Midsummer celebration on the Summer solstice</a:t>
            </a:r>
            <a:endParaRPr lang="lv-LV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Radošas Līgo idejas visai ģimenei: siera recepte, vainags un latviskās  zīmes | Praktiski.l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541" y="4127584"/>
            <a:ext cx="3304917" cy="2520000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3" name="jāņu dien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199" y="5082784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2" r="14262"/>
          <a:stretch/>
        </p:blipFill>
        <p:spPr>
          <a:xfrm>
            <a:off x="6332379" y="3466030"/>
            <a:ext cx="2125820" cy="19791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6" y="3625459"/>
            <a:ext cx="2340528" cy="21798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1731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2000">
        <p14:ripple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9 rituāli, kas jāveic Vasaras Saulgriežos - Līgo svētki - Kultūra+ - TVNET  - Īstas ziņ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76672"/>
            <a:ext cx="3960440" cy="22317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395536" y="2996952"/>
            <a:ext cx="828092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lv-LV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Looking for fern flower</a:t>
            </a:r>
            <a:r>
              <a:rPr lang="lv-LV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.. It </a:t>
            </a:r>
            <a:r>
              <a:rPr lang="lv-LV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is an old belief that the night from Līgo to Jāņi (from June from</a:t>
            </a:r>
            <a:r>
              <a:rPr lang="lv-LV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23</a:t>
            </a:r>
            <a:r>
              <a:rPr lang="lv-LV" sz="2400" b="1" i="1" baseline="30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rd</a:t>
            </a:r>
            <a:r>
              <a:rPr lang="lv-LV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to June 24</a:t>
            </a:r>
            <a:r>
              <a:rPr lang="lv-LV" sz="2400" b="1" i="1" baseline="30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</a:t>
            </a:r>
            <a:r>
              <a:rPr lang="lv-LV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is the only time of the year when one can see the mysterious and mythical fern flower</a:t>
            </a:r>
            <a:r>
              <a:rPr lang="lv-LV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lv-LV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Generaly</a:t>
            </a:r>
            <a:r>
              <a:rPr lang="en-US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it was believed that Midsummer night is so short that it is not worth sleeping and it is even a shame to sleep in it and not see the sun rising, which is a symbol of this celebration.</a:t>
            </a:r>
            <a:endParaRPr lang="lv-LV" sz="24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lv-LV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50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1000">
        <p14:ripple/>
      </p:transition>
    </mc:Choice>
    <mc:Fallback xmlns="">
      <p:transition spd="slow" advClick="0" advTm="2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3" r="16138"/>
          <a:stretch/>
        </p:blipFill>
        <p:spPr>
          <a:xfrm>
            <a:off x="2339752" y="2204864"/>
            <a:ext cx="4608512" cy="4331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208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4000">
        <p14:rippl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780928"/>
            <a:ext cx="4811122" cy="27538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20688"/>
            <a:ext cx="3460838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1583668" y="617921"/>
            <a:ext cx="30963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COME!</a:t>
            </a:r>
          </a:p>
          <a:p>
            <a:r>
              <a:rPr lang="en-GB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ENJOY</a:t>
            </a:r>
          </a:p>
          <a:p>
            <a:r>
              <a:rPr lang="en-GB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</a:t>
            </a:r>
            <a:r>
              <a:rPr lang="lv-LV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LATVIAN </a:t>
            </a:r>
            <a:r>
              <a:rPr lang="en-GB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CELEBRATIONS!</a:t>
            </a:r>
            <a:endParaRPr lang="en-GB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61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5000">
        <p14:ripple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/>
          </a:bodyPr>
          <a:lstStyle/>
          <a:p>
            <a:r>
              <a:rPr lang="lv-LV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Celebrations</a:t>
            </a:r>
            <a:br>
              <a:rPr lang="lv-LV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lv-LV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Solstices in Latvia</a:t>
            </a:r>
            <a:endParaRPr lang="lv-LV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 anchor="ctr"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lv-LV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Spring Solstice – Easter /Lieldienas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lv-LV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Summer Solstice – Midsummer/Līgo and Jāņi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lv-LV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Autumn Solstice – Michaelmas/Miķeļi jeb Miķeļdiena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lv-LV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Winter Solstice – Christmas Eve/Ziemassvētki</a:t>
            </a:r>
          </a:p>
        </p:txBody>
      </p:sp>
    </p:spTree>
    <p:extLst>
      <p:ext uri="{BB962C8B-B14F-4D97-AF65-F5344CB8AC3E}">
        <p14:creationId xmlns:p14="http://schemas.microsoft.com/office/powerpoint/2010/main" val="235472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2000">
        <p14:ripple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Midsummer celebration traditions</a:t>
            </a:r>
            <a:endParaRPr lang="lv-LV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968552"/>
          </a:xfrm>
        </p:spPr>
        <p:txBody>
          <a:bodyPr anchor="ctr">
            <a:normAutofit fontScale="92500" lnSpcReduction="1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lv-LV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Līgo is a </a:t>
            </a:r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widely celebrated holiday in our country</a:t>
            </a:r>
            <a:r>
              <a:rPr lang="lv-LV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It is the night </a:t>
            </a:r>
            <a:r>
              <a:rPr lang="lv-LV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lv-LV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23</a:t>
            </a:r>
            <a:r>
              <a:rPr lang="lv-LV" sz="2400" b="1" i="1" baseline="30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rd</a:t>
            </a:r>
            <a:r>
              <a:rPr lang="lv-LV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lv-LV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to June </a:t>
            </a:r>
            <a:r>
              <a:rPr lang="lv-LV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24</a:t>
            </a:r>
            <a:r>
              <a:rPr lang="lv-LV" sz="2400" b="1" i="1" baseline="30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 </a:t>
            </a:r>
            <a:r>
              <a:rPr lang="lv-LV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lv-LV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lv-LV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time when </a:t>
            </a:r>
            <a:r>
              <a:rPr lang="lv-LV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Latvians participate in many joyful festivities just like their ancestors used to do a long time </a:t>
            </a:r>
            <a:r>
              <a:rPr lang="lv-LV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ago</a:t>
            </a:r>
            <a:endParaRPr lang="lv-LV" sz="24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Midsummer has always been the biggest and most important festival of all Latvian </a:t>
            </a:r>
            <a:r>
              <a:rPr lang="lv-LV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celebrated days</a:t>
            </a:r>
            <a:r>
              <a:rPr lang="en-US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because during this time the sun is at its highest point </a:t>
            </a:r>
            <a:endParaRPr lang="lv-LV" sz="24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lv-LV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Some of the traditional things we do during this celebration are the very same traditions that out ancestors used to take part in and that have been well preserved</a:t>
            </a:r>
          </a:p>
          <a:p>
            <a:pPr algn="just"/>
            <a:endParaRPr lang="lv-LV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80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8000">
        <p14:ripple/>
      </p:transition>
    </mc:Choice>
    <mc:Fallback xmlns="">
      <p:transition spd="slow" advClick="0" advTm="1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22912" cy="1143000"/>
          </a:xfrm>
        </p:spPr>
        <p:txBody>
          <a:bodyPr>
            <a:normAutofit/>
          </a:bodyPr>
          <a:lstStyle/>
          <a:p>
            <a:pPr algn="l"/>
            <a:r>
              <a:rPr lang="lv-LV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Wreath weaving</a:t>
            </a:r>
            <a:endParaRPr lang="lv-LV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46" y="1412776"/>
            <a:ext cx="5632874" cy="5184576"/>
          </a:xfrm>
        </p:spPr>
        <p:txBody>
          <a:bodyPr anchor="ctr">
            <a:no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wreaths of herbs are intended for daughters and wives, but the wreaths of oak leaves are intended for boys and men, and especially for </a:t>
            </a:r>
            <a:r>
              <a:rPr lang="lv-LV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men who are named Jānis.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lv-LV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These flower crowns are in the shape of a circle because it symbolizes the Sun. </a:t>
            </a:r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crown has not only a symbolic meaning, but also a magical power that depends on the grass and trees woven into it. </a:t>
            </a:r>
            <a:endParaRPr lang="lv-LV" sz="24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Līgo svētku vainaga pīšana un tradīcijas – Articles – Svētku laik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806473"/>
            <a:ext cx="3189107" cy="31891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4437112"/>
            <a:ext cx="3438994" cy="188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31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8000">
        <p14:ripple/>
      </p:transition>
    </mc:Choice>
    <mc:Fallback xmlns="">
      <p:transition spd="slow" advClick="0" advTm="1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708920"/>
            <a:ext cx="6192688" cy="3744416"/>
          </a:xfrm>
        </p:spPr>
        <p:txBody>
          <a:bodyPr anchor="ctr">
            <a:noAutofit/>
          </a:bodyPr>
          <a:lstStyle/>
          <a:p>
            <a:pPr algn="just"/>
            <a:endParaRPr lang="lv-LV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Men's wreaths are always made of oak leaves, but women's wreaths are </a:t>
            </a:r>
            <a:r>
              <a:rPr lang="lv-LV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weaved</a:t>
            </a:r>
            <a:r>
              <a:rPr lang="en-US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from a variety of meadow flowers, married wives also add oak leaves.</a:t>
            </a:r>
            <a:endParaRPr lang="lv-LV" sz="24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lv-LV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There is also the tradition of burning the last year’s weaved crown so that one could get rid of the </a:t>
            </a:r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negative energy accumulated last year</a:t>
            </a:r>
            <a:r>
              <a:rPr lang="lv-LV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Rubeņu kalna pļavās notiks pasākums 'Saulgriežu nakts maģija' - DELF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0648"/>
            <a:ext cx="4691657" cy="26720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6" descr="https://upload.wikimedia.org/wikipedia/commons/thumb/1/14/Ieva_creating_a_crown_from_flowers%2C_Midsummer_festival%2C_Latvia.jpg/220px-Ieva_creating_a_crown_from_flowers%2C_Midsummer_festival%2C_Latv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596658"/>
            <a:ext cx="2095500" cy="3143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9309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8000">
        <p14:ripple/>
      </p:transition>
    </mc:Choice>
    <mc:Fallback xmlns="">
      <p:transition spd="slow" advClick="0" advTm="1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944" cy="1143000"/>
          </a:xfrm>
        </p:spPr>
        <p:txBody>
          <a:bodyPr>
            <a:normAutofit/>
          </a:bodyPr>
          <a:lstStyle/>
          <a:p>
            <a:r>
              <a:rPr lang="lv-LV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Jāņuzāles</a:t>
            </a:r>
            <a:endParaRPr lang="lv-LV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763" y="2254358"/>
            <a:ext cx="8229600" cy="4525963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lv-LV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«Visa laba Jāņu zāle, ko plūc Jāņu vakarā» – is one of the most known Latvian folksong, it is said any herbs or flowers gathered on the Midsummer celebration day is good enough when weaving your own wreath.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lv-LV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Līgo and Jāņi celebration</a:t>
            </a:r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the rooms are decorated with birch, oak and mountain ash branches, ferns, daisies and bent</a:t>
            </a:r>
            <a:r>
              <a:rPr lang="lv-LV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lv-LV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grass</a:t>
            </a:r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Nettles and thistles can be stuck </a:t>
            </a:r>
            <a:r>
              <a:rPr lang="lv-LV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the door so that evil </a:t>
            </a:r>
            <a:r>
              <a:rPr lang="lv-LV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could</a:t>
            </a:r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not come in.</a:t>
            </a:r>
            <a:endParaRPr lang="lv-LV" sz="24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135119"/>
            <a:ext cx="3161108" cy="233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72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9000">
        <p14:ripple/>
      </p:transition>
    </mc:Choice>
    <mc:Fallback xmlns="">
      <p:transition spd="slow" advClick="0" advTm="1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775" y="617537"/>
            <a:ext cx="4464497" cy="1143000"/>
          </a:xfrm>
        </p:spPr>
        <p:txBody>
          <a:bodyPr/>
          <a:lstStyle/>
          <a:p>
            <a:r>
              <a:rPr lang="lv-LV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Bonfire</a:t>
            </a:r>
            <a:endParaRPr lang="lv-LV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975" y="3501008"/>
            <a:ext cx="8656513" cy="216024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It is a famous tradition</a:t>
            </a:r>
            <a:r>
              <a:rPr lang="lv-LV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of Līgo</a:t>
            </a:r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to jump over a </a:t>
            </a:r>
            <a:r>
              <a:rPr lang="lv-LV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small bon</a:t>
            </a:r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fire</a:t>
            </a:r>
            <a:endParaRPr lang="lv-LV" sz="24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lv-LV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Young people also do it while holding hands together with someone, </a:t>
            </a:r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so that the magical force of the flames </a:t>
            </a:r>
            <a:r>
              <a:rPr lang="lv-LV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can </a:t>
            </a:r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bind them together</a:t>
            </a:r>
            <a:endParaRPr lang="lv-LV" sz="24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Valsts izglītības satura centrs Vingrinājumi valodas prasmes A2 līmenim  Tēma – Gadalaiki. Pavasaris u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sp>
        <p:nvSpPr>
          <p:cNvPr id="5" name="AutoShape 4" descr="Valsts izglītības satura centrs Vingrinājumi valodas prasmes A2 līmenim  Tēma – Gadalaiki. Pavasaris u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sp>
        <p:nvSpPr>
          <p:cNvPr id="6" name="AutoShape 6" descr="Valsts izglītības satura centrs Vingrinājumi valodas prasmes A2 līmenim  Tēma – Gadalaiki. Pavasaris u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sp>
        <p:nvSpPr>
          <p:cNvPr id="7" name="AutoShape 8" descr="Valsts izglītības satura centrs Vingrinājumi valodas prasmes A2 līmenim  Tēma – Gadalaiki. Pavasaris u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sp>
        <p:nvSpPr>
          <p:cNvPr id="8" name="AutoShape 10" descr="Valsts izglītības satura centrs Vingrinājumi valodas prasmes A2 līmenim  Tēma – Gadalaiki. Pavasaris u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sp>
        <p:nvSpPr>
          <p:cNvPr id="9" name="AutoShape 12" descr="data:image/jpeg;base64,/9j/4AAQSkZJRgABAQAAAQABAAD/2wCEAAoHCBUVFBgVFRQYGRgaGyEbGxsbGxkbGhwdGxoZGhsaHBodIS0kHR0qHxoaJjclKi4xNDQ0GiM6PzozPi0zNDEBCwsLEA8QHRISHTMrJCozMzMzMzM8MzMzMzUzMzMzMzMzMzMzMzMzMzMzMzMzMzMzMzMzMzMzMzMzMzMzMzMzM//AABEIAOAA4QMBIgACEQEDEQH/xAAcAAABBAMBAAAAAAAAAAAAAAAEAgMFBgABBwj/xAA4EAACAQIEAwYEBQQDAQEBAAABAhEAAwQSITEFQVEGEyJhcYEykaGxFFLB0fAHI0LhYnLxFTNT/8QAGgEAAgMBAQAAAAAAAAAAAAAAAQIAAwQFBv/EACgRAAICAgICAgIBBQEAAAAAAAABAhEDIRIxE0EEUSJhBTJxgZGhFP/aAAwDAQACEQMRAD8AqnYhrNy4Fu3CpA8MkAek8vpXZOEnDKkq6uAYLTmjoJ11rzbYv5YI0qcwHHmRHCs6OxnMpMGNACNqEZ8VVGSUGnaR0D+pna3DlWwtsuXGpdYyIwPwnrI3jaa5Ri4cAorQq+KevMjymp3FYd7iJiLjI2aRAIzeHeVqHs3GQMyGCdIInQyCdaXnb2WRrtEel5hsSOXseXpVn7BWMHcvlMYyqsBlZmypKnVSZG4qDuWVyScwfN8OWFyxuDvM8ophEH5oI5ddaNljpot/ELlnEXr1nDYcMzXD/dBmLakKDbQQJgHXczVe4zwlsNfa2TIGoMbqRoY5HypzBWgrd42YxqCpMqwIgmNv910TE4RLi5mUMTBBbU6ajXemiuSKJT4Ol0cuvYXKofMpGaBrrprqKtv9P8TgvxJbF5FBUZAygWwwZSDJJIaR9TQPaZCu9uEYyvQE76jnvpUC+FKhSRowkHlFJdMdflHZ1Lj/ABbD3sW9rEBLOGYA276W3V2KRKh48QMkSBG1c54vgbdu6wtuHtkyjz8SToSOR6g0m5irjKELu4QyhLMcoO+UHam7rl3GZhPsAY8tqEp2SMWtgoRs8KdeVX7sujAd1cKhnUhToY6x0P3qpvhbghioHMRvrz9KleDX0k97mIzCI3AJ1k0vPZJq0TmP7MZLd17ehUeHmSIkj51BYfg1+A7JIMHU6gDy8quWL40qWyR8HwqTJIjmeennS+HYm1dVWAmBqDoR7U6xqXRS5OJvswRmy3Ht2TbfcpPeBgQwLmIYhgImI1ih+PcWUYhO6FoJaRwVRkZHh5Cm3lIGuXXQnXUURj+IBVyLbUnODrzPKqtiOJ3LBuAIALgy3Tl+INuE6QDp71c1xXYqfI6r2E4Wy4PNopunvFAHiQNBKydOsCNB1pfHuC2cSgtXwQCTcUhgGVkUqyyeWs+etK7D8QZ8HbVVAAIt2y0jOqiSSu6kKD6xPOpl8BbYksmsmGmW8WrSTsJ5CovpltJpUc6wmMPDrgw9tDlDp3jswW2hZNWLRm5Tl2jpU52l7SWLds2+/RmdAAZUeG4CDc1B0AEjcGRTnFMKEt4lrjpN12CsxCraQplIY7n4Tpz0Fc/481u1cwEJOSwly4ynPmInKDmOg9+fpUuhFfRnH7VnAv3dvPdRouIzu6wuQj/AgMrTuADpB0qpHh7ohZysZ8hXMM6sVzCV/LHMaaxTnEMfcuk3LjM86gSxCDkNdhqBTRtju0cXAZzFkkggqYHqcp3qluy+MeKCMJFpTcDqz5CpRkJyB5GcEaFgOsHxDpRfZqxbfF5CBcRyQN0B3YMoYzMiI31oFMOtxHbMwVcu4JGUtBzEbAeh1q84rEYa5bt3LaFEtvIuASylAPABv8Rz6QCI508fsrm6LHwBRfdS9tmtl3C5gWAZhr3iEwhGUqCI386t3BMI1ktbISMzEFRlMGGAP5ozET/xqG7H8U763ojQCUz7FiD8bLAgtv0GlWc3SCecQDG+xk/Ig09kxxXYXFZWZx1rKBoPIITNAijLGHXK4klokRMec0jDtHiO/Tyrb4pgfDAB5co6Gqb9CO+gvBsjq3ehgzRluDZY3zKN9OdG8HW13qd88oD8WokA6ee8UDwq6iuVcSp+k1rFaXf7fhXlm20/2KDEq20dL7WJhnsK1wroJQroxmQPXeuZ9xbRmtsM0sIcHYc9OcyKIxPEruICW2JYqdAPvFC2lcGdQAYJ21oznb0gxjS2y58AwVq5YIA9epqctvC+LRRsT0qC4K7KixqCOu/nNa4pinJAFsson/KBMfFHON/ONqdZYxjtbKfG5SpMR2jwovpkRxKEsB100j51vheAX8KttlBYg78ieXlQJZsqPlVSQAANVlPD7TBPnUtgLjXILqRqYywQQhhydZGsctZquOeD23RZLBNaXRVcZw1wxgE9SBoNY+9ITCESpBnbSNfervdZHCq3+Wg+p2570jDYIQVuKCF0UjQnzJ50vjf2FTSWyFu8Od0QqdUGup1HQVOcE7PXVY3LdsMhA0MddvXnUe+LKEodgdKnOyXaZ7IdWGdWJZfI9PSrIwj77F3v6IzjuFa3cFs5c7y0DYTPXoKdwd9UthpC5fCT6ba86XxR0u3luvCa7roZMak89qGxOFtMji3lZi0ydtef05U6TjdFbakgTDcZm9OUFV1EnUnlp/N6F7WYvvMpysrZtZ0iRoAvIee9Rt/BEXfENY3Xad/pTeIRijZ2JjXqTyGu9RzbVMPFJpklgO1WKsW+7tXCAQIJGZkbaUnbTSNR5VauxHaS4XdMQL1zEXXASZCQijNIJCiDJNUzs1hLN26UuSEaFBnxAkjKw11K7+gqf4/aVcK6Wrh/tXAiBye+a45HelQZJUnKZEc6kfsZv0XHFdn8QLN0Lif/ANrqumdVMal9S06AToBrHtXM8A9suz3ZIQkE5Mys+eVQARo4nUiBArpt+7jLOGw4uLmKW2dtVXIEthFBd93GeSee1cswF0NiHzXk8UlnJKq8wBAjQg66CdKZvoiXZDYpSJYEBSxAXMMywZgrMjlv0qfwfDLT2rrtfto1tC4CMD3kgBUVNwZmT5io/EXl7oA5M5MSEGqpoDm3zEyT1FM4YvldFJWVGcmACimd+kgaVXSLdtApLlsqk+L/ABEwdQduddJ7B8XRWS2tt1bKLbhCCAS0G4VcRmkqDHL0qi8IuFbqOED5DmjXWJ943ro/CcVZxLC3dSGLd6mQFHFzNHdqdmWAmnrTRKsh0lVRHENBbwKoAWCAznTzE/IVIZPEGHQz75f2pq3hxKkgEqJE6kNEGD0ijBTNl8Y6MisrdZQHPI2Ftlpk8tKxkjSNOtG4ESump2O3tpWYhNgSIms7bKuVugbA2gXC9fbXlrU4nB2uW3cggosiOf71AZ40HLX+GrL2f446OEuGbZ0O0jz86eNN7Fna2iJthk0yGQdwDIPIHzp/CcTKgQAWBJ8cQJ0zAczHWut9xYe0O7a2c3ikQTJG5PWqHguy1tXZrjSCjDyVidCOsCp4mnpi+RexnDeNM1rxaSyzEeZ10509gXLEB1MnQgESFXxQNZ6igLnDRauF1fIgkjckwNAY6n70Pb4ixcMiksxjJAgT+U9SevnWXJyekacShXKyfv2g4KqCCNxIBJPLTSPlvWWLmTLqdTlXqpjRiRyB8uW9M4e+dFdPHmbOgADIBEzz0EamsxK+Lwty8PXNrImNJzfXpWNqtPo6CimrHQjFoV1IJYzoMvUDoNtaLwt0KBbJM6AQpPiM6fQ61HW7F3MoMJrvoGOWIIAGnxAEjpT1xXVmLeFROYHLnKiIIBG0xpMmrIZpRdWU5fjxkuhniLqLjZhoDqdOWnzppb4Vlj+A0ziJcsuuUeIyII26bTIHypm5igkBUBMev1rfim5bZysmJqVIkuJH+2w5toPKdz6VG4fE92hJJbKvz5frQT413lJ9xR1vD+HKwkesAzVk3WxoxpUwe9ffKWiddIEkLliD71q0Ge2SFjSCdP8A0CieJYM21UAwAmhB+LmD7UHhEYWyRsdDOskb/cUqe9gfWhjAvcVi45Gdfv8AzrUtx7tUblu3aW2mVEKhipLAtlBcEnRvCCOkmm8Vwu4igMhGVAzRyQ8vPl571Xr9p2LNljxQRrp006UVL6YYxTds6H2h7XJewaWXL+K2CrA6uQmVlLRqC2/pzquYHsliroa6baqFt5kELNyF+FVGmbKCflVctYg23RsqtlM5XGZfQjpVi4X21vWMO9hGJDSEmItq/wAeX32p+X2Nxa6GE/BPbKF2RlkK7KSWOaZgDRQpjLzMmnjwLFi2l4W4RLZ8cgeHKXgzzysQIqtXXn1Ox02GkVYeE8bvFHtl2Y5fAWJ8HUjyCyI9IihyXslNdAGFvOlzMjQ+uvwnxaGTXVP6Y2A57xlXNLQTqdMplRP5ufrXK8ffDXGZSfFrqZMmJluesmrh2Nx163eRS8i2YWII8YhoPTQesdaVS4vYXs7cLUFddv13NFTVOxGOuMZ7yOkU2cZd5XTTc0MpUXWayqP/APQu/wD9KypyQ3M4Rw8CYC+Lrrr5EUa2EGuoMmYGw9KawQUHNqCelSVu3pLTVK299GeU2paBk4ch8IHjI0PLbat4HhzwZMFdAOsHWnrF5d11NIfFNqQxUiknPdIVSk9FhwmHu20a4iHLHiQRBjXbl8zUrhuIW3QHUNsUPL/VUocRuGQbjMNwVMa1IcPxrMpDATG9WxypOkLKDWwzjdnNqqaHUkVAvbCTrqduRqVN8ghe8J/MIMR0FRmOsgvvGmmtJNKTsaEnFDuBuKrFmPjymJBMneCZncVN4C0ty4jXDnkZm8UZrgkweZgBRlJ5+elSdzpr/PWpjhWPyAZ9PEIPTrPXl86qnC0bcPyGmlI6Wblu4iwgYGAPCTB1mdNIg6motuH27rm3l1GsyeUQAdxty6URw3Em4uZIBO4HONIjr51HXsUVvKbYkgxHNpHigcwBzrHJU+j0EVGUbE4PhFm1ccMZJiA5JgeU/eoni3CVTPl1DMGUQdIkEZo5Fh8hzip7iyC6oDgqRqrcxO6n/iaBw5IVluHlpz26e2noKuU/xtHM+RjUXtf5K7Y4QRrBk7adOp+lbxCM2w2j21q13MZaS2cpDDWAIzE6EztzNV7E8TtgZBbaD8RzZYjoeYq1ZZSRy8iSkRvFbpZlHJdB+tF8CvEsEyDpPSTofmBQFwZjmBhDt1n1qU4Tw4O5JuFNtgPUU8ZNkaXGjoeFwgAkjUrB/Wqt23uW7NoqttVzkAt/kxGui7kcifOp3D8URAqG5mYDc7nzqk9ssX3t3UZoUrPSdRl89N6fiCytnhruVvuhKM6lgIzFWkkqOkA/Kh+MYS2LjC0T3Y0BYGREbwNzr8q6JYxCLaUJDZlBuFR8KIoWFHIn96heIYJO8dbcQ7Ag7gM8/IBSRTWwcyj3bZUiecVIYC4yABAJYRmnXUgEeWk/OpnivZd0QOczaxA3Mxljrz08qH4PwnOwEQwYggnkImV6jWjdoblaI+xYD3APhGo01ltAB6T9qt3YyyO8Zbg8KxlJ9xPzmojD4Yd4dCf8iuxlSSI6SKnuEcPNu5m8QVmYMpg6biaV2+heSovBw69aQ+GHWhcPfI0G1PNcqcZUTkjX4Mda3Ws9aqcWS0cVtuSP2p/OWEZiKEcFRS7Snfag4izVSsJMq+g8Mb1rEXwRoflSS8aTvTT2xyEUOJEzVi4QelSIxcDQT51FMNd/encOTm2P6etRxQ0lZL4biJWTEzsenWm0xBaTET8XUihHden89KM4bhL18lbNvPlEkDkCYBJNK19CKDvQ2csxAjr61McG4Qb9xLIb4j4j0UCWb5D5kVJ4bsFinEsba+WYkjyMLVv7IdmvwmdncO7aSBAUDkJ110n0FB22jRjwSb2tG+IcDW3YW3Ybu8rKSxOrHYBj11qN4fwp3vC41xDoRChgSsmSCD4eUg6yKuiDMTtH1JpQtgHQClljt2dSE+KpDX4RCsMoIPIiar3EezoXM1tiBBIQjMJ6KTtPSrSm/pTd22TtTqKS6Fl+emchx7vOiIoABJJjbnPMEftVRxF+62pzsANTGw21rr/HOy63mLBmRp5EAa7iOYnX1J61z7i3DL2HfJcgozaMmin/ALAbGORnyoLT0YMuJx3WgB7jDJlEIF2PXrUrwfFNmIgERuSABHWgsWhVTPQ6xC7RvQPCsRkuEEsAQQSv0PpTQXszzbLHicWG+E7c4mT+goE5iQCdfi8yafscWe2CtseEjUFQYPlUW12CSZk6yNI6jSpKbtiKyUuYxgpy+FtCYgTHWKTwvCO7hWzfFqRMzuPQUBZuwPEBlJEtAmJ5VauCDDEA966vmky0T09qkXfYG6H8crqUXT8oJEt1aDyAA9aRhsItq8oHwsQ3MQfhnTrBn1qcvYENBBJI+GTIgkEj3jel4vBF3RhoVnXyI/erbfpB66Ks2CP4tWHizGSNgIYyNNxr9KtCWknzobA8PYXC7qASDsZiD+oP0qVOFWKshYYyoDe1GoNJOKgS2lFLh/OBTWJwSaa0ZL2CVdoE/wDo+VZTv4NKyktfQLORKQYlvWne8ASOXIGgEaN5BFY9/l8qqp2NxCUM+VY7r50IrdafKAAGi1vZKoQL2vvUhgrZuOqjNrpopJ9hzofDW1ymdztW2uld2gbRSS29FkavZYcT2WuQTbuKxEFkICsJnQgExTXZbF38JiP7dtmYwr243WZ9jzBoPhfay/aOsXF/5b+zb1I3+29xv/ztpbnc/ET78qWprTNzj8d1JNp/R2hW51H3ePWUupaLqHdgoAMmW0AMba1yXFdqcXdBD3WAA1VIX7a1Cpi2RwwJDKwYN0IMg/OmTEn8hL+lHo1EABgc/vTTPrA9/wBqE4VxIX8PbupE3FBjeDHi+RmibhCggaAbt/NzRZoi7VmKwE6+9DX8VaUS95VA/MwA+9UHtz2kfu2tWxlRjlG2ZurMfsK5g6SdRNMo/ZVkzcXSR6LS/augG1cRx/xYN9jIoLE4HvAwZARI8JiDBBBmJ/hrg+DxDW2VlZlM7gkEHrV84P8A1CuJC4hM6aDOPi9T1peJI/Ji9SLw2FVpFxQ28iNNdvlVU7WdmrNu219CEiPANM7Noqjz86t+A4lZxKzauBuo/wAh6g1We2OFuXbiIF/sLsQ2ocnVj5RoPfrS2o7bHyR5xfFX/YpHB7zIWW4rFWPiAjOSNIzHaloQbhhTlXcHcAnUnrpUyUt2bht93nzaNqZA6k7ZvQUPew627meDDf4qRsORnWTV0UpK0cnPCWJ0/wDhC8Ye33gSwSwI1JAAPppoKN4I6JdUXD4VI1j6elE8S4KX/vP4M2gGkAbKIo/B9l9QbkMoAKkEyR0IqeN3pFXNUW3DXra6JoDruY9ulPvfE71F2bCouUDQUY2UgdKvj1QeTCWxK9abbEA6TTbKg0ocFQ20UbfQbC9hvrTKZzG1auXKFt4kqY5UZJAtkjmPlWUx3xrKSo/YbZxV7maSdSedN6RBitG14M2b2FNAyKr4mlRHliY+9LL7UjDtIg7Vl067UPdAa2ODEHYAR1pQed4oZGMxFKe4ZiflQcRkh8oG00B6Ct27X+JEg8xuKYZ9iN6ctuD5Gg0yB7MpgTr5UfwTgV3GXO7sWyY+Nzoi/wDZuXpv5VnZbs7dx13JblUUzcuEeFAeXmx5LXeeD8Lt4Wylm2IVRuYzMebMRuxpFAeGPk9gXZzgQweHWyLhdhJLEQMzb5RyWkM7OpDEggmREDQ7Rz0mpnL7mhcfhSZZYkiD0kaq3qNvei4o2xfHSKTxfhtvKLpthrebJcG5A+EEdNdQfMVzvtNwY4e4MpzIwDI3keRP851165a/tX7eXw5A42iRGYfMVD//AD7VwvYuLNrVCf8AJM5GUg9QwVh71dGnGvooy47dnIUss/hVST5DWnUzKuQxBOvWR51ItYXDX7iXM5a27J4NJysVkHltNRdy8C5YoYM7677Gk1Rj3dMVh8S9syjMh5FSRVhsdqcV3ZUww2zR4h5nqKi7WHXQESp1DDX6dKcxuGC+K07EwJHIzuBSuMemPHPKH9LoGs8VdLjNnLFtyRrJ9akbOLZgLhfQCNBqNdyKrjEg6iCeZqW4Vg3OhJykakcvI+tGTSRRmVrlZOYPu7pi49zOdRmbwt0AA51ceFOBbW2dwANTrVNsWhkUJvnEf8W+4mpPDIM/9xnBET5dDP5TUhlUTHFtssiRmI3FOIgYjkBSO8UKIM+Z3NbTErWiM79FyHXwpJnkK1csc2pLYs9dKGe7IJLU9aI5If8Aw+m9Om2I5VHi8F1DU1i8cgmT8qpa9UFTJHuV/NWVWPxv/I1lTj+gcjnl+6DbUDLPOB4vKTzoUN0rdt/Ie9bYjpQ/Rv60IWadLbU0WrWY1GiNWLc61qKSZiazNRolDgNEYHDvduJbtiXdgijzYwPagjNXX+lNlWx4Y/4W2YeRJRJ+Tmg0GMbZ2vs/wm3hbCWrY8CDU83f/Jz1k/pUgtwtyj13+VBYnFFi1u0fEo1PJZ5+Z8qy3fFvLbILmJLaSdY18/2qt6VmuMb0g86a86Q40M86DPFEkg51jmyNHzAilDFo6ko6t6EGgmmPwku0Q2Nc905G7qE9SWC/p9aB4kuTvgNy6H6fuD86lFtyqqRp3hY+ign7kVE8VbwOTvK+8c6fGCZzTtlirgxV8FYV7jMDAkqTvPTQ1ADrNWDtkj94lxl8BTKD1YEkz8/pVbLfKmnGnRga3sMt3td45zROGuSeg676dYqJXpPvUrgMDcfREZgeYED5ms+RJbYFjlJ1FbH8RlKosZspjNGhB5VK8IuhQwKnaJ8qsFvhVru1tsg0UA+sak0zfweGsr4mE9NSfvWb/wBEXvdmnP8Aw+Vxrkqrvqga1EtlAB8JnqQakjftkgsACND6dPSohnUn+2p8yT9h0p5mUkA9NTWr8JJff7OA8LxS4qSde0TKYpDtB6CtveXeKhFygZlBpDvdKkjXyq9NpdmhR/ZNDFIG1M+VE2shOo0NRPC7BOr9NKlMkLqdaiyNDcEyPxtxQWA0mo0oDP3o/Fb7abzSbFhXkjYCmjFt2GOPdgX4VeordG9yOgrKfgx+ByUGKxmmkmsApKNlGxSwK0K1mqEFmtGkilKRUBRhqf7E8YGExaXH+BgUfyVo8XswVvRTUBIrVQK0eocIyCCI8Qkt+adc089/rQLYoaudth6CY+5qkdgOJ3rmDCXPhRiiNPiywPCfIHQeQjlVrwuFN6fEFVY35z/5WHNJt8V2df42NKPklpMLwV4XLgU6iD9v3oy9aQA5bahtiQok7c96Zw+SyMqeJjpm3k9BFBY7jVvDWrmIuv4VYqg3LMNNBz1/WnxwajvsrzTTlcegrH4oIdNwMqj8zHYD31P/AFqs3LDXL4t3GUFRmIDA+E6kgczvrXLeM9or2Ivd47aAnKn+Kg/cnmanreK71zctltNFgmVUeEAdN/rVzfBFOKskqOh8Gw1tmfvERlUSMwBVQNAROnUk9Sa5pxDgJv47ECwFFoXGhxBQTqQsfFqT5Vab3DS9k27hzMQQSSTvrEnpRvD0WxZUBQsCIGwrNk+Yq12bI/xzcvy6I7hvZTD2fEwzt1bX5DYU7xTjVqwsaZun+qhuP9pAkqplj9PWqTdvvccu5k71TDDPK+U3oOb5OP46440rLRje0F1vg8IYSG0J856ULexKXMpMqwHxefnUJbuSDy6gUVbuAnxAFen+60LHGCpI8/8AJzZczTlJ6/0WKzjUCfH71rB8TtswXXoDG3rVdxLkDRlgnYax+1G8EEXFcQOR/wBinb1Zz18aMbk2y4OpVYAkUixbidYnlSmxmsUl7/pRlJehYykx6zcifKtviSaDF/XXnT4dd4iinY/JiTimE6TWkxgXlWZ1MxTL6awDTeSUXoPJr2P/AIsdKyhu+H5a3R80g+RnMitYsTrUytwAu2UQwjbUVDPEmKaMrOjGVhOIsLGZTpQlPyMp1Ppypg0yGRlbz1qa2KgTVLK1qaL4ZhGu3EtruzBR77n2Emo9bDFW6Opf08tH8GmYaSxHoWP+6lX7V27DFbjKkkhSVJkAcyu1G27SWLS210CqAPYRXIu2WK7zEQNlH1J/8rn4/wA8rZ2Mz4YEv7I6lju3mEtpmN9XJGi21Jc+UzC+5Fco7R8ffGXMzDKi/AgMqg/VjzNQVKBityjRyp5Gx3WKlOA8VNi5mIlToy+WhkeYiorOR0pamT59aEkpKmLCbhJSidXHGbTKHVwRH8mqpxrtMXJS2dOv7VWidI60lWA9azQ+LGLt7NmX+SySjxWhbXJOY79aYymTzpwnT1psAyY1rRVHN37FKR6U5beP1pAszz/1Skg89R9aDSEdB1qyz8oy6gx760euGDQ3wnnHPzoXh+KCnxSJ/m1TKZd40rM5O6ZizNroJS4QNK2zk8jTII6GlZ9djRjKtCJMWSOZrDiJ0kkCm3cdKbd+lOpqhh9rxApprhPOkC4NqQz0HIKHM3rW6Z7wVlLyYSnXMQaHpzuW6U7aw4/yaPStukdJRroFrKNvWLYXwsZ86HazHMGomMNitisCGnVt1GwUIAPSrz/TPhua4+IYeG2Mq/8AZhr8h96pXdsTEEk7Cus8MtDB4RLZgNGZ/wDsdT+3tVGedRpds2/Excp2+kL7UcWFu2zE6nYVyTEXS7FjuTNS3H+JtfuGSco2HnUalg9JpcGPhG32w/Lzc5UukDFY1rYXnT64dzIj+Clrh2IAg76z+9X8kY2gddiay2daMbCtGg09aQmCYkdKnJC8WJW9BnpUhwfglzFE5GtjLuXcLpvMbmBzptOGNEq2vL5Vd/6cYZVa4hXxtHjjQDpPLWT/AOVn+Rm8eNyj2aPj4YyklLoi+zHD1F26lwW3QHu5ZD4idsmaCCY9aZ4x2Xe2pvKVKSZCToPfb5mrv204WWNo20J/uLLLyOuUEbnene2HACcISlwkp4mVdZPMED+aVy18yTnF3XLTRvnhwvFxrfo49dGU7aGstqAR50QmGdiQfmT0pX4MgHVZ6TXZrRxJQaRoJADAyPTY1I4XEEjUx7fr0oXDOAIcc/4aJt3FBJA+dJ47WzPKKl2HIrxTiZjzoU4s8qxsUW1JAMR5U/ji/YOCHTdj4iNKULwiTz2qOJ13nzpJH0qtpXSBxCzf120rT4iQdNqEOwprT3pVEFD/AOKHlWUz71lSg8SPW3rvpT/cjoIrARz/AJ+1LUTVjbOgkxC2xMVsW1mTH850qCNwKdgQNqjbQ2wd7SU9atqZ02pQVZ6etH8P4a9xgFEgnU8h7/pUbpbGjFydIk+y3B1dxdZSFQ6TEMflyqU7Rk3FJGw0/c0Tf4law1tbYhmAiBsI3k1C4/jDXEggAToF02E61l/KUrZ0HKOPG43sgRgxzT57esisNoA6D6fSihiSykTM7eX8FMMmg6DSD94q1zOfIwYYbyJNKfDxpvzkbGn7drMu433/AJ5U1feCNzOnsKMW2K3Qk4bTz9T9qXhraw2oB6ayT0GnvrWd7p5knrVh7OcHS7dsqysUfMzNsIAYkSBIIKjc86WUpJbLIJy6IUppp7xVm7KXLiuVQFpghAkpI0liNV00kfWpfh/BxlxNsXUFs/BoheV1VWYjUbac4q8YPCZLCQBmygMQIkxvHKazZZcotIvUfE7fZl/iNtLLPcAUIJ89By2iue9sOJm1bV8M5C3QPUAidBy33FX98IpJ75VCxBzGVYHlHWqH/UbDWQLKWmAXKRkWMgA0BgbHl7VmxY1OcXL0MpqKfG9/6OZtd8qQGWdBzo58CoPx7dQD9q1b4dEnNNdltJaOc8bBhPJf571lxiR8JPpUlkitOgPIjzijGaa2RYtbIu3daD4COkkUpbh5zRYsjq389qbxGRddQfX/AFRdPSA8Iwbmtae/ppM8/wDyiWGgItk+dbR7h1FtR7j9qihFAWICzsRp9adt2idTBHX9KLtgg+Jf57U27rOsii6QPGkNZB+UfI/vWUrvV6n6fvWUtonBA5sCddJ1+lO2VA0OvvEedLReRyxy0J+1ONbEgEfJd/earts1cWbMRE7/AHFNZPQCicgGkGPQCsydNvn570rsHBjKkRyNE2MUQhWSEnUDnOhrToNdY9hSRYXfXz1oP9jJOPTNs3/EdBz6Hn60wWO5A8uf2o421yqsHmf219jWLYt7lT7/AOqFojTfsHFyBqdo6aUy1wZtixJ5a/IRUibaDXLB35UpGUcv9z5UFKNg4sYsYdiRlBg9ToKVicMFBuO4AGnXWn2uxtMx5feic9p1i4pYAiQYAPzrQs0eNUHwW7sTw7hDOw8JCROdhCbZtyOn3q58GwjNdtPhkC21UKWc7SJPhG5g71BLxWznRnUuF5GCoGwCpMGrZwHtjhoyPnVmiGKjLtABy7T6VjnPm96Rt4xxxfDbEdoeAswuAmc5LK2kB40B1EyunQQfKpzg2OYWVV3WFQLmysgYgAEgsNRSjjLeU5mEMDImQR5VR+2PFnTCqMKGhiS50LKg12GxJ+QFUqF6T7C7nGpLoL7Rdp7Bd0LsxGUFQxhORggfFrrTPDOJYK6e7HhZpyFgHU5VIYmRpO515dageF3LqcPuXWRSUH9slFLwTBOYiYDHQVS7dy6SxCvJ2GwA1ncRVmP4yttPoaeRRgopFpx3DrSAG3eS7IzSk5QDPM/5eUDeo7uyTGvvBobDXLiIVywDtOsQBO3nRoBVAWieaiQQPPNt1rXKPFJ9mOuTqjQQjnPp1raAE6k0m3dDSdAehM+08zWmYdfntSXXQkocdIda2Bsw8tPvNZAjU/b+CkIVPM+oj9aV3IJ3NW8n6FoWFJ2BApLowggfetqInX7UoSdjPkNKa0TiwbI2p0B9qxrZ55T7D5UQ9s84/nvTWQg6kn5fKaKYKGcq/kX6VlPZfL7VlSyURCXz0j6fSti+eZI9Tr8qDR43P0/ald6BsD79eopKF5MNe/oN+uta/Fac6CF2Ty022+9auBjsaXhYOTDUxGY7+vKtnFkzrH60CtpuvvNLS11b5CfrRcEB8glrz6CfnPOdaQMawMafp96VlcgBRt/NqULJjxD7VOC+gpM3dxR0gk/zanLeKIH6kEe1YEgbD0396UcPmMkkeg/eaPjQ4j8WwMgEa8oHvToxTsNj70k2h5n+ddIpQGkDT5/f/VK8aImx0XRBJEiIgg/bpTlrGqdIHLqPtQy2/wAzCOgB/hp78Pb3BPpEfoKHiVDKbQUuIhY5dDO/UdDSLV3Noc0dNxr66UgAbfY0i2q7SfSWg/UTSrAh/Kyaa4xTIbhKxAE6R0gCo+zhF56c9j9CP1pgqdxr8x8zTiTA5eW8U6xIZ5n2OqbcQND1LGD7D9KSLJ3VjHlP6zTAQGYAnzAoR7r/AAkyBy5e1FYwPMyTDASWLA9SZPvprSwV1gBvMg69Y9utRKnmQRl5QafS4QJWATReMXyMkEsiS2VJ66/vpThDrOqanwjWSOen+6iXvXCdfaIH1NOB2GsR15n51ODBzRJIkCWGu/w6frWMqHXLA+WvyqKOIYbOVXzMk+x2pv8AFGIknntt70eDB5ETDKI0zT/Nqa8PNh6HefnM1HfijG5I9QPtFNi8NfD7yKKiwOaJnOOo+RrKhc46H5n96ypxBzP/2Q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pic>
        <p:nvPicPr>
          <p:cNvPr id="10253" name="Picture 1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5" t="11798" r="17487" b="6675"/>
          <a:stretch/>
        </p:blipFill>
        <p:spPr bwMode="auto">
          <a:xfrm>
            <a:off x="6156176" y="465137"/>
            <a:ext cx="2640536" cy="23642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280" y="1090937"/>
            <a:ext cx="3194955" cy="220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96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5000">
        <p14:ripple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12976"/>
            <a:ext cx="8229600" cy="3287180"/>
          </a:xfrm>
        </p:spPr>
        <p:txBody>
          <a:bodyPr anchor="ctr">
            <a:normAutofit lnSpcReduction="1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Must haves for celebration - beer and cheese! </a:t>
            </a:r>
            <a:endParaRPr lang="lv-LV" sz="28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Plenty of food is a must as celebrations last all day and night!</a:t>
            </a:r>
            <a:endParaRPr lang="lv-LV" sz="28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Traditionally, cheese, pies, home-baked bread, buns, beer</a:t>
            </a:r>
            <a:r>
              <a:rPr lang="lv-LV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meat etc. </a:t>
            </a:r>
            <a:r>
              <a:rPr lang="en-US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are placed on the festive table. </a:t>
            </a:r>
          </a:p>
          <a:p>
            <a:endParaRPr lang="lv-LV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lv-LV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8739" y="290728"/>
            <a:ext cx="3538061" cy="2345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604245"/>
            <a:ext cx="6059016" cy="1143000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Typical food</a:t>
            </a:r>
            <a:endParaRPr lang="en-GB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12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9000">
        <p14:ripple/>
      </p:transition>
    </mc:Choice>
    <mc:Fallback xmlns="">
      <p:transition spd="slow" advClick="0" advTm="1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5760640" cy="1143000"/>
          </a:xfrm>
        </p:spPr>
        <p:txBody>
          <a:bodyPr/>
          <a:lstStyle/>
          <a:p>
            <a:r>
              <a:rPr lang="lv-LV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Singing Līgo songs</a:t>
            </a:r>
            <a:endParaRPr lang="lv-LV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25" y="1916832"/>
            <a:ext cx="4690864" cy="2376264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Singing L</a:t>
            </a:r>
            <a:r>
              <a:rPr lang="lv-LV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ī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go songs is </a:t>
            </a:r>
            <a:endParaRPr lang="lv-LV" sz="28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lv-LV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lv-LV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inseparable </a:t>
            </a:r>
            <a:r>
              <a:rPr lang="lv-LV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part of summer solstice celebration!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33319" y="2708920"/>
            <a:ext cx="3778111" cy="21426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803017"/>
            <a:ext cx="3338795" cy="22421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2292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2000">
        <p14:ripple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542</Words>
  <Application>Microsoft Office PowerPoint</Application>
  <PresentationFormat>On-screen Show (4:3)</PresentationFormat>
  <Paragraphs>34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Office Theme</vt:lpstr>
      <vt:lpstr>Līgo/Jāņi The Midsummer celebration on the Summer solstice</vt:lpstr>
      <vt:lpstr>Celebrations Solstices in Latvia</vt:lpstr>
      <vt:lpstr>Midsummer celebration traditions</vt:lpstr>
      <vt:lpstr>    Wreath weaving</vt:lpstr>
      <vt:lpstr>PowerPoint Presentation</vt:lpstr>
      <vt:lpstr>Jāņuzāles</vt:lpstr>
      <vt:lpstr>Bonfire</vt:lpstr>
      <vt:lpstr>Typical food</vt:lpstr>
      <vt:lpstr>Singing Līgo songs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Somer Solstice Līgo</dc:title>
  <dc:creator>Agnese Ermansone</dc:creator>
  <cp:lastModifiedBy>IneseErmansone</cp:lastModifiedBy>
  <cp:revision>40</cp:revision>
  <dcterms:created xsi:type="dcterms:W3CDTF">2022-06-25T09:27:09Z</dcterms:created>
  <dcterms:modified xsi:type="dcterms:W3CDTF">2022-08-19T04:39:28Z</dcterms:modified>
</cp:coreProperties>
</file>