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85" r:id="rId4"/>
    <p:sldId id="256" r:id="rId5"/>
    <p:sldId id="299" r:id="rId6"/>
    <p:sldId id="258" r:id="rId7"/>
    <p:sldId id="257" r:id="rId8"/>
    <p:sldId id="259" r:id="rId9"/>
    <p:sldId id="260" r:id="rId10"/>
    <p:sldId id="261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95" r:id="rId31"/>
    <p:sldId id="296" r:id="rId32"/>
    <p:sldId id="297" r:id="rId33"/>
    <p:sldId id="298" r:id="rId34"/>
    <p:sldId id="279" r:id="rId35"/>
    <p:sldId id="280" r:id="rId36"/>
    <p:sldId id="281" r:id="rId37"/>
    <p:sldId id="282" r:id="rId38"/>
    <p:sldId id="283" r:id="rId39"/>
    <p:sldId id="284" r:id="rId40"/>
    <p:sldId id="300" r:id="rId41"/>
    <p:sldId id="287" r:id="rId42"/>
    <p:sldId id="286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C29"/>
    <a:srgbClr val="D62024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8A2EEC-245B-4C04-B934-E0731481F48C}" type="datetimeFigureOut">
              <a:rPr lang="cs-CZ" smtClean="0"/>
              <a:pPr/>
              <a:t>28.06.2016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B20BB-89B5-434E-AF0E-25364A3DF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80920" cy="864096"/>
          </a:xfrm>
        </p:spPr>
        <p:txBody>
          <a:bodyPr>
            <a:noAutofit/>
          </a:bodyPr>
          <a:lstStyle/>
          <a:p>
            <a:r>
              <a:rPr lang="cs-CZ" sz="6000" dirty="0" smtClean="0"/>
              <a:t>1st public </a:t>
            </a:r>
            <a:r>
              <a:rPr lang="cs-CZ" sz="6000" dirty="0" err="1" smtClean="0"/>
              <a:t>speaking</a:t>
            </a:r>
            <a:endParaRPr lang="cs-CZ" sz="6000" dirty="0"/>
          </a:p>
        </p:txBody>
      </p:sp>
      <p:pic>
        <p:nvPicPr>
          <p:cNvPr id="1026" name="Picture 2" descr="http://eacea.ec.europa.eu/img/logos/erasmus_plus/eu_flag_co_funded_pos_%5Brgb%5D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376" y="5980367"/>
            <a:ext cx="2160000" cy="616691"/>
          </a:xfrm>
          <a:prstGeom prst="rect">
            <a:avLst/>
          </a:prstGeom>
          <a:noFill/>
        </p:spPr>
      </p:pic>
      <p:pic>
        <p:nvPicPr>
          <p:cNvPr id="6" name="Obrázek 5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840" y="5980367"/>
            <a:ext cx="2160000" cy="616985"/>
          </a:xfrm>
          <a:prstGeom prst="rect">
            <a:avLst/>
          </a:prstGeom>
        </p:spPr>
      </p:pic>
      <p:pic>
        <p:nvPicPr>
          <p:cNvPr id="7" name="Obrázek 6" descr="Bulga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328" y="260648"/>
            <a:ext cx="1080000" cy="1080000"/>
          </a:xfrm>
          <a:prstGeom prst="rect">
            <a:avLst/>
          </a:prstGeom>
        </p:spPr>
      </p:pic>
      <p:pic>
        <p:nvPicPr>
          <p:cNvPr id="8" name="Obrázek 7" descr="Czech Republ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816" y="260648"/>
            <a:ext cx="1080000" cy="1080000"/>
          </a:xfrm>
          <a:prstGeom prst="rect">
            <a:avLst/>
          </a:prstGeom>
        </p:spPr>
      </p:pic>
      <p:pic>
        <p:nvPicPr>
          <p:cNvPr id="9" name="Obrázek 8" descr="Roman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2000" y="260648"/>
            <a:ext cx="1080000" cy="1080000"/>
          </a:xfrm>
          <a:prstGeom prst="rect">
            <a:avLst/>
          </a:prstGeom>
        </p:spPr>
      </p:pic>
      <p:pic>
        <p:nvPicPr>
          <p:cNvPr id="10" name="Obrázek 9" descr="Turke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184" y="260648"/>
            <a:ext cx="1080000" cy="1080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31640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15883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Romania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4062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Turkey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44208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Bulgaria</a:t>
            </a:r>
            <a:endParaRPr lang="cs-CZ" dirty="0"/>
          </a:p>
        </p:txBody>
      </p:sp>
      <p:pic>
        <p:nvPicPr>
          <p:cNvPr id="16" name="Obrázek 15" descr="project_logo_motto_smal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1628800"/>
            <a:ext cx="4968552" cy="2671977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1763688" y="5157192"/>
            <a:ext cx="5842992" cy="86409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Let </a:t>
            </a:r>
            <a:r>
              <a:rPr kumimoji="0" lang="cs-CZ" sz="32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</a:t>
            </a:r>
            <a:r>
              <a:rPr kumimoji="0" lang="cs-CZ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Speak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8298-top_foto1-3hx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480" y="1123304"/>
            <a:ext cx="8640000" cy="48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zspbezruce-trinec.cz/wwwzspb/images/exkurze_ct/WP_20160107_09_00_1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6840"/>
            <a:ext cx="8640000" cy="486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spbezruce-trinec.cz/wwwzspb/images/exkurze_ct/WP_20160107_09_01_4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6840"/>
            <a:ext cx="8640000" cy="486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zspbezruce-trinec.cz/wwwzspb/images/exkurze_ct/WP_20160107_10_18_3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6840"/>
            <a:ext cx="8640000" cy="486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zspbezruce-trinec.cz/wwwzspb/images/exkurze_ct/WP_20160107_10_19_2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6840"/>
            <a:ext cx="8640000" cy="486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t-dod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000" y="966963"/>
            <a:ext cx="8640000" cy="4924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8TG66ejq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791" y="1484784"/>
            <a:ext cx="4841305" cy="2646580"/>
          </a:xfrm>
          <a:prstGeom prst="rect">
            <a:avLst/>
          </a:prstGeom>
        </p:spPr>
      </p:pic>
      <p:pic>
        <p:nvPicPr>
          <p:cNvPr id="8" name="Obrázek 7" descr="img-thing (2).jpg"/>
          <p:cNvPicPr>
            <a:picLocks noChangeAspect="1"/>
          </p:cNvPicPr>
          <p:nvPr/>
        </p:nvPicPr>
        <p:blipFill>
          <a:blip r:embed="rId3" cstate="print"/>
          <a:srcRect r="27262"/>
          <a:stretch>
            <a:fillRect/>
          </a:stretch>
        </p:blipFill>
        <p:spPr>
          <a:xfrm>
            <a:off x="6084168" y="620688"/>
            <a:ext cx="2808312" cy="381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cs-CZ" sz="7200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Bulgaria </a:t>
            </a:r>
            <a:r>
              <a:rPr lang="cs-CZ" sz="6600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cs-CZ" sz="6600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cs-CZ" sz="5400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13.3. – 21.3.</a:t>
            </a:r>
            <a:endParaRPr lang="cs-CZ" sz="6600" dirty="0">
              <a:solidFill>
                <a:srgbClr val="66FF99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756" y="5877272"/>
            <a:ext cx="896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Mgr. Martin Raška                Sára Schlesingerová    Petr Durstin       Prokop Szuscik</a:t>
            </a:r>
          </a:p>
          <a:p>
            <a:r>
              <a:rPr lang="cs-CZ" sz="1700" dirty="0" smtClean="0"/>
              <a:t>Mgr. Jan Nowak Ph.D.           Klára Bocková             Adéla Nogová    Jan Byrtus</a:t>
            </a:r>
            <a:endParaRPr lang="cs-CZ" sz="1700" dirty="0"/>
          </a:p>
        </p:txBody>
      </p:sp>
      <p:pic>
        <p:nvPicPr>
          <p:cNvPr id="6" name="Obrázek 5" descr="project_logo_motto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9"/>
            <a:ext cx="2664296" cy="1432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mg-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140968"/>
            <a:ext cx="3233936" cy="3233936"/>
          </a:xfrm>
          <a:prstGeom prst="rect">
            <a:avLst/>
          </a:prstGeom>
        </p:spPr>
      </p:pic>
      <p:pic>
        <p:nvPicPr>
          <p:cNvPr id="6" name="Obrázek 5" descr="Tsjechië-kaart-gevuld-met-vlag-882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3156942" cy="202044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472518" cy="2212298"/>
          </a:xfrm>
        </p:spPr>
        <p:txBody>
          <a:bodyPr>
            <a:normAutofit/>
          </a:bodyPr>
          <a:lstStyle/>
          <a:p>
            <a:endParaRPr lang="cs-CZ" sz="2000" dirty="0" smtClean="0">
              <a:latin typeface="Century Gothic" pitchFamily="34" charset="0"/>
            </a:endParaRPr>
          </a:p>
          <a:p>
            <a:r>
              <a:rPr lang="en-US" sz="2600" dirty="0" smtClean="0">
                <a:latin typeface="Century Gothic" pitchFamily="34" charset="0"/>
              </a:rPr>
              <a:t>1st teambuilding camp</a:t>
            </a:r>
            <a:r>
              <a:rPr lang="cs-CZ" sz="2600" dirty="0" smtClean="0">
                <a:latin typeface="Century Gothic" pitchFamily="34" charset="0"/>
              </a:rPr>
              <a:t> in</a:t>
            </a:r>
            <a:r>
              <a:rPr lang="en-US" sz="2600" dirty="0" smtClean="0">
                <a:latin typeface="Century Gothic" pitchFamily="34" charset="0"/>
              </a:rPr>
              <a:t> </a:t>
            </a:r>
            <a:r>
              <a:rPr lang="en-US" sz="2600" dirty="0" err="1" smtClean="0">
                <a:latin typeface="Century Gothic" pitchFamily="34" charset="0"/>
              </a:rPr>
              <a:t>Chelopech</a:t>
            </a:r>
            <a:r>
              <a:rPr lang="cs-CZ" sz="2600" dirty="0" smtClean="0">
                <a:latin typeface="Century Gothic" pitchFamily="34" charset="0"/>
              </a:rPr>
              <a:t>, </a:t>
            </a:r>
            <a:r>
              <a:rPr lang="cs-CZ" sz="2600" dirty="0" err="1" smtClean="0">
                <a:latin typeface="Century Gothic" pitchFamily="34" charset="0"/>
              </a:rPr>
              <a:t>Bulgaria</a:t>
            </a:r>
            <a:r>
              <a:rPr lang="cs-CZ" sz="2600" dirty="0" smtClean="0">
                <a:latin typeface="Century Gothic" pitchFamily="34" charset="0"/>
              </a:rPr>
              <a:t>.</a:t>
            </a:r>
          </a:p>
          <a:p>
            <a:endParaRPr lang="cs-CZ" sz="2600" dirty="0" smtClean="0">
              <a:latin typeface="Century Gothic" pitchFamily="34" charset="0"/>
            </a:endParaRPr>
          </a:p>
          <a:p>
            <a:r>
              <a:rPr lang="en-US" sz="2600" dirty="0" smtClean="0">
                <a:latin typeface="Century Gothic" pitchFamily="34" charset="0"/>
              </a:rPr>
              <a:t>24 students and 8 teachers</a:t>
            </a:r>
            <a:endParaRPr lang="cs-CZ" sz="2600" dirty="0" smtClean="0">
              <a:latin typeface="Century Gothic" pitchFamily="34" charset="0"/>
            </a:endParaRPr>
          </a:p>
          <a:p>
            <a:pPr>
              <a:buNone/>
            </a:pPr>
            <a:endParaRPr lang="cs-CZ" sz="1500" dirty="0" smtClean="0">
              <a:latin typeface="Century Gothic" pitchFamily="34" charset="0"/>
            </a:endParaRPr>
          </a:p>
        </p:txBody>
      </p:sp>
      <p:pic>
        <p:nvPicPr>
          <p:cNvPr id="5" name="Obrázek 4" descr="Flag_map_of_Bulgar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5733" y="4788014"/>
            <a:ext cx="3148267" cy="2069986"/>
          </a:xfrm>
          <a:prstGeom prst="rect">
            <a:avLst/>
          </a:prstGeom>
        </p:spPr>
      </p:pic>
      <p:pic>
        <p:nvPicPr>
          <p:cNvPr id="8" name="Obrázek 7" descr="project_logo_motto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9"/>
            <a:ext cx="2664296" cy="1432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298717"/>
            <a:ext cx="8229600" cy="4578555"/>
          </a:xfrm>
        </p:spPr>
        <p:txBody>
          <a:bodyPr>
            <a:normAutofit/>
          </a:bodyPr>
          <a:lstStyle/>
          <a:p>
            <a:r>
              <a:rPr lang="cs-CZ" sz="2600" dirty="0" err="1" smtClean="0">
                <a:latin typeface="Century Gothic" pitchFamily="34" charset="0"/>
              </a:rPr>
              <a:t>the</a:t>
            </a:r>
            <a:r>
              <a:rPr lang="cs-CZ" sz="2600" dirty="0" smtClean="0">
                <a:latin typeface="Century Gothic" pitchFamily="34" charset="0"/>
              </a:rPr>
              <a:t> </a:t>
            </a:r>
            <a:r>
              <a:rPr lang="en-US" sz="2600" dirty="0" smtClean="0">
                <a:latin typeface="Century Gothic" pitchFamily="34" charset="0"/>
              </a:rPr>
              <a:t>visit of our partners´ school in Chelopech. </a:t>
            </a:r>
            <a:endParaRPr lang="cs-CZ" sz="2600" dirty="0" smtClean="0">
              <a:latin typeface="Century Gothic" pitchFamily="34" charset="0"/>
            </a:endParaRPr>
          </a:p>
          <a:p>
            <a:endParaRPr lang="cs-CZ" sz="2600" dirty="0" smtClean="0">
              <a:latin typeface="Century Gothic" pitchFamily="34" charset="0"/>
            </a:endParaRPr>
          </a:p>
          <a:p>
            <a:r>
              <a:rPr lang="en-US" sz="2600" dirty="0" smtClean="0">
                <a:latin typeface="Century Gothic" pitchFamily="34" charset="0"/>
              </a:rPr>
              <a:t>ice-breaking games</a:t>
            </a:r>
            <a:endParaRPr lang="cs-CZ" sz="2600" dirty="0" smtClean="0">
              <a:latin typeface="Century Gothic" pitchFamily="34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 1 – visit school</a:t>
            </a:r>
            <a:endParaRPr lang="cs-CZ" sz="4400" dirty="0">
              <a:solidFill>
                <a:srgbClr val="66FF99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9" name="Obrázek 8" descr="_MG_8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0559">
            <a:off x="4690463" y="4218346"/>
            <a:ext cx="3600000" cy="245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_MG_8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5286">
            <a:off x="5365929" y="1889743"/>
            <a:ext cx="3600000" cy="228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_MG_8867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20909797">
            <a:off x="680754" y="2786175"/>
            <a:ext cx="3600000" cy="240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plannn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85063">
            <a:off x="2199965" y="4934669"/>
            <a:ext cx="3238500" cy="1323975"/>
          </a:xfrm>
          <a:prstGeom prst="rect">
            <a:avLst/>
          </a:prstGeom>
        </p:spPr>
      </p:pic>
      <p:pic>
        <p:nvPicPr>
          <p:cNvPr id="12" name="Obrázek 11" descr="plannn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63772">
            <a:off x="6069473" y="4533103"/>
            <a:ext cx="3238500" cy="1323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_MG_8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5130">
            <a:off x="5667881" y="2072175"/>
            <a:ext cx="3600000" cy="214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19442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entury Gothic" pitchFamily="34" charset="0"/>
              </a:rPr>
              <a:t>visit</a:t>
            </a:r>
            <a:r>
              <a:rPr lang="cs-CZ" sz="2400" dirty="0" smtClean="0">
                <a:latin typeface="Century Gothic" pitchFamily="34" charset="0"/>
              </a:rPr>
              <a:t> of</a:t>
            </a:r>
            <a:r>
              <a:rPr lang="en-US" sz="2400" dirty="0" smtClean="0">
                <a:latin typeface="Century Gothic" pitchFamily="34" charset="0"/>
              </a:rPr>
              <a:t> one of the oldest </a:t>
            </a:r>
            <a:r>
              <a:rPr lang="en-US" sz="2400" dirty="0" err="1" smtClean="0">
                <a:latin typeface="Century Gothic" pitchFamily="34" charset="0"/>
              </a:rPr>
              <a:t>neolit</a:t>
            </a:r>
            <a:r>
              <a:rPr lang="cs-CZ" sz="2400" dirty="0" smtClean="0">
                <a:latin typeface="Century Gothic" pitchFamily="34" charset="0"/>
              </a:rPr>
              <a:t>h</a:t>
            </a:r>
            <a:r>
              <a:rPr lang="en-US" sz="2400" dirty="0" err="1" smtClean="0">
                <a:latin typeface="Century Gothic" pitchFamily="34" charset="0"/>
              </a:rPr>
              <a:t>ic</a:t>
            </a:r>
            <a:r>
              <a:rPr lang="en-US" sz="2400" dirty="0" smtClean="0">
                <a:latin typeface="Century Gothic" pitchFamily="34" charset="0"/>
              </a:rPr>
              <a:t> places in Europe</a:t>
            </a:r>
            <a:endParaRPr lang="cs-CZ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welcome party </a:t>
            </a:r>
            <a:endParaRPr lang="cs-CZ" sz="2400" dirty="0" smtClean="0">
              <a:latin typeface="Century Gothic" pitchFamily="34" charset="0"/>
            </a:endParaRPr>
          </a:p>
          <a:p>
            <a:r>
              <a:rPr lang="cs-CZ" sz="2400" dirty="0" smtClean="0">
                <a:latin typeface="Century Gothic" pitchFamily="34" charset="0"/>
              </a:rPr>
              <a:t>e</a:t>
            </a:r>
            <a:r>
              <a:rPr lang="en-US" sz="2400" dirty="0" smtClean="0">
                <a:latin typeface="Century Gothic" pitchFamily="34" charset="0"/>
              </a:rPr>
              <a:t>ach country presented their homeland, town and school.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4" name="Obrázek 3" descr="DSC07444a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9425">
            <a:off x="3301895" y="4085647"/>
            <a:ext cx="3600000" cy="240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IMG_0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0705">
            <a:off x="106748" y="2227491"/>
            <a:ext cx="3600000" cy="24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plannn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060848"/>
            <a:ext cx="3238500" cy="1323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23220" cy="94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6000" b="1" dirty="0" err="1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Videocards</a:t>
            </a:r>
            <a:endParaRPr lang="cs-CZ" sz="6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Obrázek 3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4968552" cy="267197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971600" y="1412776"/>
            <a:ext cx="7523220" cy="9406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2nd </a:t>
            </a:r>
            <a:r>
              <a:rPr kumimoji="0" lang="cs-CZ" sz="3200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cs-CZ" sz="32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activity</a:t>
            </a:r>
            <a:endParaRPr kumimoji="0" lang="cs-CZ" sz="32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1063590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Century Gothic" pitchFamily="34" charset="0"/>
              </a:rPr>
              <a:t>v</a:t>
            </a:r>
            <a:r>
              <a:rPr lang="en-US" sz="2600" dirty="0" err="1" smtClean="0">
                <a:latin typeface="Century Gothic" pitchFamily="34" charset="0"/>
              </a:rPr>
              <a:t>isit</a:t>
            </a:r>
            <a:r>
              <a:rPr lang="en-US" sz="2600" dirty="0" smtClean="0">
                <a:latin typeface="Century Gothic" pitchFamily="34" charset="0"/>
              </a:rPr>
              <a:t> of municipality of </a:t>
            </a:r>
            <a:r>
              <a:rPr lang="en-US" sz="2600" dirty="0" err="1" smtClean="0">
                <a:latin typeface="Century Gothic" pitchFamily="34" charset="0"/>
              </a:rPr>
              <a:t>Chelopech</a:t>
            </a:r>
            <a:endParaRPr lang="cs-CZ" sz="2600" dirty="0" smtClean="0">
              <a:latin typeface="Century Gothic" pitchFamily="34" charset="0"/>
            </a:endParaRPr>
          </a:p>
          <a:p>
            <a:r>
              <a:rPr lang="cs-CZ" sz="2600" dirty="0" smtClean="0">
                <a:latin typeface="Century Gothic" pitchFamily="34" charset="0"/>
              </a:rPr>
              <a:t>visit </a:t>
            </a:r>
            <a:r>
              <a:rPr lang="cs-CZ" sz="2600" dirty="0" err="1" smtClean="0">
                <a:latin typeface="Century Gothic" pitchFamily="34" charset="0"/>
              </a:rPr>
              <a:t>of</a:t>
            </a:r>
            <a:r>
              <a:rPr lang="cs-CZ" sz="2600" dirty="0" smtClean="0">
                <a:latin typeface="Century Gothic" pitchFamily="34" charset="0"/>
              </a:rPr>
              <a:t> a </a:t>
            </a:r>
            <a:r>
              <a:rPr lang="cs-CZ" sz="2600" dirty="0" err="1" smtClean="0">
                <a:latin typeface="Century Gothic" pitchFamily="34" charset="0"/>
              </a:rPr>
              <a:t>local</a:t>
            </a:r>
            <a:r>
              <a:rPr lang="cs-CZ" sz="2600" dirty="0" smtClean="0">
                <a:latin typeface="Century Gothic" pitchFamily="34" charset="0"/>
              </a:rPr>
              <a:t> mine </a:t>
            </a:r>
            <a:r>
              <a:rPr lang="cs-CZ" sz="2600" dirty="0" err="1" smtClean="0">
                <a:latin typeface="Century Gothic" pitchFamily="34" charset="0"/>
              </a:rPr>
              <a:t>copper</a:t>
            </a:r>
            <a:r>
              <a:rPr lang="cs-CZ" sz="2600" dirty="0" smtClean="0">
                <a:latin typeface="Century Gothic" pitchFamily="34" charset="0"/>
              </a:rPr>
              <a:t> </a:t>
            </a:r>
            <a:r>
              <a:rPr lang="cs-CZ" sz="2600" dirty="0" err="1" smtClean="0">
                <a:latin typeface="Century Gothic" pitchFamily="34" charset="0"/>
              </a:rPr>
              <a:t>company</a:t>
            </a:r>
            <a:endParaRPr lang="cs-CZ" sz="2600" dirty="0" smtClean="0">
              <a:latin typeface="Century Gothic" pitchFamily="34" charset="0"/>
            </a:endParaRPr>
          </a:p>
          <a:p>
            <a:endParaRPr lang="cs-CZ" sz="1500" dirty="0" smtClean="0">
              <a:latin typeface="Century Gothic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</a:t>
            </a:r>
            <a:r>
              <a:rPr lang="cs-CZ" dirty="0" smtClean="0">
                <a:solidFill>
                  <a:srgbClr val="66FF99"/>
                </a:solidFill>
              </a:rPr>
              <a:t> 2 – </a:t>
            </a:r>
            <a:r>
              <a:rPr lang="cs-CZ" dirty="0" err="1" smtClean="0">
                <a:solidFill>
                  <a:srgbClr val="66FF99"/>
                </a:solidFill>
              </a:rPr>
              <a:t>Exploring</a:t>
            </a:r>
            <a:r>
              <a:rPr lang="cs-CZ" dirty="0" smtClean="0">
                <a:solidFill>
                  <a:srgbClr val="66FF99"/>
                </a:solidFill>
              </a:rPr>
              <a:t> town Chelopech </a:t>
            </a:r>
            <a:endParaRPr lang="cs-CZ" dirty="0">
              <a:solidFill>
                <a:srgbClr val="66FF99"/>
              </a:solidFill>
            </a:endParaRPr>
          </a:p>
        </p:txBody>
      </p:sp>
      <p:pic>
        <p:nvPicPr>
          <p:cNvPr id="6" name="Obrázek 5" descr="_MG_8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600000" cy="240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IMG_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429132"/>
            <a:ext cx="3600000" cy="227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plannn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29769">
            <a:off x="1440883" y="4242085"/>
            <a:ext cx="3238500" cy="1323975"/>
          </a:xfrm>
          <a:prstGeom prst="rect">
            <a:avLst/>
          </a:prstGeom>
        </p:spPr>
      </p:pic>
      <p:pic>
        <p:nvPicPr>
          <p:cNvPr id="4" name="Obrázek 3" descr="DSC07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276872"/>
            <a:ext cx="3600000" cy="239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plannn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24334">
            <a:off x="6531324" y="4560027"/>
            <a:ext cx="2674467" cy="10933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DSC07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221088"/>
            <a:ext cx="3600000" cy="239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2844" y="1428737"/>
            <a:ext cx="8229600" cy="1064159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err="1" smtClean="0">
                <a:latin typeface="Century Gothic" pitchFamily="34" charset="0"/>
              </a:rPr>
              <a:t>traditional</a:t>
            </a:r>
            <a:r>
              <a:rPr lang="cs-CZ" sz="10400" dirty="0" smtClean="0">
                <a:latin typeface="Century Gothic" pitchFamily="34" charset="0"/>
              </a:rPr>
              <a:t> dance </a:t>
            </a:r>
            <a:r>
              <a:rPr lang="cs-CZ" sz="10400" dirty="0" err="1" smtClean="0">
                <a:latin typeface="Century Gothic" pitchFamily="34" charset="0"/>
              </a:rPr>
              <a:t>class</a:t>
            </a:r>
            <a:endParaRPr lang="cs-CZ" sz="10400" dirty="0" smtClean="0">
              <a:latin typeface="Century Gothic" pitchFamily="34" charset="0"/>
            </a:endParaRPr>
          </a:p>
          <a:p>
            <a:r>
              <a:rPr lang="cs-CZ" sz="10400" dirty="0" smtClean="0">
                <a:latin typeface="Century Gothic" pitchFamily="34" charset="0"/>
              </a:rPr>
              <a:t>team </a:t>
            </a:r>
            <a:r>
              <a:rPr lang="cs-CZ" sz="10400" dirty="0" err="1" smtClean="0">
                <a:latin typeface="Century Gothic" pitchFamily="34" charset="0"/>
              </a:rPr>
              <a:t>building</a:t>
            </a:r>
            <a:r>
              <a:rPr lang="cs-CZ" sz="10400" dirty="0" smtClean="0">
                <a:latin typeface="Century Gothic" pitchFamily="34" charset="0"/>
              </a:rPr>
              <a:t> </a:t>
            </a:r>
            <a:r>
              <a:rPr lang="cs-CZ" sz="10400" dirty="0" err="1" smtClean="0">
                <a:latin typeface="Century Gothic" pitchFamily="34" charset="0"/>
              </a:rPr>
              <a:t>games</a:t>
            </a:r>
            <a:endParaRPr lang="cs-CZ" sz="10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</a:t>
            </a:r>
            <a:r>
              <a:rPr lang="cs-CZ" dirty="0" smtClean="0">
                <a:solidFill>
                  <a:srgbClr val="66FF99"/>
                </a:solidFill>
              </a:rPr>
              <a:t> 2 – </a:t>
            </a:r>
            <a:r>
              <a:rPr lang="cs-CZ" dirty="0" err="1" smtClean="0">
                <a:solidFill>
                  <a:srgbClr val="66FF99"/>
                </a:solidFill>
              </a:rPr>
              <a:t>try</a:t>
            </a:r>
            <a:r>
              <a:rPr lang="cs-CZ" dirty="0" smtClean="0">
                <a:solidFill>
                  <a:srgbClr val="66FF99"/>
                </a:solidFill>
              </a:rPr>
              <a:t> </a:t>
            </a:r>
            <a:r>
              <a:rPr lang="cs-CZ" dirty="0" err="1" smtClean="0">
                <a:solidFill>
                  <a:srgbClr val="66FF99"/>
                </a:solidFill>
              </a:rPr>
              <a:t>Bulgarian</a:t>
            </a:r>
            <a:r>
              <a:rPr lang="cs-CZ" dirty="0" smtClean="0">
                <a:solidFill>
                  <a:srgbClr val="66FF99"/>
                </a:solidFill>
              </a:rPr>
              <a:t> traditions </a:t>
            </a:r>
            <a:endParaRPr lang="cs-CZ" dirty="0"/>
          </a:p>
        </p:txBody>
      </p:sp>
      <p:pic>
        <p:nvPicPr>
          <p:cNvPr id="4" name="Obrázek 3" descr="DSC07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0795"/>
            <a:ext cx="3600000" cy="239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DSC07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56792"/>
            <a:ext cx="3600000" cy="230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plannn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5337">
            <a:off x="2952988" y="1944961"/>
            <a:ext cx="2304574" cy="942164"/>
          </a:xfrm>
          <a:prstGeom prst="rect">
            <a:avLst/>
          </a:prstGeom>
        </p:spPr>
      </p:pic>
      <p:pic>
        <p:nvPicPr>
          <p:cNvPr id="11" name="Obrázek 10" descr="plannn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694828">
            <a:off x="6804407" y="3414933"/>
            <a:ext cx="2143997" cy="21816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1207036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Century Gothic" pitchFamily="34" charset="0"/>
              </a:rPr>
              <a:t>visit of </a:t>
            </a:r>
            <a:r>
              <a:rPr lang="cs-CZ" sz="2600" dirty="0" err="1" smtClean="0">
                <a:latin typeface="Century Gothic" pitchFamily="34" charset="0"/>
              </a:rPr>
              <a:t>town</a:t>
            </a:r>
            <a:r>
              <a:rPr lang="cs-CZ" sz="2600" dirty="0" smtClean="0">
                <a:latin typeface="Century Gothic" pitchFamily="34" charset="0"/>
              </a:rPr>
              <a:t> </a:t>
            </a:r>
            <a:r>
              <a:rPr lang="cs-CZ" sz="2600" dirty="0" err="1" smtClean="0">
                <a:latin typeface="Century Gothic" pitchFamily="34" charset="0"/>
              </a:rPr>
              <a:t>Koprivshtitsa</a:t>
            </a:r>
            <a:endParaRPr lang="cs-CZ" sz="2600" dirty="0" smtClean="0">
              <a:latin typeface="Century Gothic" pitchFamily="34" charset="0"/>
            </a:endParaRPr>
          </a:p>
          <a:p>
            <a:r>
              <a:rPr lang="cs-CZ" sz="2600" dirty="0" err="1" smtClean="0">
                <a:latin typeface="Century Gothic" pitchFamily="34" charset="0"/>
              </a:rPr>
              <a:t>playing</a:t>
            </a:r>
            <a:r>
              <a:rPr lang="cs-CZ" sz="2600" dirty="0" smtClean="0">
                <a:latin typeface="Century Gothic" pitchFamily="34" charset="0"/>
              </a:rPr>
              <a:t> game </a:t>
            </a:r>
            <a:r>
              <a:rPr lang="cs-CZ" sz="2600" dirty="0" err="1" smtClean="0">
                <a:latin typeface="Century Gothic" pitchFamily="34" charset="0"/>
              </a:rPr>
              <a:t>Get</a:t>
            </a:r>
            <a:r>
              <a:rPr lang="cs-CZ" sz="2600" dirty="0" smtClean="0">
                <a:latin typeface="Century Gothic" pitchFamily="34" charset="0"/>
              </a:rPr>
              <a:t> to know </a:t>
            </a:r>
            <a:r>
              <a:rPr lang="cs-CZ" sz="2600" dirty="0" err="1" smtClean="0">
                <a:latin typeface="Century Gothic" pitchFamily="34" charset="0"/>
              </a:rPr>
              <a:t>Koprivshtitsa</a:t>
            </a:r>
            <a:r>
              <a:rPr lang="cs-CZ" sz="2600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 3 - </a:t>
            </a:r>
            <a:r>
              <a:rPr lang="cs-CZ" dirty="0" err="1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search</a:t>
            </a:r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through the city </a:t>
            </a:r>
            <a:endParaRPr lang="cs-CZ" dirty="0">
              <a:solidFill>
                <a:srgbClr val="66FF99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4" name="Obrázek 3" descr="DSC07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429000"/>
            <a:ext cx="4680000" cy="311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DSC07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4680000" cy="310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plannn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29769">
            <a:off x="4189027" y="2207977"/>
            <a:ext cx="3238500" cy="1323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9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_MG_9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8773">
            <a:off x="4795969" y="1871745"/>
            <a:ext cx="3600000" cy="240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133888"/>
          </a:xfrm>
        </p:spPr>
        <p:txBody>
          <a:bodyPr>
            <a:noAutofit/>
          </a:bodyPr>
          <a:lstStyle/>
          <a:p>
            <a:r>
              <a:rPr lang="cs-CZ" sz="2600" dirty="0" err="1" smtClean="0">
                <a:latin typeface="Century Gothic" pitchFamily="34" charset="0"/>
              </a:rPr>
              <a:t>Playing</a:t>
            </a:r>
            <a:r>
              <a:rPr lang="cs-CZ" sz="2600" dirty="0" smtClean="0">
                <a:latin typeface="Century Gothic" pitchFamily="34" charset="0"/>
              </a:rPr>
              <a:t> </a:t>
            </a:r>
            <a:r>
              <a:rPr lang="cs-CZ" sz="2600" dirty="0" err="1" smtClean="0">
                <a:latin typeface="Century Gothic" pitchFamily="34" charset="0"/>
              </a:rPr>
              <a:t>other</a:t>
            </a:r>
            <a:r>
              <a:rPr lang="cs-CZ" sz="2600" dirty="0" smtClean="0">
                <a:latin typeface="Century Gothic" pitchFamily="34" charset="0"/>
              </a:rPr>
              <a:t> </a:t>
            </a:r>
            <a:r>
              <a:rPr lang="en-US" sz="2600" dirty="0" smtClean="0">
                <a:latin typeface="Century Gothic" pitchFamily="34" charset="0"/>
              </a:rPr>
              <a:t>interesting game</a:t>
            </a:r>
            <a:r>
              <a:rPr lang="cs-CZ" sz="2600" dirty="0" smtClean="0">
                <a:latin typeface="Century Gothic" pitchFamily="34" charset="0"/>
              </a:rPr>
              <a:t>s</a:t>
            </a:r>
          </a:p>
          <a:p>
            <a:r>
              <a:rPr lang="cs-CZ" sz="2600" dirty="0" smtClean="0">
                <a:latin typeface="Century Gothic" pitchFamily="34" charset="0"/>
              </a:rPr>
              <a:t>Party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cs-CZ" sz="2600" dirty="0" smtClean="0"/>
          </a:p>
          <a:p>
            <a:endParaRPr lang="cs-CZ" sz="2600" dirty="0" smtClean="0">
              <a:latin typeface="Century Gothic" pitchFamily="34" charset="0"/>
            </a:endParaRPr>
          </a:p>
          <a:p>
            <a:endParaRPr lang="cs-CZ" sz="2600" dirty="0" smtClean="0">
              <a:latin typeface="Century Gothic" pitchFamily="34" charset="0"/>
            </a:endParaRPr>
          </a:p>
          <a:p>
            <a:endParaRPr lang="cs-CZ" sz="2600" dirty="0" smtClean="0">
              <a:latin typeface="Century Gothic" pitchFamily="34" charset="0"/>
            </a:endParaRPr>
          </a:p>
          <a:p>
            <a:endParaRPr lang="cs-CZ" sz="2600" dirty="0" smtClean="0">
              <a:latin typeface="Century Gothic" pitchFamily="34" charset="0"/>
            </a:endParaRPr>
          </a:p>
          <a:p>
            <a:endParaRPr lang="cs-CZ" sz="2600" dirty="0" smtClean="0">
              <a:latin typeface="Century Gothic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10454"/>
          </a:xfrm>
        </p:spPr>
        <p:txBody>
          <a:bodyPr/>
          <a:lstStyle/>
          <a:p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 3 – teambuildings </a:t>
            </a:r>
            <a:r>
              <a:rPr lang="cs-CZ" dirty="0" err="1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games</a:t>
            </a:r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cs-CZ" dirty="0"/>
          </a:p>
        </p:txBody>
      </p:sp>
      <p:pic>
        <p:nvPicPr>
          <p:cNvPr id="6" name="Obrázek 5" descr="_MG_9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3893">
            <a:off x="3635896" y="4149080"/>
            <a:ext cx="3600000" cy="240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DSC07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8446">
            <a:off x="611792" y="2889556"/>
            <a:ext cx="3931290" cy="261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plannn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429158">
            <a:off x="2761652" y="1367239"/>
            <a:ext cx="3238500" cy="1323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3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1080120"/>
          </a:xfrm>
        </p:spPr>
        <p:txBody>
          <a:bodyPr>
            <a:noAutofit/>
          </a:bodyPr>
          <a:lstStyle/>
          <a:p>
            <a:r>
              <a:rPr lang="cs-CZ" sz="2600" dirty="0" err="1" smtClean="0">
                <a:latin typeface="Century Gothic" pitchFamily="34" charset="0"/>
              </a:rPr>
              <a:t>hiking</a:t>
            </a:r>
            <a:r>
              <a:rPr lang="cs-CZ" sz="2600" dirty="0" smtClean="0">
                <a:latin typeface="Century Gothic" pitchFamily="34" charset="0"/>
              </a:rPr>
              <a:t> </a:t>
            </a:r>
            <a:r>
              <a:rPr lang="cs-CZ" sz="2600" dirty="0" err="1" smtClean="0">
                <a:latin typeface="Century Gothic" pitchFamily="34" charset="0"/>
              </a:rPr>
              <a:t>trip</a:t>
            </a:r>
            <a:endParaRPr lang="cs-CZ" sz="2600" dirty="0" smtClean="0">
              <a:latin typeface="Century Gothic" pitchFamily="34" charset="0"/>
            </a:endParaRPr>
          </a:p>
          <a:p>
            <a:r>
              <a:rPr lang="en-US" sz="2600" dirty="0" smtClean="0">
                <a:latin typeface="Century Gothic" pitchFamily="34" charset="0"/>
              </a:rPr>
              <a:t>"The shepherd and blind sheep" 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endParaRPr lang="cs-CZ" dirty="0">
              <a:latin typeface="Century Gothic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 4 - </a:t>
            </a:r>
            <a:r>
              <a:rPr lang="cs-CZ" dirty="0" err="1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hike</a:t>
            </a:r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the </a:t>
            </a:r>
            <a:r>
              <a:rPr lang="cs-CZ" dirty="0" err="1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mountains</a:t>
            </a:r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cs-CZ" dirty="0">
              <a:solidFill>
                <a:srgbClr val="66FF99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6" name="Obrázek 5" descr="IMG_0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3111">
            <a:off x="251520" y="3068960"/>
            <a:ext cx="4680000" cy="312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DSC07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64">
            <a:off x="4371691" y="2635694"/>
            <a:ext cx="4680000" cy="310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plannn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79115" flipH="1">
            <a:off x="3815311" y="2737855"/>
            <a:ext cx="2831769" cy="1157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196753"/>
            <a:ext cx="8229600" cy="1296144"/>
          </a:xfrm>
        </p:spPr>
        <p:txBody>
          <a:bodyPr>
            <a:normAutofit lnSpcReduction="10000"/>
          </a:bodyPr>
          <a:lstStyle/>
          <a:p>
            <a:r>
              <a:rPr lang="cs-CZ" sz="2600" dirty="0" err="1" smtClean="0">
                <a:latin typeface="Century Gothic" pitchFamily="34" charset="0"/>
              </a:rPr>
              <a:t>trip</a:t>
            </a:r>
            <a:r>
              <a:rPr lang="cs-CZ" sz="2600" dirty="0" smtClean="0">
                <a:latin typeface="Century Gothic" pitchFamily="34" charset="0"/>
              </a:rPr>
              <a:t> to Sofia</a:t>
            </a:r>
          </a:p>
          <a:p>
            <a:r>
              <a:rPr lang="en-US" sz="2600" dirty="0" smtClean="0">
                <a:latin typeface="Century Gothic" pitchFamily="34" charset="0"/>
              </a:rPr>
              <a:t>"</a:t>
            </a:r>
            <a:r>
              <a:rPr lang="en-US" sz="2600" dirty="0" err="1" smtClean="0">
                <a:latin typeface="Century Gothic" pitchFamily="34" charset="0"/>
              </a:rPr>
              <a:t>Музейко</a:t>
            </a:r>
            <a:r>
              <a:rPr lang="en-US" sz="2600" dirty="0" smtClean="0">
                <a:latin typeface="Century Gothic" pitchFamily="34" charset="0"/>
              </a:rPr>
              <a:t> - </a:t>
            </a:r>
            <a:r>
              <a:rPr lang="en-US" sz="2600" dirty="0" err="1" smtClean="0">
                <a:latin typeface="Century Gothic" pitchFamily="34" charset="0"/>
              </a:rPr>
              <a:t>Muzeiko</a:t>
            </a:r>
            <a:r>
              <a:rPr lang="en-US" sz="2600" dirty="0" smtClean="0">
                <a:latin typeface="Century Gothic" pitchFamily="34" charset="0"/>
              </a:rPr>
              <a:t>" 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</a:t>
            </a:r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5 – beautiful Sofia </a:t>
            </a:r>
            <a:endParaRPr lang="cs-CZ" dirty="0">
              <a:solidFill>
                <a:srgbClr val="66FF99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6" name="Obrázek 5" descr="IMG_074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75182">
            <a:off x="4216433" y="1673956"/>
            <a:ext cx="4680000" cy="312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IMG_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182">
            <a:off x="328002" y="3042108"/>
            <a:ext cx="4680000" cy="312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plannn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97152"/>
            <a:ext cx="3238500" cy="1323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4785"/>
            <a:ext cx="8229600" cy="648072"/>
          </a:xfrm>
        </p:spPr>
        <p:txBody>
          <a:bodyPr>
            <a:noAutofit/>
          </a:bodyPr>
          <a:lstStyle/>
          <a:p>
            <a:r>
              <a:rPr lang="cs-CZ" sz="2600" dirty="0" err="1" smtClean="0">
                <a:latin typeface="Century Gothic" pitchFamily="34" charset="0"/>
              </a:rPr>
              <a:t>this</a:t>
            </a:r>
            <a:r>
              <a:rPr lang="cs-CZ" sz="2600" dirty="0" smtClean="0">
                <a:latin typeface="Century Gothic" pitchFamily="34" charset="0"/>
              </a:rPr>
              <a:t> is the end of our trip!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Day 6 – last </a:t>
            </a:r>
            <a:r>
              <a:rPr lang="cs-CZ" dirty="0" err="1" smtClean="0">
                <a:solidFill>
                  <a:srgbClr val="66FF99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goodbye</a:t>
            </a:r>
            <a:endParaRPr lang="cs-CZ" dirty="0">
              <a:solidFill>
                <a:srgbClr val="66FF99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4" name="Obrázek 3" descr="_MG_9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2544" y="-273506"/>
            <a:ext cx="10800000" cy="720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_MG_9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-246122"/>
            <a:ext cx="10800000" cy="720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2104" y="260648"/>
            <a:ext cx="7479792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100" b="1" dirty="0" smtClean="0">
                <a:solidFill>
                  <a:srgbClr val="66FF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  </a:t>
            </a:r>
            <a:r>
              <a:rPr lang="cs-CZ" sz="4100" b="1" dirty="0" err="1" smtClean="0">
                <a:solidFill>
                  <a:srgbClr val="66FF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Photos</a:t>
            </a:r>
            <a:r>
              <a:rPr lang="cs-CZ" sz="4100" b="1" dirty="0" smtClean="0">
                <a:solidFill>
                  <a:srgbClr val="66FF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 from </a:t>
            </a:r>
            <a:r>
              <a:rPr lang="cs-CZ" sz="4100" b="1" dirty="0" err="1" smtClean="0">
                <a:solidFill>
                  <a:srgbClr val="66FF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Bulgaria</a:t>
            </a:r>
            <a:endParaRPr lang="cs-CZ" sz="4100" b="1" dirty="0" smtClean="0">
              <a:solidFill>
                <a:srgbClr val="66FF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5" name="Obrázek 4" descr="DSC0735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1420960">
            <a:off x="0" y="1196752"/>
            <a:ext cx="3600000" cy="2391241"/>
          </a:xfrm>
          <a:prstGeom prst="rect">
            <a:avLst/>
          </a:prstGeom>
        </p:spPr>
      </p:pic>
      <p:pic>
        <p:nvPicPr>
          <p:cNvPr id="6" name="Obrázek 5" descr="_MG_883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81929">
            <a:off x="2951713" y="1268760"/>
            <a:ext cx="3600000" cy="2492308"/>
          </a:xfrm>
          <a:prstGeom prst="rect">
            <a:avLst/>
          </a:prstGeom>
        </p:spPr>
      </p:pic>
      <p:pic>
        <p:nvPicPr>
          <p:cNvPr id="7" name="Obrázek 6" descr="_MG_9013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21415714">
            <a:off x="5688017" y="1268760"/>
            <a:ext cx="3600000" cy="2492308"/>
          </a:xfrm>
          <a:prstGeom prst="rect">
            <a:avLst/>
          </a:prstGeom>
        </p:spPr>
      </p:pic>
      <p:pic>
        <p:nvPicPr>
          <p:cNvPr id="10" name="Obrázek 9" descr="DSC07521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 rot="255191">
            <a:off x="-91526" y="3559006"/>
            <a:ext cx="3600000" cy="2533815"/>
          </a:xfrm>
          <a:prstGeom prst="rect">
            <a:avLst/>
          </a:prstGeom>
        </p:spPr>
      </p:pic>
      <p:pic>
        <p:nvPicPr>
          <p:cNvPr id="9" name="Obrázek 8" descr="IMG_0593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 rot="21349889">
            <a:off x="2569062" y="3628573"/>
            <a:ext cx="3600000" cy="2477795"/>
          </a:xfrm>
          <a:prstGeom prst="rect">
            <a:avLst/>
          </a:prstGeom>
        </p:spPr>
      </p:pic>
      <p:pic>
        <p:nvPicPr>
          <p:cNvPr id="8" name="Obrázek 7" descr="_MG_9350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 rot="231128">
            <a:off x="5805236" y="3691080"/>
            <a:ext cx="3600000" cy="253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13C2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4293096"/>
            <a:ext cx="5143536" cy="1944216"/>
          </a:xfrm>
        </p:spPr>
        <p:txBody>
          <a:bodyPr>
            <a:noAutofit/>
          </a:bodyPr>
          <a:lstStyle/>
          <a:p>
            <a:pPr algn="ctr"/>
            <a:r>
              <a:rPr lang="cs-CZ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Pass</a:t>
            </a: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</a:t>
            </a: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further</a:t>
            </a: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cs-CZ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April</a:t>
            </a: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Fools</a:t>
            </a: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' </a:t>
            </a:r>
            <a:r>
              <a:rPr lang="cs-CZ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Day</a:t>
            </a:r>
            <a:r>
              <a:rPr lang="cs-CZ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cs-CZ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76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Petr Bezruč Elementary School, Třinec, Czech Republic</a:t>
            </a:r>
            <a:endParaRPr lang="cs-CZ" sz="2400" dirty="0"/>
          </a:p>
        </p:txBody>
      </p:sp>
      <p:pic>
        <p:nvPicPr>
          <p:cNvPr id="9" name="Obrázek 8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269" y="980728"/>
            <a:ext cx="6025462" cy="3240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13C2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19675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buFont typeface="Arial" pitchFamily="34" charset="0"/>
              <a:buChar char="•"/>
            </a:pP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Written</a:t>
            </a: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by Klára </a:t>
            </a: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Bocková</a:t>
            </a: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and</a:t>
            </a: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Adéla </a:t>
            </a: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Nogová</a:t>
            </a:r>
            <a:endParaRPr lang="cs-CZ" sz="32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  Narrator - Adéla </a:t>
            </a: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Nogová</a:t>
            </a:r>
            <a:endParaRPr lang="cs-CZ" sz="32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marL="449263" indent="-449263">
              <a:buFont typeface="Arial" pitchFamily="34" charset="0"/>
              <a:buChar char="•"/>
            </a:pP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Number</a:t>
            </a: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of students – 9 </a:t>
            </a: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students</a:t>
            </a:r>
            <a:endParaRPr lang="cs-CZ" sz="32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  Teachers- Marian Rybka, Adam </a:t>
            </a:r>
            <a:r>
              <a:rPr lang="cs-CZ" sz="3200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Olszar</a:t>
            </a:r>
            <a:endParaRPr lang="cs-CZ" sz="32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  M</a:t>
            </a:r>
            <a:r>
              <a:rPr lang="en-US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usic, </a:t>
            </a: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</a:t>
            </a:r>
            <a:r>
              <a:rPr lang="en-US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ixing, effects - Jan Nowak</a:t>
            </a:r>
            <a:r>
              <a:rPr lang="cs-CZ" sz="32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</a:p>
        </p:txBody>
      </p:sp>
      <p:pic>
        <p:nvPicPr>
          <p:cNvPr id="6" name="Obrázek 5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013176"/>
            <a:ext cx="2558058" cy="1375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523220" cy="94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60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SKYPE CONFERENCE</a:t>
            </a:r>
            <a:endParaRPr lang="cs-CZ" sz="6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Obrázek 3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4968552" cy="2671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13C2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4525963"/>
          </a:xfrm>
        </p:spPr>
        <p:txBody>
          <a:bodyPr/>
          <a:lstStyle/>
          <a:p>
            <a:r>
              <a:rPr lang="cs-CZ" dirty="0" smtClean="0"/>
              <a:t>Every Friday afternoon with Mr. Nowak.</a:t>
            </a:r>
          </a:p>
          <a:p>
            <a:endParaRPr lang="cs-CZ" dirty="0" smtClean="0"/>
          </a:p>
          <a:p>
            <a:r>
              <a:rPr lang="cs-CZ" dirty="0" smtClean="0"/>
              <a:t>From 24th February to 2nd March</a:t>
            </a:r>
          </a:p>
          <a:p>
            <a:endParaRPr lang="cs-CZ" dirty="0" smtClean="0"/>
          </a:p>
          <a:p>
            <a:r>
              <a:rPr lang="cs-CZ" dirty="0" smtClean="0"/>
              <a:t>It was very funny, but sometimes we had some problems.</a:t>
            </a:r>
          </a:p>
          <a:p>
            <a:endParaRPr lang="cs-CZ" dirty="0"/>
          </a:p>
        </p:txBody>
      </p:sp>
      <p:pic>
        <p:nvPicPr>
          <p:cNvPr id="6" name="Obrázek 5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013176"/>
            <a:ext cx="2558058" cy="1375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13C2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35596" y="141277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THANK YOU </a:t>
            </a:r>
          </a:p>
          <a:p>
            <a:pPr algn="ctr"/>
            <a:r>
              <a:rPr lang="cs-CZ" sz="4000" dirty="0" smtClean="0"/>
              <a:t>FOR YOUR  ATTENTION!</a:t>
            </a:r>
            <a:endParaRPr lang="cs-CZ" sz="4000" dirty="0"/>
          </a:p>
        </p:txBody>
      </p:sp>
      <p:sp>
        <p:nvSpPr>
          <p:cNvPr id="3" name="Veselý obličej 2"/>
          <p:cNvSpPr/>
          <p:nvPr/>
        </p:nvSpPr>
        <p:spPr>
          <a:xfrm>
            <a:off x="3995936" y="314096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013176"/>
            <a:ext cx="2558058" cy="1375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13C2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7504"/>
            <a:ext cx="9144000" cy="1121296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 smtClean="0">
                <a:latin typeface="Century Gothic" pitchFamily="34" charset="0"/>
              </a:rPr>
              <a:t>Czech</a:t>
            </a:r>
            <a:r>
              <a:rPr lang="cs-CZ" sz="4800" dirty="0" smtClean="0">
                <a:latin typeface="Century Gothic" pitchFamily="34" charset="0"/>
              </a:rPr>
              <a:t> team </a:t>
            </a:r>
            <a:r>
              <a:rPr lang="cs-CZ" sz="4800" dirty="0" err="1" smtClean="0">
                <a:latin typeface="Century Gothic" pitchFamily="34" charset="0"/>
              </a:rPr>
              <a:t>building</a:t>
            </a:r>
            <a:r>
              <a:rPr lang="cs-CZ" sz="4800" dirty="0" smtClean="0">
                <a:latin typeface="Century Gothic" pitchFamily="34" charset="0"/>
              </a:rPr>
              <a:t> camp</a:t>
            </a:r>
            <a:endParaRPr lang="cs-CZ" sz="4800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87724" y="1844824"/>
            <a:ext cx="4968552" cy="1824608"/>
          </a:xfrm>
        </p:spPr>
        <p:txBody>
          <a:bodyPr>
            <a:normAutofit fontScale="85000" lnSpcReduction="20000"/>
          </a:bodyPr>
          <a:lstStyle/>
          <a:p>
            <a:pPr algn="ctr"/>
            <a:endParaRPr lang="cs-CZ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cs-CZ" sz="3600" dirty="0" smtClean="0">
                <a:solidFill>
                  <a:schemeClr val="tx1"/>
                </a:solidFill>
                <a:latin typeface="Century Gothic" pitchFamily="34" charset="0"/>
              </a:rPr>
              <a:t>23.5.-27.5.2016</a:t>
            </a:r>
          </a:p>
          <a:p>
            <a:pPr algn="ctr"/>
            <a:r>
              <a:rPr lang="cs-CZ" sz="3600" dirty="0" smtClean="0">
                <a:solidFill>
                  <a:schemeClr val="tx1"/>
                </a:solidFill>
                <a:latin typeface="Century Gothic" pitchFamily="34" charset="0"/>
              </a:rPr>
              <a:t>Chata </a:t>
            </a:r>
            <a:r>
              <a:rPr lang="cs-CZ" sz="3600" dirty="0" err="1" smtClean="0">
                <a:solidFill>
                  <a:schemeClr val="tx1"/>
                </a:solidFill>
                <a:latin typeface="Century Gothic" pitchFamily="34" charset="0"/>
              </a:rPr>
              <a:t>Beskydka</a:t>
            </a:r>
            <a:endParaRPr lang="cs-CZ" sz="36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cs-CZ" sz="3600" dirty="0" err="1" smtClean="0">
                <a:solidFill>
                  <a:schemeClr val="tx1"/>
                </a:solidFill>
                <a:latin typeface="Century Gothic" pitchFamily="34" charset="0"/>
              </a:rPr>
              <a:t>Gold</a:t>
            </a:r>
            <a:r>
              <a:rPr lang="cs-CZ" sz="36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  <a:latin typeface="Century Gothic" pitchFamily="34" charset="0"/>
              </a:rPr>
              <a:t>Rush</a:t>
            </a:r>
            <a:r>
              <a:rPr lang="cs-CZ" sz="36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cs-CZ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Obrázek 3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724" y="3789040"/>
            <a:ext cx="4968552" cy="2671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Monday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cs-CZ" dirty="0" err="1" smtClean="0"/>
              <a:t>Arrival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Chata Beskydka</a:t>
            </a:r>
          </a:p>
          <a:p>
            <a:r>
              <a:rPr lang="cs-CZ" dirty="0" err="1" smtClean="0"/>
              <a:t>Introducing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endParaRPr lang="cs-CZ" dirty="0" smtClean="0"/>
          </a:p>
          <a:p>
            <a:r>
              <a:rPr lang="cs-CZ" dirty="0" err="1" smtClean="0"/>
              <a:t>Playing</a:t>
            </a:r>
            <a:r>
              <a:rPr lang="cs-CZ" dirty="0" smtClean="0"/>
              <a:t> „</a:t>
            </a:r>
            <a:r>
              <a:rPr lang="cs-CZ" dirty="0" err="1" smtClean="0"/>
              <a:t>ice</a:t>
            </a:r>
            <a:r>
              <a:rPr lang="cs-CZ" dirty="0" smtClean="0"/>
              <a:t>-</a:t>
            </a:r>
            <a:r>
              <a:rPr lang="cs-CZ" dirty="0" err="1" smtClean="0"/>
              <a:t>breaking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played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</a:p>
        </p:txBody>
      </p:sp>
      <p:pic>
        <p:nvPicPr>
          <p:cNvPr id="5" name="Obrázek 4" descr="IMG_9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7666">
            <a:off x="4707501" y="3795195"/>
            <a:ext cx="4320000" cy="288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_MG_9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1130">
            <a:off x="152433" y="3893878"/>
            <a:ext cx="4320000" cy="288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project_logo_motto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Tuesday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916832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600" dirty="0" smtClean="0"/>
              <a:t> Team </a:t>
            </a:r>
            <a:r>
              <a:rPr lang="cs-CZ" sz="2600" dirty="0" err="1" smtClean="0"/>
              <a:t>building</a:t>
            </a:r>
            <a:r>
              <a:rPr lang="cs-CZ" sz="2600" dirty="0" smtClean="0"/>
              <a:t> </a:t>
            </a:r>
            <a:r>
              <a:rPr lang="cs-CZ" sz="2600" dirty="0" err="1" smtClean="0"/>
              <a:t>games</a:t>
            </a:r>
            <a:r>
              <a:rPr lang="cs-CZ" sz="2600" dirty="0" smtClean="0"/>
              <a:t> : „</a:t>
            </a:r>
            <a:r>
              <a:rPr lang="cs-CZ" sz="2600" dirty="0" err="1" smtClean="0"/>
              <a:t>stamp</a:t>
            </a:r>
            <a:r>
              <a:rPr lang="cs-CZ" sz="2600" dirty="0" smtClean="0"/>
              <a:t> </a:t>
            </a:r>
            <a:r>
              <a:rPr lang="cs-CZ" sz="2600" dirty="0" err="1" smtClean="0"/>
              <a:t>hunt</a:t>
            </a:r>
            <a:r>
              <a:rPr lang="cs-CZ" sz="2600" dirty="0" smtClean="0"/>
              <a:t>“, „western </a:t>
            </a:r>
            <a:r>
              <a:rPr lang="cs-CZ" sz="2600" dirty="0" err="1" smtClean="0"/>
              <a:t>games</a:t>
            </a:r>
            <a:r>
              <a:rPr lang="cs-CZ" sz="2600" dirty="0" smtClean="0"/>
              <a:t>“, „</a:t>
            </a:r>
            <a:r>
              <a:rPr lang="cs-CZ" sz="2600" dirty="0" err="1" smtClean="0"/>
              <a:t>trees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luck</a:t>
            </a:r>
            <a:r>
              <a:rPr lang="cs-CZ" sz="2600" dirty="0" smtClean="0"/>
              <a:t>“</a:t>
            </a:r>
          </a:p>
          <a:p>
            <a:r>
              <a:rPr lang="cs-CZ" sz="26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cs-CZ" sz="2600" dirty="0" smtClean="0"/>
          </a:p>
        </p:txBody>
      </p:sp>
      <p:pic>
        <p:nvPicPr>
          <p:cNvPr id="4" name="Obrázek 3" descr="_MG_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068960"/>
            <a:ext cx="4320000" cy="288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_MG_9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4320000" cy="288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project_logo_motto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Wednesday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2132856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600" dirty="0" err="1" smtClean="0"/>
              <a:t>One</a:t>
            </a:r>
            <a:r>
              <a:rPr lang="cs-CZ" sz="2600" dirty="0" smtClean="0"/>
              <a:t> </a:t>
            </a:r>
            <a:r>
              <a:rPr lang="cs-CZ" sz="2600" dirty="0" err="1" smtClean="0"/>
              <a:t>day</a:t>
            </a:r>
            <a:r>
              <a:rPr lang="cs-CZ" sz="2600" dirty="0" smtClean="0"/>
              <a:t> </a:t>
            </a:r>
            <a:r>
              <a:rPr lang="cs-CZ" sz="2600" dirty="0" err="1" smtClean="0"/>
              <a:t>trip</a:t>
            </a:r>
            <a:r>
              <a:rPr lang="cs-CZ" sz="2600" dirty="0" smtClean="0"/>
              <a:t> to Hradec nad Moravicí &amp; Ostrava – </a:t>
            </a:r>
            <a:r>
              <a:rPr lang="cs-CZ" sz="2600" dirty="0" err="1" smtClean="0"/>
              <a:t>shopping</a:t>
            </a:r>
            <a:r>
              <a:rPr lang="cs-CZ" sz="2600" dirty="0" smtClean="0"/>
              <a:t> centre </a:t>
            </a:r>
            <a:r>
              <a:rPr lang="cs-CZ" sz="2600" dirty="0" err="1" smtClean="0"/>
              <a:t>and</a:t>
            </a:r>
            <a:r>
              <a:rPr lang="cs-CZ" sz="2600" dirty="0" smtClean="0"/>
              <a:t> U6 </a:t>
            </a:r>
            <a:r>
              <a:rPr lang="cs-CZ" sz="2600" dirty="0" err="1" smtClean="0"/>
              <a:t>technical</a:t>
            </a:r>
            <a:r>
              <a:rPr lang="cs-CZ" sz="2600" dirty="0" smtClean="0"/>
              <a:t> centre</a:t>
            </a:r>
          </a:p>
        </p:txBody>
      </p:sp>
      <p:pic>
        <p:nvPicPr>
          <p:cNvPr id="4" name="Obrázek 3" descr="_MG_0026.jpg"/>
          <p:cNvPicPr>
            <a:picLocks noChangeAspect="1"/>
          </p:cNvPicPr>
          <p:nvPr/>
        </p:nvPicPr>
        <p:blipFill>
          <a:blip r:embed="rId2" cstate="print"/>
          <a:srcRect t="33058" b="9089"/>
          <a:stretch>
            <a:fillRect/>
          </a:stretch>
        </p:blipFill>
        <p:spPr>
          <a:xfrm>
            <a:off x="323528" y="3140968"/>
            <a:ext cx="858416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project_logo_motto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Thursday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sz="2600" dirty="0" err="1" smtClean="0"/>
              <a:t>Trip</a:t>
            </a:r>
            <a:r>
              <a:rPr lang="cs-CZ" sz="2600" dirty="0" smtClean="0"/>
              <a:t> to Skalka </a:t>
            </a:r>
            <a:r>
              <a:rPr lang="cs-CZ" sz="2600" dirty="0" err="1" smtClean="0"/>
              <a:t>and</a:t>
            </a:r>
            <a:r>
              <a:rPr lang="cs-CZ" sz="2600" dirty="0" smtClean="0"/>
              <a:t> </a:t>
            </a:r>
            <a:r>
              <a:rPr lang="cs-CZ" sz="2600" dirty="0" err="1" smtClean="0"/>
              <a:t>playing</a:t>
            </a:r>
            <a:r>
              <a:rPr lang="cs-CZ" sz="2600" dirty="0" smtClean="0"/>
              <a:t> </a:t>
            </a:r>
            <a:r>
              <a:rPr lang="cs-CZ" sz="2600" dirty="0" err="1" smtClean="0"/>
              <a:t>games</a:t>
            </a:r>
            <a:r>
              <a:rPr lang="cs-CZ" sz="2600" dirty="0" smtClean="0"/>
              <a:t> </a:t>
            </a:r>
            <a:r>
              <a:rPr lang="cs-CZ" sz="2600" dirty="0" err="1" smtClean="0"/>
              <a:t>like</a:t>
            </a:r>
            <a:r>
              <a:rPr lang="cs-CZ" sz="2600" dirty="0" smtClean="0"/>
              <a:t> „</a:t>
            </a:r>
            <a:r>
              <a:rPr lang="cs-CZ" sz="2600" dirty="0" err="1" smtClean="0"/>
              <a:t>Under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attack</a:t>
            </a:r>
            <a:r>
              <a:rPr lang="cs-CZ" sz="2600" dirty="0" smtClean="0"/>
              <a:t>“ </a:t>
            </a:r>
            <a:r>
              <a:rPr lang="cs-CZ" sz="2600" dirty="0" err="1" smtClean="0"/>
              <a:t>or</a:t>
            </a:r>
            <a:r>
              <a:rPr lang="cs-CZ" sz="2600" dirty="0" smtClean="0"/>
              <a:t> „</a:t>
            </a:r>
            <a:r>
              <a:rPr lang="cs-CZ" sz="2600" dirty="0" err="1" smtClean="0"/>
              <a:t>Rain</a:t>
            </a:r>
            <a:r>
              <a:rPr lang="cs-CZ" sz="2600" dirty="0" smtClean="0"/>
              <a:t>“</a:t>
            </a:r>
          </a:p>
          <a:p>
            <a:r>
              <a:rPr lang="cs-CZ" sz="2600" dirty="0" smtClean="0"/>
              <a:t> </a:t>
            </a:r>
          </a:p>
        </p:txBody>
      </p:sp>
      <p:pic>
        <p:nvPicPr>
          <p:cNvPr id="4" name="Obrázek 3" descr="_MG_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4320000" cy="288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_MG_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320000" cy="2881406"/>
          </a:xfrm>
          <a:prstGeom prst="rect">
            <a:avLst/>
          </a:prstGeom>
        </p:spPr>
      </p:pic>
      <p:pic>
        <p:nvPicPr>
          <p:cNvPr id="6" name="Obrázek 5" descr="project_logo_motto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0416" y="260648"/>
            <a:ext cx="5703168" cy="10103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Friday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7788" y="1556792"/>
            <a:ext cx="8388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dirty="0" smtClean="0"/>
              <a:t> </a:t>
            </a:r>
            <a:r>
              <a:rPr lang="cs-CZ" sz="2600" dirty="0" err="1" smtClean="0"/>
              <a:t>Trip</a:t>
            </a:r>
            <a:r>
              <a:rPr lang="cs-CZ" sz="2600" dirty="0" smtClean="0"/>
              <a:t> to Třinec </a:t>
            </a:r>
            <a:r>
              <a:rPr lang="cs-CZ" sz="2600" dirty="0" err="1" smtClean="0"/>
              <a:t>school</a:t>
            </a:r>
            <a:r>
              <a:rPr lang="cs-CZ" sz="2600" dirty="0" smtClean="0"/>
              <a:t> </a:t>
            </a:r>
            <a:r>
              <a:rPr lang="cs-CZ" sz="2600" dirty="0" err="1" smtClean="0"/>
              <a:t>and</a:t>
            </a:r>
            <a:r>
              <a:rPr lang="cs-CZ" sz="2600" dirty="0" smtClean="0"/>
              <a:t> </a:t>
            </a:r>
            <a:r>
              <a:rPr lang="cs-CZ" sz="2600" dirty="0" err="1" smtClean="0"/>
              <a:t>showing</a:t>
            </a:r>
            <a:r>
              <a:rPr lang="cs-CZ" sz="2600" dirty="0" smtClean="0"/>
              <a:t> </a:t>
            </a:r>
            <a:r>
              <a:rPr lang="cs-CZ" sz="2600" dirty="0" err="1" smtClean="0"/>
              <a:t>presentations</a:t>
            </a:r>
            <a:endParaRPr lang="cs-CZ" sz="2600" dirty="0" smtClean="0"/>
          </a:p>
          <a:p>
            <a:pPr>
              <a:buFont typeface="Arial" pitchFamily="34" charset="0"/>
              <a:buChar char="•"/>
            </a:pPr>
            <a:r>
              <a:rPr lang="cs-CZ" sz="2600" dirty="0" smtClean="0"/>
              <a:t>  </a:t>
            </a:r>
            <a:r>
              <a:rPr lang="cs-CZ" sz="2600" dirty="0" err="1" smtClean="0"/>
              <a:t>Panning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gold</a:t>
            </a:r>
            <a:r>
              <a:rPr lang="cs-CZ" sz="2600" dirty="0" smtClean="0"/>
              <a:t>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river</a:t>
            </a:r>
            <a:endParaRPr lang="cs-CZ" sz="2600" dirty="0" smtClean="0"/>
          </a:p>
          <a:p>
            <a:pPr>
              <a:buFont typeface="Arial" pitchFamily="34" charset="0"/>
              <a:buChar char="•"/>
            </a:pPr>
            <a:r>
              <a:rPr lang="cs-CZ" sz="2600" dirty="0" smtClean="0"/>
              <a:t>  </a:t>
            </a:r>
            <a:r>
              <a:rPr lang="cs-CZ" sz="2600" dirty="0" err="1" smtClean="0"/>
              <a:t>Announcement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winners</a:t>
            </a:r>
            <a:r>
              <a:rPr lang="cs-CZ" sz="2600" dirty="0" smtClean="0"/>
              <a:t> &amp; </a:t>
            </a:r>
            <a:r>
              <a:rPr lang="cs-CZ" sz="2600" dirty="0" err="1" smtClean="0"/>
              <a:t>disco</a:t>
            </a:r>
            <a:r>
              <a:rPr lang="cs-CZ" sz="26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cs-CZ" sz="2600" dirty="0" smtClean="0"/>
          </a:p>
          <a:p>
            <a:pPr>
              <a:buFont typeface="Arial" pitchFamily="34" charset="0"/>
              <a:buChar char="•"/>
            </a:pPr>
            <a:endParaRPr lang="cs-CZ" sz="2600" dirty="0" smtClean="0"/>
          </a:p>
        </p:txBody>
      </p:sp>
      <p:pic>
        <p:nvPicPr>
          <p:cNvPr id="4" name="Obrázek 3" descr="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320000" cy="2881405"/>
          </a:xfrm>
          <a:prstGeom prst="rect">
            <a:avLst/>
          </a:prstGeom>
        </p:spPr>
      </p:pic>
      <p:pic>
        <p:nvPicPr>
          <p:cNvPr id="5" name="Obrázek 4" descr="m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4320000" cy="2881406"/>
          </a:xfrm>
          <a:prstGeom prst="rect">
            <a:avLst/>
          </a:prstGeom>
        </p:spPr>
      </p:pic>
      <p:pic>
        <p:nvPicPr>
          <p:cNvPr id="7" name="Obrázek 6" descr="project_logo_motto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200800" cy="26642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cs-C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cs-C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</a:t>
            </a:r>
            <a:r>
              <a:rPr lang="cs-C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</a:t>
            </a:r>
            <a:endParaRPr lang="cs-CZ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Obrázek 6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roject_logo_motto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23993"/>
            <a:ext cx="2664296" cy="1432799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899592" y="620688"/>
            <a:ext cx="3312368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/>
              <a:t>Pes</a:t>
            </a:r>
            <a:endParaRPr lang="cs-CZ" sz="6600" dirty="0"/>
          </a:p>
        </p:txBody>
      </p:sp>
      <p:sp>
        <p:nvSpPr>
          <p:cNvPr id="13" name="Elipsa 12"/>
          <p:cNvSpPr/>
          <p:nvPr/>
        </p:nvSpPr>
        <p:spPr>
          <a:xfrm>
            <a:off x="3563888" y="620688"/>
            <a:ext cx="3600400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/>
              <a:t>Kočka</a:t>
            </a:r>
            <a:endParaRPr lang="cs-CZ" sz="6600" dirty="0"/>
          </a:p>
        </p:txBody>
      </p:sp>
      <p:sp>
        <p:nvSpPr>
          <p:cNvPr id="14" name="Elipsa 13"/>
          <p:cNvSpPr/>
          <p:nvPr/>
        </p:nvSpPr>
        <p:spPr>
          <a:xfrm>
            <a:off x="1763688" y="3284984"/>
            <a:ext cx="3312368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Křeček</a:t>
            </a:r>
            <a:endParaRPr lang="cs-CZ" sz="5400" dirty="0"/>
          </a:p>
        </p:txBody>
      </p:sp>
      <p:sp>
        <p:nvSpPr>
          <p:cNvPr id="15" name="Elipsa 14"/>
          <p:cNvSpPr/>
          <p:nvPr/>
        </p:nvSpPr>
        <p:spPr>
          <a:xfrm>
            <a:off x="4788024" y="3068960"/>
            <a:ext cx="3600400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/>
              <a:t>Žádné</a:t>
            </a:r>
            <a:endParaRPr lang="cs-CZ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024336"/>
          </a:xfrm>
        </p:spPr>
        <p:txBody>
          <a:bodyPr>
            <a:noAutofit/>
          </a:bodyPr>
          <a:lstStyle/>
          <a:p>
            <a:r>
              <a:rPr lang="cs-CZ" dirty="0" smtClean="0"/>
              <a:t>ROMANIA + CZECH REPUBLIC</a:t>
            </a:r>
          </a:p>
          <a:p>
            <a:r>
              <a:rPr lang="cs-CZ" dirty="0" smtClean="0"/>
              <a:t>15 STUDENTS FROM EACH COUNTRY</a:t>
            </a:r>
          </a:p>
          <a:p>
            <a:r>
              <a:rPr lang="cs-CZ" dirty="0" smtClean="0"/>
              <a:t>COMMUNICATOR – SKYPE, FB</a:t>
            </a:r>
          </a:p>
          <a:p>
            <a:r>
              <a:rPr lang="cs-CZ" dirty="0" smtClean="0"/>
              <a:t>INTERNET CONNECTION</a:t>
            </a:r>
          </a:p>
          <a:p>
            <a:r>
              <a:rPr lang="cs-CZ" dirty="0" smtClean="0"/>
              <a:t> FEEDBACK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 descr="Czech Republ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2736184" cy="2736184"/>
          </a:xfrm>
          <a:prstGeom prst="rect">
            <a:avLst/>
          </a:prstGeom>
        </p:spPr>
      </p:pic>
      <p:pic>
        <p:nvPicPr>
          <p:cNvPr id="6" name="Obrázek 5" descr="Roma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192" y="332656"/>
            <a:ext cx="2736184" cy="2736184"/>
          </a:xfrm>
          <a:prstGeom prst="rect">
            <a:avLst/>
          </a:prstGeom>
        </p:spPr>
      </p:pic>
      <p:sp>
        <p:nvSpPr>
          <p:cNvPr id="7" name="Kříž 6"/>
          <p:cNvSpPr/>
          <p:nvPr/>
        </p:nvSpPr>
        <p:spPr>
          <a:xfrm>
            <a:off x="3995936" y="1196752"/>
            <a:ext cx="1152128" cy="1152128"/>
          </a:xfrm>
          <a:prstGeom prst="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/>
              <a:t>1st public </a:t>
            </a:r>
            <a:r>
              <a:rPr lang="cs-CZ" sz="6000" dirty="0" err="1" smtClean="0"/>
              <a:t>speaking</a:t>
            </a:r>
            <a:endParaRPr lang="cs-CZ" sz="6000" dirty="0"/>
          </a:p>
        </p:txBody>
      </p:sp>
      <p:pic>
        <p:nvPicPr>
          <p:cNvPr id="1026" name="Picture 2" descr="http://eacea.ec.europa.eu/img/logos/erasmus_plus/eu_flag_co_funded_pos_%5Brgb%5D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376" y="5980367"/>
            <a:ext cx="2160000" cy="616691"/>
          </a:xfrm>
          <a:prstGeom prst="rect">
            <a:avLst/>
          </a:prstGeom>
          <a:noFill/>
        </p:spPr>
      </p:pic>
      <p:pic>
        <p:nvPicPr>
          <p:cNvPr id="6" name="Obrázek 5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840" y="5980367"/>
            <a:ext cx="2160000" cy="616985"/>
          </a:xfrm>
          <a:prstGeom prst="rect">
            <a:avLst/>
          </a:prstGeom>
        </p:spPr>
      </p:pic>
      <p:pic>
        <p:nvPicPr>
          <p:cNvPr id="7" name="Obrázek 6" descr="Bulga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328" y="260648"/>
            <a:ext cx="1080000" cy="1080000"/>
          </a:xfrm>
          <a:prstGeom prst="rect">
            <a:avLst/>
          </a:prstGeom>
        </p:spPr>
      </p:pic>
      <p:pic>
        <p:nvPicPr>
          <p:cNvPr id="8" name="Obrázek 7" descr="Czech Republ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816" y="260648"/>
            <a:ext cx="1080000" cy="1080000"/>
          </a:xfrm>
          <a:prstGeom prst="rect">
            <a:avLst/>
          </a:prstGeom>
        </p:spPr>
      </p:pic>
      <p:pic>
        <p:nvPicPr>
          <p:cNvPr id="9" name="Obrázek 8" descr="Roman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2000" y="260648"/>
            <a:ext cx="1080000" cy="1080000"/>
          </a:xfrm>
          <a:prstGeom prst="rect">
            <a:avLst/>
          </a:prstGeom>
        </p:spPr>
      </p:pic>
      <p:pic>
        <p:nvPicPr>
          <p:cNvPr id="10" name="Obrázek 9" descr="Turke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184" y="260648"/>
            <a:ext cx="1080000" cy="1080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31640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15883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Romania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4062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Turkey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44208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Bulgaria</a:t>
            </a:r>
            <a:endParaRPr lang="cs-CZ" dirty="0"/>
          </a:p>
        </p:txBody>
      </p:sp>
      <p:pic>
        <p:nvPicPr>
          <p:cNvPr id="16" name="Obrázek 15" descr="project_logo_motto_smal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1628800"/>
            <a:ext cx="4968552" cy="2671977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1763688" y="5157192"/>
            <a:ext cx="5842992" cy="86409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Let </a:t>
            </a:r>
            <a:r>
              <a:rPr kumimoji="0" lang="cs-CZ" sz="3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Us</a:t>
            </a:r>
            <a:r>
              <a:rPr kumimoji="0" lang="cs-CZ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Speak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TOPICS</a:t>
            </a:r>
            <a:endParaRPr lang="cs-CZ" sz="4400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    Free Time and Entertainment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2    Family and Friends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3    School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4    Christmas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5    My House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6    My Day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7    Sport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8    Weather, Seasons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9    Transport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571480"/>
            <a:ext cx="8677628" cy="6000792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Pross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NEW FRIENDS</a:t>
            </a:r>
          </a:p>
          <a:p>
            <a:r>
              <a:rPr lang="cs-CZ" dirty="0" smtClean="0"/>
              <a:t>INFORMATION ABOUT PARTNER´S COUNTRY</a:t>
            </a:r>
          </a:p>
          <a:p>
            <a:r>
              <a:rPr lang="cs-CZ" dirty="0" smtClean="0"/>
              <a:t>COMMUNICATION</a:t>
            </a:r>
          </a:p>
          <a:p>
            <a:pPr>
              <a:buNone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Cons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/>
              <a:t>PROBLEMS WITH INTERNET AND WITH COMPUTERS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9trida\Plocha\12931285_799140976884884_12525413250045070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3384376" cy="2381845"/>
          </a:xfrm>
          <a:prstGeom prst="rect">
            <a:avLst/>
          </a:prstGeom>
          <a:noFill/>
        </p:spPr>
      </p:pic>
      <p:pic>
        <p:nvPicPr>
          <p:cNvPr id="1029" name="Picture 5" descr="C:\Documents and Settings\9trida\Plocha\12932721_799542556844726_316933619407198659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3816424" cy="2592288"/>
          </a:xfrm>
          <a:prstGeom prst="rect">
            <a:avLst/>
          </a:prstGeom>
          <a:noFill/>
        </p:spPr>
      </p:pic>
      <p:pic>
        <p:nvPicPr>
          <p:cNvPr id="1026" name="Picture 2" descr="C:\Documents and Settings\9trida\Plocha\984067_799542456844736_650080495306928741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3816424" cy="2304256"/>
          </a:xfrm>
          <a:prstGeom prst="rect">
            <a:avLst/>
          </a:prstGeom>
          <a:noFill/>
        </p:spPr>
      </p:pic>
      <p:pic>
        <p:nvPicPr>
          <p:cNvPr id="7" name="Obrázek 6" descr="12308442_734704893328493_22142691490928156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284984"/>
            <a:ext cx="3289330" cy="2592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399032"/>
          </a:xfrm>
        </p:spPr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watching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eska_telev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143800" cy="4112496"/>
          </a:xfrm>
          <a:prstGeom prst="rect">
            <a:avLst/>
          </a:prstGeom>
        </p:spPr>
      </p:pic>
      <p:pic>
        <p:nvPicPr>
          <p:cNvPr id="3" name="Obrázek 2" descr="project_logo_motto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828" y="4797152"/>
            <a:ext cx="3096344" cy="166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hluk">
  <a:themeElements>
    <a:clrScheme name="Vlastní 1">
      <a:dk1>
        <a:sysClr val="windowText" lastClr="000000"/>
      </a:dk1>
      <a:lt1>
        <a:srgbClr val="FFFFFF"/>
      </a:lt1>
      <a:dk2>
        <a:srgbClr val="77D5EA"/>
      </a:dk2>
      <a:lt2>
        <a:srgbClr val="D2EDF4"/>
      </a:lt2>
      <a:accent1>
        <a:srgbClr val="CCFFCC"/>
      </a:accent1>
      <a:accent2>
        <a:srgbClr val="CCFFCC"/>
      </a:accent2>
      <a:accent3>
        <a:srgbClr val="CCFFCC"/>
      </a:accent3>
      <a:accent4>
        <a:srgbClr val="CCFFCC"/>
      </a:accent4>
      <a:accent5>
        <a:srgbClr val="1FADCC"/>
      </a:accent5>
      <a:accent6>
        <a:srgbClr val="1FADCC"/>
      </a:accent6>
      <a:hlink>
        <a:srgbClr val="D2EDF4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451</Words>
  <Application>Microsoft Office PowerPoint</Application>
  <PresentationFormat>Předvádění na obrazovce (4:3)</PresentationFormat>
  <Paragraphs>125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Shluk</vt:lpstr>
      <vt:lpstr>Tok</vt:lpstr>
      <vt:lpstr>Vrchol</vt:lpstr>
      <vt:lpstr>1st public speaking</vt:lpstr>
      <vt:lpstr> Videocards</vt:lpstr>
      <vt:lpstr> SKYPE CONFERENCE</vt:lpstr>
      <vt:lpstr>Snímek 4</vt:lpstr>
      <vt:lpstr>TOPICS</vt:lpstr>
      <vt:lpstr>Snímek 6</vt:lpstr>
      <vt:lpstr>Snímek 7</vt:lpstr>
      <vt:lpstr>Thank you for watching our presentation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Bulgaria  13.3. – 21.3.</vt:lpstr>
      <vt:lpstr>Snímek 17</vt:lpstr>
      <vt:lpstr>Day 1 – visit school</vt:lpstr>
      <vt:lpstr>Snímek 19</vt:lpstr>
      <vt:lpstr>Day 2 – Exploring town Chelopech </vt:lpstr>
      <vt:lpstr>Day 2 – try Bulgarian traditions </vt:lpstr>
      <vt:lpstr>Day 3 - search through the city </vt:lpstr>
      <vt:lpstr>Day 3 – teambuildings games </vt:lpstr>
      <vt:lpstr>Day 4 - hike the mountains </vt:lpstr>
      <vt:lpstr>Day 5 – beautiful Sofia </vt:lpstr>
      <vt:lpstr>Day 6 – last goodbye</vt:lpstr>
      <vt:lpstr>Snímek 27</vt:lpstr>
      <vt:lpstr>Pass it further (April Fools' Day)</vt:lpstr>
      <vt:lpstr>Snímek 29</vt:lpstr>
      <vt:lpstr>Snímek 30</vt:lpstr>
      <vt:lpstr>Snímek 31</vt:lpstr>
      <vt:lpstr>Czech team building camp</vt:lpstr>
      <vt:lpstr>Monday</vt:lpstr>
      <vt:lpstr>Tuesday</vt:lpstr>
      <vt:lpstr>Wednesday</vt:lpstr>
      <vt:lpstr>Thursday </vt:lpstr>
      <vt:lpstr>Friday</vt:lpstr>
      <vt:lpstr>Thank you for your attention</vt:lpstr>
      <vt:lpstr>Snímek 39</vt:lpstr>
      <vt:lpstr>1st public speaking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SKYPE CONFERENCE</dc:title>
  <dc:creator>zak9</dc:creator>
  <cp:lastModifiedBy>Enviromentálni PC</cp:lastModifiedBy>
  <cp:revision>98</cp:revision>
  <dcterms:created xsi:type="dcterms:W3CDTF">2016-06-07T07:12:26Z</dcterms:created>
  <dcterms:modified xsi:type="dcterms:W3CDTF">2016-06-28T18:14:04Z</dcterms:modified>
</cp:coreProperties>
</file>