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BE7797-78B4-4627-82A2-E6295F0E530B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347676-522F-4FBA-A5DC-1E735868C679}" type="slidenum">
              <a:t>‹#›</a:t>
            </a:fld>
            <a:endParaRPr lang="cs-CZ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30F538-0530-4948-81FA-2AEB53137B51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AD5CEF-883B-4C40-857B-BBA12470B609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F70F66-CB4E-4A02-B944-3229DF715C73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083BEB-7196-490F-95B3-CB4ECC05E5DF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AF97C8-7568-4C29-950C-354D2AFCE10F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B594B3-8B73-4D2B-BD6A-FC872E1CA555}" type="slidenum">
              <a:t>‹#›</a:t>
            </a:fld>
            <a:endParaRPr lang="cs-CZ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E1DE65-0CAD-4450-B1CB-EB27B4329282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208CF6-C7B7-4070-98A6-8385D5185784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11AE0D-C113-49B5-8AC8-C03874ADA1E2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6FBC01-B4CD-4952-82F8-3F597214B966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30161F-62BE-4777-B0A2-C7C18FCDD053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D23475-6CA9-4701-9BAF-5ECA1DD247AC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0938E0-A5F8-4DC5-9E18-2AD32B3D7747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EFF906-0A0E-4E84-A77B-F36479C35117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6AD493-7BA1-4E14-891D-84CE506AE5B8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02D926-E1AE-4D44-A44F-CA0489BAB5D3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1C4842-DE64-42C3-A918-F0F14ADC853A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11293F-F51A-4D66-A0E3-2D7CCA6799BF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E893F9-7C53-499C-82EF-DCDE0223BF6D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A902F9-0552-4E50-AF9C-2C94623CD569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media/image6.jpe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r:link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9146978-4278-455F-B898-7A0B70C90469}" type="datetime1">
              <a:rPr lang="cs-CZ"/>
              <a:pPr lvl="0"/>
              <a:t>11.09.2017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03E2175-B00D-457E-B77A-EAC7629127CA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monitorovac&#237;%20zpr&#225;vy/P&#367;lro&#269;n&#237;%20zpr&#225;va%20o%20projektu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z&#225;sadn&#237;%20v&#253;stupy/O1/cover_both_side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3568" y="3429000"/>
            <a:ext cx="7772400" cy="1584179"/>
          </a:xfrm>
        </p:spPr>
        <p:txBody>
          <a:bodyPr/>
          <a:lstStyle/>
          <a:p>
            <a:pPr lvl="0"/>
            <a:r>
              <a:rPr lang="cs-CZ" sz="4000">
                <a:effectLst>
                  <a:outerShdw dist="38096" dir="2700000">
                    <a:srgbClr val="000000"/>
                  </a:outerShdw>
                </a:effectLst>
              </a:rPr>
              <a:t>Transnational project meeting </a:t>
            </a:r>
            <a:br>
              <a:rPr lang="cs-CZ" sz="4000"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cs-CZ" sz="4000">
                <a:effectLst>
                  <a:outerShdw dist="38096" dir="2700000">
                    <a:srgbClr val="000000"/>
                  </a:outerShdw>
                </a:effectLst>
              </a:rPr>
              <a:t>20th – 22nd in Romania, Suceava</a:t>
            </a:r>
          </a:p>
        </p:txBody>
      </p:sp>
      <p:pic>
        <p:nvPicPr>
          <p:cNvPr id="3" name="Obrázek 4" descr="Bulgar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7" y="5229197"/>
            <a:ext cx="1273256" cy="1273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5" descr="Czech Republ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55841" y="5229197"/>
            <a:ext cx="1273256" cy="1273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6" descr="Romani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64024" y="5229197"/>
            <a:ext cx="1273256" cy="1273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7" descr="Turke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197" y="5229197"/>
            <a:ext cx="1273256" cy="1273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8" descr="project_logo_motto_small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41929" y="332658"/>
            <a:ext cx="5260131" cy="2828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/>
          <p:nvPr/>
        </p:nvSpPr>
        <p:spPr>
          <a:xfrm>
            <a:off x="467541" y="476667"/>
            <a:ext cx="8229600" cy="61206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Write a short paragraph about the pass line 60% (60 points) – gradding system and which? – (100-91/90-75/74-60/59-0) - Turkey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Excellent/very good/good/fail - Turkey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Prepare the certificate for students – Czech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Translation into own languages – CZ, Ro, Bu, Tur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Content + text on the first and last pages (the year, names of teachers, place etc. year of publishing) - Romania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/>
          <p:nvPr/>
        </p:nvSpPr>
        <p:spPr>
          <a:xfrm>
            <a:off x="467541" y="476667"/>
            <a:ext cx="8229600" cy="61206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Creating 2 tests – topics – </a:t>
            </a:r>
            <a:r>
              <a:rPr lang="cs-CZ" sz="3200" b="0" i="0" u="none" strike="noStrike" kern="0" cap="none" spc="0" baseline="0">
                <a:solidFill>
                  <a:srgbClr val="FF0000"/>
                </a:solidFill>
                <a:uFillTx/>
                <a:latin typeface="Calibri"/>
              </a:rPr>
              <a:t>deadline end of August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Christma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s,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My House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My Day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Sport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Weather</a:t>
            </a: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and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Seasons</a:t>
            </a: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,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Transport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– 30 </a:t>
            </a: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A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ugust – BU, CZ, RO, TUR</a:t>
            </a:r>
            <a:endParaRPr lang="cs-CZ" sz="32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360365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Creating last 2 tests – topics: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Travel and Holidays</a:t>
            </a: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,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Technology, Computers &amp; Inventions</a:t>
            </a: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,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Fashion and Clothing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Nature and the Countryside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Holidays and Festivities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Food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Shopping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Cities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People, Looks, Feelings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Health &amp; Lifestyle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Jobs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– </a:t>
            </a:r>
            <a:r>
              <a:rPr lang="cs-CZ" sz="32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deadline 28th March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>
                <a:solidFill>
                  <a:srgbClr val="984807"/>
                </a:solidFill>
                <a:effectLst>
                  <a:outerShdw dist="38096" dir="2700000">
                    <a:srgbClr val="000000"/>
                  </a:outerShdw>
                </a:effectLst>
              </a:rPr>
              <a:t>Upcoming project activites</a:t>
            </a:r>
            <a:endParaRPr lang="cs-CZ"/>
          </a:p>
        </p:txBody>
      </p:sp>
      <p:sp>
        <p:nvSpPr>
          <p:cNvPr id="3" name="Obdélník 3"/>
          <p:cNvSpPr/>
          <p:nvPr/>
        </p:nvSpPr>
        <p:spPr>
          <a:xfrm>
            <a:off x="611559" y="1340766"/>
            <a:ext cx="8280916" cy="489364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3 - Mobility in Romania</a:t>
            </a:r>
            <a:r>
              <a: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– 3rd – 7th October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A3 - Video cards - 15 students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A4 - skype conference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A8 - Video Recipe Book</a:t>
            </a:r>
            <a:r>
              <a: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-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A7 - 2nd public speaking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A5 - pass it further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A9 - Collaborating Geo-caching Game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C4 - Mobility in Turkey - finishing the megabook</a:t>
            </a:r>
            <a:r>
              <a: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- </a:t>
            </a:r>
            <a:r>
              <a:rPr lang="cs-CZ" sz="2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8th – 12th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A7 - 3rd speaking public speaking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 - multiplier event in Turkey, Bulgaria, Romania, Czech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T2 - Transnational project meeting in Turkey</a:t>
            </a:r>
            <a:r>
              <a: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O1 - Assessment Guide for Speaking -</a:t>
            </a:r>
            <a:r>
              <a: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finalising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O2 - The Book of Speaking Tests - </a:t>
            </a:r>
            <a:r>
              <a: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finalising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bg>
      <p:bgPr>
        <a:gradFill>
          <a:gsLst>
            <a:gs pos="0">
              <a:srgbClr val="F79646"/>
            </a:gs>
            <a:gs pos="100000">
              <a:srgbClr val="F0EBD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3"/>
          <p:cNvSpPr/>
          <p:nvPr/>
        </p:nvSpPr>
        <p:spPr>
          <a:xfrm>
            <a:off x="539550" y="1700811"/>
            <a:ext cx="8064898" cy="175432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42950" marR="0" lvl="0" indent="-7429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Project management and implementation</a:t>
            </a:r>
          </a:p>
          <a:p>
            <a:pPr marL="742950" marR="0" lvl="0" indent="-7429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Intellectual outputs</a:t>
            </a:r>
            <a:endParaRPr lang="cs-CZ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Nadpis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Budget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 err="1" smtClean="0">
                <a:solidFill>
                  <a:srgbClr val="984807"/>
                </a:solidFill>
                <a:effectLst>
                  <a:outerShdw dist="38096" dir="2700000">
                    <a:srgbClr val="000000"/>
                  </a:outerShdw>
                </a:effectLst>
              </a:rPr>
              <a:t>Monday</a:t>
            </a:r>
            <a:r>
              <a:rPr lang="cs-CZ" b="1" dirty="0" smtClean="0">
                <a:solidFill>
                  <a:srgbClr val="984807"/>
                </a:solidFill>
                <a:effectLst>
                  <a:outerShdw dist="38096" dir="2700000">
                    <a:srgbClr val="000000"/>
                  </a:outerShdw>
                </a:effectLst>
              </a:rPr>
              <a:t> - </a:t>
            </a:r>
            <a:r>
              <a:rPr lang="cs-CZ" b="1" dirty="0" err="1" smtClean="0">
                <a:solidFill>
                  <a:srgbClr val="984807"/>
                </a:solidFill>
                <a:effectLst>
                  <a:outerShdw dist="38096" dir="2700000">
                    <a:srgbClr val="000000"/>
                  </a:outerShdw>
                </a:effectLst>
              </a:rPr>
              <a:t>Wednesday</a:t>
            </a:r>
            <a:endParaRPr lang="cs-CZ" dirty="0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67541" y="1484784"/>
            <a:ext cx="8229600" cy="4958004"/>
          </a:xfrm>
        </p:spPr>
        <p:txBody>
          <a:bodyPr/>
          <a:lstStyle/>
          <a:p>
            <a:pPr lvl="0">
              <a:buNone/>
            </a:pPr>
            <a:r>
              <a:rPr lang="cs-CZ" i="1" u="sng" dirty="0" err="1"/>
              <a:t>Content</a:t>
            </a:r>
            <a:r>
              <a:rPr lang="cs-CZ" i="1" u="sng" dirty="0"/>
              <a:t> </a:t>
            </a:r>
            <a:r>
              <a:rPr lang="cs-CZ" i="1" u="sng" dirty="0" err="1"/>
              <a:t>of</a:t>
            </a:r>
            <a:r>
              <a:rPr lang="cs-CZ" i="1" u="sng" dirty="0"/>
              <a:t> </a:t>
            </a:r>
            <a:r>
              <a:rPr lang="cs-CZ" i="1" u="sng" dirty="0" err="1"/>
              <a:t>the</a:t>
            </a:r>
            <a:r>
              <a:rPr lang="cs-CZ" i="1" u="sng" dirty="0"/>
              <a:t> </a:t>
            </a:r>
            <a:r>
              <a:rPr lang="cs-CZ" i="1" u="sng" dirty="0" err="1"/>
              <a:t>session</a:t>
            </a:r>
            <a:endParaRPr lang="cs-CZ" i="1" u="sng" dirty="0"/>
          </a:p>
          <a:p>
            <a:pPr lvl="0">
              <a:buNone/>
            </a:pPr>
            <a:endParaRPr lang="cs-CZ" i="1" u="sng" dirty="0"/>
          </a:p>
          <a:p>
            <a:pPr lvl="0"/>
            <a:r>
              <a:rPr lang="cs-CZ" sz="2800" dirty="0" err="1"/>
              <a:t>Coordinators</a:t>
            </a:r>
            <a:r>
              <a:rPr lang="cs-CZ" sz="2800" dirty="0"/>
              <a:t>´ feedback</a:t>
            </a:r>
          </a:p>
          <a:p>
            <a:pPr lvl="0"/>
            <a:r>
              <a:rPr lang="cs-CZ" sz="2800" dirty="0" err="1">
                <a:hlinkClick r:id="rId2" action="ppaction://hlinksldjump"/>
              </a:rPr>
              <a:t>Completed</a:t>
            </a:r>
            <a:r>
              <a:rPr lang="cs-CZ" sz="2800" dirty="0">
                <a:hlinkClick r:id="rId2" action="ppaction://hlinksldjump"/>
              </a:rPr>
              <a:t>, half-</a:t>
            </a:r>
            <a:r>
              <a:rPr lang="cs-CZ" sz="2800" dirty="0" err="1">
                <a:hlinkClick r:id="rId2" action="ppaction://hlinksldjump"/>
              </a:rPr>
              <a:t>completed</a:t>
            </a:r>
            <a:r>
              <a:rPr lang="cs-CZ" sz="2800" dirty="0">
                <a:hlinkClick r:id="rId2" action="ppaction://hlinksldjump"/>
              </a:rPr>
              <a:t>, </a:t>
            </a:r>
            <a:r>
              <a:rPr lang="cs-CZ" sz="2800" dirty="0" err="1">
                <a:hlinkClick r:id="rId2" action="ppaction://hlinksldjump"/>
              </a:rPr>
              <a:t>uncompleted</a:t>
            </a:r>
            <a:r>
              <a:rPr lang="cs-CZ" sz="2800" dirty="0">
                <a:hlinkClick r:id="rId2" action="ppaction://hlinksldjump"/>
              </a:rPr>
              <a:t> </a:t>
            </a:r>
            <a:r>
              <a:rPr lang="cs-CZ" sz="2800" dirty="0" err="1">
                <a:hlinkClick r:id="rId2" action="ppaction://hlinksldjump"/>
              </a:rPr>
              <a:t>tasks</a:t>
            </a:r>
            <a:endParaRPr lang="cs-CZ" sz="2800" dirty="0"/>
          </a:p>
          <a:p>
            <a:pPr lvl="0"/>
            <a:r>
              <a:rPr lang="cs-CZ" sz="2800" dirty="0">
                <a:hlinkClick r:id="rId3" action="ppaction://hlinksldjump"/>
              </a:rPr>
              <a:t>CLIL </a:t>
            </a:r>
            <a:r>
              <a:rPr lang="cs-CZ" sz="2800" dirty="0" err="1">
                <a:hlinkClick r:id="rId3" action="ppaction://hlinksldjump"/>
              </a:rPr>
              <a:t>lessons</a:t>
            </a:r>
            <a:endParaRPr lang="cs-CZ" sz="2800" dirty="0"/>
          </a:p>
          <a:p>
            <a:pPr lvl="0"/>
            <a:r>
              <a:rPr lang="cs-CZ" sz="2800" dirty="0">
                <a:hlinkClick r:id="rId4" action="ppaction://hlinksldjump"/>
              </a:rPr>
              <a:t>Half-term monitoring report</a:t>
            </a:r>
            <a:endParaRPr lang="cs-CZ" sz="2800" dirty="0"/>
          </a:p>
          <a:p>
            <a:pPr lvl="0"/>
            <a:r>
              <a:rPr lang="cs-CZ" sz="2800" dirty="0" err="1">
                <a:hlinkClick r:id="rId5" action="ppaction://hlinksldjump"/>
              </a:rPr>
              <a:t>Intellectual</a:t>
            </a:r>
            <a:r>
              <a:rPr lang="cs-CZ" sz="2800" dirty="0">
                <a:hlinkClick r:id="rId5" action="ppaction://hlinksldjump"/>
              </a:rPr>
              <a:t> </a:t>
            </a:r>
            <a:r>
              <a:rPr lang="cs-CZ" sz="2800" dirty="0" err="1">
                <a:hlinkClick r:id="rId5" action="ppaction://hlinksldjump"/>
              </a:rPr>
              <a:t>output</a:t>
            </a:r>
            <a:r>
              <a:rPr lang="cs-CZ" sz="2800" dirty="0">
                <a:hlinkClick r:id="rId5" action="ppaction://hlinksldjump"/>
              </a:rPr>
              <a:t> 1 – </a:t>
            </a:r>
            <a:r>
              <a:rPr lang="cs-CZ" sz="2800" dirty="0" err="1">
                <a:hlinkClick r:id="rId5" action="ppaction://hlinksldjump"/>
              </a:rPr>
              <a:t>The</a:t>
            </a:r>
            <a:r>
              <a:rPr lang="cs-CZ" sz="2800" dirty="0">
                <a:hlinkClick r:id="rId5" action="ppaction://hlinksldjump"/>
              </a:rPr>
              <a:t> </a:t>
            </a:r>
            <a:r>
              <a:rPr lang="cs-CZ" sz="2800" dirty="0" err="1">
                <a:hlinkClick r:id="rId5" action="ppaction://hlinksldjump"/>
              </a:rPr>
              <a:t>guide</a:t>
            </a:r>
            <a:endParaRPr lang="cs-CZ" sz="2800" dirty="0"/>
          </a:p>
          <a:p>
            <a:pPr lvl="0"/>
            <a:r>
              <a:rPr lang="cs-CZ" sz="2800" dirty="0" err="1">
                <a:hlinkClick r:id="rId5" action="ppaction://hlinksldjump"/>
              </a:rPr>
              <a:t>Assessment</a:t>
            </a:r>
            <a:r>
              <a:rPr lang="cs-CZ" sz="2800" dirty="0">
                <a:hlinkClick r:id="rId5" action="ppaction://hlinksldjump"/>
              </a:rPr>
              <a:t> </a:t>
            </a:r>
            <a:r>
              <a:rPr lang="cs-CZ" sz="2800" dirty="0" err="1">
                <a:hlinkClick r:id="rId5" action="ppaction://hlinksldjump"/>
              </a:rPr>
              <a:t>of</a:t>
            </a:r>
            <a:r>
              <a:rPr lang="cs-CZ" sz="2800" dirty="0">
                <a:hlinkClick r:id="rId5" action="ppaction://hlinksldjump"/>
              </a:rPr>
              <a:t> </a:t>
            </a:r>
            <a:r>
              <a:rPr lang="cs-CZ" sz="2800" dirty="0" err="1">
                <a:hlinkClick r:id="rId5" action="ppaction://hlinksldjump"/>
              </a:rPr>
              <a:t>speaking</a:t>
            </a:r>
            <a:r>
              <a:rPr lang="cs-CZ" sz="2800" dirty="0">
                <a:hlinkClick r:id="rId5" action="ppaction://hlinksldjump"/>
              </a:rPr>
              <a:t> </a:t>
            </a:r>
            <a:r>
              <a:rPr lang="cs-CZ" sz="2800" dirty="0" err="1">
                <a:hlinkClick r:id="rId5" action="ppaction://hlinksldjump"/>
              </a:rPr>
              <a:t>tests</a:t>
            </a:r>
            <a:endParaRPr lang="cs-CZ" sz="2800" dirty="0"/>
          </a:p>
          <a:p>
            <a:pPr lvl="0"/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600" b="1">
                <a:solidFill>
                  <a:srgbClr val="984807"/>
                </a:solidFill>
                <a:effectLst>
                  <a:outerShdw dist="38096" dir="2700000">
                    <a:srgbClr val="000000"/>
                  </a:outerShdw>
                </a:effectLst>
              </a:rPr>
              <a:t>Completed, half-completed, uncompleted tasks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67541" y="1412775"/>
            <a:ext cx="8496943" cy="4813986"/>
          </a:xfrm>
        </p:spPr>
        <p:txBody>
          <a:bodyPr/>
          <a:lstStyle/>
          <a:p>
            <a:pPr lvl="0">
              <a:buNone/>
            </a:pPr>
            <a:r>
              <a:rPr lang="en-US"/>
              <a:t>A1 - </a:t>
            </a:r>
            <a:r>
              <a:rPr lang="en-US" b="1"/>
              <a:t>Project logo and mottto competition</a:t>
            </a:r>
            <a:r>
              <a:rPr lang="cs-CZ" b="1"/>
              <a:t> - </a:t>
            </a:r>
            <a:r>
              <a:rPr lang="cs-CZ" b="1">
                <a:solidFill>
                  <a:srgbClr val="77933C"/>
                </a:solidFill>
              </a:rPr>
              <a:t>done</a:t>
            </a:r>
            <a:endParaRPr lang="en-US" b="1">
              <a:solidFill>
                <a:srgbClr val="77933C"/>
              </a:solidFill>
            </a:endParaRPr>
          </a:p>
          <a:p>
            <a:pPr lvl="0">
              <a:buNone/>
            </a:pPr>
            <a:r>
              <a:rPr lang="en-US"/>
              <a:t>A2 - </a:t>
            </a:r>
            <a:r>
              <a:rPr lang="en-US" b="1"/>
              <a:t>Project websites </a:t>
            </a:r>
            <a:r>
              <a:rPr lang="en-US"/>
              <a:t>- Project websites, eTwinning websites,</a:t>
            </a:r>
            <a:r>
              <a:rPr lang="cs-CZ"/>
              <a:t> </a:t>
            </a:r>
            <a:r>
              <a:rPr lang="en-US"/>
              <a:t>Facebook, Youtube</a:t>
            </a:r>
            <a:r>
              <a:rPr lang="cs-CZ"/>
              <a:t> – </a:t>
            </a:r>
            <a:r>
              <a:rPr lang="cs-CZ" b="1">
                <a:solidFill>
                  <a:srgbClr val="E46C0A"/>
                </a:solidFill>
              </a:rPr>
              <a:t>update the dissemination channels</a:t>
            </a:r>
            <a:endParaRPr lang="en-US" b="1">
              <a:solidFill>
                <a:srgbClr val="E46C0A"/>
              </a:solidFill>
            </a:endParaRPr>
          </a:p>
          <a:p>
            <a:pPr lvl="0">
              <a:buNone/>
            </a:pPr>
            <a:r>
              <a:rPr lang="en-US"/>
              <a:t>A3 - </a:t>
            </a:r>
            <a:r>
              <a:rPr lang="en-US" b="1"/>
              <a:t>Video cards </a:t>
            </a:r>
            <a:r>
              <a:rPr lang="en-US"/>
              <a:t>- Czech completed, Romania completed, Turkey - only 8, Bulgaria - completed, record the cards on let us speak youtube channel</a:t>
            </a:r>
            <a:r>
              <a:rPr lang="cs-CZ"/>
              <a:t>, feedbacks – only Romania  and Czech (Turkey and Bulgarian´s missing)</a:t>
            </a:r>
            <a:endParaRPr lang="en-US"/>
          </a:p>
          <a:p>
            <a:pPr lvl="0">
              <a:buNone/>
            </a:pPr>
            <a:endParaRPr lang="en-US"/>
          </a:p>
          <a:p>
            <a:pPr lvl="0">
              <a:buNone/>
            </a:pPr>
            <a:endParaRPr lang="cs-CZ" sz="2400"/>
          </a:p>
          <a:p>
            <a:pPr lvl="0">
              <a:buNone/>
            </a:pPr>
            <a:endParaRPr lang="cs-CZ" sz="1400" b="1"/>
          </a:p>
        </p:txBody>
      </p:sp>
      <p:sp>
        <p:nvSpPr>
          <p:cNvPr id="4" name="Šipka doleva 4">
            <a:hlinkClick r:id="" action="ppaction://hlinkshowjump?jump=nextslide"/>
          </p:cNvPr>
          <p:cNvSpPr/>
          <p:nvPr/>
        </p:nvSpPr>
        <p:spPr>
          <a:xfrm rot="10799991">
            <a:off x="7884368" y="5805223"/>
            <a:ext cx="504053" cy="432044"/>
          </a:xfrm>
          <a:custGeom>
            <a:avLst>
              <a:gd name="f0" fmla="val 925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*/ f19 f20 1"/>
              <a:gd name="f28" fmla="*/ 21600 f21 1"/>
              <a:gd name="f29" fmla="*/ 0 f21 1"/>
              <a:gd name="f30" fmla="*/ f20 f13 1"/>
              <a:gd name="f31" fmla="*/ f19 f12 1"/>
              <a:gd name="f32" fmla="+- f24 0 f3"/>
              <a:gd name="f33" fmla="+- f25 0 f3"/>
              <a:gd name="f34" fmla="*/ f27 1 10800"/>
              <a:gd name="f35" fmla="*/ f29 1 f21"/>
              <a:gd name="f36" fmla="*/ f28 1 f21"/>
              <a:gd name="f37" fmla="*/ f26 f13 1"/>
              <a:gd name="f38" fmla="+- f19 0 f34"/>
              <a:gd name="f39" fmla="*/ f36 f12 1"/>
              <a:gd name="f40" fmla="*/ f35 f13 1"/>
              <a:gd name="f41" fmla="*/ f36 f13 1"/>
              <a:gd name="f42" fmla="*/ f38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42" t="f30" r="f39" b="f37"/>
            <a:pathLst>
              <a:path w="21600" h="21600">
                <a:moveTo>
                  <a:pt x="f8" y="f20"/>
                </a:moveTo>
                <a:lnTo>
                  <a:pt x="f19" y="f20"/>
                </a:lnTo>
                <a:lnTo>
                  <a:pt x="f19" y="f7"/>
                </a:lnTo>
                <a:lnTo>
                  <a:pt x="f7" y="f9"/>
                </a:lnTo>
                <a:lnTo>
                  <a:pt x="f19" y="f8"/>
                </a:lnTo>
                <a:lnTo>
                  <a:pt x="f19" y="f26"/>
                </a:lnTo>
                <a:lnTo>
                  <a:pt x="f8" y="f26"/>
                </a:lnTo>
                <a:close/>
              </a:path>
            </a:pathLst>
          </a:custGeom>
          <a:solidFill>
            <a:srgbClr val="FCD5B5"/>
          </a:solidFill>
          <a:ln w="25402">
            <a:solidFill>
              <a:srgbClr val="E46C0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1" i="0" u="none" strike="noStrike" kern="1200" cap="none" spc="0" baseline="0">
              <a:ln w="0">
                <a:solidFill>
                  <a:srgbClr val="D73A36"/>
                </a:solidFill>
                <a:prstDash val="solid"/>
              </a:ln>
              <a:noFill/>
              <a:effectLst>
                <a:outerShdw dist="22998" dir="7020175">
                  <a:srgbClr val="000000"/>
                </a:outerShdw>
              </a:effectLst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 noGrp="1"/>
          </p:cNvSpPr>
          <p:nvPr>
            <p:ph idx="1"/>
          </p:nvPr>
        </p:nvSpPr>
        <p:spPr>
          <a:xfrm>
            <a:off x="395532" y="665308"/>
            <a:ext cx="8229600" cy="6004050"/>
          </a:xfrm>
        </p:spPr>
        <p:txBody>
          <a:bodyPr/>
          <a:lstStyle/>
          <a:p>
            <a:pPr lvl="0">
              <a:buNone/>
            </a:pPr>
            <a:r>
              <a:rPr lang="en-US">
                <a:solidFill>
                  <a:srgbClr val="E46C0A"/>
                </a:solidFill>
              </a:rPr>
              <a:t>A4 </a:t>
            </a:r>
            <a:r>
              <a:rPr lang="en-US" b="1">
                <a:solidFill>
                  <a:srgbClr val="E46C0A"/>
                </a:solidFill>
              </a:rPr>
              <a:t>- Skype conference </a:t>
            </a:r>
            <a:r>
              <a:rPr lang="en-US">
                <a:solidFill>
                  <a:srgbClr val="E46C0A"/>
                </a:solidFill>
              </a:rPr>
              <a:t>- Czech/Romania completed, Turkey/Bulgaria - no record/evidence of conferences, Turkey no feedbacks, Bulgaria only upto </a:t>
            </a:r>
            <a:r>
              <a:rPr lang="cs-CZ">
                <a:solidFill>
                  <a:srgbClr val="E46C0A"/>
                </a:solidFill>
              </a:rPr>
              <a:t>June</a:t>
            </a:r>
          </a:p>
          <a:p>
            <a:pPr lvl="0">
              <a:buNone/>
            </a:pPr>
            <a:r>
              <a:rPr lang="en-US"/>
              <a:t>A5 - </a:t>
            </a:r>
            <a:r>
              <a:rPr lang="en-US" b="1"/>
              <a:t>Pass it further </a:t>
            </a:r>
            <a:r>
              <a:rPr lang="en-US"/>
              <a:t>– Czech</a:t>
            </a:r>
            <a:r>
              <a:rPr lang="cs-CZ"/>
              <a:t>, Romanian, Turkey </a:t>
            </a:r>
            <a:r>
              <a:rPr lang="en-US"/>
              <a:t>completed</a:t>
            </a:r>
            <a:r>
              <a:rPr lang="cs-CZ"/>
              <a:t>+feedback</a:t>
            </a:r>
            <a:r>
              <a:rPr lang="en-US"/>
              <a:t>,</a:t>
            </a:r>
            <a:r>
              <a:rPr lang="cs-CZ"/>
              <a:t> in progress</a:t>
            </a:r>
          </a:p>
          <a:p>
            <a:pPr lvl="0">
              <a:buNone/>
            </a:pPr>
            <a:r>
              <a:rPr lang="cs-CZ"/>
              <a:t>A6-  </a:t>
            </a:r>
            <a:r>
              <a:rPr lang="cs-CZ" b="1"/>
              <a:t>TV News </a:t>
            </a:r>
            <a:r>
              <a:rPr lang="cs-CZ"/>
              <a:t>– completed (Turkey, Bulgaria – feedback missing, upload the video on you tube channel)</a:t>
            </a:r>
          </a:p>
          <a:p>
            <a:pPr lvl="0">
              <a:buNone/>
            </a:pPr>
            <a:r>
              <a:rPr lang="en-US"/>
              <a:t>A7 - </a:t>
            </a:r>
            <a:r>
              <a:rPr lang="en-US" b="1"/>
              <a:t>1st public speaking </a:t>
            </a:r>
            <a:r>
              <a:rPr lang="en-US"/>
              <a:t>– Romania</a:t>
            </a:r>
            <a:r>
              <a:rPr lang="cs-CZ"/>
              <a:t>, Czech</a:t>
            </a:r>
            <a:r>
              <a:rPr lang="en-US"/>
              <a:t> - completed,</a:t>
            </a:r>
            <a:r>
              <a:rPr lang="cs-CZ"/>
              <a:t> </a:t>
            </a:r>
            <a:r>
              <a:rPr lang="en-US"/>
              <a:t>Bulgaria - ..., Turkey - ....</a:t>
            </a:r>
          </a:p>
          <a:p>
            <a:pPr lvl="0">
              <a:buNone/>
            </a:pPr>
            <a:endParaRPr lang="cs-CZ" b="1"/>
          </a:p>
          <a:p>
            <a:pPr lvl="0"/>
            <a:endParaRPr lang="cs-CZ"/>
          </a:p>
        </p:txBody>
      </p:sp>
      <p:sp>
        <p:nvSpPr>
          <p:cNvPr id="3" name="Šipka doleva 4">
            <a:hlinkClick r:id="" action="ppaction://hlinkshowjump?jump=nextslide"/>
          </p:cNvPr>
          <p:cNvSpPr/>
          <p:nvPr/>
        </p:nvSpPr>
        <p:spPr>
          <a:xfrm rot="10799991">
            <a:off x="7812359" y="5805223"/>
            <a:ext cx="504053" cy="432044"/>
          </a:xfrm>
          <a:custGeom>
            <a:avLst>
              <a:gd name="f0" fmla="val 925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*/ f19 f20 1"/>
              <a:gd name="f28" fmla="*/ 21600 f21 1"/>
              <a:gd name="f29" fmla="*/ 0 f21 1"/>
              <a:gd name="f30" fmla="*/ f20 f13 1"/>
              <a:gd name="f31" fmla="*/ f19 f12 1"/>
              <a:gd name="f32" fmla="+- f24 0 f3"/>
              <a:gd name="f33" fmla="+- f25 0 f3"/>
              <a:gd name="f34" fmla="*/ f27 1 10800"/>
              <a:gd name="f35" fmla="*/ f29 1 f21"/>
              <a:gd name="f36" fmla="*/ f28 1 f21"/>
              <a:gd name="f37" fmla="*/ f26 f13 1"/>
              <a:gd name="f38" fmla="+- f19 0 f34"/>
              <a:gd name="f39" fmla="*/ f36 f12 1"/>
              <a:gd name="f40" fmla="*/ f35 f13 1"/>
              <a:gd name="f41" fmla="*/ f36 f13 1"/>
              <a:gd name="f42" fmla="*/ f38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42" t="f30" r="f39" b="f37"/>
            <a:pathLst>
              <a:path w="21600" h="21600">
                <a:moveTo>
                  <a:pt x="f8" y="f20"/>
                </a:moveTo>
                <a:lnTo>
                  <a:pt x="f19" y="f20"/>
                </a:lnTo>
                <a:lnTo>
                  <a:pt x="f19" y="f7"/>
                </a:lnTo>
                <a:lnTo>
                  <a:pt x="f7" y="f9"/>
                </a:lnTo>
                <a:lnTo>
                  <a:pt x="f19" y="f8"/>
                </a:lnTo>
                <a:lnTo>
                  <a:pt x="f19" y="f26"/>
                </a:lnTo>
                <a:lnTo>
                  <a:pt x="f8" y="f26"/>
                </a:lnTo>
                <a:close/>
              </a:path>
            </a:pathLst>
          </a:custGeom>
          <a:solidFill>
            <a:srgbClr val="FCD5B5"/>
          </a:solidFill>
          <a:ln w="25402">
            <a:solidFill>
              <a:srgbClr val="E46C0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1" i="0" u="none" strike="noStrike" kern="1200" cap="none" spc="0" baseline="0">
              <a:ln w="0">
                <a:solidFill>
                  <a:srgbClr val="D73A36"/>
                </a:solidFill>
                <a:prstDash val="solid"/>
              </a:ln>
              <a:noFill/>
              <a:effectLst>
                <a:outerShdw dist="22998" dir="7020175">
                  <a:srgbClr val="000000"/>
                </a:outerShdw>
              </a:effectLst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 noGrp="1"/>
          </p:cNvSpPr>
          <p:nvPr>
            <p:ph idx="1"/>
          </p:nvPr>
        </p:nvSpPr>
        <p:spPr>
          <a:xfrm>
            <a:off x="395532" y="332658"/>
            <a:ext cx="8229600" cy="4525959"/>
          </a:xfrm>
        </p:spPr>
        <p:txBody>
          <a:bodyPr/>
          <a:lstStyle/>
          <a:p>
            <a:pPr lvl="0">
              <a:buNone/>
            </a:pPr>
            <a:r>
              <a:rPr lang="en-US" sz="2800"/>
              <a:t>C5 - </a:t>
            </a:r>
            <a:r>
              <a:rPr lang="en-US" sz="2800" b="1"/>
              <a:t>Mobility for teachers in Czech Republic </a:t>
            </a:r>
            <a:r>
              <a:rPr lang="en-US" sz="2800"/>
              <a:t>- completed</a:t>
            </a:r>
          </a:p>
          <a:p>
            <a:pPr lvl="0">
              <a:buNone/>
            </a:pPr>
            <a:r>
              <a:rPr lang="en-US" sz="2800"/>
              <a:t>C1 - </a:t>
            </a:r>
            <a:r>
              <a:rPr lang="en-US" sz="2800" b="1"/>
              <a:t>Mobility for pupils in Bulgaria </a:t>
            </a:r>
            <a:r>
              <a:rPr lang="en-US" sz="2800"/>
              <a:t>- completed, Megabook of teambuilding games – nothing</a:t>
            </a:r>
            <a:r>
              <a:rPr lang="cs-CZ" sz="2800"/>
              <a:t>, video from mobility </a:t>
            </a:r>
            <a:endParaRPr lang="en-US" sz="2800"/>
          </a:p>
          <a:p>
            <a:pPr lvl="0">
              <a:buNone/>
            </a:pPr>
            <a:r>
              <a:rPr lang="en-US" sz="2800"/>
              <a:t>C2 - </a:t>
            </a:r>
            <a:r>
              <a:rPr lang="en-US" sz="2800" b="1"/>
              <a:t>Mobility in Czech Republic </a:t>
            </a:r>
            <a:r>
              <a:rPr lang="en-US" sz="2800"/>
              <a:t>- completed, Megabook of teambuilding games - </a:t>
            </a:r>
            <a:r>
              <a:rPr lang="cs-CZ" sz="2800"/>
              <a:t>nothing</a:t>
            </a:r>
            <a:r>
              <a:rPr lang="en-US" sz="2800"/>
              <a:t>, feedback from teachers missing</a:t>
            </a:r>
            <a:r>
              <a:rPr lang="cs-CZ" sz="2800"/>
              <a:t>, slideshow</a:t>
            </a:r>
            <a:endParaRPr lang="en-US" sz="2800"/>
          </a:p>
          <a:p>
            <a:pPr lvl="0">
              <a:buNone/>
            </a:pPr>
            <a:r>
              <a:rPr lang="en-US" sz="2800"/>
              <a:t>T1 - </a:t>
            </a:r>
            <a:r>
              <a:rPr lang="en-US" sz="2800" b="1"/>
              <a:t>Transnational project meeting in Romania </a:t>
            </a:r>
            <a:r>
              <a:rPr lang="en-US" sz="2800"/>
              <a:t>– completed</a:t>
            </a:r>
            <a:r>
              <a:rPr lang="cs-CZ" sz="2800"/>
              <a:t>+feedback</a:t>
            </a:r>
            <a:endParaRPr lang="en-US" sz="2800"/>
          </a:p>
          <a:p>
            <a:pPr lvl="0">
              <a:buNone/>
            </a:pPr>
            <a:r>
              <a:rPr lang="en-US" sz="2800"/>
              <a:t>O1 - </a:t>
            </a:r>
            <a:r>
              <a:rPr lang="en-US" sz="2800" b="1"/>
              <a:t>Assessment Guide for Speaking </a:t>
            </a:r>
            <a:r>
              <a:rPr lang="en-US" sz="2800"/>
              <a:t>- draft completed</a:t>
            </a:r>
          </a:p>
          <a:p>
            <a:pPr lvl="0">
              <a:buNone/>
            </a:pPr>
            <a:r>
              <a:rPr lang="en-US" sz="2800"/>
              <a:t>O2 - </a:t>
            </a:r>
            <a:r>
              <a:rPr lang="en-US" sz="2800" b="1"/>
              <a:t>The Book of Speaking Tests </a:t>
            </a:r>
            <a:r>
              <a:rPr lang="en-US" sz="2800"/>
              <a:t>- two tests completed</a:t>
            </a:r>
            <a:endParaRPr lang="cs-CZ" sz="2800"/>
          </a:p>
          <a:p>
            <a:pPr lvl="0">
              <a:buNone/>
            </a:pPr>
            <a:r>
              <a:rPr lang="cs-CZ" sz="2800"/>
              <a:t>Dissemination – all links on eTwinning</a:t>
            </a:r>
            <a:endParaRPr lang="en-US" sz="2800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 sz="1400" b="1"/>
          </a:p>
        </p:txBody>
      </p:sp>
      <p:sp>
        <p:nvSpPr>
          <p:cNvPr id="3" name="Šipka doleva 4"/>
          <p:cNvSpPr/>
          <p:nvPr/>
        </p:nvSpPr>
        <p:spPr>
          <a:xfrm>
            <a:off x="7596332" y="5877269"/>
            <a:ext cx="504053" cy="432044"/>
          </a:xfrm>
          <a:custGeom>
            <a:avLst>
              <a:gd name="f0" fmla="val 925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*/ f19 f20 1"/>
              <a:gd name="f28" fmla="*/ 21600 f21 1"/>
              <a:gd name="f29" fmla="*/ 0 f21 1"/>
              <a:gd name="f30" fmla="*/ f20 f13 1"/>
              <a:gd name="f31" fmla="*/ f19 f12 1"/>
              <a:gd name="f32" fmla="+- f24 0 f3"/>
              <a:gd name="f33" fmla="+- f25 0 f3"/>
              <a:gd name="f34" fmla="*/ f27 1 10800"/>
              <a:gd name="f35" fmla="*/ f29 1 f21"/>
              <a:gd name="f36" fmla="*/ f28 1 f21"/>
              <a:gd name="f37" fmla="*/ f26 f13 1"/>
              <a:gd name="f38" fmla="+- f19 0 f34"/>
              <a:gd name="f39" fmla="*/ f36 f12 1"/>
              <a:gd name="f40" fmla="*/ f35 f13 1"/>
              <a:gd name="f41" fmla="*/ f36 f13 1"/>
              <a:gd name="f42" fmla="*/ f38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42" t="f30" r="f39" b="f37"/>
            <a:pathLst>
              <a:path w="21600" h="21600">
                <a:moveTo>
                  <a:pt x="f8" y="f20"/>
                </a:moveTo>
                <a:lnTo>
                  <a:pt x="f19" y="f20"/>
                </a:lnTo>
                <a:lnTo>
                  <a:pt x="f19" y="f7"/>
                </a:lnTo>
                <a:lnTo>
                  <a:pt x="f7" y="f9"/>
                </a:lnTo>
                <a:lnTo>
                  <a:pt x="f19" y="f8"/>
                </a:lnTo>
                <a:lnTo>
                  <a:pt x="f19" y="f26"/>
                </a:lnTo>
                <a:lnTo>
                  <a:pt x="f8" y="f26"/>
                </a:lnTo>
                <a:close/>
              </a:path>
            </a:pathLst>
          </a:custGeom>
          <a:solidFill>
            <a:srgbClr val="FCD5B5"/>
          </a:solidFill>
          <a:ln w="25402">
            <a:solidFill>
              <a:srgbClr val="E46C0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1" i="0" u="none" strike="noStrike" kern="1200" cap="none" spc="0" baseline="0">
              <a:ln w="0">
                <a:solidFill>
                  <a:srgbClr val="D73A36"/>
                </a:solidFill>
                <a:prstDash val="solid"/>
              </a:ln>
              <a:noFill/>
              <a:effectLst>
                <a:outerShdw dist="22998" dir="7020175">
                  <a:srgbClr val="000000"/>
                </a:outerShdw>
              </a:effectLst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4"/>
          <p:cNvSpPr/>
          <p:nvPr/>
        </p:nvSpPr>
        <p:spPr>
          <a:xfrm>
            <a:off x="539550" y="1988838"/>
            <a:ext cx="8136907" cy="35394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 CLIL lesson will be made for ICT in each country - Videocards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 CLIL lesson plans in each school which will be used in Geography and Biology - Creating news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 CLIL lesson will be made in each partner school - Video Recipe Book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- crafts</a:t>
            </a: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 CLIL lesson will be made in each partner school - Collaborating geo-caching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task</a:t>
            </a: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>
                <a:solidFill>
                  <a:srgbClr val="984807"/>
                </a:solidFill>
                <a:effectLst>
                  <a:outerShdw dist="38096" dir="2700000">
                    <a:srgbClr val="000000"/>
                  </a:outerShdw>
                </a:effectLst>
              </a:rPr>
              <a:t>CLIL lessons</a:t>
            </a:r>
          </a:p>
        </p:txBody>
      </p:sp>
      <p:sp>
        <p:nvSpPr>
          <p:cNvPr id="4" name="Šipka doleva 8"/>
          <p:cNvSpPr/>
          <p:nvPr/>
        </p:nvSpPr>
        <p:spPr>
          <a:xfrm>
            <a:off x="7596332" y="5877269"/>
            <a:ext cx="504053" cy="432044"/>
          </a:xfrm>
          <a:custGeom>
            <a:avLst>
              <a:gd name="f0" fmla="val 925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*/ f19 f20 1"/>
              <a:gd name="f28" fmla="*/ 21600 f21 1"/>
              <a:gd name="f29" fmla="*/ 0 f21 1"/>
              <a:gd name="f30" fmla="*/ f20 f13 1"/>
              <a:gd name="f31" fmla="*/ f19 f12 1"/>
              <a:gd name="f32" fmla="+- f24 0 f3"/>
              <a:gd name="f33" fmla="+- f25 0 f3"/>
              <a:gd name="f34" fmla="*/ f27 1 10800"/>
              <a:gd name="f35" fmla="*/ f29 1 f21"/>
              <a:gd name="f36" fmla="*/ f28 1 f21"/>
              <a:gd name="f37" fmla="*/ f26 f13 1"/>
              <a:gd name="f38" fmla="+- f19 0 f34"/>
              <a:gd name="f39" fmla="*/ f36 f12 1"/>
              <a:gd name="f40" fmla="*/ f35 f13 1"/>
              <a:gd name="f41" fmla="*/ f36 f13 1"/>
              <a:gd name="f42" fmla="*/ f38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42" t="f30" r="f39" b="f37"/>
            <a:pathLst>
              <a:path w="21600" h="21600">
                <a:moveTo>
                  <a:pt x="f8" y="f20"/>
                </a:moveTo>
                <a:lnTo>
                  <a:pt x="f19" y="f20"/>
                </a:lnTo>
                <a:lnTo>
                  <a:pt x="f19" y="f7"/>
                </a:lnTo>
                <a:lnTo>
                  <a:pt x="f7" y="f9"/>
                </a:lnTo>
                <a:lnTo>
                  <a:pt x="f19" y="f8"/>
                </a:lnTo>
                <a:lnTo>
                  <a:pt x="f19" y="f26"/>
                </a:lnTo>
                <a:lnTo>
                  <a:pt x="f8" y="f26"/>
                </a:lnTo>
                <a:close/>
              </a:path>
            </a:pathLst>
          </a:custGeom>
          <a:solidFill>
            <a:srgbClr val="FCD5B5"/>
          </a:solidFill>
          <a:ln w="25402">
            <a:solidFill>
              <a:srgbClr val="E46C0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1" i="0" u="none" strike="noStrike" kern="1200" cap="none" spc="0" baseline="0">
              <a:ln w="0">
                <a:solidFill>
                  <a:srgbClr val="D73A36"/>
                </a:solidFill>
                <a:prstDash val="solid"/>
              </a:ln>
              <a:noFill/>
              <a:effectLst>
                <a:outerShdw dist="22998" dir="7020175">
                  <a:srgbClr val="000000"/>
                </a:outerShdw>
              </a:effectLst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>
                <a:solidFill>
                  <a:srgbClr val="984807"/>
                </a:solidFill>
                <a:effectLst>
                  <a:outerShdw dist="38096" dir="2700000">
                    <a:srgbClr val="000000"/>
                  </a:outerShdw>
                </a:effectLst>
              </a:rPr>
              <a:t>Half-term monitoring report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Check the deadline with your NA</a:t>
            </a:r>
          </a:p>
          <a:p>
            <a:pPr lvl="0"/>
            <a:r>
              <a:rPr lang="cs-CZ"/>
              <a:t>Webtool platform or not?</a:t>
            </a:r>
          </a:p>
          <a:p>
            <a:pPr lvl="0"/>
            <a:r>
              <a:rPr lang="cs-CZ">
                <a:hlinkClick r:id="rId2" action="ppaction://hlinkfile"/>
              </a:rPr>
              <a:t>Pre-filled document </a:t>
            </a:r>
            <a:r>
              <a:rPr lang="cs-CZ"/>
              <a:t>– done by Oti</a:t>
            </a:r>
          </a:p>
          <a:p>
            <a:pPr lvl="0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>
                <a:solidFill>
                  <a:srgbClr val="984807"/>
                </a:solidFill>
                <a:effectLst>
                  <a:outerShdw dist="38096" dir="2700000">
                    <a:srgbClr val="000000"/>
                  </a:outerShdw>
                </a:effectLst>
              </a:rPr>
              <a:t>Intellectual output 1 – The Guide</a:t>
            </a:r>
            <a:br>
              <a:rPr lang="cs-CZ" b="1">
                <a:solidFill>
                  <a:srgbClr val="984807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cs-CZ" b="1">
                <a:solidFill>
                  <a:srgbClr val="984807"/>
                </a:solidFill>
                <a:effectLst>
                  <a:outerShdw dist="38096" dir="2700000">
                    <a:srgbClr val="000000"/>
                  </a:outerShdw>
                </a:effectLst>
              </a:rPr>
              <a:t>deadline  28th March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pPr lvl="0"/>
            <a:r>
              <a:rPr lang="cs-CZ"/>
              <a:t>Suggestions, improvements</a:t>
            </a:r>
          </a:p>
          <a:p>
            <a:pPr lvl="0"/>
            <a:r>
              <a:rPr lang="cs-CZ"/>
              <a:t>Part 4? Leave it or change it? </a:t>
            </a:r>
            <a:r>
              <a:rPr lang="cs-CZ">
                <a:solidFill>
                  <a:srgbClr val="FF0000"/>
                </a:solidFill>
              </a:rPr>
              <a:t>It remains as it is, interlocutor always starts the dialogue first</a:t>
            </a:r>
            <a:endParaRPr lang="cs-CZ"/>
          </a:p>
          <a:p>
            <a:pPr lvl="0"/>
            <a:r>
              <a:rPr lang="cs-CZ"/>
              <a:t>Czech will record video 1 (better students)</a:t>
            </a:r>
          </a:p>
          <a:p>
            <a:pPr lvl="0"/>
            <a:r>
              <a:rPr lang="cs-CZ"/>
              <a:t>Turkey will record video 2 (weaker students)</a:t>
            </a:r>
          </a:p>
          <a:p>
            <a:pPr lvl="0"/>
            <a:r>
              <a:rPr lang="cs-CZ"/>
              <a:t>Upload the video of students on youtube, make them unlisted unless we are sure they´re OK</a:t>
            </a:r>
          </a:p>
          <a:p>
            <a:pPr lvl="0"/>
            <a:r>
              <a:rPr lang="cs-CZ"/>
              <a:t>Romania and Bulgaria will make an audioscript</a:t>
            </a:r>
          </a:p>
          <a:p>
            <a:pPr lvl="0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/>
          <p:nvPr/>
        </p:nvSpPr>
        <p:spPr>
          <a:xfrm>
            <a:off x="467541" y="476667"/>
            <a:ext cx="8229600" cy="61206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Assessment of recordings – all countries, send the scan of assessment with notes and reasons in word document to Czech</a:t>
            </a:r>
            <a:endParaRPr lang="cs-CZ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Fill in the procedure of 3 students – Czech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Corect the table and add 0 – Czech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Tips how to start using this tests according to our experience – Bulgaria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hlinkClick r:id="rId2" action="ppaction://hlinkfile"/>
              </a:rPr>
              <a:t>Cover for the book</a:t>
            </a:r>
            <a:r>
              <a:rPr lang="cs-CZ" sz="3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– Czech (send the language tittles to Czech)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7240</TotalTime>
  <Words>767</Words>
  <Application>Microsoft Office PowerPoint</Application>
  <PresentationFormat>Předvádění na obrazovce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Transnational project meeting  20th – 22nd in Romania, Suceava</vt:lpstr>
      <vt:lpstr>Monday - Wednesday</vt:lpstr>
      <vt:lpstr>Completed, half-completed, uncompleted tasks</vt:lpstr>
      <vt:lpstr>Snímek 4</vt:lpstr>
      <vt:lpstr>Snímek 5</vt:lpstr>
      <vt:lpstr>CLIL lessons</vt:lpstr>
      <vt:lpstr>Half-term monitoring report</vt:lpstr>
      <vt:lpstr>Intellectual output 1 – The Guide deadline  28th March</vt:lpstr>
      <vt:lpstr>Snímek 9</vt:lpstr>
      <vt:lpstr>Snímek 10</vt:lpstr>
      <vt:lpstr>Snímek 11</vt:lpstr>
      <vt:lpstr>Upcoming project activites</vt:lpstr>
      <vt:lpstr>Budget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outputs – O1</dc:title>
  <dc:creator>Enviromentálni PC</dc:creator>
  <cp:lastModifiedBy>Enviromentálni PC</cp:lastModifiedBy>
  <cp:revision>84</cp:revision>
  <dcterms:created xsi:type="dcterms:W3CDTF">2015-12-03T18:28:35Z</dcterms:created>
  <dcterms:modified xsi:type="dcterms:W3CDTF">2017-09-11T17:58:07Z</dcterms:modified>
</cp:coreProperties>
</file>