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84" r:id="rId1"/>
  </p:sldMasterIdLst>
  <p:sldIdLst>
    <p:sldId id="264" r:id="rId2"/>
    <p:sldId id="256" r:id="rId3"/>
    <p:sldId id="257" r:id="rId4"/>
    <p:sldId id="265" r:id="rId5"/>
    <p:sldId id="258" r:id="rId6"/>
    <p:sldId id="266" r:id="rId7"/>
    <p:sldId id="259" r:id="rId8"/>
    <p:sldId id="267" r:id="rId9"/>
    <p:sldId id="260" r:id="rId10"/>
    <p:sldId id="268" r:id="rId11"/>
    <p:sldId id="261" r:id="rId12"/>
    <p:sldId id="269" r:id="rId13"/>
    <p:sldId id="262" r:id="rId14"/>
    <p:sldId id="270" r:id="rId15"/>
    <p:sldId id="263" r:id="rId16"/>
    <p:sldId id="271" r:id="rId17"/>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980" autoAdjust="0"/>
    <p:restoredTop sz="94660"/>
  </p:normalViewPr>
  <p:slideViewPr>
    <p:cSldViewPr snapToGrid="0">
      <p:cViewPr varScale="1">
        <p:scale>
          <a:sx n="88" d="100"/>
          <a:sy n="88" d="100"/>
        </p:scale>
        <p:origin x="403" y="6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Úvodná snímka">
    <p:spTree>
      <p:nvGrpSpPr>
        <p:cNvPr id="1" name=""/>
        <p:cNvGrpSpPr/>
        <p:nvPr/>
      </p:nvGrpSpPr>
      <p:grpSpPr>
        <a:xfrm>
          <a:off x="0" y="0"/>
          <a:ext cx="0" cy="0"/>
          <a:chOff x="0" y="0"/>
          <a:chExt cx="0" cy="0"/>
        </a:xfrm>
      </p:grpSpPr>
      <p:sp>
        <p:nvSpPr>
          <p:cNvPr id="7" name="Rectangle 6"/>
          <p:cNvSpPr>
            <a:spLocks noChangeAspect="1"/>
          </p:cNvSpPr>
          <p:nvPr/>
        </p:nvSpPr>
        <p:spPr>
          <a:xfrm>
            <a:off x="231140" y="243840"/>
            <a:ext cx="11724640" cy="6377939"/>
          </a:xfrm>
          <a:prstGeom prst="rect">
            <a:avLst/>
          </a:prstGeom>
          <a:solidFill>
            <a:schemeClr val="accent1"/>
          </a:solidFill>
          <a:ln w="12700">
            <a:solidFill>
              <a:srgbClr val="FFFFFF"/>
            </a:solid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109980" y="882376"/>
            <a:ext cx="9966960" cy="2926080"/>
          </a:xfrm>
        </p:spPr>
        <p:txBody>
          <a:bodyPr anchor="b">
            <a:normAutofit/>
          </a:bodyPr>
          <a:lstStyle>
            <a:lvl1pPr algn="ctr">
              <a:lnSpc>
                <a:spcPct val="85000"/>
              </a:lnSpc>
              <a:defRPr sz="7200" b="1" cap="all" baseline="0">
                <a:solidFill>
                  <a:srgbClr val="FFFFFF"/>
                </a:solidFill>
              </a:defRPr>
            </a:lvl1pPr>
          </a:lstStyle>
          <a:p>
            <a:r>
              <a:rPr lang="sk-SK" smtClean="0"/>
              <a:t>Upravte štýly predlohy textu</a:t>
            </a:r>
            <a:endParaRPr lang="en-US" dirty="0"/>
          </a:p>
        </p:txBody>
      </p:sp>
      <p:sp>
        <p:nvSpPr>
          <p:cNvPr id="3" name="Subtitle 2"/>
          <p:cNvSpPr>
            <a:spLocks noGrp="1"/>
          </p:cNvSpPr>
          <p:nvPr>
            <p:ph type="subTitle" idx="1"/>
          </p:nvPr>
        </p:nvSpPr>
        <p:spPr>
          <a:xfrm>
            <a:off x="1709530" y="3869634"/>
            <a:ext cx="8767860" cy="1388165"/>
          </a:xfrm>
        </p:spPr>
        <p:txBody>
          <a:bodyPr>
            <a:normAutofit/>
          </a:bodyPr>
          <a:lstStyle>
            <a:lvl1pPr marL="0" indent="0" algn="ctr">
              <a:buNone/>
              <a:defRPr sz="2200">
                <a:solidFill>
                  <a:srgbClr val="FFFFFF"/>
                </a:solidFill>
              </a:defRPr>
            </a:lvl1pPr>
            <a:lvl2pPr marL="457200" indent="0" algn="ctr">
              <a:buNone/>
              <a:defRPr sz="2200"/>
            </a:lvl2pPr>
            <a:lvl3pPr marL="914400" indent="0" algn="ctr">
              <a:buNone/>
              <a:defRPr sz="22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sk-SK" smtClean="0"/>
              <a:t>Upravte štýl predlohy podnadpisov</a:t>
            </a:r>
            <a:endParaRPr lang="en-US" dirty="0"/>
          </a:p>
        </p:txBody>
      </p:sp>
      <p:sp>
        <p:nvSpPr>
          <p:cNvPr id="4" name="Date Placeholder 3"/>
          <p:cNvSpPr>
            <a:spLocks noGrp="1"/>
          </p:cNvSpPr>
          <p:nvPr>
            <p:ph type="dt" sz="half" idx="10"/>
          </p:nvPr>
        </p:nvSpPr>
        <p:spPr/>
        <p:txBody>
          <a:bodyPr/>
          <a:lstStyle>
            <a:lvl1pPr>
              <a:defRPr>
                <a:solidFill>
                  <a:srgbClr val="FFFFFF"/>
                </a:solidFill>
              </a:defRPr>
            </a:lvl1pPr>
          </a:lstStyle>
          <a:p>
            <a:fld id="{96DFF08F-DC6B-4601-B491-B0F83F6DD2DA}" type="datetimeFigureOut">
              <a:rPr lang="en-US" dirty="0"/>
              <a:t>6/10/2017</a:t>
            </a:fld>
            <a:endParaRPr lang="en-US" dirty="0"/>
          </a:p>
        </p:txBody>
      </p:sp>
      <p:sp>
        <p:nvSpPr>
          <p:cNvPr id="5" name="Footer Placeholder 4"/>
          <p:cNvSpPr>
            <a:spLocks noGrp="1"/>
          </p:cNvSpPr>
          <p:nvPr>
            <p:ph type="ftr" sz="quarter" idx="11"/>
          </p:nvPr>
        </p:nvSpPr>
        <p:spPr/>
        <p:txBody>
          <a:bodyPr/>
          <a:lstStyle>
            <a:lvl1pPr>
              <a:defRPr>
                <a:solidFill>
                  <a:srgbClr val="FFFFFF"/>
                </a:solidFill>
              </a:defRPr>
            </a:lvl1pPr>
          </a:lstStyle>
          <a:p>
            <a:endParaRPr lang="en-US" dirty="0"/>
          </a:p>
        </p:txBody>
      </p:sp>
      <p:sp>
        <p:nvSpPr>
          <p:cNvPr id="6" name="Slide Number Placeholder 5"/>
          <p:cNvSpPr>
            <a:spLocks noGrp="1"/>
          </p:cNvSpPr>
          <p:nvPr>
            <p:ph type="sldNum" sz="quarter" idx="12"/>
          </p:nvPr>
        </p:nvSpPr>
        <p:spPr/>
        <p:txBody>
          <a:bodyPr/>
          <a:lstStyle>
            <a:lvl1pPr>
              <a:defRPr>
                <a:solidFill>
                  <a:srgbClr val="FFFFFF"/>
                </a:solidFill>
              </a:defRPr>
            </a:lvl1pPr>
          </a:lstStyle>
          <a:p>
            <a:fld id="{4FAB73BC-B049-4115-A692-8D63A059BFB8}" type="slidenum">
              <a:rPr lang="en-US" dirty="0"/>
              <a:t>‹#›</a:t>
            </a:fld>
            <a:endParaRPr lang="en-US" dirty="0"/>
          </a:p>
        </p:txBody>
      </p:sp>
      <p:cxnSp>
        <p:nvCxnSpPr>
          <p:cNvPr id="8" name="Straight Connector 7"/>
          <p:cNvCxnSpPr/>
          <p:nvPr/>
        </p:nvCxnSpPr>
        <p:spPr>
          <a:xfrm>
            <a:off x="1978660" y="3733800"/>
            <a:ext cx="8229601" cy="0"/>
          </a:xfrm>
          <a:prstGeom prst="line">
            <a:avLst/>
          </a:prstGeom>
          <a:ln>
            <a:solidFill>
              <a:srgbClr val="FFFFFF"/>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dpis a zvislý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k-SK" smtClean="0"/>
              <a:t>Upravte štýly predlohy textu</a:t>
            </a:r>
            <a:endParaRPr lang="en-US" dirty="0"/>
          </a:p>
        </p:txBody>
      </p:sp>
      <p:sp>
        <p:nvSpPr>
          <p:cNvPr id="3" name="Vertical Text Placeholder 2"/>
          <p:cNvSpPr>
            <a:spLocks noGrp="1"/>
          </p:cNvSpPr>
          <p:nvPr>
            <p:ph type="body" orient="vert" idx="1"/>
          </p:nvPr>
        </p:nvSpPr>
        <p:spPr/>
        <p:txBody>
          <a:bodyPr vert="eaVert"/>
          <a:lstStyle/>
          <a:p>
            <a:pPr lvl="0"/>
            <a:r>
              <a:rPr lang="sk-SK" smtClean="0"/>
              <a:t>Upravte štýl predlohy textu.</a:t>
            </a:r>
          </a:p>
          <a:p>
            <a:pPr lvl="1"/>
            <a:r>
              <a:rPr lang="sk-SK" smtClean="0"/>
              <a:t>Druhá úroveň</a:t>
            </a:r>
          </a:p>
          <a:p>
            <a:pPr lvl="2"/>
            <a:r>
              <a:rPr lang="sk-SK" smtClean="0"/>
              <a:t>Tretia úroveň</a:t>
            </a:r>
          </a:p>
          <a:p>
            <a:pPr lvl="3"/>
            <a:r>
              <a:rPr lang="sk-SK" smtClean="0"/>
              <a:t>Štvrtá úroveň</a:t>
            </a:r>
          </a:p>
          <a:p>
            <a:pPr lvl="4"/>
            <a:r>
              <a:rPr lang="sk-SK" smtClean="0"/>
              <a:t>Piata úroveň</a:t>
            </a:r>
            <a:endParaRPr lang="en-US" dirty="0"/>
          </a:p>
        </p:txBody>
      </p:sp>
      <p:sp>
        <p:nvSpPr>
          <p:cNvPr id="4" name="Date Placeholder 3"/>
          <p:cNvSpPr>
            <a:spLocks noGrp="1"/>
          </p:cNvSpPr>
          <p:nvPr>
            <p:ph type="dt" sz="half" idx="10"/>
          </p:nvPr>
        </p:nvSpPr>
        <p:spPr/>
        <p:txBody>
          <a:bodyPr/>
          <a:lstStyle/>
          <a:p>
            <a:fld id="{96DFF08F-DC6B-4601-B491-B0F83F6DD2DA}" type="datetimeFigureOut">
              <a:rPr lang="en-US" dirty="0"/>
              <a:t>6/10/2017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Zvislý nadpis a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762000"/>
            <a:ext cx="2324100" cy="5410200"/>
          </a:xfrm>
        </p:spPr>
        <p:txBody>
          <a:bodyPr vert="eaVert"/>
          <a:lstStyle/>
          <a:p>
            <a:r>
              <a:rPr lang="sk-SK" smtClean="0"/>
              <a:t>Upravte štýly predlohy textu</a:t>
            </a:r>
            <a:endParaRPr lang="en-US" dirty="0"/>
          </a:p>
        </p:txBody>
      </p:sp>
      <p:sp>
        <p:nvSpPr>
          <p:cNvPr id="3" name="Vertical Text Placeholder 2"/>
          <p:cNvSpPr>
            <a:spLocks noGrp="1"/>
          </p:cNvSpPr>
          <p:nvPr>
            <p:ph type="body" orient="vert" idx="1"/>
          </p:nvPr>
        </p:nvSpPr>
        <p:spPr>
          <a:xfrm>
            <a:off x="1143000" y="762000"/>
            <a:ext cx="7429500" cy="5410200"/>
          </a:xfrm>
        </p:spPr>
        <p:txBody>
          <a:bodyPr vert="eaVert"/>
          <a:lstStyle/>
          <a:p>
            <a:pPr lvl="0"/>
            <a:r>
              <a:rPr lang="sk-SK" smtClean="0"/>
              <a:t>Upravte štýl predlohy textu.</a:t>
            </a:r>
          </a:p>
          <a:p>
            <a:pPr lvl="1"/>
            <a:r>
              <a:rPr lang="sk-SK" smtClean="0"/>
              <a:t>Druhá úroveň</a:t>
            </a:r>
          </a:p>
          <a:p>
            <a:pPr lvl="2"/>
            <a:r>
              <a:rPr lang="sk-SK" smtClean="0"/>
              <a:t>Tretia úroveň</a:t>
            </a:r>
          </a:p>
          <a:p>
            <a:pPr lvl="3"/>
            <a:r>
              <a:rPr lang="sk-SK" smtClean="0"/>
              <a:t>Štvrtá úroveň</a:t>
            </a:r>
          </a:p>
          <a:p>
            <a:pPr lvl="4"/>
            <a:r>
              <a:rPr lang="sk-SK" smtClean="0"/>
              <a:t>Piata úroveň</a:t>
            </a:r>
            <a:endParaRPr lang="en-US" dirty="0"/>
          </a:p>
        </p:txBody>
      </p:sp>
      <p:sp>
        <p:nvSpPr>
          <p:cNvPr id="4" name="Date Placeholder 3"/>
          <p:cNvSpPr>
            <a:spLocks noGrp="1"/>
          </p:cNvSpPr>
          <p:nvPr>
            <p:ph type="dt" sz="half" idx="10"/>
          </p:nvPr>
        </p:nvSpPr>
        <p:spPr/>
        <p:txBody>
          <a:bodyPr/>
          <a:lstStyle/>
          <a:p>
            <a:fld id="{96DFF08F-DC6B-4601-B491-B0F83F6DD2DA}" type="datetimeFigureOut">
              <a:rPr lang="en-US" dirty="0"/>
              <a:t>6/10/2017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k-SK" smtClean="0"/>
              <a:t>Upravte štýly predlohy textu</a:t>
            </a:r>
            <a:endParaRPr lang="en-US" dirty="0"/>
          </a:p>
        </p:txBody>
      </p:sp>
      <p:sp>
        <p:nvSpPr>
          <p:cNvPr id="3" name="Content Placeholder 2"/>
          <p:cNvSpPr>
            <a:spLocks noGrp="1"/>
          </p:cNvSpPr>
          <p:nvPr>
            <p:ph idx="1"/>
          </p:nvPr>
        </p:nvSpPr>
        <p:spPr/>
        <p:txBody>
          <a:bodyPr/>
          <a:lstStyle/>
          <a:p>
            <a:pPr lvl="0"/>
            <a:r>
              <a:rPr lang="sk-SK" smtClean="0"/>
              <a:t>Upravte štýl predlohy textu.</a:t>
            </a:r>
          </a:p>
          <a:p>
            <a:pPr lvl="1"/>
            <a:r>
              <a:rPr lang="sk-SK" smtClean="0"/>
              <a:t>Druhá úroveň</a:t>
            </a:r>
          </a:p>
          <a:p>
            <a:pPr lvl="2"/>
            <a:r>
              <a:rPr lang="sk-SK" smtClean="0"/>
              <a:t>Tretia úroveň</a:t>
            </a:r>
          </a:p>
          <a:p>
            <a:pPr lvl="3"/>
            <a:r>
              <a:rPr lang="sk-SK" smtClean="0"/>
              <a:t>Štvrtá úroveň</a:t>
            </a:r>
          </a:p>
          <a:p>
            <a:pPr lvl="4"/>
            <a:r>
              <a:rPr lang="sk-SK" smtClean="0"/>
              <a:t>Piata úroveň</a:t>
            </a:r>
            <a:endParaRPr lang="en-US" dirty="0"/>
          </a:p>
        </p:txBody>
      </p:sp>
      <p:sp>
        <p:nvSpPr>
          <p:cNvPr id="4" name="Date Placeholder 3"/>
          <p:cNvSpPr>
            <a:spLocks noGrp="1"/>
          </p:cNvSpPr>
          <p:nvPr>
            <p:ph type="dt" sz="half" idx="10"/>
          </p:nvPr>
        </p:nvSpPr>
        <p:spPr/>
        <p:txBody>
          <a:bodyPr/>
          <a:lstStyle/>
          <a:p>
            <a:fld id="{96DFF08F-DC6B-4601-B491-B0F83F6DD2DA}" type="datetimeFigureOut">
              <a:rPr lang="en-US" dirty="0"/>
              <a:t>6/10/2017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Hlavička sekcie">
    <p:spTree>
      <p:nvGrpSpPr>
        <p:cNvPr id="1" name=""/>
        <p:cNvGrpSpPr/>
        <p:nvPr/>
      </p:nvGrpSpPr>
      <p:grpSpPr>
        <a:xfrm>
          <a:off x="0" y="0"/>
          <a:ext cx="0" cy="0"/>
          <a:chOff x="0" y="0"/>
          <a:chExt cx="0" cy="0"/>
        </a:xfrm>
      </p:grpSpPr>
      <p:sp>
        <p:nvSpPr>
          <p:cNvPr id="2" name="Title 1"/>
          <p:cNvSpPr>
            <a:spLocks noGrp="1"/>
          </p:cNvSpPr>
          <p:nvPr>
            <p:ph type="title"/>
          </p:nvPr>
        </p:nvSpPr>
        <p:spPr>
          <a:xfrm>
            <a:off x="1106424" y="1173575"/>
            <a:ext cx="9966960" cy="2926080"/>
          </a:xfrm>
        </p:spPr>
        <p:txBody>
          <a:bodyPr anchor="b">
            <a:noAutofit/>
          </a:bodyPr>
          <a:lstStyle>
            <a:lvl1pPr algn="ctr">
              <a:lnSpc>
                <a:spcPct val="85000"/>
              </a:lnSpc>
              <a:defRPr sz="7200" b="0" cap="all" baseline="0"/>
            </a:lvl1pPr>
          </a:lstStyle>
          <a:p>
            <a:r>
              <a:rPr lang="sk-SK" smtClean="0"/>
              <a:t>Upravte štýly predlohy textu</a:t>
            </a:r>
            <a:endParaRPr lang="en-US" dirty="0"/>
          </a:p>
        </p:txBody>
      </p:sp>
      <p:sp>
        <p:nvSpPr>
          <p:cNvPr id="3" name="Text Placeholder 2"/>
          <p:cNvSpPr>
            <a:spLocks noGrp="1"/>
          </p:cNvSpPr>
          <p:nvPr>
            <p:ph type="body" idx="1"/>
          </p:nvPr>
        </p:nvSpPr>
        <p:spPr>
          <a:xfrm>
            <a:off x="1709928" y="4154520"/>
            <a:ext cx="8769096" cy="1363806"/>
          </a:xfrm>
        </p:spPr>
        <p:txBody>
          <a:bodyPr anchor="t">
            <a:normAutofit/>
          </a:bodyPr>
          <a:lstStyle>
            <a:lvl1pPr marL="0" indent="0" algn="ctr">
              <a:buNone/>
              <a:defRPr sz="2200">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sk-SK" smtClean="0"/>
              <a:t>Upravte štýl predlohy textu.</a:t>
            </a:r>
          </a:p>
        </p:txBody>
      </p:sp>
      <p:sp>
        <p:nvSpPr>
          <p:cNvPr id="4" name="Date Placeholder 3"/>
          <p:cNvSpPr>
            <a:spLocks noGrp="1"/>
          </p:cNvSpPr>
          <p:nvPr>
            <p:ph type="dt" sz="half" idx="10"/>
          </p:nvPr>
        </p:nvSpPr>
        <p:spPr/>
        <p:txBody>
          <a:bodyPr/>
          <a:lstStyle/>
          <a:p>
            <a:fld id="{96DFF08F-DC6B-4601-B491-B0F83F6DD2DA}" type="datetimeFigureOut">
              <a:rPr lang="en-US" dirty="0"/>
              <a:t>6/10/2017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cxnSp>
        <p:nvCxnSpPr>
          <p:cNvPr id="7" name="Straight Connector 6"/>
          <p:cNvCxnSpPr/>
          <p:nvPr/>
        </p:nvCxnSpPr>
        <p:spPr>
          <a:xfrm>
            <a:off x="1981200" y="4020408"/>
            <a:ext cx="8229601"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sk-SK" smtClean="0"/>
              <a:t>Upravte štýly predlohy textu</a:t>
            </a:r>
            <a:endParaRPr lang="en-US" dirty="0"/>
          </a:p>
        </p:txBody>
      </p:sp>
      <p:sp>
        <p:nvSpPr>
          <p:cNvPr id="3" name="Content Placeholder 2"/>
          <p:cNvSpPr>
            <a:spLocks noGrp="1"/>
          </p:cNvSpPr>
          <p:nvPr>
            <p:ph sz="half" idx="1"/>
          </p:nvPr>
        </p:nvSpPr>
        <p:spPr>
          <a:xfrm>
            <a:off x="1143000" y="2057399"/>
            <a:ext cx="4754880" cy="402336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sk-SK" smtClean="0"/>
              <a:t>Upravte štýl predlohy textu.</a:t>
            </a:r>
          </a:p>
          <a:p>
            <a:pPr lvl="1"/>
            <a:r>
              <a:rPr lang="sk-SK" smtClean="0"/>
              <a:t>Druhá úroveň</a:t>
            </a:r>
          </a:p>
          <a:p>
            <a:pPr lvl="2"/>
            <a:r>
              <a:rPr lang="sk-SK" smtClean="0"/>
              <a:t>Tretia úroveň</a:t>
            </a:r>
          </a:p>
          <a:p>
            <a:pPr lvl="3"/>
            <a:r>
              <a:rPr lang="sk-SK" smtClean="0"/>
              <a:t>Štvrtá úroveň</a:t>
            </a:r>
          </a:p>
          <a:p>
            <a:pPr lvl="4"/>
            <a:r>
              <a:rPr lang="sk-SK" smtClean="0"/>
              <a:t>Piata úroveň</a:t>
            </a:r>
            <a:endParaRPr lang="en-US" dirty="0"/>
          </a:p>
        </p:txBody>
      </p:sp>
      <p:sp>
        <p:nvSpPr>
          <p:cNvPr id="4" name="Content Placeholder 3"/>
          <p:cNvSpPr>
            <a:spLocks noGrp="1"/>
          </p:cNvSpPr>
          <p:nvPr>
            <p:ph sz="half" idx="2"/>
          </p:nvPr>
        </p:nvSpPr>
        <p:spPr>
          <a:xfrm>
            <a:off x="6267612" y="2057400"/>
            <a:ext cx="4754880" cy="402336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sk-SK" smtClean="0"/>
              <a:t>Upravte štýl predlohy textu.</a:t>
            </a:r>
          </a:p>
          <a:p>
            <a:pPr lvl="1"/>
            <a:r>
              <a:rPr lang="sk-SK" smtClean="0"/>
              <a:t>Druhá úroveň</a:t>
            </a:r>
          </a:p>
          <a:p>
            <a:pPr lvl="2"/>
            <a:r>
              <a:rPr lang="sk-SK" smtClean="0"/>
              <a:t>Tretia úroveň</a:t>
            </a:r>
          </a:p>
          <a:p>
            <a:pPr lvl="3"/>
            <a:r>
              <a:rPr lang="sk-SK" smtClean="0"/>
              <a:t>Štvrtá úroveň</a:t>
            </a:r>
          </a:p>
          <a:p>
            <a:pPr lvl="4"/>
            <a:r>
              <a:rPr lang="sk-SK" smtClean="0"/>
              <a:t>Piata úroveň</a:t>
            </a:r>
            <a:endParaRPr lang="en-US" dirty="0"/>
          </a:p>
        </p:txBody>
      </p:sp>
      <p:sp>
        <p:nvSpPr>
          <p:cNvPr id="5" name="Date Placeholder 4"/>
          <p:cNvSpPr>
            <a:spLocks noGrp="1"/>
          </p:cNvSpPr>
          <p:nvPr>
            <p:ph type="dt" sz="half" idx="10"/>
          </p:nvPr>
        </p:nvSpPr>
        <p:spPr/>
        <p:txBody>
          <a:bodyPr/>
          <a:lstStyle/>
          <a:p>
            <a:fld id="{96DFF08F-DC6B-4601-B491-B0F83F6DD2DA}" type="datetimeFigureOut">
              <a:rPr lang="en-US" dirty="0"/>
              <a:t>6/10/2017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ovnanie">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sk-SK" smtClean="0"/>
              <a:t>Upravte štýly predlohy textu</a:t>
            </a:r>
            <a:endParaRPr lang="en-US" dirty="0"/>
          </a:p>
        </p:txBody>
      </p:sp>
      <p:sp>
        <p:nvSpPr>
          <p:cNvPr id="3" name="Text Placeholder 2"/>
          <p:cNvSpPr>
            <a:spLocks noGrp="1"/>
          </p:cNvSpPr>
          <p:nvPr>
            <p:ph type="body" idx="1"/>
          </p:nvPr>
        </p:nvSpPr>
        <p:spPr>
          <a:xfrm>
            <a:off x="1143000" y="2001511"/>
            <a:ext cx="4754880" cy="777240"/>
          </a:xfrm>
        </p:spPr>
        <p:txBody>
          <a:bodyPr anchor="ctr"/>
          <a:lstStyle>
            <a:lvl1pPr marL="0" indent="0">
              <a:spcBef>
                <a:spcPts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k-SK" smtClean="0"/>
              <a:t>Upravte štýl predlohy textu.</a:t>
            </a:r>
          </a:p>
        </p:txBody>
      </p:sp>
      <p:sp>
        <p:nvSpPr>
          <p:cNvPr id="4" name="Content Placeholder 3"/>
          <p:cNvSpPr>
            <a:spLocks noGrp="1"/>
          </p:cNvSpPr>
          <p:nvPr>
            <p:ph sz="half" idx="2"/>
          </p:nvPr>
        </p:nvSpPr>
        <p:spPr>
          <a:xfrm>
            <a:off x="1143000" y="2721483"/>
            <a:ext cx="4754880" cy="338328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sk-SK" smtClean="0"/>
              <a:t>Upravte štýl predlohy textu.</a:t>
            </a:r>
          </a:p>
          <a:p>
            <a:pPr lvl="1"/>
            <a:r>
              <a:rPr lang="sk-SK" smtClean="0"/>
              <a:t>Druhá úroveň</a:t>
            </a:r>
          </a:p>
          <a:p>
            <a:pPr lvl="2"/>
            <a:r>
              <a:rPr lang="sk-SK" smtClean="0"/>
              <a:t>Tretia úroveň</a:t>
            </a:r>
          </a:p>
          <a:p>
            <a:pPr lvl="3"/>
            <a:r>
              <a:rPr lang="sk-SK" smtClean="0"/>
              <a:t>Štvrtá úroveň</a:t>
            </a:r>
          </a:p>
          <a:p>
            <a:pPr lvl="4"/>
            <a:r>
              <a:rPr lang="sk-SK" smtClean="0"/>
              <a:t>Piata úroveň</a:t>
            </a:r>
            <a:endParaRPr lang="en-US" dirty="0"/>
          </a:p>
        </p:txBody>
      </p:sp>
      <p:sp>
        <p:nvSpPr>
          <p:cNvPr id="5" name="Text Placeholder 4"/>
          <p:cNvSpPr>
            <a:spLocks noGrp="1"/>
          </p:cNvSpPr>
          <p:nvPr>
            <p:ph type="body" sz="quarter" idx="3"/>
          </p:nvPr>
        </p:nvSpPr>
        <p:spPr>
          <a:xfrm>
            <a:off x="6269173" y="1999032"/>
            <a:ext cx="4754880" cy="777240"/>
          </a:xfrm>
        </p:spPr>
        <p:txBody>
          <a:bodyPr anchor="ctr"/>
          <a:lstStyle>
            <a:lvl1pPr marL="0" indent="0">
              <a:spcBef>
                <a:spcPts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k-SK" smtClean="0"/>
              <a:t>Upravte štýl predlohy textu.</a:t>
            </a:r>
          </a:p>
        </p:txBody>
      </p:sp>
      <p:sp>
        <p:nvSpPr>
          <p:cNvPr id="6" name="Content Placeholder 5"/>
          <p:cNvSpPr>
            <a:spLocks noGrp="1"/>
          </p:cNvSpPr>
          <p:nvPr>
            <p:ph sz="quarter" idx="4"/>
          </p:nvPr>
        </p:nvSpPr>
        <p:spPr>
          <a:xfrm>
            <a:off x="6269173" y="2719322"/>
            <a:ext cx="4754880" cy="338328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sk-SK" smtClean="0"/>
              <a:t>Upravte štýl predlohy textu.</a:t>
            </a:r>
          </a:p>
          <a:p>
            <a:pPr lvl="1"/>
            <a:r>
              <a:rPr lang="sk-SK" smtClean="0"/>
              <a:t>Druhá úroveň</a:t>
            </a:r>
          </a:p>
          <a:p>
            <a:pPr lvl="2"/>
            <a:r>
              <a:rPr lang="sk-SK" smtClean="0"/>
              <a:t>Tretia úroveň</a:t>
            </a:r>
          </a:p>
          <a:p>
            <a:pPr lvl="3"/>
            <a:r>
              <a:rPr lang="sk-SK" smtClean="0"/>
              <a:t>Štvrtá úroveň</a:t>
            </a:r>
          </a:p>
          <a:p>
            <a:pPr lvl="4"/>
            <a:r>
              <a:rPr lang="sk-SK" smtClean="0"/>
              <a:t>Piata úroveň</a:t>
            </a:r>
            <a:endParaRPr lang="en-US" dirty="0"/>
          </a:p>
        </p:txBody>
      </p:sp>
      <p:sp>
        <p:nvSpPr>
          <p:cNvPr id="7" name="Date Placeholder 6"/>
          <p:cNvSpPr>
            <a:spLocks noGrp="1"/>
          </p:cNvSpPr>
          <p:nvPr>
            <p:ph type="dt" sz="half" idx="10"/>
          </p:nvPr>
        </p:nvSpPr>
        <p:spPr/>
        <p:txBody>
          <a:bodyPr/>
          <a:lstStyle/>
          <a:p>
            <a:fld id="{96DFF08F-DC6B-4601-B491-B0F83F6DD2DA}" type="datetimeFigureOut">
              <a:rPr lang="en-US" dirty="0"/>
              <a:t>6/10/2017</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Len nadpi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k-SK" smtClean="0"/>
              <a:t>Upravte štýly predlohy textu</a:t>
            </a:r>
            <a:endParaRPr lang="en-US" dirty="0"/>
          </a:p>
        </p:txBody>
      </p:sp>
      <p:sp>
        <p:nvSpPr>
          <p:cNvPr id="3" name="Date Placeholder 2"/>
          <p:cNvSpPr>
            <a:spLocks noGrp="1"/>
          </p:cNvSpPr>
          <p:nvPr>
            <p:ph type="dt" sz="half" idx="10"/>
          </p:nvPr>
        </p:nvSpPr>
        <p:spPr/>
        <p:txBody>
          <a:bodyPr/>
          <a:lstStyle/>
          <a:p>
            <a:fld id="{96DFF08F-DC6B-4601-B491-B0F83F6DD2DA}" type="datetimeFigureOut">
              <a:rPr lang="en-US" dirty="0"/>
              <a:t>6/10/2017</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ázdna">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6DFF08F-DC6B-4601-B491-B0F83F6DD2DA}" type="datetimeFigureOut">
              <a:rPr lang="en-US" dirty="0"/>
              <a:t>6/10/2017</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Obsah s popisom">
    <p:spTree>
      <p:nvGrpSpPr>
        <p:cNvPr id="1" name=""/>
        <p:cNvGrpSpPr/>
        <p:nvPr/>
      </p:nvGrpSpPr>
      <p:grpSpPr>
        <a:xfrm>
          <a:off x="0" y="0"/>
          <a:ext cx="0" cy="0"/>
          <a:chOff x="0" y="0"/>
          <a:chExt cx="0" cy="0"/>
        </a:xfrm>
      </p:grpSpPr>
      <p:sp>
        <p:nvSpPr>
          <p:cNvPr id="2" name="Title 1"/>
          <p:cNvSpPr>
            <a:spLocks noGrp="1"/>
          </p:cNvSpPr>
          <p:nvPr>
            <p:ph type="title"/>
          </p:nvPr>
        </p:nvSpPr>
        <p:spPr>
          <a:xfrm>
            <a:off x="1143000" y="1097280"/>
            <a:ext cx="3931920" cy="1737360"/>
          </a:xfrm>
        </p:spPr>
        <p:txBody>
          <a:bodyPr anchor="b">
            <a:noAutofit/>
          </a:bodyPr>
          <a:lstStyle>
            <a:lvl1pPr>
              <a:lnSpc>
                <a:spcPct val="90000"/>
              </a:lnSpc>
              <a:defRPr sz="4000" b="0"/>
            </a:lvl1pPr>
          </a:lstStyle>
          <a:p>
            <a:r>
              <a:rPr lang="sk-SK" smtClean="0"/>
              <a:t>Upravte štýly predlohy textu</a:t>
            </a:r>
            <a:endParaRPr lang="en-US" dirty="0"/>
          </a:p>
        </p:txBody>
      </p:sp>
      <p:sp>
        <p:nvSpPr>
          <p:cNvPr id="3" name="Content Placeholder 2"/>
          <p:cNvSpPr>
            <a:spLocks noGrp="1"/>
          </p:cNvSpPr>
          <p:nvPr>
            <p:ph idx="1"/>
          </p:nvPr>
        </p:nvSpPr>
        <p:spPr>
          <a:xfrm>
            <a:off x="5852159" y="1097280"/>
            <a:ext cx="5212080" cy="466344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sk-SK" smtClean="0"/>
              <a:t>Upravte štýl predlohy textu.</a:t>
            </a:r>
          </a:p>
          <a:p>
            <a:pPr lvl="1"/>
            <a:r>
              <a:rPr lang="sk-SK" smtClean="0"/>
              <a:t>Druhá úroveň</a:t>
            </a:r>
          </a:p>
          <a:p>
            <a:pPr lvl="2"/>
            <a:r>
              <a:rPr lang="sk-SK" smtClean="0"/>
              <a:t>Tretia úroveň</a:t>
            </a:r>
          </a:p>
          <a:p>
            <a:pPr lvl="3"/>
            <a:r>
              <a:rPr lang="sk-SK" smtClean="0"/>
              <a:t>Štvrtá úroveň</a:t>
            </a:r>
          </a:p>
          <a:p>
            <a:pPr lvl="4"/>
            <a:r>
              <a:rPr lang="sk-SK" smtClean="0"/>
              <a:t>Piata úroveň</a:t>
            </a:r>
            <a:endParaRPr lang="en-US" dirty="0"/>
          </a:p>
        </p:txBody>
      </p:sp>
      <p:sp>
        <p:nvSpPr>
          <p:cNvPr id="4" name="Text Placeholder 3"/>
          <p:cNvSpPr>
            <a:spLocks noGrp="1"/>
          </p:cNvSpPr>
          <p:nvPr>
            <p:ph type="body" sz="half" idx="2"/>
          </p:nvPr>
        </p:nvSpPr>
        <p:spPr>
          <a:xfrm>
            <a:off x="1143000" y="2834640"/>
            <a:ext cx="3931920" cy="3017520"/>
          </a:xfrm>
        </p:spPr>
        <p:txBody>
          <a:bodyPr>
            <a:normAutofit/>
          </a:bodyPr>
          <a:lstStyle>
            <a:lvl1pPr marL="0" indent="0">
              <a:lnSpc>
                <a:spcPct val="100000"/>
              </a:lnSpc>
              <a:spcBef>
                <a:spcPts val="1000"/>
              </a:spcBef>
              <a:buNone/>
              <a:defRPr sz="17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k-SK" smtClean="0"/>
              <a:t>Upravte štýl predlohy textu.</a:t>
            </a:r>
          </a:p>
        </p:txBody>
      </p:sp>
      <p:sp>
        <p:nvSpPr>
          <p:cNvPr id="5" name="Date Placeholder 4"/>
          <p:cNvSpPr>
            <a:spLocks noGrp="1"/>
          </p:cNvSpPr>
          <p:nvPr>
            <p:ph type="dt" sz="half" idx="10"/>
          </p:nvPr>
        </p:nvSpPr>
        <p:spPr/>
        <p:txBody>
          <a:bodyPr/>
          <a:lstStyle/>
          <a:p>
            <a:fld id="{96DFF08F-DC6B-4601-B491-B0F83F6DD2DA}" type="datetimeFigureOut">
              <a:rPr lang="en-US" dirty="0"/>
              <a:t>6/10/2017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ázok s popisom">
    <p:spTree>
      <p:nvGrpSpPr>
        <p:cNvPr id="1" name=""/>
        <p:cNvGrpSpPr/>
        <p:nvPr/>
      </p:nvGrpSpPr>
      <p:grpSpPr>
        <a:xfrm>
          <a:off x="0" y="0"/>
          <a:ext cx="0" cy="0"/>
          <a:chOff x="0" y="0"/>
          <a:chExt cx="0" cy="0"/>
        </a:xfrm>
      </p:grpSpPr>
      <p:sp>
        <p:nvSpPr>
          <p:cNvPr id="2" name="Title 1"/>
          <p:cNvSpPr>
            <a:spLocks noGrp="1"/>
          </p:cNvSpPr>
          <p:nvPr>
            <p:ph type="title"/>
          </p:nvPr>
        </p:nvSpPr>
        <p:spPr>
          <a:xfrm>
            <a:off x="1143000" y="1097280"/>
            <a:ext cx="3931920" cy="1737360"/>
          </a:xfrm>
        </p:spPr>
        <p:txBody>
          <a:bodyPr anchor="b">
            <a:noAutofit/>
          </a:bodyPr>
          <a:lstStyle>
            <a:lvl1pPr>
              <a:lnSpc>
                <a:spcPct val="90000"/>
              </a:lnSpc>
              <a:defRPr sz="4000" b="0"/>
            </a:lvl1pPr>
          </a:lstStyle>
          <a:p>
            <a:r>
              <a:rPr lang="sk-SK" smtClean="0"/>
              <a:t>Upravte štýly predlohy textu</a:t>
            </a:r>
            <a:endParaRPr lang="en-US" dirty="0"/>
          </a:p>
        </p:txBody>
      </p:sp>
      <p:sp>
        <p:nvSpPr>
          <p:cNvPr id="3" name="Picture Placeholder 2"/>
          <p:cNvSpPr>
            <a:spLocks noGrp="1" noChangeAspect="1"/>
          </p:cNvSpPr>
          <p:nvPr>
            <p:ph type="pic" idx="1"/>
          </p:nvPr>
        </p:nvSpPr>
        <p:spPr>
          <a:xfrm>
            <a:off x="5413248" y="1069847"/>
            <a:ext cx="6099048" cy="4800600"/>
          </a:xfrm>
        </p:spPr>
        <p:txBody>
          <a:bodyPr lIns="274320" tIns="182880" anchor="t">
            <a:normAutofit/>
          </a:bodyPr>
          <a:lstStyle>
            <a:lvl1pPr marL="0" indent="0">
              <a:buNone/>
              <a:defRPr sz="2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sk-SK" smtClean="0"/>
              <a:t>Ak chcete pridať obrázok, kliknite na ikonu</a:t>
            </a:r>
            <a:endParaRPr lang="en-US" dirty="0"/>
          </a:p>
        </p:txBody>
      </p:sp>
      <p:sp>
        <p:nvSpPr>
          <p:cNvPr id="4" name="Text Placeholder 3"/>
          <p:cNvSpPr>
            <a:spLocks noGrp="1"/>
          </p:cNvSpPr>
          <p:nvPr>
            <p:ph type="body" sz="half" idx="2"/>
          </p:nvPr>
        </p:nvSpPr>
        <p:spPr>
          <a:xfrm>
            <a:off x="1143000" y="2834640"/>
            <a:ext cx="3931920" cy="2880360"/>
          </a:xfrm>
        </p:spPr>
        <p:txBody>
          <a:bodyPr>
            <a:normAutofit/>
          </a:bodyPr>
          <a:lstStyle>
            <a:lvl1pPr marL="0" indent="0">
              <a:lnSpc>
                <a:spcPct val="100000"/>
              </a:lnSpc>
              <a:spcBef>
                <a:spcPts val="1000"/>
              </a:spcBef>
              <a:buNone/>
              <a:defRPr sz="17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k-SK" smtClean="0"/>
              <a:t>Upravte štýl predlohy textu.</a:t>
            </a:r>
          </a:p>
        </p:txBody>
      </p:sp>
      <p:sp>
        <p:nvSpPr>
          <p:cNvPr id="5" name="Date Placeholder 4"/>
          <p:cNvSpPr>
            <a:spLocks noGrp="1"/>
          </p:cNvSpPr>
          <p:nvPr>
            <p:ph type="dt" sz="half" idx="10"/>
          </p:nvPr>
        </p:nvSpPr>
        <p:spPr/>
        <p:txBody>
          <a:bodyPr/>
          <a:lstStyle/>
          <a:p>
            <a:fld id="{96DFF08F-DC6B-4601-B491-B0F83F6DD2DA}" type="datetimeFigureOut">
              <a:rPr lang="en-US" dirty="0"/>
              <a:t>6/10/2017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7" name="Rectangle 6"/>
          <p:cNvSpPr>
            <a:spLocks noChangeAspect="1"/>
          </p:cNvSpPr>
          <p:nvPr/>
        </p:nvSpPr>
        <p:spPr>
          <a:xfrm>
            <a:off x="231140" y="243840"/>
            <a:ext cx="11724640" cy="6377939"/>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143000" y="609600"/>
            <a:ext cx="9875520" cy="1356360"/>
          </a:xfrm>
          <a:prstGeom prst="rect">
            <a:avLst/>
          </a:prstGeom>
        </p:spPr>
        <p:txBody>
          <a:bodyPr vert="horz" lIns="91440" tIns="45720" rIns="91440" bIns="45720" rtlCol="0" anchor="ctr">
            <a:normAutofit/>
          </a:bodyPr>
          <a:lstStyle/>
          <a:p>
            <a:r>
              <a:rPr lang="sk-SK" smtClean="0"/>
              <a:t>Upravte štýly predlohy textu</a:t>
            </a:r>
            <a:endParaRPr lang="en-US" dirty="0"/>
          </a:p>
        </p:txBody>
      </p:sp>
      <p:sp>
        <p:nvSpPr>
          <p:cNvPr id="3" name="Text Placeholder 2"/>
          <p:cNvSpPr>
            <a:spLocks noGrp="1"/>
          </p:cNvSpPr>
          <p:nvPr>
            <p:ph type="body" idx="1"/>
          </p:nvPr>
        </p:nvSpPr>
        <p:spPr>
          <a:xfrm>
            <a:off x="1143000" y="2057400"/>
            <a:ext cx="9872871" cy="4038600"/>
          </a:xfrm>
          <a:prstGeom prst="rect">
            <a:avLst/>
          </a:prstGeom>
        </p:spPr>
        <p:txBody>
          <a:bodyPr vert="horz" lIns="91440" tIns="45720" rIns="91440" bIns="45720" rtlCol="0">
            <a:normAutofit/>
          </a:bodyPr>
          <a:lstStyle/>
          <a:p>
            <a:pPr lvl="0"/>
            <a:r>
              <a:rPr lang="sk-SK" smtClean="0"/>
              <a:t>Upravte štýl predlohy textu.</a:t>
            </a:r>
          </a:p>
          <a:p>
            <a:pPr lvl="1"/>
            <a:r>
              <a:rPr lang="sk-SK" smtClean="0"/>
              <a:t>Druhá úroveň</a:t>
            </a:r>
          </a:p>
          <a:p>
            <a:pPr lvl="2"/>
            <a:r>
              <a:rPr lang="sk-SK" smtClean="0"/>
              <a:t>Tretia úroveň</a:t>
            </a:r>
          </a:p>
          <a:p>
            <a:pPr lvl="3"/>
            <a:r>
              <a:rPr lang="sk-SK" smtClean="0"/>
              <a:t>Štvrtá úroveň</a:t>
            </a:r>
          </a:p>
          <a:p>
            <a:pPr lvl="4"/>
            <a:r>
              <a:rPr lang="sk-SK" smtClean="0"/>
              <a:t>Piata úroveň</a:t>
            </a:r>
            <a:endParaRPr lang="en-US" dirty="0"/>
          </a:p>
        </p:txBody>
      </p:sp>
      <p:sp>
        <p:nvSpPr>
          <p:cNvPr id="4" name="Date Placeholder 3"/>
          <p:cNvSpPr>
            <a:spLocks noGrp="1"/>
          </p:cNvSpPr>
          <p:nvPr>
            <p:ph type="dt" sz="half" idx="2"/>
          </p:nvPr>
        </p:nvSpPr>
        <p:spPr>
          <a:xfrm>
            <a:off x="1142996" y="6223828"/>
            <a:ext cx="2329074" cy="365125"/>
          </a:xfrm>
          <a:prstGeom prst="rect">
            <a:avLst/>
          </a:prstGeom>
        </p:spPr>
        <p:txBody>
          <a:bodyPr vert="horz" lIns="91440" tIns="45720" rIns="91440" bIns="45720" rtlCol="0" anchor="ctr"/>
          <a:lstStyle>
            <a:lvl1pPr algn="l">
              <a:defRPr sz="1200">
                <a:solidFill>
                  <a:schemeClr val="accent1"/>
                </a:solidFill>
              </a:defRPr>
            </a:lvl1pPr>
          </a:lstStyle>
          <a:p>
            <a:fld id="{96DFF08F-DC6B-4601-B491-B0F83F6DD2DA}" type="datetimeFigureOut">
              <a:rPr lang="en-US" dirty="0"/>
              <a:pPr/>
              <a:t>6/10/2017</a:t>
            </a:fld>
            <a:endParaRPr lang="en-US" dirty="0"/>
          </a:p>
        </p:txBody>
      </p:sp>
      <p:sp>
        <p:nvSpPr>
          <p:cNvPr id="5" name="Footer Placeholder 4"/>
          <p:cNvSpPr>
            <a:spLocks noGrp="1"/>
          </p:cNvSpPr>
          <p:nvPr>
            <p:ph type="ftr" sz="quarter" idx="3"/>
          </p:nvPr>
        </p:nvSpPr>
        <p:spPr>
          <a:xfrm>
            <a:off x="3949148" y="6223828"/>
            <a:ext cx="4717774" cy="365125"/>
          </a:xfrm>
          <a:prstGeom prst="rect">
            <a:avLst/>
          </a:prstGeom>
        </p:spPr>
        <p:txBody>
          <a:bodyPr vert="horz" lIns="91440" tIns="45720" rIns="91440" bIns="45720" rtlCol="0" anchor="ctr"/>
          <a:lstStyle>
            <a:lvl1pPr algn="ctr">
              <a:defRPr sz="1200">
                <a:solidFill>
                  <a:schemeClr val="accent1"/>
                </a:solidFill>
              </a:defRPr>
            </a:lvl1pPr>
          </a:lstStyle>
          <a:p>
            <a:endParaRPr lang="en-US" dirty="0"/>
          </a:p>
        </p:txBody>
      </p:sp>
      <p:sp>
        <p:nvSpPr>
          <p:cNvPr id="6" name="Slide Number Placeholder 5"/>
          <p:cNvSpPr>
            <a:spLocks noGrp="1"/>
          </p:cNvSpPr>
          <p:nvPr>
            <p:ph type="sldNum" sz="quarter" idx="4"/>
          </p:nvPr>
        </p:nvSpPr>
        <p:spPr>
          <a:xfrm>
            <a:off x="9329530" y="6223828"/>
            <a:ext cx="1706217" cy="365125"/>
          </a:xfrm>
          <a:prstGeom prst="rect">
            <a:avLst/>
          </a:prstGeom>
        </p:spPr>
        <p:txBody>
          <a:bodyPr vert="horz" lIns="91440" tIns="45720" rIns="91440" bIns="45720" rtlCol="0" anchor="ctr"/>
          <a:lstStyle>
            <a:lvl1pPr algn="r">
              <a:defRPr sz="1200">
                <a:solidFill>
                  <a:schemeClr val="accent1"/>
                </a:solidFill>
              </a:defRPr>
            </a:lvl1pPr>
          </a:lstStyle>
          <a:p>
            <a:fld id="{4FAB73BC-B049-4115-A692-8D63A059BFB8}"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defTabSz="914400" rtl="0" eaLnBrk="1" latinLnBrk="0" hangingPunct="1">
        <a:lnSpc>
          <a:spcPct val="90000"/>
        </a:lnSpc>
        <a:spcBef>
          <a:spcPct val="0"/>
        </a:spcBef>
        <a:buNone/>
        <a:defRPr sz="4400" kern="1200">
          <a:solidFill>
            <a:schemeClr val="accent1"/>
          </a:solidFill>
          <a:latin typeface="+mj-lt"/>
          <a:ea typeface="+mj-ea"/>
          <a:cs typeface="+mj-cs"/>
        </a:defRPr>
      </a:lvl1pPr>
    </p:titleStyle>
    <p:bodyStyle>
      <a:lvl1pPr marL="228600" indent="-182880" algn="l" defTabSz="914400" rtl="0" eaLnBrk="1" latinLnBrk="0" hangingPunct="1">
        <a:lnSpc>
          <a:spcPct val="90000"/>
        </a:lnSpc>
        <a:spcBef>
          <a:spcPts val="1400"/>
        </a:spcBef>
        <a:buClr>
          <a:schemeClr val="accent1"/>
        </a:buClr>
        <a:buSzPct val="80000"/>
        <a:buFont typeface="Corbel" pitchFamily="34" charset="0"/>
        <a:buChar char="•"/>
        <a:defRPr sz="2200" kern="1200">
          <a:solidFill>
            <a:schemeClr val="accent1"/>
          </a:solidFill>
          <a:latin typeface="+mn-lt"/>
          <a:ea typeface="+mn-ea"/>
          <a:cs typeface="+mn-cs"/>
        </a:defRPr>
      </a:lvl1pPr>
      <a:lvl2pPr marL="45720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2000" kern="1200">
          <a:solidFill>
            <a:schemeClr val="accent1"/>
          </a:solidFill>
          <a:latin typeface="+mn-lt"/>
          <a:ea typeface="+mn-ea"/>
          <a:cs typeface="+mn-cs"/>
        </a:defRPr>
      </a:lvl2pPr>
      <a:lvl3pPr marL="73152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800" kern="1200">
          <a:solidFill>
            <a:schemeClr val="accent1"/>
          </a:solidFill>
          <a:latin typeface="+mn-lt"/>
          <a:ea typeface="+mn-ea"/>
          <a:cs typeface="+mn-cs"/>
        </a:defRPr>
      </a:lvl3pPr>
      <a:lvl4pPr marL="100584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4pPr>
      <a:lvl5pPr marL="128016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5pPr>
      <a:lvl6pPr marL="16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6pPr>
      <a:lvl7pPr marL="19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7pPr>
      <a:lvl8pPr marL="22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8pPr>
      <a:lvl9pPr marL="25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pn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1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6.jp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1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28.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9.png"/><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1.gif"/><Relationship Id="rId4" Type="http://schemas.openxmlformats.org/officeDocument/2006/relationships/image" Target="../media/image27.jpg"/></Relationships>
</file>

<file path=ppt/slides/_rels/slide1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32.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8" Type="http://schemas.openxmlformats.org/officeDocument/2006/relationships/image" Target="../media/image13.jpg"/><Relationship Id="rId3" Type="http://schemas.openxmlformats.org/officeDocument/2006/relationships/image" Target="../media/image8.png"/><Relationship Id="rId7" Type="http://schemas.openxmlformats.org/officeDocument/2006/relationships/image" Target="../media/image12.jpg"/><Relationship Id="rId12" Type="http://schemas.openxmlformats.org/officeDocument/2006/relationships/image" Target="../media/image4.png"/><Relationship Id="rId2" Type="http://schemas.openxmlformats.org/officeDocument/2006/relationships/image" Target="../media/image7.png"/><Relationship Id="rId1" Type="http://schemas.openxmlformats.org/officeDocument/2006/relationships/slideLayout" Target="../slideLayouts/slideLayout2.xml"/><Relationship Id="rId6" Type="http://schemas.openxmlformats.org/officeDocument/2006/relationships/image" Target="../media/image11.png"/><Relationship Id="rId11" Type="http://schemas.openxmlformats.org/officeDocument/2006/relationships/image" Target="../media/image16.jpg"/><Relationship Id="rId5" Type="http://schemas.openxmlformats.org/officeDocument/2006/relationships/image" Target="../media/image10.png"/><Relationship Id="rId10" Type="http://schemas.openxmlformats.org/officeDocument/2006/relationships/image" Target="../media/image15.jpg"/><Relationship Id="rId4" Type="http://schemas.openxmlformats.org/officeDocument/2006/relationships/image" Target="../media/image9.png"/><Relationship Id="rId9" Type="http://schemas.openxmlformats.org/officeDocument/2006/relationships/image" Target="../media/image14.jpg"/></Relationships>
</file>

<file path=ppt/slides/_rels/slide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19.gif"/><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Svět peněz – </a:t>
            </a:r>
            <a:r>
              <a:rPr lang="cs-CZ" dirty="0" err="1" smtClean="0"/>
              <a:t>Svet</a:t>
            </a:r>
            <a:r>
              <a:rPr lang="cs-CZ" dirty="0" smtClean="0"/>
              <a:t> </a:t>
            </a:r>
            <a:r>
              <a:rPr lang="cs-CZ" dirty="0" err="1" smtClean="0"/>
              <a:t>peňazí</a:t>
            </a:r>
            <a:endParaRPr lang="cs-CZ" dirty="0"/>
          </a:p>
        </p:txBody>
      </p:sp>
      <p:sp>
        <p:nvSpPr>
          <p:cNvPr id="3" name="Zástupný symbol pro obsah 2"/>
          <p:cNvSpPr>
            <a:spLocks noGrp="1"/>
          </p:cNvSpPr>
          <p:nvPr>
            <p:ph idx="1"/>
          </p:nvPr>
        </p:nvSpPr>
        <p:spPr/>
        <p:txBody>
          <a:bodyPr/>
          <a:lstStyle/>
          <a:p>
            <a:r>
              <a:rPr lang="cs-CZ" dirty="0" smtClean="0"/>
              <a:t>Příběhy </a:t>
            </a:r>
            <a:r>
              <a:rPr lang="cs-CZ" dirty="0"/>
              <a:t>ze slov/</a:t>
            </a:r>
            <a:r>
              <a:rPr lang="cs-CZ" dirty="0" err="1"/>
              <a:t>príbehy</a:t>
            </a:r>
            <a:r>
              <a:rPr lang="cs-CZ" dirty="0"/>
              <a:t> </a:t>
            </a:r>
            <a:r>
              <a:rPr lang="cs-CZ" dirty="0" err="1"/>
              <a:t>zo</a:t>
            </a:r>
            <a:r>
              <a:rPr lang="cs-CZ" dirty="0"/>
              <a:t> </a:t>
            </a:r>
            <a:r>
              <a:rPr lang="cs-CZ" dirty="0" smtClean="0"/>
              <a:t>slov</a:t>
            </a:r>
          </a:p>
          <a:p>
            <a:r>
              <a:rPr lang="cs-CZ" dirty="0" smtClean="0"/>
              <a:t>Společná aktivita žáků z Mostu a Trenčína</a:t>
            </a:r>
            <a:endParaRPr lang="cs-CZ" dirty="0"/>
          </a:p>
        </p:txBody>
      </p:sp>
      <p:pic>
        <p:nvPicPr>
          <p:cNvPr id="4" name="Obrázek 3"/>
          <p:cNvPicPr>
            <a:picLocks noChangeAspect="1"/>
          </p:cNvPicPr>
          <p:nvPr/>
        </p:nvPicPr>
        <p:blipFill>
          <a:blip r:embed="rId2"/>
          <a:stretch>
            <a:fillRect/>
          </a:stretch>
        </p:blipFill>
        <p:spPr>
          <a:xfrm>
            <a:off x="6079435" y="3134269"/>
            <a:ext cx="5715000" cy="3219450"/>
          </a:xfrm>
          <a:prstGeom prst="rect">
            <a:avLst/>
          </a:prstGeom>
        </p:spPr>
      </p:pic>
      <p:pic>
        <p:nvPicPr>
          <p:cNvPr id="5" name="Obrázek 4"/>
          <p:cNvPicPr>
            <a:picLocks noChangeAspect="1"/>
          </p:cNvPicPr>
          <p:nvPr/>
        </p:nvPicPr>
        <p:blipFill>
          <a:blip r:embed="rId3"/>
          <a:stretch>
            <a:fillRect/>
          </a:stretch>
        </p:blipFill>
        <p:spPr>
          <a:xfrm>
            <a:off x="7267640" y="3134269"/>
            <a:ext cx="3338590" cy="1276301"/>
          </a:xfrm>
          <a:prstGeom prst="rect">
            <a:avLst/>
          </a:prstGeom>
        </p:spPr>
      </p:pic>
      <p:pic>
        <p:nvPicPr>
          <p:cNvPr id="7" name="Obrázek 6"/>
          <p:cNvPicPr>
            <a:picLocks noChangeAspect="1"/>
          </p:cNvPicPr>
          <p:nvPr/>
        </p:nvPicPr>
        <p:blipFill>
          <a:blip r:embed="rId4"/>
          <a:stretch>
            <a:fillRect/>
          </a:stretch>
        </p:blipFill>
        <p:spPr>
          <a:xfrm>
            <a:off x="1802266" y="4076700"/>
            <a:ext cx="2752725" cy="1657350"/>
          </a:xfrm>
          <a:prstGeom prst="rect">
            <a:avLst/>
          </a:prstGeom>
        </p:spPr>
      </p:pic>
      <p:pic>
        <p:nvPicPr>
          <p:cNvPr id="8" name="Obrázek 7"/>
          <p:cNvPicPr>
            <a:picLocks noChangeAspect="1"/>
          </p:cNvPicPr>
          <p:nvPr/>
        </p:nvPicPr>
        <p:blipFill>
          <a:blip r:embed="rId5"/>
          <a:stretch>
            <a:fillRect/>
          </a:stretch>
        </p:blipFill>
        <p:spPr>
          <a:xfrm>
            <a:off x="8936935" y="1028020"/>
            <a:ext cx="1790700" cy="1066800"/>
          </a:xfrm>
          <a:prstGeom prst="rect">
            <a:avLst/>
          </a:prstGeom>
        </p:spPr>
      </p:pic>
    </p:spTree>
    <p:extLst>
      <p:ext uri="{BB962C8B-B14F-4D97-AF65-F5344CB8AC3E}">
        <p14:creationId xmlns:p14="http://schemas.microsoft.com/office/powerpoint/2010/main" val="86440412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délník 1"/>
          <p:cNvSpPr/>
          <p:nvPr/>
        </p:nvSpPr>
        <p:spPr>
          <a:xfrm>
            <a:off x="539931" y="-696072"/>
            <a:ext cx="11399519" cy="5879238"/>
          </a:xfrm>
          <a:prstGeom prst="rect">
            <a:avLst/>
          </a:prstGeom>
        </p:spPr>
        <p:txBody>
          <a:bodyPr wrap="square">
            <a:spAutoFit/>
          </a:bodyPr>
          <a:lstStyle/>
          <a:p>
            <a:pPr>
              <a:lnSpc>
                <a:spcPct val="107000"/>
              </a:lnSpc>
              <a:spcAft>
                <a:spcPts val="800"/>
              </a:spcAft>
            </a:pPr>
            <a:r>
              <a:rPr lang="cs-CZ" dirty="0">
                <a:latin typeface="Calibri" panose="020F0502020204030204" pitchFamily="34" charset="0"/>
                <a:ea typeface="Calibri" panose="020F0502020204030204" pitchFamily="34" charset="0"/>
                <a:cs typeface="Times New Roman" panose="02020603050405020304" pitchFamily="18" charset="0"/>
              </a:rPr>
              <a:t> </a:t>
            </a:r>
            <a:endParaRPr lang="cs-CZ" sz="14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cs-CZ" sz="1400" dirty="0">
                <a:latin typeface="Calibri" panose="020F0502020204030204" pitchFamily="34" charset="0"/>
                <a:ea typeface="Calibri" panose="020F0502020204030204" pitchFamily="34" charset="0"/>
                <a:cs typeface="Times New Roman" panose="02020603050405020304" pitchFamily="18" charset="0"/>
              </a:rPr>
              <a:t>      </a:t>
            </a:r>
            <a:r>
              <a:rPr lang="cs-CZ" sz="14100" dirty="0" smtClean="0">
                <a:solidFill>
                  <a:srgbClr val="7030A0"/>
                </a:solidFill>
                <a:latin typeface="Calibri" panose="020F0502020204030204" pitchFamily="34" charset="0"/>
                <a:ea typeface="Calibri" panose="020F0502020204030204" pitchFamily="34" charset="0"/>
                <a:cs typeface="Times New Roman" panose="02020603050405020304" pitchFamily="18" charset="0"/>
              </a:rPr>
              <a:t>Sen</a:t>
            </a:r>
            <a:r>
              <a:rPr lang="cs-CZ" sz="1400" dirty="0" smtClean="0">
                <a:latin typeface="Calibri" panose="020F0502020204030204" pitchFamily="34" charset="0"/>
                <a:ea typeface="Calibri" panose="020F0502020204030204" pitchFamily="34" charset="0"/>
                <a:cs typeface="Times New Roman" panose="02020603050405020304" pitchFamily="18" charset="0"/>
              </a:rPr>
              <a:t>                                                                                                                                                                                                           </a:t>
            </a:r>
            <a:r>
              <a:rPr lang="cs-CZ" dirty="0" smtClean="0">
                <a:latin typeface="Calibri" panose="020F0502020204030204" pitchFamily="34" charset="0"/>
                <a:ea typeface="Calibri" panose="020F0502020204030204" pitchFamily="34" charset="0"/>
                <a:cs typeface="Times New Roman" panose="02020603050405020304" pitchFamily="18" charset="0"/>
              </a:rPr>
              <a:t>                         </a:t>
            </a:r>
            <a:r>
              <a:rPr lang="cs-CZ" dirty="0">
                <a:latin typeface="Calibri" panose="020F0502020204030204" pitchFamily="34" charset="0"/>
                <a:ea typeface="Calibri" panose="020F0502020204030204" pitchFamily="34" charset="0"/>
                <a:cs typeface="Times New Roman" panose="02020603050405020304" pitchFamily="18" charset="0"/>
              </a:rPr>
              <a:t>Byla jsem doma jako každý den, protože nemusím pracovat, jsem totiž </a:t>
            </a:r>
            <a:r>
              <a:rPr lang="cs-CZ" dirty="0" smtClean="0">
                <a:latin typeface="Calibri" panose="020F0502020204030204" pitchFamily="34" charset="0"/>
                <a:ea typeface="Calibri" panose="020F0502020204030204" pitchFamily="34" charset="0"/>
                <a:cs typeface="Times New Roman" panose="02020603050405020304" pitchFamily="18" charset="0"/>
              </a:rPr>
              <a:t>milionářka. </a:t>
            </a:r>
            <a:r>
              <a:rPr lang="cs-CZ" dirty="0">
                <a:latin typeface="Calibri" panose="020F0502020204030204" pitchFamily="34" charset="0"/>
                <a:ea typeface="Calibri" panose="020F0502020204030204" pitchFamily="34" charset="0"/>
                <a:cs typeface="Times New Roman" panose="02020603050405020304" pitchFamily="18" charset="0"/>
              </a:rPr>
              <a:t>Byla jsem nějak unavená, tak sem si šla hned lehnout  a začal se mi zdát sen. Začal úplně </a:t>
            </a:r>
            <a:r>
              <a:rPr lang="cs-CZ" dirty="0" smtClean="0">
                <a:latin typeface="Calibri" panose="020F0502020204030204" pitchFamily="34" charset="0"/>
                <a:ea typeface="Calibri" panose="020F0502020204030204" pitchFamily="34" charset="0"/>
                <a:cs typeface="Times New Roman" panose="02020603050405020304" pitchFamily="18" charset="0"/>
              </a:rPr>
              <a:t>obyčejně. </a:t>
            </a:r>
            <a:r>
              <a:rPr lang="cs-CZ" dirty="0">
                <a:latin typeface="Calibri" panose="020F0502020204030204" pitchFamily="34" charset="0"/>
                <a:ea typeface="Calibri" panose="020F0502020204030204" pitchFamily="34" charset="0"/>
                <a:cs typeface="Times New Roman" panose="02020603050405020304" pitchFamily="18" charset="0"/>
              </a:rPr>
              <a:t>B</a:t>
            </a:r>
            <a:r>
              <a:rPr lang="cs-CZ" dirty="0" smtClean="0">
                <a:latin typeface="Calibri" panose="020F0502020204030204" pitchFamily="34" charset="0"/>
                <a:ea typeface="Calibri" panose="020F0502020204030204" pitchFamily="34" charset="0"/>
                <a:cs typeface="Times New Roman" panose="02020603050405020304" pitchFamily="18" charset="0"/>
              </a:rPr>
              <a:t>yl </a:t>
            </a:r>
            <a:r>
              <a:rPr lang="cs-CZ" dirty="0">
                <a:latin typeface="Calibri" panose="020F0502020204030204" pitchFamily="34" charset="0"/>
                <a:ea typeface="Calibri" panose="020F0502020204030204" pitchFamily="34" charset="0"/>
                <a:cs typeface="Times New Roman" panose="02020603050405020304" pitchFamily="18" charset="0"/>
              </a:rPr>
              <a:t>víkend a neměla jsem co </a:t>
            </a:r>
            <a:r>
              <a:rPr lang="cs-CZ" dirty="0" smtClean="0">
                <a:latin typeface="Calibri" panose="020F0502020204030204" pitchFamily="34" charset="0"/>
                <a:ea typeface="Calibri" panose="020F0502020204030204" pitchFamily="34" charset="0"/>
                <a:cs typeface="Times New Roman" panose="02020603050405020304" pitchFamily="18" charset="0"/>
              </a:rPr>
              <a:t>dělat. Šla </a:t>
            </a:r>
            <a:r>
              <a:rPr lang="cs-CZ" dirty="0">
                <a:latin typeface="Calibri" panose="020F0502020204030204" pitchFamily="34" charset="0"/>
                <a:ea typeface="Calibri" panose="020F0502020204030204" pitchFamily="34" charset="0"/>
                <a:cs typeface="Times New Roman" panose="02020603050405020304" pitchFamily="18" charset="0"/>
              </a:rPr>
              <a:t>sem si udělat snídani a zjistila jsem, že nemám nic k </a:t>
            </a:r>
            <a:r>
              <a:rPr lang="cs-CZ" dirty="0" smtClean="0">
                <a:latin typeface="Calibri" panose="020F0502020204030204" pitchFamily="34" charset="0"/>
                <a:ea typeface="Calibri" panose="020F0502020204030204" pitchFamily="34" charset="0"/>
                <a:cs typeface="Times New Roman" panose="02020603050405020304" pitchFamily="18" charset="0"/>
              </a:rPr>
              <a:t>jídlu. Tak </a:t>
            </a:r>
            <a:r>
              <a:rPr lang="cs-CZ" dirty="0">
                <a:latin typeface="Calibri" panose="020F0502020204030204" pitchFamily="34" charset="0"/>
                <a:ea typeface="Calibri" panose="020F0502020204030204" pitchFamily="34" charset="0"/>
                <a:cs typeface="Times New Roman" panose="02020603050405020304" pitchFamily="18" charset="0"/>
              </a:rPr>
              <a:t>sem  šla na </a:t>
            </a:r>
            <a:r>
              <a:rPr lang="cs-CZ" dirty="0" smtClean="0">
                <a:latin typeface="Calibri" panose="020F0502020204030204" pitchFamily="34" charset="0"/>
                <a:ea typeface="Calibri" panose="020F0502020204030204" pitchFamily="34" charset="0"/>
                <a:cs typeface="Times New Roman" panose="02020603050405020304" pitchFamily="18" charset="0"/>
              </a:rPr>
              <a:t>nákup. Už </a:t>
            </a:r>
            <a:r>
              <a:rPr lang="cs-CZ" dirty="0">
                <a:latin typeface="Calibri" panose="020F0502020204030204" pitchFamily="34" charset="0"/>
                <a:ea typeface="Calibri" panose="020F0502020204030204" pitchFamily="34" charset="0"/>
                <a:cs typeface="Times New Roman" panose="02020603050405020304" pitchFamily="18" charset="0"/>
              </a:rPr>
              <a:t>sem byla u kasy  a chtěla jsem platit platební kartou  a ta paní za pokladnou </a:t>
            </a:r>
            <a:r>
              <a:rPr lang="cs-CZ" dirty="0" smtClean="0">
                <a:latin typeface="Calibri" panose="020F0502020204030204" pitchFamily="34" charset="0"/>
                <a:ea typeface="Calibri" panose="020F0502020204030204" pitchFamily="34" charset="0"/>
                <a:cs typeface="Times New Roman" panose="02020603050405020304" pitchFamily="18" charset="0"/>
              </a:rPr>
              <a:t>mi řekla, </a:t>
            </a:r>
            <a:r>
              <a:rPr lang="cs-CZ" dirty="0">
                <a:latin typeface="Calibri" panose="020F0502020204030204" pitchFamily="34" charset="0"/>
                <a:ea typeface="Calibri" panose="020F0502020204030204" pitchFamily="34" charset="0"/>
                <a:cs typeface="Times New Roman" panose="02020603050405020304" pitchFamily="18" charset="0"/>
              </a:rPr>
              <a:t>že nemám dobitou kartu, tak jsem otevřela peněženku a </a:t>
            </a:r>
            <a:r>
              <a:rPr lang="cs-CZ" dirty="0" smtClean="0">
                <a:latin typeface="Calibri" panose="020F0502020204030204" pitchFamily="34" charset="0"/>
                <a:ea typeface="Calibri" panose="020F0502020204030204" pitchFamily="34" charset="0"/>
                <a:cs typeface="Times New Roman" panose="02020603050405020304" pitchFamily="18" charset="0"/>
              </a:rPr>
              <a:t>zaplatila hotovostí. Hned </a:t>
            </a:r>
            <a:r>
              <a:rPr lang="cs-CZ" dirty="0">
                <a:latin typeface="Calibri" panose="020F0502020204030204" pitchFamily="34" charset="0"/>
                <a:ea typeface="Calibri" panose="020F0502020204030204" pitchFamily="34" charset="0"/>
                <a:cs typeface="Times New Roman" panose="02020603050405020304" pitchFamily="18" charset="0"/>
              </a:rPr>
              <a:t>potom jsem si šla dobít platební kartu, ale zjistila jsem že  nemám žádné peníze, tak mi nezbývalo nic jiného než si vzít půjčku .Tak jsem zašla do banky,  kde </a:t>
            </a:r>
            <a:r>
              <a:rPr lang="cs-CZ" dirty="0" smtClean="0">
                <a:latin typeface="Calibri" panose="020F0502020204030204" pitchFamily="34" charset="0"/>
                <a:ea typeface="Calibri" panose="020F0502020204030204" pitchFamily="34" charset="0"/>
                <a:cs typeface="Times New Roman" panose="02020603050405020304" pitchFamily="18" charset="0"/>
              </a:rPr>
              <a:t>mi </a:t>
            </a:r>
            <a:r>
              <a:rPr lang="cs-CZ" dirty="0">
                <a:latin typeface="Calibri" panose="020F0502020204030204" pitchFamily="34" charset="0"/>
                <a:ea typeface="Calibri" panose="020F0502020204030204" pitchFamily="34" charset="0"/>
                <a:cs typeface="Times New Roman" panose="02020603050405020304" pitchFamily="18" charset="0"/>
              </a:rPr>
              <a:t>platební </a:t>
            </a:r>
            <a:r>
              <a:rPr lang="cs-CZ" dirty="0" smtClean="0">
                <a:latin typeface="Calibri" panose="020F0502020204030204" pitchFamily="34" charset="0"/>
                <a:ea typeface="Calibri" panose="020F0502020204030204" pitchFamily="34" charset="0"/>
                <a:cs typeface="Times New Roman" panose="02020603050405020304" pitchFamily="18" charset="0"/>
              </a:rPr>
              <a:t>kartu dobili. </a:t>
            </a:r>
            <a:r>
              <a:rPr lang="cs-CZ" dirty="0">
                <a:latin typeface="Calibri" panose="020F0502020204030204" pitchFamily="34" charset="0"/>
                <a:ea typeface="Calibri" panose="020F0502020204030204" pitchFamily="34" charset="0"/>
                <a:cs typeface="Times New Roman" panose="02020603050405020304" pitchFamily="18" charset="0"/>
              </a:rPr>
              <a:t>Půjčila jsem si dost velkou částku peněz a uvědomovala jsem si, jak velkou hodnotu mají peníze, ale nic jsem s tím nemohla dělat. Hned po tom jsem zašla k bankomatu, kde jsem si vybrala pár sto korun. Pak  jsem se vzbudila a uvědomila si, že někteří lidi jsou na tom hůř než já .Tak  jsem hned usedla k počítači a darovala zlato na pár </a:t>
            </a:r>
            <a:r>
              <a:rPr lang="cs-CZ" dirty="0" smtClean="0">
                <a:latin typeface="Calibri" panose="020F0502020204030204" pitchFamily="34" charset="0"/>
                <a:ea typeface="Calibri" panose="020F0502020204030204" pitchFamily="34" charset="0"/>
                <a:cs typeface="Times New Roman" panose="02020603050405020304" pitchFamily="18" charset="0"/>
              </a:rPr>
              <a:t>charit.</a:t>
            </a:r>
            <a:endParaRPr lang="cs-CZ" sz="14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cs-CZ" dirty="0">
                <a:latin typeface="Calibri" panose="020F0502020204030204" pitchFamily="34" charset="0"/>
                <a:ea typeface="Calibri" panose="020F0502020204030204" pitchFamily="34" charset="0"/>
                <a:cs typeface="Times New Roman" panose="02020603050405020304" pitchFamily="18" charset="0"/>
              </a:rPr>
              <a:t>Napsala: Kačka Svobodová</a:t>
            </a:r>
            <a:endParaRPr lang="cs-CZ" sz="14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3" name="Obrázek 2"/>
          <p:cNvPicPr>
            <a:picLocks noChangeAspect="1"/>
          </p:cNvPicPr>
          <p:nvPr/>
        </p:nvPicPr>
        <p:blipFill>
          <a:blip r:embed="rId2"/>
          <a:stretch>
            <a:fillRect/>
          </a:stretch>
        </p:blipFill>
        <p:spPr>
          <a:xfrm>
            <a:off x="7080613" y="4616903"/>
            <a:ext cx="4667250" cy="1960245"/>
          </a:xfrm>
          <a:prstGeom prst="rect">
            <a:avLst/>
          </a:prstGeom>
        </p:spPr>
      </p:pic>
      <p:pic>
        <p:nvPicPr>
          <p:cNvPr id="4" name="Obrázek 3"/>
          <p:cNvPicPr>
            <a:picLocks noChangeAspect="1"/>
          </p:cNvPicPr>
          <p:nvPr/>
        </p:nvPicPr>
        <p:blipFill>
          <a:blip r:embed="rId3"/>
          <a:stretch>
            <a:fillRect/>
          </a:stretch>
        </p:blipFill>
        <p:spPr>
          <a:xfrm>
            <a:off x="9199651" y="524641"/>
            <a:ext cx="1926503" cy="1158340"/>
          </a:xfrm>
          <a:prstGeom prst="rect">
            <a:avLst/>
          </a:prstGeom>
        </p:spPr>
      </p:pic>
    </p:spTree>
    <p:extLst>
      <p:ext uri="{BB962C8B-B14F-4D97-AF65-F5344CB8AC3E}">
        <p14:creationId xmlns:p14="http://schemas.microsoft.com/office/powerpoint/2010/main" val="21619021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Výsledok vyhľadávania obrázkov pre dopyt kreslený muž"/>
          <p:cNvPicPr>
            <a:picLocks noChangeAspect="1" noChangeArrowheads="1"/>
          </p:cNvPicPr>
          <p:nvPr/>
        </p:nvPicPr>
        <p:blipFill rotWithShape="1">
          <a:blip r:embed="rId2">
            <a:extLst>
              <a:ext uri="{28A0092B-C50C-407E-A947-70E740481C1C}">
                <a14:useLocalDpi xmlns:a14="http://schemas.microsoft.com/office/drawing/2010/main" val="0"/>
              </a:ext>
            </a:extLst>
          </a:blip>
          <a:srcRect l="14253" r="9527"/>
          <a:stretch/>
        </p:blipFill>
        <p:spPr bwMode="auto">
          <a:xfrm>
            <a:off x="485521" y="2041215"/>
            <a:ext cx="919139" cy="2411830"/>
          </a:xfrm>
          <a:prstGeom prst="rect">
            <a:avLst/>
          </a:prstGeom>
          <a:solidFill>
            <a:srgbClr val="FFFFFF">
              <a:shade val="85000"/>
            </a:srgbClr>
          </a:solidFill>
          <a:ln w="34925" cap="sq">
            <a:noFill/>
            <a:miter lim="800000"/>
          </a:ln>
          <a:effectLst>
            <a:outerShdw blurRad="225425" dist="50800" dir="5220000" algn="ctr">
              <a:srgbClr val="000000">
                <a:alpha val="33000"/>
              </a:srgbClr>
            </a:outerShdw>
          </a:effectLst>
          <a:scene3d>
            <a:camera prst="perspectiveFront" fov="3300000">
              <a:rot lat="486000" lon="19530000" rev="174000"/>
            </a:camera>
            <a:lightRig rig="harsh" dir="t">
              <a:rot lat="0" lon="0" rev="3000000"/>
            </a:lightRig>
          </a:scene3d>
          <a:sp3d extrusionH="254000" contourW="19050">
            <a:bevelT w="82550" h="44450" prst="angle"/>
            <a:bevelB w="82550" h="44450" prst="angle"/>
            <a:contourClr>
              <a:srgbClr val="FFFFFF"/>
            </a:contourClr>
          </a:sp3d>
          <a:extLst/>
        </p:spPr>
      </p:pic>
      <p:sp>
        <p:nvSpPr>
          <p:cNvPr id="2" name="Nadpis 1"/>
          <p:cNvSpPr>
            <a:spLocks noGrp="1"/>
          </p:cNvSpPr>
          <p:nvPr>
            <p:ph type="title"/>
          </p:nvPr>
        </p:nvSpPr>
        <p:spPr/>
        <p:txBody>
          <a:bodyPr>
            <a:normAutofit/>
          </a:bodyPr>
          <a:lstStyle/>
          <a:p>
            <a:pPr algn="ctr"/>
            <a:r>
              <a:rPr lang="sk-SK" sz="4000" dirty="0" smtClean="0"/>
              <a:t>Risk nemusí byť zisk</a:t>
            </a:r>
            <a:endParaRPr lang="sk-SK" sz="4000" dirty="0"/>
          </a:p>
        </p:txBody>
      </p:sp>
      <p:sp>
        <p:nvSpPr>
          <p:cNvPr id="3" name="Zástupný symbol obsahu 2"/>
          <p:cNvSpPr>
            <a:spLocks noGrp="1"/>
          </p:cNvSpPr>
          <p:nvPr>
            <p:ph idx="1"/>
          </p:nvPr>
        </p:nvSpPr>
        <p:spPr>
          <a:xfrm>
            <a:off x="1264381" y="2041215"/>
            <a:ext cx="9320001" cy="2336575"/>
          </a:xfrm>
        </p:spPr>
        <p:txBody>
          <a:bodyPr>
            <a:normAutofit/>
          </a:bodyPr>
          <a:lstStyle/>
          <a:p>
            <a:pPr marL="45720" indent="0" algn="just" defTabSz="693738">
              <a:buNone/>
              <a:tabLst>
                <a:tab pos="7623175" algn="l"/>
              </a:tabLst>
            </a:pPr>
            <a:r>
              <a:rPr lang="sk-SK" sz="2000" dirty="0" smtClean="0"/>
              <a:t>Bol raz jeden muž, ktorý pracoval v </a:t>
            </a:r>
            <a:r>
              <a:rPr lang="sk-SK" sz="2000" dirty="0" smtClean="0">
                <a:solidFill>
                  <a:srgbClr val="FF0000"/>
                </a:solidFill>
              </a:rPr>
              <a:t>banke</a:t>
            </a:r>
            <a:r>
              <a:rPr lang="sk-SK" sz="2000" dirty="0" smtClean="0"/>
              <a:t>, dával ľuďom pôžičky a úvery. Cestou domov z práce odrazu dostal zaujímavý nápad: kúpi si na </a:t>
            </a:r>
            <a:r>
              <a:rPr lang="sk-SK" sz="2000" dirty="0" smtClean="0">
                <a:solidFill>
                  <a:srgbClr val="FF0000"/>
                </a:solidFill>
              </a:rPr>
              <a:t>burze cenné papiere </a:t>
            </a:r>
            <a:r>
              <a:rPr lang="sk-SK" sz="2000" dirty="0" smtClean="0"/>
              <a:t>a</a:t>
            </a:r>
            <a:r>
              <a:rPr lang="sk-SK" sz="2000" dirty="0" smtClean="0">
                <a:solidFill>
                  <a:srgbClr val="FF0000"/>
                </a:solidFill>
              </a:rPr>
              <a:t> dlhopisy</a:t>
            </a:r>
            <a:r>
              <a:rPr lang="sk-SK" sz="2000" dirty="0" smtClean="0"/>
              <a:t>, zarobí veľa peňazí a stane sa milionárom. Doma zobral z trezoru peniaze a vyrazil na cestu. Zo svojho nápadu bol taký nadšený, že za všetky svoje </a:t>
            </a:r>
            <a:r>
              <a:rPr lang="sk-SK" sz="2000" dirty="0" smtClean="0">
                <a:solidFill>
                  <a:srgbClr val="FF0000"/>
                </a:solidFill>
              </a:rPr>
              <a:t>peniaze</a:t>
            </a:r>
            <a:r>
              <a:rPr lang="sk-SK" sz="2000" dirty="0" smtClean="0"/>
              <a:t> nakúpil </a:t>
            </a:r>
            <a:r>
              <a:rPr lang="sk-SK" sz="2000" dirty="0" smtClean="0">
                <a:solidFill>
                  <a:srgbClr val="FF0000"/>
                </a:solidFill>
              </a:rPr>
              <a:t>akcie.</a:t>
            </a:r>
            <a:r>
              <a:rPr lang="sk-SK" sz="2000" dirty="0" smtClean="0"/>
              <a:t> Keď sa spamätal, zhrozil sa. Minul všetky svoje peniaze a mal iba kôpku </a:t>
            </a:r>
            <a:r>
              <a:rPr lang="sk-SK" sz="2000" dirty="0" smtClean="0">
                <a:solidFill>
                  <a:srgbClr val="FF0000"/>
                </a:solidFill>
              </a:rPr>
              <a:t>akcií</a:t>
            </a:r>
            <a:r>
              <a:rPr lang="sk-SK" sz="2000" dirty="0" smtClean="0"/>
              <a:t>. Dúfal však, že ich hodnota stúpne a on na tom zarobí. Keď o mesiac išiel na burzu, zistil, že jeho akcie prudko klesli a nemajú skoro žiadnu hodnotu. Prišiel o všetky svoje </a:t>
            </a:r>
            <a:r>
              <a:rPr lang="sk-SK" sz="2000" dirty="0" smtClean="0">
                <a:solidFill>
                  <a:srgbClr val="FF0000"/>
                </a:solidFill>
              </a:rPr>
              <a:t>úspory</a:t>
            </a:r>
            <a:r>
              <a:rPr lang="sk-SK" sz="2000" dirty="0" smtClean="0"/>
              <a:t>. Zobral si z toho ponaučenie, že risk nie vždy prináša </a:t>
            </a:r>
            <a:r>
              <a:rPr lang="sk-SK" sz="2000" dirty="0" smtClean="0">
                <a:solidFill>
                  <a:srgbClr val="FF0000"/>
                </a:solidFill>
              </a:rPr>
              <a:t>zisk</a:t>
            </a:r>
            <a:r>
              <a:rPr lang="sk-SK" sz="2000" dirty="0" smtClean="0"/>
              <a:t>.</a:t>
            </a:r>
          </a:p>
        </p:txBody>
      </p:sp>
      <p:sp>
        <p:nvSpPr>
          <p:cNvPr id="4" name="BlokTextu 3"/>
          <p:cNvSpPr txBox="1"/>
          <p:nvPr/>
        </p:nvSpPr>
        <p:spPr>
          <a:xfrm>
            <a:off x="9597155" y="6182315"/>
            <a:ext cx="2346690" cy="400110"/>
          </a:xfrm>
          <a:prstGeom prst="rect">
            <a:avLst/>
          </a:prstGeom>
          <a:noFill/>
        </p:spPr>
        <p:txBody>
          <a:bodyPr wrap="square" rtlCol="0">
            <a:spAutoFit/>
          </a:bodyPr>
          <a:lstStyle/>
          <a:p>
            <a:r>
              <a:rPr lang="sk-SK" sz="2000" b="1" dirty="0" smtClean="0">
                <a:solidFill>
                  <a:schemeClr val="accent1"/>
                </a:solidFill>
              </a:rPr>
              <a:t>Michal Čarnogurský</a:t>
            </a:r>
            <a:endParaRPr lang="sk-SK" sz="2000" b="1" dirty="0">
              <a:solidFill>
                <a:schemeClr val="accent1"/>
              </a:solidFill>
            </a:endParaRPr>
          </a:p>
        </p:txBody>
      </p:sp>
      <p:pic>
        <p:nvPicPr>
          <p:cNvPr id="1028" name="Picture 4" descr="Výsledok vyhľadávania obrázkov pre dopyt saxo bank"/>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05613" y="4224043"/>
            <a:ext cx="3263933" cy="1834646"/>
          </a:xfrm>
          <a:prstGeom prst="rect">
            <a:avLst/>
          </a:prstGeom>
          <a:noFill/>
          <a:ln>
            <a:noFill/>
          </a:ln>
          <a:effectLst>
            <a:outerShdw blurRad="184150" dist="241300" dir="11520000" sx="110000" sy="110000" algn="ctr">
              <a:srgbClr val="000000">
                <a:alpha val="18000"/>
              </a:srgbClr>
            </a:outerShdw>
          </a:effectLst>
          <a:scene3d>
            <a:camera prst="perspectiveFront" fov="5100000">
              <a:rot lat="0" lon="2100000" rev="0"/>
            </a:camera>
            <a:lightRig rig="flood" dir="t">
              <a:rot lat="0" lon="0" rev="13800000"/>
            </a:lightRig>
          </a:scene3d>
          <a:sp3d extrusionH="107950" prstMaterial="plastic">
            <a:bevelT w="82550" h="63500" prst="divot"/>
            <a:bevelB/>
          </a:sp3d>
          <a:extLst>
            <a:ext uri="{909E8E84-426E-40DD-AFC4-6F175D3DCCD1}">
              <a14:hiddenFill xmlns:a14="http://schemas.microsoft.com/office/drawing/2010/main">
                <a:solidFill>
                  <a:srgbClr val="FFFFFF"/>
                </a:solidFill>
              </a14:hiddenFill>
            </a:ext>
          </a:extLst>
        </p:spPr>
      </p:pic>
      <p:pic>
        <p:nvPicPr>
          <p:cNvPr id="5" name="Obrázek 4"/>
          <p:cNvPicPr>
            <a:picLocks noChangeAspect="1"/>
          </p:cNvPicPr>
          <p:nvPr/>
        </p:nvPicPr>
        <p:blipFill>
          <a:blip r:embed="rId4"/>
          <a:stretch>
            <a:fillRect/>
          </a:stretch>
        </p:blipFill>
        <p:spPr>
          <a:xfrm>
            <a:off x="1264381" y="4991889"/>
            <a:ext cx="1790700" cy="1066800"/>
          </a:xfrm>
          <a:prstGeom prst="rect">
            <a:avLst/>
          </a:prstGeom>
        </p:spPr>
      </p:pic>
    </p:spTree>
    <p:extLst>
      <p:ext uri="{BB962C8B-B14F-4D97-AF65-F5344CB8AC3E}">
        <p14:creationId xmlns:p14="http://schemas.microsoft.com/office/powerpoint/2010/main" val="35269430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8" presetClass="entr" presetSubtype="0" accel="50000" fill="hold" grpId="0" nodeType="clickEffect">
                                  <p:stCondLst>
                                    <p:cond delay="0"/>
                                  </p:stCondLst>
                                  <p:iterate type="lt">
                                    <p:tmPct val="50000"/>
                                  </p:iterate>
                                  <p:childTnLst>
                                    <p:set>
                                      <p:cBhvr>
                                        <p:cTn id="6" dur="1" fill="hold">
                                          <p:stCondLst>
                                            <p:cond delay="0"/>
                                          </p:stCondLst>
                                        </p:cTn>
                                        <p:tgtEl>
                                          <p:spTgt spid="2"/>
                                        </p:tgtEl>
                                        <p:attrNameLst>
                                          <p:attrName>style.visibility</p:attrName>
                                        </p:attrNameLst>
                                      </p:cBhvr>
                                      <p:to>
                                        <p:strVal val="visible"/>
                                      </p:to>
                                    </p:set>
                                    <p:set>
                                      <p:cBhvr>
                                        <p:cTn id="7" dur="455" fill="hold">
                                          <p:stCondLst>
                                            <p:cond delay="0"/>
                                          </p:stCondLst>
                                        </p:cTn>
                                        <p:tgtEl>
                                          <p:spTgt spid="2"/>
                                        </p:tgtEl>
                                        <p:attrNameLst>
                                          <p:attrName>style.rotation</p:attrName>
                                        </p:attrNameLst>
                                      </p:cBhvr>
                                      <p:to>
                                        <p:strVal val="-45.0"/>
                                      </p:to>
                                    </p:set>
                                    <p:anim calcmode="lin" valueType="num">
                                      <p:cBhvr>
                                        <p:cTn id="8" dur="455" fill="hold">
                                          <p:stCondLst>
                                            <p:cond delay="455"/>
                                          </p:stCondLst>
                                        </p:cTn>
                                        <p:tgtEl>
                                          <p:spTgt spid="2"/>
                                        </p:tgtEl>
                                        <p:attrNameLst>
                                          <p:attrName>style.rotation</p:attrName>
                                        </p:attrNameLst>
                                      </p:cBhvr>
                                      <p:tavLst>
                                        <p:tav tm="0">
                                          <p:val>
                                            <p:fltVal val="-45"/>
                                          </p:val>
                                        </p:tav>
                                        <p:tav tm="69900">
                                          <p:val>
                                            <p:fltVal val="45"/>
                                          </p:val>
                                        </p:tav>
                                        <p:tav tm="100000">
                                          <p:val>
                                            <p:fltVal val="0"/>
                                          </p:val>
                                        </p:tav>
                                      </p:tavLst>
                                    </p:anim>
                                    <p:anim calcmode="lin" valueType="num">
                                      <p:cBhvr>
                                        <p:cTn id="9" dur="455" fill="hold">
                                          <p:stCondLst>
                                            <p:cond delay="0"/>
                                          </p:stCondLst>
                                        </p:cTn>
                                        <p:tgtEl>
                                          <p:spTgt spid="2"/>
                                        </p:tgtEl>
                                        <p:attrNameLst>
                                          <p:attrName>ppt_y</p:attrName>
                                        </p:attrNameLst>
                                      </p:cBhvr>
                                      <p:tavLst>
                                        <p:tav tm="0">
                                          <p:val>
                                            <p:strVal val="#ppt_y-1"/>
                                          </p:val>
                                        </p:tav>
                                        <p:tav tm="100000">
                                          <p:val>
                                            <p:strVal val="#ppt_y-(0.354*#ppt_w-0.172*#ppt_h)"/>
                                          </p:val>
                                        </p:tav>
                                      </p:tavLst>
                                    </p:anim>
                                    <p:anim calcmode="lin" valueType="num">
                                      <p:cBhvr>
                                        <p:cTn id="10" dur="156" decel="50000" autoRev="1" fill="hold">
                                          <p:stCondLst>
                                            <p:cond delay="455"/>
                                          </p:stCondLst>
                                        </p:cTn>
                                        <p:tgtEl>
                                          <p:spTgt spid="2"/>
                                        </p:tgtEl>
                                        <p:attrNameLst>
                                          <p:attrName>ppt_y</p:attrName>
                                        </p:attrNameLst>
                                      </p:cBhvr>
                                      <p:tavLst>
                                        <p:tav tm="0">
                                          <p:val>
                                            <p:strVal val="#ppt_y-(0.354*#ppt_w-0.172*#ppt_h)"/>
                                          </p:val>
                                        </p:tav>
                                        <p:tav tm="100000">
                                          <p:val>
                                            <p:strVal val="#ppt_y-(0.354*#ppt_w-0.172*#ppt_h)-#ppt_h/2"/>
                                          </p:val>
                                        </p:tav>
                                      </p:tavLst>
                                    </p:anim>
                                    <p:anim calcmode="lin" valueType="num">
                                      <p:cBhvr>
                                        <p:cTn id="11" dur="136" fill="hold">
                                          <p:stCondLst>
                                            <p:cond delay="864"/>
                                          </p:stCondLst>
                                        </p:cTn>
                                        <p:tgtEl>
                                          <p:spTgt spid="2"/>
                                        </p:tgtEl>
                                        <p:attrNameLst>
                                          <p:attrName>ppt_y</p:attrName>
                                        </p:attrNameLst>
                                      </p:cBhvr>
                                      <p:tavLst>
                                        <p:tav tm="0">
                                          <p:val>
                                            <p:strVal val="#ppt_y-(0.354*#ppt_w-0.172*#ppt_h)"/>
                                          </p:val>
                                        </p:tav>
                                        <p:tav tm="100000">
                                          <p:val>
                                            <p:strVal val="#ppt_y"/>
                                          </p:val>
                                        </p:tav>
                                      </p:tavLst>
                                    </p:anim>
                                  </p:childTnLst>
                                </p:cTn>
                              </p:par>
                            </p:childTnLst>
                          </p:cTn>
                        </p:par>
                      </p:childTnLst>
                    </p:cTn>
                  </p:par>
                  <p:par>
                    <p:cTn id="12" fill="hold">
                      <p:stCondLst>
                        <p:cond delay="indefinite"/>
                      </p:stCondLst>
                      <p:childTnLst>
                        <p:par>
                          <p:cTn id="13" fill="hold">
                            <p:stCondLst>
                              <p:cond delay="0"/>
                            </p:stCondLst>
                            <p:childTnLst>
                              <p:par>
                                <p:cTn id="14" presetID="35" presetClass="entr" presetSubtype="0" fill="hold" grpId="0" nodeType="clickEffect">
                                  <p:stCondLst>
                                    <p:cond delay="0"/>
                                  </p:stCondLst>
                                  <p:childTnLst>
                                    <p:set>
                                      <p:cBhvr>
                                        <p:cTn id="15" dur="1" fill="hold">
                                          <p:stCondLst>
                                            <p:cond delay="0"/>
                                          </p:stCondLst>
                                        </p:cTn>
                                        <p:tgtEl>
                                          <p:spTgt spid="3">
                                            <p:txEl>
                                              <p:pRg st="0" end="0"/>
                                            </p:txEl>
                                          </p:spTgt>
                                        </p:tgtEl>
                                        <p:attrNameLst>
                                          <p:attrName>style.visibility</p:attrName>
                                        </p:attrNameLst>
                                      </p:cBhvr>
                                      <p:to>
                                        <p:strVal val="visible"/>
                                      </p:to>
                                    </p:set>
                                    <p:animEffect transition="in" filter="fade">
                                      <p:cBhvr>
                                        <p:cTn id="16" dur="2000"/>
                                        <p:tgtEl>
                                          <p:spTgt spid="3">
                                            <p:txEl>
                                              <p:pRg st="0" end="0"/>
                                            </p:txEl>
                                          </p:spTgt>
                                        </p:tgtEl>
                                      </p:cBhvr>
                                    </p:animEffect>
                                    <p:anim calcmode="lin" valueType="num">
                                      <p:cBhvr>
                                        <p:cTn id="17" dur="2000" fill="hold"/>
                                        <p:tgtEl>
                                          <p:spTgt spid="3">
                                            <p:txEl>
                                              <p:pRg st="0" end="0"/>
                                            </p:txEl>
                                          </p:spTgt>
                                        </p:tgtEl>
                                        <p:attrNameLst>
                                          <p:attrName>style.rotation</p:attrName>
                                        </p:attrNameLst>
                                      </p:cBhvr>
                                      <p:tavLst>
                                        <p:tav tm="0">
                                          <p:val>
                                            <p:fltVal val="720"/>
                                          </p:val>
                                        </p:tav>
                                        <p:tav tm="100000">
                                          <p:val>
                                            <p:fltVal val="0"/>
                                          </p:val>
                                        </p:tav>
                                      </p:tavLst>
                                    </p:anim>
                                    <p:anim calcmode="lin" valueType="num">
                                      <p:cBhvr>
                                        <p:cTn id="18" dur="2000" fill="hold"/>
                                        <p:tgtEl>
                                          <p:spTgt spid="3">
                                            <p:txEl>
                                              <p:pRg st="0" end="0"/>
                                            </p:txEl>
                                          </p:spTgt>
                                        </p:tgtEl>
                                        <p:attrNameLst>
                                          <p:attrName>ppt_h</p:attrName>
                                        </p:attrNameLst>
                                      </p:cBhvr>
                                      <p:tavLst>
                                        <p:tav tm="0">
                                          <p:val>
                                            <p:fltVal val="0"/>
                                          </p:val>
                                        </p:tav>
                                        <p:tav tm="100000">
                                          <p:val>
                                            <p:strVal val="#ppt_h"/>
                                          </p:val>
                                        </p:tav>
                                      </p:tavLst>
                                    </p:anim>
                                    <p:anim calcmode="lin" valueType="num">
                                      <p:cBhvr>
                                        <p:cTn id="19" dur="2000" fill="hold"/>
                                        <p:tgtEl>
                                          <p:spTgt spid="3">
                                            <p:txEl>
                                              <p:pRg st="0" end="0"/>
                                            </p:txEl>
                                          </p:spTgt>
                                        </p:tgtEl>
                                        <p:attrNameLst>
                                          <p:attrName>ppt_w</p:attrName>
                                        </p:attrNameLst>
                                      </p:cBhvr>
                                      <p:tavLst>
                                        <p:tav tm="0">
                                          <p:val>
                                            <p:fltVal val="0"/>
                                          </p:val>
                                        </p:tav>
                                        <p:tav tm="100000">
                                          <p:val>
                                            <p:strVal val="#ppt_w"/>
                                          </p:val>
                                        </p:tav>
                                      </p:tavLst>
                                    </p:anim>
                                  </p:childTnLst>
                                </p:cTn>
                              </p:par>
                            </p:childTnLst>
                          </p:cTn>
                        </p:par>
                      </p:childTnLst>
                    </p:cTn>
                  </p:par>
                  <p:par>
                    <p:cTn id="20" fill="hold">
                      <p:stCondLst>
                        <p:cond delay="indefinite"/>
                      </p:stCondLst>
                      <p:childTnLst>
                        <p:par>
                          <p:cTn id="21" fill="hold">
                            <p:stCondLst>
                              <p:cond delay="0"/>
                            </p:stCondLst>
                            <p:childTnLst>
                              <p:par>
                                <p:cTn id="22" presetID="20" presetClass="entr" presetSubtype="0" fill="hold" grpId="0" nodeType="clickEffect">
                                  <p:stCondLst>
                                    <p:cond delay="0"/>
                                  </p:stCondLst>
                                  <p:childTnLst>
                                    <p:set>
                                      <p:cBhvr>
                                        <p:cTn id="23" dur="1" fill="hold">
                                          <p:stCondLst>
                                            <p:cond delay="0"/>
                                          </p:stCondLst>
                                        </p:cTn>
                                        <p:tgtEl>
                                          <p:spTgt spid="4"/>
                                        </p:tgtEl>
                                        <p:attrNameLst>
                                          <p:attrName>style.visibility</p:attrName>
                                        </p:attrNameLst>
                                      </p:cBhvr>
                                      <p:to>
                                        <p:strVal val="visible"/>
                                      </p:to>
                                    </p:set>
                                    <p:animEffect transition="in" filter="wedge">
                                      <p:cBhvr>
                                        <p:cTn id="24" dur="2000"/>
                                        <p:tgtEl>
                                          <p:spTgt spid="4"/>
                                        </p:tgtEl>
                                      </p:cBhvr>
                                    </p:animEffect>
                                  </p:childTnLst>
                                </p:cTn>
                              </p:par>
                            </p:childTnLst>
                          </p:cTn>
                        </p:par>
                      </p:childTnLst>
                    </p:cTn>
                  </p:par>
                  <p:par>
                    <p:cTn id="25" fill="hold">
                      <p:stCondLst>
                        <p:cond delay="indefinite"/>
                      </p:stCondLst>
                      <p:childTnLst>
                        <p:par>
                          <p:cTn id="26" fill="hold">
                            <p:stCondLst>
                              <p:cond delay="0"/>
                            </p:stCondLst>
                            <p:childTnLst>
                              <p:par>
                                <p:cTn id="27" presetID="26" presetClass="entr" presetSubtype="0" fill="hold" nodeType="clickEffect">
                                  <p:stCondLst>
                                    <p:cond delay="0"/>
                                  </p:stCondLst>
                                  <p:childTnLst>
                                    <p:set>
                                      <p:cBhvr>
                                        <p:cTn id="28" dur="1" fill="hold">
                                          <p:stCondLst>
                                            <p:cond delay="0"/>
                                          </p:stCondLst>
                                        </p:cTn>
                                        <p:tgtEl>
                                          <p:spTgt spid="1026"/>
                                        </p:tgtEl>
                                        <p:attrNameLst>
                                          <p:attrName>style.visibility</p:attrName>
                                        </p:attrNameLst>
                                      </p:cBhvr>
                                      <p:to>
                                        <p:strVal val="visible"/>
                                      </p:to>
                                    </p:set>
                                    <p:animEffect transition="in" filter="wipe(down)">
                                      <p:cBhvr>
                                        <p:cTn id="29" dur="580">
                                          <p:stCondLst>
                                            <p:cond delay="0"/>
                                          </p:stCondLst>
                                        </p:cTn>
                                        <p:tgtEl>
                                          <p:spTgt spid="1026"/>
                                        </p:tgtEl>
                                      </p:cBhvr>
                                    </p:animEffect>
                                    <p:anim calcmode="lin" valueType="num">
                                      <p:cBhvr>
                                        <p:cTn id="30" dur="1822" tmFilter="0,0; 0.14,0.36; 0.43,0.73; 0.71,0.91; 1.0,1.0">
                                          <p:stCondLst>
                                            <p:cond delay="0"/>
                                          </p:stCondLst>
                                        </p:cTn>
                                        <p:tgtEl>
                                          <p:spTgt spid="1026"/>
                                        </p:tgtEl>
                                        <p:attrNameLst>
                                          <p:attrName>ppt_x</p:attrName>
                                        </p:attrNameLst>
                                      </p:cBhvr>
                                      <p:tavLst>
                                        <p:tav tm="0">
                                          <p:val>
                                            <p:strVal val="#ppt_x-0.25"/>
                                          </p:val>
                                        </p:tav>
                                        <p:tav tm="100000">
                                          <p:val>
                                            <p:strVal val="#ppt_x"/>
                                          </p:val>
                                        </p:tav>
                                      </p:tavLst>
                                    </p:anim>
                                    <p:anim calcmode="lin" valueType="num">
                                      <p:cBhvr>
                                        <p:cTn id="31" dur="664" tmFilter="0.0,0.0; 0.25,0.07; 0.50,0.2; 0.75,0.467; 1.0,1.0">
                                          <p:stCondLst>
                                            <p:cond delay="0"/>
                                          </p:stCondLst>
                                        </p:cTn>
                                        <p:tgtEl>
                                          <p:spTgt spid="1026"/>
                                        </p:tgtEl>
                                        <p:attrNameLst>
                                          <p:attrName>ppt_y</p:attrName>
                                        </p:attrNameLst>
                                      </p:cBhvr>
                                      <p:tavLst>
                                        <p:tav tm="0" fmla="#ppt_y-sin(pi*$)/3">
                                          <p:val>
                                            <p:fltVal val="0.5"/>
                                          </p:val>
                                        </p:tav>
                                        <p:tav tm="100000">
                                          <p:val>
                                            <p:fltVal val="1"/>
                                          </p:val>
                                        </p:tav>
                                      </p:tavLst>
                                    </p:anim>
                                    <p:anim calcmode="lin" valueType="num">
                                      <p:cBhvr>
                                        <p:cTn id="32" dur="664" tmFilter="0, 0; 0.125,0.2665; 0.25,0.4; 0.375,0.465; 0.5,0.5;  0.625,0.535; 0.75,0.6; 0.875,0.7335; 1,1">
                                          <p:stCondLst>
                                            <p:cond delay="664"/>
                                          </p:stCondLst>
                                        </p:cTn>
                                        <p:tgtEl>
                                          <p:spTgt spid="1026"/>
                                        </p:tgtEl>
                                        <p:attrNameLst>
                                          <p:attrName>ppt_y</p:attrName>
                                        </p:attrNameLst>
                                      </p:cBhvr>
                                      <p:tavLst>
                                        <p:tav tm="0" fmla="#ppt_y-sin(pi*$)/9">
                                          <p:val>
                                            <p:fltVal val="0"/>
                                          </p:val>
                                        </p:tav>
                                        <p:tav tm="100000">
                                          <p:val>
                                            <p:fltVal val="1"/>
                                          </p:val>
                                        </p:tav>
                                      </p:tavLst>
                                    </p:anim>
                                    <p:anim calcmode="lin" valueType="num">
                                      <p:cBhvr>
                                        <p:cTn id="33" dur="332" tmFilter="0, 0; 0.125,0.2665; 0.25,0.4; 0.375,0.465; 0.5,0.5;  0.625,0.535; 0.75,0.6; 0.875,0.7335; 1,1">
                                          <p:stCondLst>
                                            <p:cond delay="1324"/>
                                          </p:stCondLst>
                                        </p:cTn>
                                        <p:tgtEl>
                                          <p:spTgt spid="1026"/>
                                        </p:tgtEl>
                                        <p:attrNameLst>
                                          <p:attrName>ppt_y</p:attrName>
                                        </p:attrNameLst>
                                      </p:cBhvr>
                                      <p:tavLst>
                                        <p:tav tm="0" fmla="#ppt_y-sin(pi*$)/27">
                                          <p:val>
                                            <p:fltVal val="0"/>
                                          </p:val>
                                        </p:tav>
                                        <p:tav tm="100000">
                                          <p:val>
                                            <p:fltVal val="1"/>
                                          </p:val>
                                        </p:tav>
                                      </p:tavLst>
                                    </p:anim>
                                    <p:anim calcmode="lin" valueType="num">
                                      <p:cBhvr>
                                        <p:cTn id="34" dur="164" tmFilter="0, 0; 0.125,0.2665; 0.25,0.4; 0.375,0.465; 0.5,0.5;  0.625,0.535; 0.75,0.6; 0.875,0.7335; 1,1">
                                          <p:stCondLst>
                                            <p:cond delay="1656"/>
                                          </p:stCondLst>
                                        </p:cTn>
                                        <p:tgtEl>
                                          <p:spTgt spid="1026"/>
                                        </p:tgtEl>
                                        <p:attrNameLst>
                                          <p:attrName>ppt_y</p:attrName>
                                        </p:attrNameLst>
                                      </p:cBhvr>
                                      <p:tavLst>
                                        <p:tav tm="0" fmla="#ppt_y-sin(pi*$)/81">
                                          <p:val>
                                            <p:fltVal val="0"/>
                                          </p:val>
                                        </p:tav>
                                        <p:tav tm="100000">
                                          <p:val>
                                            <p:fltVal val="1"/>
                                          </p:val>
                                        </p:tav>
                                      </p:tavLst>
                                    </p:anim>
                                    <p:animScale>
                                      <p:cBhvr>
                                        <p:cTn id="35" dur="26">
                                          <p:stCondLst>
                                            <p:cond delay="650"/>
                                          </p:stCondLst>
                                        </p:cTn>
                                        <p:tgtEl>
                                          <p:spTgt spid="1026"/>
                                        </p:tgtEl>
                                      </p:cBhvr>
                                      <p:to x="100000" y="60000"/>
                                    </p:animScale>
                                    <p:animScale>
                                      <p:cBhvr>
                                        <p:cTn id="36" dur="166" decel="50000">
                                          <p:stCondLst>
                                            <p:cond delay="676"/>
                                          </p:stCondLst>
                                        </p:cTn>
                                        <p:tgtEl>
                                          <p:spTgt spid="1026"/>
                                        </p:tgtEl>
                                      </p:cBhvr>
                                      <p:to x="100000" y="100000"/>
                                    </p:animScale>
                                    <p:animScale>
                                      <p:cBhvr>
                                        <p:cTn id="37" dur="26">
                                          <p:stCondLst>
                                            <p:cond delay="1312"/>
                                          </p:stCondLst>
                                        </p:cTn>
                                        <p:tgtEl>
                                          <p:spTgt spid="1026"/>
                                        </p:tgtEl>
                                      </p:cBhvr>
                                      <p:to x="100000" y="80000"/>
                                    </p:animScale>
                                    <p:animScale>
                                      <p:cBhvr>
                                        <p:cTn id="38" dur="166" decel="50000">
                                          <p:stCondLst>
                                            <p:cond delay="1338"/>
                                          </p:stCondLst>
                                        </p:cTn>
                                        <p:tgtEl>
                                          <p:spTgt spid="1026"/>
                                        </p:tgtEl>
                                      </p:cBhvr>
                                      <p:to x="100000" y="100000"/>
                                    </p:animScale>
                                    <p:animScale>
                                      <p:cBhvr>
                                        <p:cTn id="39" dur="26">
                                          <p:stCondLst>
                                            <p:cond delay="1642"/>
                                          </p:stCondLst>
                                        </p:cTn>
                                        <p:tgtEl>
                                          <p:spTgt spid="1026"/>
                                        </p:tgtEl>
                                      </p:cBhvr>
                                      <p:to x="100000" y="90000"/>
                                    </p:animScale>
                                    <p:animScale>
                                      <p:cBhvr>
                                        <p:cTn id="40" dur="166" decel="50000">
                                          <p:stCondLst>
                                            <p:cond delay="1668"/>
                                          </p:stCondLst>
                                        </p:cTn>
                                        <p:tgtEl>
                                          <p:spTgt spid="1026"/>
                                        </p:tgtEl>
                                      </p:cBhvr>
                                      <p:to x="100000" y="100000"/>
                                    </p:animScale>
                                    <p:animScale>
                                      <p:cBhvr>
                                        <p:cTn id="41" dur="26">
                                          <p:stCondLst>
                                            <p:cond delay="1808"/>
                                          </p:stCondLst>
                                        </p:cTn>
                                        <p:tgtEl>
                                          <p:spTgt spid="1026"/>
                                        </p:tgtEl>
                                      </p:cBhvr>
                                      <p:to x="100000" y="95000"/>
                                    </p:animScale>
                                    <p:animScale>
                                      <p:cBhvr>
                                        <p:cTn id="42" dur="166" decel="50000">
                                          <p:stCondLst>
                                            <p:cond delay="1834"/>
                                          </p:stCondLst>
                                        </p:cTn>
                                        <p:tgtEl>
                                          <p:spTgt spid="1026"/>
                                        </p:tgtEl>
                                      </p:cBhvr>
                                      <p:to x="100000" y="100000"/>
                                    </p:animScale>
                                  </p:childTnLst>
                                </p:cTn>
                              </p:par>
                            </p:childTnLst>
                          </p:cTn>
                        </p:par>
                      </p:childTnLst>
                    </p:cTn>
                  </p:par>
                  <p:par>
                    <p:cTn id="43" fill="hold">
                      <p:stCondLst>
                        <p:cond delay="indefinite"/>
                      </p:stCondLst>
                      <p:childTnLst>
                        <p:par>
                          <p:cTn id="44" fill="hold">
                            <p:stCondLst>
                              <p:cond delay="0"/>
                            </p:stCondLst>
                            <p:childTnLst>
                              <p:par>
                                <p:cTn id="45" presetID="47" presetClass="entr" presetSubtype="0" fill="hold" nodeType="clickEffect">
                                  <p:stCondLst>
                                    <p:cond delay="0"/>
                                  </p:stCondLst>
                                  <p:childTnLst>
                                    <p:set>
                                      <p:cBhvr>
                                        <p:cTn id="46" dur="1" fill="hold">
                                          <p:stCondLst>
                                            <p:cond delay="0"/>
                                          </p:stCondLst>
                                        </p:cTn>
                                        <p:tgtEl>
                                          <p:spTgt spid="1028"/>
                                        </p:tgtEl>
                                        <p:attrNameLst>
                                          <p:attrName>style.visibility</p:attrName>
                                        </p:attrNameLst>
                                      </p:cBhvr>
                                      <p:to>
                                        <p:strVal val="visible"/>
                                      </p:to>
                                    </p:set>
                                    <p:animEffect transition="in" filter="fade">
                                      <p:cBhvr>
                                        <p:cTn id="47" dur="1000"/>
                                        <p:tgtEl>
                                          <p:spTgt spid="1028"/>
                                        </p:tgtEl>
                                      </p:cBhvr>
                                    </p:animEffect>
                                    <p:anim calcmode="lin" valueType="num">
                                      <p:cBhvr>
                                        <p:cTn id="48" dur="1000" fill="hold"/>
                                        <p:tgtEl>
                                          <p:spTgt spid="1028"/>
                                        </p:tgtEl>
                                        <p:attrNameLst>
                                          <p:attrName>ppt_x</p:attrName>
                                        </p:attrNameLst>
                                      </p:cBhvr>
                                      <p:tavLst>
                                        <p:tav tm="0">
                                          <p:val>
                                            <p:strVal val="#ppt_x"/>
                                          </p:val>
                                        </p:tav>
                                        <p:tav tm="100000">
                                          <p:val>
                                            <p:strVal val="#ppt_x"/>
                                          </p:val>
                                        </p:tav>
                                      </p:tavLst>
                                    </p:anim>
                                    <p:anim calcmode="lin" valueType="num">
                                      <p:cBhvr>
                                        <p:cTn id="49" dur="1000" fill="hold"/>
                                        <p:tgtEl>
                                          <p:spTgt spid="102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P spid="4"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Krádež</a:t>
            </a:r>
            <a:br>
              <a:rPr lang="cs-CZ" dirty="0"/>
            </a:br>
            <a:endParaRPr lang="cs-CZ" dirty="0"/>
          </a:p>
        </p:txBody>
      </p:sp>
      <p:sp>
        <p:nvSpPr>
          <p:cNvPr id="3" name="Zástupný symbol pro obsah 2"/>
          <p:cNvSpPr>
            <a:spLocks noGrp="1"/>
          </p:cNvSpPr>
          <p:nvPr>
            <p:ph idx="1"/>
          </p:nvPr>
        </p:nvSpPr>
        <p:spPr>
          <a:xfrm>
            <a:off x="1145649" y="1287780"/>
            <a:ext cx="9872871" cy="4038600"/>
          </a:xfrm>
        </p:spPr>
        <p:txBody>
          <a:bodyPr>
            <a:normAutofit fontScale="92500"/>
          </a:bodyPr>
          <a:lstStyle/>
          <a:p>
            <a:r>
              <a:rPr lang="cs-CZ" dirty="0" smtClean="0"/>
              <a:t>Lucka </a:t>
            </a:r>
            <a:r>
              <a:rPr lang="cs-CZ" dirty="0"/>
              <a:t>si potřebovala půjčit na postavení svého malého baráčku. Šla do banky a tam si půjčila 10 milionů. Tak si </a:t>
            </a:r>
            <a:r>
              <a:rPr lang="cs-CZ" dirty="0" smtClean="0"/>
              <a:t>najala </a:t>
            </a:r>
            <a:r>
              <a:rPr lang="cs-CZ" dirty="0"/>
              <a:t>nějaké stavitele a </a:t>
            </a:r>
            <a:r>
              <a:rPr lang="cs-CZ" dirty="0" smtClean="0"/>
              <a:t>t </a:t>
            </a:r>
            <a:r>
              <a:rPr lang="cs-CZ" dirty="0"/>
              <a:t>jí ten baráček postavili. Nudila se, tak šla na velký nákup. Tam šla do bankomatu a dala si zbytek peněz na platební kartu. Kartu si dala do peněženky a peněženku do kabelky. Šla si zkusit červené šaty do kabinky. Moc se jí ty šaty líbily, tak se rozhodla je koupit, ale zjistila, že nemá kabelku. </a:t>
            </a:r>
            <a:r>
              <a:rPr lang="cs-CZ" dirty="0" smtClean="0"/>
              <a:t>Omluvila se </a:t>
            </a:r>
            <a:r>
              <a:rPr lang="cs-CZ" dirty="0"/>
              <a:t>u pokladny a řekla, že ta kabelka bude asi v </a:t>
            </a:r>
            <a:r>
              <a:rPr lang="cs-CZ" dirty="0" smtClean="0"/>
              <a:t>kabince, </a:t>
            </a:r>
            <a:r>
              <a:rPr lang="cs-CZ" dirty="0"/>
              <a:t>tak se tam šla podívat a kabelka tam nebyla. Lucka byla vyděšená</a:t>
            </a:r>
            <a:r>
              <a:rPr lang="cs-CZ" dirty="0" smtClean="0"/>
              <a:t>, </a:t>
            </a:r>
            <a:r>
              <a:rPr lang="cs-CZ" dirty="0"/>
              <a:t>vrátila šaty a šla na policii. Všechno jim </a:t>
            </a:r>
            <a:r>
              <a:rPr lang="cs-CZ" dirty="0" smtClean="0"/>
              <a:t>to vyprávěla </a:t>
            </a:r>
            <a:r>
              <a:rPr lang="cs-CZ" dirty="0"/>
              <a:t>a policajti Lucce </a:t>
            </a:r>
            <a:r>
              <a:rPr lang="cs-CZ" dirty="0" smtClean="0"/>
              <a:t>řekli, </a:t>
            </a:r>
            <a:r>
              <a:rPr lang="cs-CZ" dirty="0"/>
              <a:t>že až tu kabelku </a:t>
            </a:r>
            <a:r>
              <a:rPr lang="cs-CZ" dirty="0" smtClean="0"/>
              <a:t>najdou, </a:t>
            </a:r>
            <a:r>
              <a:rPr lang="cs-CZ" dirty="0"/>
              <a:t>tak jí zavolají. O 3 hodiny později Lucce někdo volá. Zvedne to a jsou to policajti. A říkají: </a:t>
            </a:r>
            <a:r>
              <a:rPr lang="cs-CZ" dirty="0" smtClean="0"/>
              <a:t>„Vaši </a:t>
            </a:r>
            <a:r>
              <a:rPr lang="cs-CZ" dirty="0"/>
              <a:t>kabelku jsme našli, bylo to lehké podívat se na kamerové záznamy“. Lucce spadl kámen ze srdce, policajti jí kabelku dali a Lucka žila šťastně až do smrti.</a:t>
            </a:r>
          </a:p>
          <a:p>
            <a:pPr marL="45720" indent="0">
              <a:buNone/>
            </a:pPr>
            <a:r>
              <a:rPr lang="cs-CZ" dirty="0"/>
              <a:t> </a:t>
            </a:r>
          </a:p>
          <a:p>
            <a:r>
              <a:rPr lang="cs-CZ" u="dbl" dirty="0"/>
              <a:t>Napsala: Anička </a:t>
            </a:r>
            <a:r>
              <a:rPr lang="cs-CZ" u="dbl" dirty="0" err="1"/>
              <a:t>Kneblová</a:t>
            </a:r>
            <a:endParaRPr lang="cs-CZ" dirty="0"/>
          </a:p>
          <a:p>
            <a:endParaRPr lang="cs-CZ" dirty="0"/>
          </a:p>
        </p:txBody>
      </p:sp>
      <p:pic>
        <p:nvPicPr>
          <p:cNvPr id="4" name="Obrázek 3"/>
          <p:cNvPicPr>
            <a:picLocks noChangeAspect="1"/>
          </p:cNvPicPr>
          <p:nvPr/>
        </p:nvPicPr>
        <p:blipFill>
          <a:blip r:embed="rId2"/>
          <a:stretch>
            <a:fillRect/>
          </a:stretch>
        </p:blipFill>
        <p:spPr>
          <a:xfrm>
            <a:off x="8934994" y="4354859"/>
            <a:ext cx="1987731" cy="1943041"/>
          </a:xfrm>
          <a:prstGeom prst="rect">
            <a:avLst/>
          </a:prstGeom>
        </p:spPr>
      </p:pic>
      <p:pic>
        <p:nvPicPr>
          <p:cNvPr id="5" name="Obrázek 4"/>
          <p:cNvPicPr>
            <a:picLocks noChangeAspect="1"/>
          </p:cNvPicPr>
          <p:nvPr/>
        </p:nvPicPr>
        <p:blipFill>
          <a:blip r:embed="rId3"/>
          <a:stretch>
            <a:fillRect/>
          </a:stretch>
        </p:blipFill>
        <p:spPr>
          <a:xfrm>
            <a:off x="5359170" y="4747209"/>
            <a:ext cx="1926503" cy="1158340"/>
          </a:xfrm>
          <a:prstGeom prst="rect">
            <a:avLst/>
          </a:prstGeom>
        </p:spPr>
      </p:pic>
    </p:spTree>
    <p:extLst>
      <p:ext uri="{BB962C8B-B14F-4D97-AF65-F5344CB8AC3E}">
        <p14:creationId xmlns:p14="http://schemas.microsoft.com/office/powerpoint/2010/main" val="33296029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pPr algn="ctr"/>
            <a:r>
              <a:rPr lang="sk-SK" dirty="0" smtClean="0"/>
              <a:t>Centík</a:t>
            </a:r>
            <a:endParaRPr lang="sk-SK" dirty="0"/>
          </a:p>
        </p:txBody>
      </p:sp>
      <p:sp>
        <p:nvSpPr>
          <p:cNvPr id="3" name="Zástupný symbol obsahu 2"/>
          <p:cNvSpPr>
            <a:spLocks noGrp="1"/>
          </p:cNvSpPr>
          <p:nvPr>
            <p:ph idx="1"/>
          </p:nvPr>
        </p:nvSpPr>
        <p:spPr/>
        <p:txBody>
          <a:bodyPr/>
          <a:lstStyle/>
          <a:p>
            <a:pPr marL="45720" indent="0">
              <a:buNone/>
            </a:pPr>
            <a:r>
              <a:rPr lang="sk-SK" dirty="0" smtClean="0"/>
              <a:t> </a:t>
            </a:r>
          </a:p>
          <a:p>
            <a:pPr marL="45720" indent="0" algn="just">
              <a:buNone/>
            </a:pPr>
            <a:r>
              <a:rPr lang="sk-SK" dirty="0" smtClean="0"/>
              <a:t>Centík, býval v Trezore v meste Banka, aj s ostatnými peniazmi. V celom meste Banka bolo peňazí viac než </a:t>
            </a:r>
            <a:r>
              <a:rPr lang="sk-SK" dirty="0" smtClean="0">
                <a:solidFill>
                  <a:srgbClr val="FF0000"/>
                </a:solidFill>
              </a:rPr>
              <a:t>milión</a:t>
            </a:r>
            <a:r>
              <a:rPr lang="sk-SK" dirty="0" smtClean="0"/>
              <a:t>. Jedného dňa Centík vybrali z </a:t>
            </a:r>
            <a:r>
              <a:rPr lang="sk-SK" dirty="0" smtClean="0">
                <a:solidFill>
                  <a:srgbClr val="FF0000"/>
                </a:solidFill>
              </a:rPr>
              <a:t>trezoru</a:t>
            </a:r>
            <a:r>
              <a:rPr lang="sk-SK" dirty="0" smtClean="0"/>
              <a:t> aj s </a:t>
            </a:r>
            <a:r>
              <a:rPr lang="sk-SK" sz="2000" dirty="0" smtClean="0"/>
              <a:t>218</a:t>
            </a:r>
            <a:r>
              <a:rPr lang="sk-SK" dirty="0" smtClean="0"/>
              <a:t> centami takže dokopy ich išlo 2,20 eur do </a:t>
            </a:r>
            <a:r>
              <a:rPr lang="sk-SK" dirty="0" smtClean="0">
                <a:solidFill>
                  <a:srgbClr val="FF0000"/>
                </a:solidFill>
              </a:rPr>
              <a:t>peňaženky</a:t>
            </a:r>
            <a:r>
              <a:rPr lang="sk-SK" dirty="0" smtClean="0"/>
              <a:t>, lebo presne toľko stáli nové papučky. Potom nič netušiaci cent do pokladne. A keď v papučiarstve nastal čas výplaty Centík preložili do inej peňaženky a z nej do inej pokladne a tak centík cestoval niekoľko dní...týždňov...mesiacov... Až mal Centík toho cestovania akurát dosť a povedal</a:t>
            </a:r>
            <a:r>
              <a:rPr lang="sk-SK" dirty="0"/>
              <a:t> </a:t>
            </a:r>
            <a:r>
              <a:rPr lang="sk-SK" dirty="0" smtClean="0"/>
              <a:t>“ja už nechcem cestovať,, a vykotúľal sa z peňaženky, až sa dokotúľal do </a:t>
            </a:r>
            <a:r>
              <a:rPr lang="sk-SK" dirty="0" smtClean="0">
                <a:solidFill>
                  <a:srgbClr val="FF0000"/>
                </a:solidFill>
              </a:rPr>
              <a:t>Trezoru</a:t>
            </a:r>
            <a:r>
              <a:rPr lang="sk-SK" dirty="0" smtClean="0"/>
              <a:t> do mesta </a:t>
            </a:r>
            <a:r>
              <a:rPr lang="sk-SK" dirty="0" smtClean="0">
                <a:solidFill>
                  <a:srgbClr val="FF0000"/>
                </a:solidFill>
              </a:rPr>
              <a:t>Banka</a:t>
            </a:r>
            <a:r>
              <a:rPr lang="sk-SK" dirty="0" smtClean="0"/>
              <a:t> a tam ostal.      </a:t>
            </a:r>
            <a:endParaRPr lang="sk-SK" dirty="0"/>
          </a:p>
        </p:txBody>
      </p:sp>
      <p:sp>
        <p:nvSpPr>
          <p:cNvPr id="4" name="BlokTextu 3"/>
          <p:cNvSpPr txBox="1"/>
          <p:nvPr/>
        </p:nvSpPr>
        <p:spPr>
          <a:xfrm>
            <a:off x="9662984" y="6244281"/>
            <a:ext cx="2117124" cy="369332"/>
          </a:xfrm>
          <a:prstGeom prst="rect">
            <a:avLst/>
          </a:prstGeom>
          <a:noFill/>
        </p:spPr>
        <p:txBody>
          <a:bodyPr wrap="square" rtlCol="0">
            <a:spAutoFit/>
          </a:bodyPr>
          <a:lstStyle/>
          <a:p>
            <a:r>
              <a:rPr lang="sk-SK" dirty="0" smtClean="0">
                <a:ln w="0"/>
                <a:solidFill>
                  <a:schemeClr val="accent1"/>
                </a:solidFill>
                <a:effectLst>
                  <a:outerShdw blurRad="38100" dist="25400" dir="5400000" algn="ctr" rotWithShape="0">
                    <a:srgbClr val="6E747A">
                      <a:alpha val="43000"/>
                    </a:srgbClr>
                  </a:outerShdw>
                </a:effectLst>
              </a:rPr>
              <a:t>Soňa Pavlíková</a:t>
            </a:r>
            <a:endParaRPr lang="sk-SK" dirty="0">
              <a:ln w="0"/>
              <a:solidFill>
                <a:schemeClr val="accent1"/>
              </a:solidFill>
              <a:effectLst>
                <a:outerShdw blurRad="38100" dist="25400" dir="5400000" algn="ctr" rotWithShape="0">
                  <a:srgbClr val="6E747A">
                    <a:alpha val="43000"/>
                  </a:srgbClr>
                </a:outerShdw>
              </a:effectLst>
            </a:endParaRPr>
          </a:p>
        </p:txBody>
      </p:sp>
      <p:pic>
        <p:nvPicPr>
          <p:cNvPr id="5" name="Obrázok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607583" y="4913142"/>
            <a:ext cx="1202793" cy="1274297"/>
          </a:xfrm>
          <a:prstGeom prst="rect">
            <a:avLst/>
          </a:prstGeom>
        </p:spPr>
      </p:pic>
      <p:sp>
        <p:nvSpPr>
          <p:cNvPr id="6" name="Ovál 5"/>
          <p:cNvSpPr/>
          <p:nvPr/>
        </p:nvSpPr>
        <p:spPr>
          <a:xfrm>
            <a:off x="6878230" y="5343099"/>
            <a:ext cx="202301" cy="207192"/>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sk-SK"/>
          </a:p>
        </p:txBody>
      </p:sp>
      <p:sp>
        <p:nvSpPr>
          <p:cNvPr id="7" name="Ovál 6"/>
          <p:cNvSpPr/>
          <p:nvPr/>
        </p:nvSpPr>
        <p:spPr>
          <a:xfrm>
            <a:off x="7185726" y="5343099"/>
            <a:ext cx="183198" cy="207192"/>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sk-SK"/>
          </a:p>
        </p:txBody>
      </p:sp>
      <p:sp>
        <p:nvSpPr>
          <p:cNvPr id="8" name="Ohnutý pruh 7"/>
          <p:cNvSpPr/>
          <p:nvPr/>
        </p:nvSpPr>
        <p:spPr>
          <a:xfrm rot="15384927">
            <a:off x="6684433" y="4885897"/>
            <a:ext cx="914400" cy="914400"/>
          </a:xfrm>
          <a:prstGeom prst="blockArc">
            <a:avLst>
              <a:gd name="adj1" fmla="val 10800000"/>
              <a:gd name="adj2" fmla="val 12869618"/>
              <a:gd name="adj3" fmla="val 6246"/>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sk-SK">
              <a:solidFill>
                <a:schemeClr val="tx1"/>
              </a:solidFill>
            </a:endParaRPr>
          </a:p>
        </p:txBody>
      </p:sp>
      <p:pic>
        <p:nvPicPr>
          <p:cNvPr id="9" name="Obrázok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10376" y="4724397"/>
            <a:ext cx="1852608" cy="1651788"/>
          </a:xfrm>
          <a:prstGeom prst="rect">
            <a:avLst/>
          </a:prstGeom>
        </p:spPr>
      </p:pic>
      <p:pic>
        <p:nvPicPr>
          <p:cNvPr id="10" name="Obrázek 9"/>
          <p:cNvPicPr>
            <a:picLocks noChangeAspect="1"/>
          </p:cNvPicPr>
          <p:nvPr/>
        </p:nvPicPr>
        <p:blipFill>
          <a:blip r:embed="rId4"/>
          <a:stretch>
            <a:fillRect/>
          </a:stretch>
        </p:blipFill>
        <p:spPr>
          <a:xfrm>
            <a:off x="9390634" y="609600"/>
            <a:ext cx="1790700" cy="1066800"/>
          </a:xfrm>
          <a:prstGeom prst="rect">
            <a:avLst/>
          </a:prstGeom>
        </p:spPr>
      </p:pic>
    </p:spTree>
    <p:extLst>
      <p:ext uri="{BB962C8B-B14F-4D97-AF65-F5344CB8AC3E}">
        <p14:creationId xmlns:p14="http://schemas.microsoft.com/office/powerpoint/2010/main" val="40154640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style.rotation</p:attrName>
                                        </p:attrNameLst>
                                      </p:cBhvr>
                                      <p:tavLst>
                                        <p:tav tm="0">
                                          <p:val>
                                            <p:fltVal val="90"/>
                                          </p:val>
                                        </p:tav>
                                        <p:tav tm="100000">
                                          <p:val>
                                            <p:fltVal val="0"/>
                                          </p:val>
                                        </p:tav>
                                      </p:tavLst>
                                    </p:anim>
                                    <p:animEffect transition="in" filter="fade">
                                      <p:cBhvr>
                                        <p:cTn id="10" dur="10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31" presetClass="entr" presetSubtype="0" fill="hold" grpId="0" nodeType="clickEffect">
                                  <p:stCondLst>
                                    <p:cond delay="0"/>
                                  </p:stCondLst>
                                  <p:childTnLst>
                                    <p:set>
                                      <p:cBhvr>
                                        <p:cTn id="14" dur="1" fill="hold">
                                          <p:stCondLst>
                                            <p:cond delay="0"/>
                                          </p:stCondLst>
                                        </p:cTn>
                                        <p:tgtEl>
                                          <p:spTgt spid="3">
                                            <p:txEl>
                                              <p:pRg st="0" end="0"/>
                                            </p:txEl>
                                          </p:spTgt>
                                        </p:tgtEl>
                                        <p:attrNameLst>
                                          <p:attrName>style.visibility</p:attrName>
                                        </p:attrNameLst>
                                      </p:cBhvr>
                                      <p:to>
                                        <p:strVal val="visible"/>
                                      </p:to>
                                    </p:set>
                                    <p:anim calcmode="lin" valueType="num">
                                      <p:cBhvr>
                                        <p:cTn id="15" dur="1000" fill="hold"/>
                                        <p:tgtEl>
                                          <p:spTgt spid="3">
                                            <p:txEl>
                                              <p:pRg st="0" end="0"/>
                                            </p:txEl>
                                          </p:spTgt>
                                        </p:tgtEl>
                                        <p:attrNameLst>
                                          <p:attrName>ppt_w</p:attrName>
                                        </p:attrNameLst>
                                      </p:cBhvr>
                                      <p:tavLst>
                                        <p:tav tm="0">
                                          <p:val>
                                            <p:fltVal val="0"/>
                                          </p:val>
                                        </p:tav>
                                        <p:tav tm="100000">
                                          <p:val>
                                            <p:strVal val="#ppt_w"/>
                                          </p:val>
                                        </p:tav>
                                      </p:tavLst>
                                    </p:anim>
                                    <p:anim calcmode="lin" valueType="num">
                                      <p:cBhvr>
                                        <p:cTn id="16" dur="1000" fill="hold"/>
                                        <p:tgtEl>
                                          <p:spTgt spid="3">
                                            <p:txEl>
                                              <p:pRg st="0" end="0"/>
                                            </p:txEl>
                                          </p:spTgt>
                                        </p:tgtEl>
                                        <p:attrNameLst>
                                          <p:attrName>ppt_h</p:attrName>
                                        </p:attrNameLst>
                                      </p:cBhvr>
                                      <p:tavLst>
                                        <p:tav tm="0">
                                          <p:val>
                                            <p:fltVal val="0"/>
                                          </p:val>
                                        </p:tav>
                                        <p:tav tm="100000">
                                          <p:val>
                                            <p:strVal val="#ppt_h"/>
                                          </p:val>
                                        </p:tav>
                                      </p:tavLst>
                                    </p:anim>
                                    <p:anim calcmode="lin" valueType="num">
                                      <p:cBhvr>
                                        <p:cTn id="17" dur="1000" fill="hold"/>
                                        <p:tgtEl>
                                          <p:spTgt spid="3">
                                            <p:txEl>
                                              <p:pRg st="0" end="0"/>
                                            </p:txEl>
                                          </p:spTgt>
                                        </p:tgtEl>
                                        <p:attrNameLst>
                                          <p:attrName>style.rotation</p:attrName>
                                        </p:attrNameLst>
                                      </p:cBhvr>
                                      <p:tavLst>
                                        <p:tav tm="0">
                                          <p:val>
                                            <p:fltVal val="90"/>
                                          </p:val>
                                        </p:tav>
                                        <p:tav tm="100000">
                                          <p:val>
                                            <p:fltVal val="0"/>
                                          </p:val>
                                        </p:tav>
                                      </p:tavLst>
                                    </p:anim>
                                    <p:animEffect transition="in" filter="fade">
                                      <p:cBhvr>
                                        <p:cTn id="18" dur="1000"/>
                                        <p:tgtEl>
                                          <p:spTgt spid="3">
                                            <p:txEl>
                                              <p:pRg st="0" end="0"/>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31" presetClass="entr" presetSubtype="0" fill="hold" grpId="0" nodeType="clickEffect">
                                  <p:stCondLst>
                                    <p:cond delay="0"/>
                                  </p:stCondLst>
                                  <p:childTnLst>
                                    <p:set>
                                      <p:cBhvr>
                                        <p:cTn id="22" dur="1" fill="hold">
                                          <p:stCondLst>
                                            <p:cond delay="0"/>
                                          </p:stCondLst>
                                        </p:cTn>
                                        <p:tgtEl>
                                          <p:spTgt spid="3">
                                            <p:txEl>
                                              <p:pRg st="1" end="1"/>
                                            </p:txEl>
                                          </p:spTgt>
                                        </p:tgtEl>
                                        <p:attrNameLst>
                                          <p:attrName>style.visibility</p:attrName>
                                        </p:attrNameLst>
                                      </p:cBhvr>
                                      <p:to>
                                        <p:strVal val="visible"/>
                                      </p:to>
                                    </p:set>
                                    <p:anim calcmode="lin" valueType="num">
                                      <p:cBhvr>
                                        <p:cTn id="23" dur="1000" fill="hold"/>
                                        <p:tgtEl>
                                          <p:spTgt spid="3">
                                            <p:txEl>
                                              <p:pRg st="1" end="1"/>
                                            </p:txEl>
                                          </p:spTgt>
                                        </p:tgtEl>
                                        <p:attrNameLst>
                                          <p:attrName>ppt_w</p:attrName>
                                        </p:attrNameLst>
                                      </p:cBhvr>
                                      <p:tavLst>
                                        <p:tav tm="0">
                                          <p:val>
                                            <p:fltVal val="0"/>
                                          </p:val>
                                        </p:tav>
                                        <p:tav tm="100000">
                                          <p:val>
                                            <p:strVal val="#ppt_w"/>
                                          </p:val>
                                        </p:tav>
                                      </p:tavLst>
                                    </p:anim>
                                    <p:anim calcmode="lin" valueType="num">
                                      <p:cBhvr>
                                        <p:cTn id="24" dur="1000" fill="hold"/>
                                        <p:tgtEl>
                                          <p:spTgt spid="3">
                                            <p:txEl>
                                              <p:pRg st="1" end="1"/>
                                            </p:txEl>
                                          </p:spTgt>
                                        </p:tgtEl>
                                        <p:attrNameLst>
                                          <p:attrName>ppt_h</p:attrName>
                                        </p:attrNameLst>
                                      </p:cBhvr>
                                      <p:tavLst>
                                        <p:tav tm="0">
                                          <p:val>
                                            <p:fltVal val="0"/>
                                          </p:val>
                                        </p:tav>
                                        <p:tav tm="100000">
                                          <p:val>
                                            <p:strVal val="#ppt_h"/>
                                          </p:val>
                                        </p:tav>
                                      </p:tavLst>
                                    </p:anim>
                                    <p:anim calcmode="lin" valueType="num">
                                      <p:cBhvr>
                                        <p:cTn id="25" dur="1000" fill="hold"/>
                                        <p:tgtEl>
                                          <p:spTgt spid="3">
                                            <p:txEl>
                                              <p:pRg st="1" end="1"/>
                                            </p:txEl>
                                          </p:spTgt>
                                        </p:tgtEl>
                                        <p:attrNameLst>
                                          <p:attrName>style.rotation</p:attrName>
                                        </p:attrNameLst>
                                      </p:cBhvr>
                                      <p:tavLst>
                                        <p:tav tm="0">
                                          <p:val>
                                            <p:fltVal val="90"/>
                                          </p:val>
                                        </p:tav>
                                        <p:tav tm="100000">
                                          <p:val>
                                            <p:fltVal val="0"/>
                                          </p:val>
                                        </p:tav>
                                      </p:tavLst>
                                    </p:anim>
                                    <p:animEffect transition="in" filter="fade">
                                      <p:cBhvr>
                                        <p:cTn id="26" dur="1000"/>
                                        <p:tgtEl>
                                          <p:spTgt spid="3">
                                            <p:txEl>
                                              <p:pRg st="1" end="1"/>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5"/>
                                        </p:tgtEl>
                                        <p:attrNameLst>
                                          <p:attrName>style.visibility</p:attrName>
                                        </p:attrNameLst>
                                      </p:cBhvr>
                                      <p:to>
                                        <p:strVal val="visible"/>
                                      </p:to>
                                    </p:set>
                                    <p:animEffect transition="in" filter="fade">
                                      <p:cBhvr>
                                        <p:cTn id="31" dur="500"/>
                                        <p:tgtEl>
                                          <p:spTgt spid="5"/>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grpId="0" nodeType="clickEffect">
                                  <p:stCondLst>
                                    <p:cond delay="0"/>
                                  </p:stCondLst>
                                  <p:childTnLst>
                                    <p:set>
                                      <p:cBhvr>
                                        <p:cTn id="35" dur="1" fill="hold">
                                          <p:stCondLst>
                                            <p:cond delay="0"/>
                                          </p:stCondLst>
                                        </p:cTn>
                                        <p:tgtEl>
                                          <p:spTgt spid="7"/>
                                        </p:tgtEl>
                                        <p:attrNameLst>
                                          <p:attrName>style.visibility</p:attrName>
                                        </p:attrNameLst>
                                      </p:cBhvr>
                                      <p:to>
                                        <p:strVal val="visible"/>
                                      </p:to>
                                    </p:set>
                                    <p:animEffect transition="in" filter="fade">
                                      <p:cBhvr>
                                        <p:cTn id="36" dur="500"/>
                                        <p:tgtEl>
                                          <p:spTgt spid="7"/>
                                        </p:tgtEl>
                                      </p:cBhvr>
                                    </p:animEffect>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grpId="0" nodeType="clickEffect">
                                  <p:stCondLst>
                                    <p:cond delay="0"/>
                                  </p:stCondLst>
                                  <p:childTnLst>
                                    <p:set>
                                      <p:cBhvr>
                                        <p:cTn id="40" dur="1" fill="hold">
                                          <p:stCondLst>
                                            <p:cond delay="0"/>
                                          </p:stCondLst>
                                        </p:cTn>
                                        <p:tgtEl>
                                          <p:spTgt spid="6"/>
                                        </p:tgtEl>
                                        <p:attrNameLst>
                                          <p:attrName>style.visibility</p:attrName>
                                        </p:attrNameLst>
                                      </p:cBhvr>
                                      <p:to>
                                        <p:strVal val="visible"/>
                                      </p:to>
                                    </p:set>
                                    <p:animEffect transition="in" filter="fade">
                                      <p:cBhvr>
                                        <p:cTn id="41" dur="500"/>
                                        <p:tgtEl>
                                          <p:spTgt spid="6"/>
                                        </p:tgtEl>
                                      </p:cBhvr>
                                    </p:animEffect>
                                  </p:childTnLst>
                                </p:cTn>
                              </p:par>
                            </p:childTnLst>
                          </p:cTn>
                        </p:par>
                      </p:childTnLst>
                    </p:cTn>
                  </p:par>
                  <p:par>
                    <p:cTn id="42" fill="hold">
                      <p:stCondLst>
                        <p:cond delay="indefinite"/>
                      </p:stCondLst>
                      <p:childTnLst>
                        <p:par>
                          <p:cTn id="43" fill="hold">
                            <p:stCondLst>
                              <p:cond delay="0"/>
                            </p:stCondLst>
                            <p:childTnLst>
                              <p:par>
                                <p:cTn id="44" presetID="10" presetClass="entr" presetSubtype="0" fill="hold" grpId="0" nodeType="clickEffect">
                                  <p:stCondLst>
                                    <p:cond delay="0"/>
                                  </p:stCondLst>
                                  <p:childTnLst>
                                    <p:set>
                                      <p:cBhvr>
                                        <p:cTn id="45" dur="1" fill="hold">
                                          <p:stCondLst>
                                            <p:cond delay="0"/>
                                          </p:stCondLst>
                                        </p:cTn>
                                        <p:tgtEl>
                                          <p:spTgt spid="8"/>
                                        </p:tgtEl>
                                        <p:attrNameLst>
                                          <p:attrName>style.visibility</p:attrName>
                                        </p:attrNameLst>
                                      </p:cBhvr>
                                      <p:to>
                                        <p:strVal val="visible"/>
                                      </p:to>
                                    </p:set>
                                    <p:animEffect transition="in" filter="fade">
                                      <p:cBhvr>
                                        <p:cTn id="46" dur="500"/>
                                        <p:tgtEl>
                                          <p:spTgt spid="8"/>
                                        </p:tgtEl>
                                      </p:cBhvr>
                                    </p:animEffect>
                                  </p:childTnLst>
                                </p:cTn>
                              </p:par>
                            </p:childTnLst>
                          </p:cTn>
                        </p:par>
                      </p:childTnLst>
                    </p:cTn>
                  </p:par>
                  <p:par>
                    <p:cTn id="47" fill="hold">
                      <p:stCondLst>
                        <p:cond delay="indefinite"/>
                      </p:stCondLst>
                      <p:childTnLst>
                        <p:par>
                          <p:cTn id="48" fill="hold">
                            <p:stCondLst>
                              <p:cond delay="0"/>
                            </p:stCondLst>
                            <p:childTnLst>
                              <p:par>
                                <p:cTn id="49" presetID="10" presetClass="entr" presetSubtype="0" fill="hold" nodeType="clickEffect">
                                  <p:stCondLst>
                                    <p:cond delay="0"/>
                                  </p:stCondLst>
                                  <p:childTnLst>
                                    <p:set>
                                      <p:cBhvr>
                                        <p:cTn id="50" dur="1" fill="hold">
                                          <p:stCondLst>
                                            <p:cond delay="0"/>
                                          </p:stCondLst>
                                        </p:cTn>
                                        <p:tgtEl>
                                          <p:spTgt spid="9"/>
                                        </p:tgtEl>
                                        <p:attrNameLst>
                                          <p:attrName>style.visibility</p:attrName>
                                        </p:attrNameLst>
                                      </p:cBhvr>
                                      <p:to>
                                        <p:strVal val="visible"/>
                                      </p:to>
                                    </p:set>
                                    <p:animEffect transition="in" filter="fade">
                                      <p:cBhvr>
                                        <p:cTn id="51"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P spid="6" grpId="0" animBg="1"/>
      <p:bldP spid="7" grpId="0" animBg="1"/>
      <p:bldP spid="8"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délník 1"/>
          <p:cNvSpPr/>
          <p:nvPr/>
        </p:nvSpPr>
        <p:spPr>
          <a:xfrm>
            <a:off x="740228" y="857719"/>
            <a:ext cx="6096000" cy="5428730"/>
          </a:xfrm>
          <a:prstGeom prst="rect">
            <a:avLst/>
          </a:prstGeom>
        </p:spPr>
        <p:txBody>
          <a:bodyPr>
            <a:spAutoFit/>
          </a:bodyPr>
          <a:lstStyle/>
          <a:p>
            <a:pPr>
              <a:lnSpc>
                <a:spcPct val="107000"/>
              </a:lnSpc>
              <a:spcAft>
                <a:spcPts val="800"/>
              </a:spcAft>
            </a:pPr>
            <a:r>
              <a:rPr lang="cs-CZ" sz="2400" dirty="0">
                <a:solidFill>
                  <a:srgbClr val="FF0000"/>
                </a:solidFill>
                <a:latin typeface="Calibri" panose="020F0502020204030204" pitchFamily="34" charset="0"/>
                <a:ea typeface="Calibri" panose="020F0502020204030204" pitchFamily="34" charset="0"/>
                <a:cs typeface="Calibri" panose="020F0502020204030204" pitchFamily="34" charset="0"/>
              </a:rPr>
              <a:t>ZLATO </a:t>
            </a:r>
            <a:r>
              <a:rPr lang="cs-CZ" sz="2400" dirty="0">
                <a:latin typeface="Calibri" panose="020F0502020204030204" pitchFamily="34" charset="0"/>
                <a:ea typeface="Calibri" panose="020F0502020204030204" pitchFamily="34" charset="0"/>
                <a:cs typeface="Calibri" panose="020F0502020204030204" pitchFamily="34" charset="0"/>
              </a:rPr>
              <a:t>A STŘÍBRO</a:t>
            </a:r>
            <a:r>
              <a:rPr lang="cs-CZ" sz="6600" dirty="0">
                <a:solidFill>
                  <a:srgbClr val="FF0000"/>
                </a:solidFill>
                <a:latin typeface="Calibri" panose="020F0502020204030204" pitchFamily="34" charset="0"/>
                <a:ea typeface="Calibri" panose="020F0502020204030204" pitchFamily="34" charset="0"/>
                <a:cs typeface="Calibri" panose="020F0502020204030204" pitchFamily="34" charset="0"/>
              </a:rPr>
              <a:t/>
            </a:r>
            <a:br>
              <a:rPr lang="cs-CZ" sz="6600" dirty="0">
                <a:solidFill>
                  <a:srgbClr val="FF0000"/>
                </a:solidFill>
                <a:latin typeface="Calibri" panose="020F0502020204030204" pitchFamily="34" charset="0"/>
                <a:ea typeface="Calibri" panose="020F0502020204030204" pitchFamily="34" charset="0"/>
                <a:cs typeface="Calibri" panose="020F0502020204030204" pitchFamily="34" charset="0"/>
              </a:rPr>
            </a:br>
            <a:r>
              <a:rPr lang="cs-CZ" dirty="0">
                <a:latin typeface="Calibri" panose="020F0502020204030204" pitchFamily="34" charset="0"/>
                <a:ea typeface="Calibri" panose="020F0502020204030204" pitchFamily="34" charset="0"/>
                <a:cs typeface="Calibri" panose="020F0502020204030204" pitchFamily="34" charset="0"/>
              </a:rPr>
              <a:t>Zlato si tak šlo za Stříbrem a </a:t>
            </a:r>
            <a:r>
              <a:rPr lang="cs-CZ" dirty="0" smtClean="0">
                <a:latin typeface="Calibri" panose="020F0502020204030204" pitchFamily="34" charset="0"/>
                <a:ea typeface="Calibri" panose="020F0502020204030204" pitchFamily="34" charset="0"/>
                <a:cs typeface="Calibri" panose="020F0502020204030204" pitchFamily="34" charset="0"/>
              </a:rPr>
              <a:t>říká: </a:t>
            </a:r>
            <a:r>
              <a:rPr lang="cs-CZ" dirty="0">
                <a:latin typeface="Calibri" panose="020F0502020204030204" pitchFamily="34" charset="0"/>
                <a:ea typeface="Calibri" panose="020F0502020204030204" pitchFamily="34" charset="0"/>
                <a:cs typeface="Calibri" panose="020F0502020204030204" pitchFamily="34" charset="0"/>
              </a:rPr>
              <a:t>,, Už mám </a:t>
            </a:r>
            <a:r>
              <a:rPr lang="cs-CZ" dirty="0">
                <a:solidFill>
                  <a:srgbClr val="FF0000"/>
                </a:solidFill>
                <a:latin typeface="Calibri" panose="020F0502020204030204" pitchFamily="34" charset="0"/>
                <a:ea typeface="Calibri" panose="020F0502020204030204" pitchFamily="34" charset="0"/>
                <a:cs typeface="Calibri" panose="020F0502020204030204" pitchFamily="34" charset="0"/>
              </a:rPr>
              <a:t>naspořeno </a:t>
            </a:r>
            <a:r>
              <a:rPr lang="cs-CZ" dirty="0">
                <a:latin typeface="Calibri" panose="020F0502020204030204" pitchFamily="34" charset="0"/>
                <a:ea typeface="Calibri" panose="020F0502020204030204" pitchFamily="34" charset="0"/>
                <a:cs typeface="Calibri" panose="020F0502020204030204" pitchFamily="34" charset="0"/>
              </a:rPr>
              <a:t>hodně korun ! </a:t>
            </a:r>
            <a:r>
              <a:rPr lang="cs-CZ" dirty="0">
                <a:solidFill>
                  <a:srgbClr val="FF0000"/>
                </a:solidFill>
                <a:latin typeface="Calibri" panose="020F0502020204030204" pitchFamily="34" charset="0"/>
                <a:ea typeface="Calibri" panose="020F0502020204030204" pitchFamily="34" charset="0"/>
                <a:cs typeface="Calibri" panose="020F0502020204030204" pitchFamily="34" charset="0"/>
              </a:rPr>
              <a:t>Peněženku </a:t>
            </a:r>
            <a:r>
              <a:rPr lang="cs-CZ" dirty="0">
                <a:latin typeface="Calibri" panose="020F0502020204030204" pitchFamily="34" charset="0"/>
                <a:ea typeface="Calibri" panose="020F0502020204030204" pitchFamily="34" charset="0"/>
                <a:cs typeface="Calibri" panose="020F0502020204030204" pitchFamily="34" charset="0"/>
              </a:rPr>
              <a:t>plnou ! To bychom se mohli pustit do toho </a:t>
            </a:r>
            <a:r>
              <a:rPr lang="cs-CZ" dirty="0" smtClean="0">
                <a:latin typeface="Calibri" panose="020F0502020204030204" pitchFamily="34" charset="0"/>
                <a:ea typeface="Calibri" panose="020F0502020204030204" pitchFamily="34" charset="0"/>
                <a:cs typeface="Calibri" panose="020F0502020204030204" pitchFamily="34" charset="0"/>
              </a:rPr>
              <a:t>domku, </a:t>
            </a:r>
            <a:r>
              <a:rPr lang="cs-CZ" dirty="0">
                <a:latin typeface="Calibri" panose="020F0502020204030204" pitchFamily="34" charset="0"/>
                <a:ea typeface="Calibri" panose="020F0502020204030204" pitchFamily="34" charset="0"/>
                <a:cs typeface="Calibri" panose="020F0502020204030204" pitchFamily="34" charset="0"/>
              </a:rPr>
              <a:t>co si chceme postavit!" A Stříbro na </a:t>
            </a:r>
            <a:r>
              <a:rPr lang="cs-CZ" dirty="0" smtClean="0">
                <a:latin typeface="Calibri" panose="020F0502020204030204" pitchFamily="34" charset="0"/>
                <a:ea typeface="Calibri" panose="020F0502020204030204" pitchFamily="34" charset="0"/>
                <a:cs typeface="Calibri" panose="020F0502020204030204" pitchFamily="34" charset="0"/>
              </a:rPr>
              <a:t>to: ,, Já </a:t>
            </a:r>
            <a:r>
              <a:rPr lang="cs-CZ" dirty="0">
                <a:latin typeface="Calibri" panose="020F0502020204030204" pitchFamily="34" charset="0"/>
                <a:ea typeface="Calibri" panose="020F0502020204030204" pitchFamily="34" charset="0"/>
                <a:cs typeface="Calibri" panose="020F0502020204030204" pitchFamily="34" charset="0"/>
              </a:rPr>
              <a:t>mám na </a:t>
            </a:r>
            <a:r>
              <a:rPr lang="cs-CZ" dirty="0" smtClean="0">
                <a:solidFill>
                  <a:srgbClr val="FF0000"/>
                </a:solidFill>
                <a:latin typeface="Calibri" panose="020F0502020204030204" pitchFamily="34" charset="0"/>
                <a:ea typeface="Calibri" panose="020F0502020204030204" pitchFamily="34" charset="0"/>
                <a:cs typeface="Calibri" panose="020F0502020204030204" pitchFamily="34" charset="0"/>
              </a:rPr>
              <a:t>platební kartě</a:t>
            </a:r>
            <a:r>
              <a:rPr lang="cs-CZ" dirty="0" smtClean="0">
                <a:latin typeface="Calibri" panose="020F0502020204030204" pitchFamily="34" charset="0"/>
                <a:ea typeface="Calibri" panose="020F0502020204030204" pitchFamily="34" charset="0"/>
                <a:cs typeface="Calibri" panose="020F0502020204030204" pitchFamily="34" charset="0"/>
              </a:rPr>
              <a:t> </a:t>
            </a:r>
            <a:r>
              <a:rPr lang="cs-CZ" dirty="0">
                <a:latin typeface="Calibri" panose="020F0502020204030204" pitchFamily="34" charset="0"/>
                <a:ea typeface="Calibri" panose="020F0502020204030204" pitchFamily="34" charset="0"/>
                <a:cs typeface="Calibri" panose="020F0502020204030204" pitchFamily="34" charset="0"/>
              </a:rPr>
              <a:t>taky hodně korun, včera jsem šlo ještě do </a:t>
            </a:r>
            <a:r>
              <a:rPr lang="cs-CZ" dirty="0">
                <a:solidFill>
                  <a:srgbClr val="FF0000"/>
                </a:solidFill>
                <a:latin typeface="Calibri" panose="020F0502020204030204" pitchFamily="34" charset="0"/>
                <a:ea typeface="Calibri" panose="020F0502020204030204" pitchFamily="34" charset="0"/>
                <a:cs typeface="Calibri" panose="020F0502020204030204" pitchFamily="34" charset="0"/>
              </a:rPr>
              <a:t>bankomatu </a:t>
            </a:r>
            <a:r>
              <a:rPr lang="cs-CZ" dirty="0">
                <a:latin typeface="Calibri" panose="020F0502020204030204" pitchFamily="34" charset="0"/>
                <a:ea typeface="Calibri" panose="020F0502020204030204" pitchFamily="34" charset="0"/>
                <a:cs typeface="Calibri" panose="020F0502020204030204" pitchFamily="34" charset="0"/>
              </a:rPr>
              <a:t>a do </a:t>
            </a:r>
            <a:r>
              <a:rPr lang="cs-CZ" dirty="0">
                <a:solidFill>
                  <a:srgbClr val="FF0000"/>
                </a:solidFill>
                <a:latin typeface="Calibri" panose="020F0502020204030204" pitchFamily="34" charset="0"/>
                <a:ea typeface="Calibri" panose="020F0502020204030204" pitchFamily="34" charset="0"/>
                <a:cs typeface="Calibri" panose="020F0502020204030204" pitchFamily="34" charset="0"/>
              </a:rPr>
              <a:t>banky </a:t>
            </a:r>
            <a:r>
              <a:rPr lang="cs-CZ" dirty="0">
                <a:latin typeface="Calibri" panose="020F0502020204030204" pitchFamily="34" charset="0"/>
                <a:ea typeface="Calibri" panose="020F0502020204030204" pitchFamily="34" charset="0"/>
                <a:cs typeface="Calibri" panose="020F0502020204030204" pitchFamily="34" charset="0"/>
              </a:rPr>
              <a:t>pro nějaké ty peníze". Zlato je sice menší </a:t>
            </a:r>
            <a:r>
              <a:rPr lang="cs-CZ" dirty="0">
                <a:solidFill>
                  <a:srgbClr val="FF0000"/>
                </a:solidFill>
                <a:latin typeface="Calibri" panose="020F0502020204030204" pitchFamily="34" charset="0"/>
                <a:ea typeface="Calibri" panose="020F0502020204030204" pitchFamily="34" charset="0"/>
                <a:cs typeface="Calibri" panose="020F0502020204030204" pitchFamily="34" charset="0"/>
              </a:rPr>
              <a:t>milionář, </a:t>
            </a:r>
            <a:r>
              <a:rPr lang="cs-CZ" dirty="0">
                <a:latin typeface="Calibri" panose="020F0502020204030204" pitchFamily="34" charset="0"/>
                <a:ea typeface="Calibri" panose="020F0502020204030204" pitchFamily="34" charset="0"/>
                <a:cs typeface="Calibri" panose="020F0502020204030204" pitchFamily="34" charset="0"/>
              </a:rPr>
              <a:t>ale na jejich domeček by nemělo a tak se se stříbrem domluvilo, že si na něj ještě </a:t>
            </a:r>
            <a:r>
              <a:rPr lang="cs-CZ" dirty="0">
                <a:solidFill>
                  <a:srgbClr val="FF0000"/>
                </a:solidFill>
                <a:latin typeface="Calibri" panose="020F0502020204030204" pitchFamily="34" charset="0"/>
                <a:ea typeface="Calibri" panose="020F0502020204030204" pitchFamily="34" charset="0"/>
                <a:cs typeface="Calibri" panose="020F0502020204030204" pitchFamily="34" charset="0"/>
              </a:rPr>
              <a:t>půjčí</a:t>
            </a:r>
            <a:r>
              <a:rPr lang="cs-CZ" dirty="0">
                <a:latin typeface="Calibri" panose="020F0502020204030204" pitchFamily="34" charset="0"/>
                <a:ea typeface="Calibri" panose="020F0502020204030204" pitchFamily="34" charset="0"/>
                <a:cs typeface="Calibri" panose="020F0502020204030204" pitchFamily="34" charset="0"/>
              </a:rPr>
              <a:t> nějaké ty peníze. Když </a:t>
            </a:r>
            <a:r>
              <a:rPr lang="cs-CZ" dirty="0" smtClean="0">
                <a:latin typeface="Calibri" panose="020F0502020204030204" pitchFamily="34" charset="0"/>
                <a:ea typeface="Calibri" panose="020F0502020204030204" pitchFamily="34" charset="0"/>
                <a:cs typeface="Calibri" panose="020F0502020204030204" pitchFamily="34" charset="0"/>
              </a:rPr>
              <a:t>šlo </a:t>
            </a:r>
            <a:r>
              <a:rPr lang="cs-CZ" dirty="0">
                <a:latin typeface="Calibri" panose="020F0502020204030204" pitchFamily="34" charset="0"/>
                <a:ea typeface="Calibri" panose="020F0502020204030204" pitchFamily="34" charset="0"/>
                <a:cs typeface="Calibri" panose="020F0502020204030204" pitchFamily="34" charset="0"/>
              </a:rPr>
              <a:t>do obchodu na </a:t>
            </a:r>
            <a:r>
              <a:rPr lang="cs-CZ" dirty="0">
                <a:solidFill>
                  <a:srgbClr val="FF0000"/>
                </a:solidFill>
                <a:latin typeface="Calibri" panose="020F0502020204030204" pitchFamily="34" charset="0"/>
                <a:ea typeface="Calibri" panose="020F0502020204030204" pitchFamily="34" charset="0"/>
                <a:cs typeface="Calibri" panose="020F0502020204030204" pitchFamily="34" charset="0"/>
              </a:rPr>
              <a:t>nákup</a:t>
            </a:r>
            <a:r>
              <a:rPr lang="cs-CZ" dirty="0">
                <a:latin typeface="Calibri" panose="020F0502020204030204" pitchFamily="34" charset="0"/>
                <a:ea typeface="Calibri" panose="020F0502020204030204" pitchFamily="34" charset="0"/>
                <a:cs typeface="Calibri" panose="020F0502020204030204" pitchFamily="34" charset="0"/>
              </a:rPr>
              <a:t> potravin a už </a:t>
            </a:r>
            <a:r>
              <a:rPr lang="cs-CZ" dirty="0" smtClean="0">
                <a:latin typeface="Calibri" panose="020F0502020204030204" pitchFamily="34" charset="0"/>
                <a:ea typeface="Calibri" panose="020F0502020204030204" pitchFamily="34" charset="0"/>
                <a:cs typeface="Calibri" panose="020F0502020204030204" pitchFamily="34" charset="0"/>
              </a:rPr>
              <a:t>bylo </a:t>
            </a:r>
            <a:r>
              <a:rPr lang="cs-CZ" dirty="0">
                <a:latin typeface="Calibri" panose="020F0502020204030204" pitchFamily="34" charset="0"/>
                <a:ea typeface="Calibri" panose="020F0502020204030204" pitchFamily="34" charset="0"/>
                <a:cs typeface="Calibri" panose="020F0502020204030204" pitchFamily="34" charset="0"/>
              </a:rPr>
              <a:t>u kasy, tak </a:t>
            </a:r>
            <a:r>
              <a:rPr lang="cs-CZ" dirty="0" smtClean="0">
                <a:latin typeface="Calibri" panose="020F0502020204030204" pitchFamily="34" charset="0"/>
                <a:ea typeface="Calibri" panose="020F0502020204030204" pitchFamily="34" charset="0"/>
                <a:cs typeface="Calibri" panose="020F0502020204030204" pitchFamily="34" charset="0"/>
              </a:rPr>
              <a:t>zjistilo, </a:t>
            </a:r>
            <a:r>
              <a:rPr lang="cs-CZ" dirty="0">
                <a:latin typeface="Calibri" panose="020F0502020204030204" pitchFamily="34" charset="0"/>
                <a:ea typeface="Calibri" panose="020F0502020204030204" pitchFamily="34" charset="0"/>
                <a:cs typeface="Calibri" panose="020F0502020204030204" pitchFamily="34" charset="0"/>
              </a:rPr>
              <a:t>že nemají žádné peníze u sebe. A co </a:t>
            </a:r>
            <a:r>
              <a:rPr lang="cs-CZ" dirty="0" smtClean="0">
                <a:latin typeface="Calibri" panose="020F0502020204030204" pitchFamily="34" charset="0"/>
                <a:ea typeface="Calibri" panose="020F0502020204030204" pitchFamily="34" charset="0"/>
                <a:cs typeface="Calibri" panose="020F0502020204030204" pitchFamily="34" charset="0"/>
              </a:rPr>
              <a:t>teď?...</a:t>
            </a:r>
            <a:r>
              <a:rPr lang="cs-CZ" dirty="0">
                <a:latin typeface="Calibri" panose="020F0502020204030204" pitchFamily="34" charset="0"/>
                <a:ea typeface="Calibri" panose="020F0502020204030204" pitchFamily="34" charset="0"/>
                <a:cs typeface="Calibri" panose="020F0502020204030204" pitchFamily="34" charset="0"/>
              </a:rPr>
              <a:t>Stříbro začalo mít moldánky (nevím proč) a zlato začalo myslet, jak z toho vyváznout. A tak zavolalo Bronzu, jestli jim nepůjčí peníze na nákup v </a:t>
            </a:r>
            <a:r>
              <a:rPr lang="cs-CZ" dirty="0">
                <a:solidFill>
                  <a:srgbClr val="FF0000"/>
                </a:solidFill>
                <a:latin typeface="Calibri" panose="020F0502020204030204" pitchFamily="34" charset="0"/>
                <a:ea typeface="Calibri" panose="020F0502020204030204" pitchFamily="34" charset="0"/>
                <a:cs typeface="Calibri" panose="020F0502020204030204" pitchFamily="34" charset="0"/>
              </a:rPr>
              <a:t>hodnotě</a:t>
            </a:r>
            <a:r>
              <a:rPr lang="cs-CZ" dirty="0">
                <a:latin typeface="Calibri" panose="020F0502020204030204" pitchFamily="34" charset="0"/>
                <a:ea typeface="Calibri" panose="020F0502020204030204" pitchFamily="34" charset="0"/>
                <a:cs typeface="Calibri" panose="020F0502020204030204" pitchFamily="34" charset="0"/>
              </a:rPr>
              <a:t> 2000 Kč. Bronz je hodná ruda a tak jim půjčilo a problém byl vyřešen. A tak potom Bronzu poděkovaly a začaly stavět baráček. Zlato se Stříbrem žily 70 let a měli 6 dětí.</a:t>
            </a:r>
            <a:br>
              <a:rPr lang="cs-CZ" dirty="0">
                <a:latin typeface="Calibri" panose="020F0502020204030204" pitchFamily="34" charset="0"/>
                <a:ea typeface="Calibri" panose="020F0502020204030204" pitchFamily="34" charset="0"/>
                <a:cs typeface="Calibri" panose="020F0502020204030204" pitchFamily="34" charset="0"/>
              </a:rPr>
            </a:br>
            <a:endParaRPr lang="cs-CZ" sz="105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cs-CZ" sz="1400" u="dbl" dirty="0">
                <a:latin typeface="Calibri" panose="020F0502020204030204" pitchFamily="34" charset="0"/>
                <a:ea typeface="Calibri" panose="020F0502020204030204" pitchFamily="34" charset="0"/>
                <a:cs typeface="Times New Roman" panose="02020603050405020304" pitchFamily="18" charset="0"/>
              </a:rPr>
              <a:t>Napsal: Ondřej </a:t>
            </a:r>
            <a:r>
              <a:rPr lang="cs-CZ" sz="1400" u="dbl" dirty="0" err="1">
                <a:latin typeface="Calibri" panose="020F0502020204030204" pitchFamily="34" charset="0"/>
                <a:ea typeface="Calibri" panose="020F0502020204030204" pitchFamily="34" charset="0"/>
                <a:cs typeface="Times New Roman" panose="02020603050405020304" pitchFamily="18" charset="0"/>
              </a:rPr>
              <a:t>Eštok</a:t>
            </a:r>
            <a:endParaRPr lang="cs-CZ" sz="105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3" name="Obrázek 2"/>
          <p:cNvPicPr>
            <a:picLocks noChangeAspect="1"/>
          </p:cNvPicPr>
          <p:nvPr/>
        </p:nvPicPr>
        <p:blipFill>
          <a:blip r:embed="rId2"/>
          <a:stretch>
            <a:fillRect/>
          </a:stretch>
        </p:blipFill>
        <p:spPr>
          <a:xfrm>
            <a:off x="7357655" y="3035754"/>
            <a:ext cx="3771899" cy="3105530"/>
          </a:xfrm>
          <a:prstGeom prst="rect">
            <a:avLst/>
          </a:prstGeom>
        </p:spPr>
      </p:pic>
      <p:pic>
        <p:nvPicPr>
          <p:cNvPr id="4" name="Obrázek 3"/>
          <p:cNvPicPr>
            <a:picLocks noChangeAspect="1"/>
          </p:cNvPicPr>
          <p:nvPr/>
        </p:nvPicPr>
        <p:blipFill>
          <a:blip r:embed="rId3"/>
          <a:stretch>
            <a:fillRect/>
          </a:stretch>
        </p:blipFill>
        <p:spPr>
          <a:xfrm>
            <a:off x="9600245" y="620436"/>
            <a:ext cx="1926503" cy="1158340"/>
          </a:xfrm>
          <a:prstGeom prst="rect">
            <a:avLst/>
          </a:prstGeom>
        </p:spPr>
      </p:pic>
    </p:spTree>
    <p:extLst>
      <p:ext uri="{BB962C8B-B14F-4D97-AF65-F5344CB8AC3E}">
        <p14:creationId xmlns:p14="http://schemas.microsoft.com/office/powerpoint/2010/main" val="36814194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BlokTextu 3"/>
          <p:cNvSpPr txBox="1"/>
          <p:nvPr/>
        </p:nvSpPr>
        <p:spPr>
          <a:xfrm>
            <a:off x="10066492" y="6002774"/>
            <a:ext cx="1337995" cy="369332"/>
          </a:xfrm>
          <a:prstGeom prst="rect">
            <a:avLst/>
          </a:prstGeom>
          <a:noFill/>
        </p:spPr>
        <p:txBody>
          <a:bodyPr wrap="none" rtlCol="0">
            <a:spAutoFit/>
          </a:bodyPr>
          <a:lstStyle/>
          <a:p>
            <a:r>
              <a:rPr lang="sk-SK" dirty="0" smtClean="0">
                <a:ln w="0"/>
                <a:solidFill>
                  <a:schemeClr val="accent1"/>
                </a:solidFill>
                <a:effectLst>
                  <a:outerShdw blurRad="38100" dist="25400" dir="5400000" algn="ctr" rotWithShape="0">
                    <a:srgbClr val="6E747A">
                      <a:alpha val="43000"/>
                    </a:srgbClr>
                  </a:outerShdw>
                </a:effectLst>
              </a:rPr>
              <a:t>Jonáš  Šulek</a:t>
            </a:r>
            <a:endParaRPr lang="sk-SK" dirty="0">
              <a:ln w="0"/>
              <a:solidFill>
                <a:schemeClr val="accent1"/>
              </a:solidFill>
              <a:effectLst>
                <a:outerShdw blurRad="38100" dist="25400" dir="5400000" algn="ctr" rotWithShape="0">
                  <a:srgbClr val="6E747A">
                    <a:alpha val="43000"/>
                  </a:srgbClr>
                </a:outerShdw>
              </a:effectLst>
            </a:endParaRPr>
          </a:p>
        </p:txBody>
      </p:sp>
      <p:pic>
        <p:nvPicPr>
          <p:cNvPr id="2052" name="Picture 4" descr="Výsledok vyhľadávania obrázkov pre dopyt cent"/>
          <p:cNvPicPr>
            <a:picLocks noChangeAspect="1" noChangeArrowheads="1"/>
          </p:cNvPicPr>
          <p:nvPr/>
        </p:nvPicPr>
        <p:blipFill rotWithShape="1">
          <a:blip r:embed="rId2">
            <a:extLst>
              <a:ext uri="{28A0092B-C50C-407E-A947-70E740481C1C}">
                <a14:useLocalDpi xmlns:a14="http://schemas.microsoft.com/office/drawing/2010/main" val="0"/>
              </a:ext>
            </a:extLst>
          </a:blip>
          <a:srcRect l="-790"/>
          <a:stretch/>
        </p:blipFill>
        <p:spPr bwMode="auto">
          <a:xfrm>
            <a:off x="890031" y="2107424"/>
            <a:ext cx="1542390" cy="1530290"/>
          </a:xfrm>
          <a:prstGeom prst="rect">
            <a:avLst/>
          </a:prstGeom>
          <a:noFill/>
          <a:effectLst>
            <a:outerShdw blurRad="76200" dist="292100" dir="11820000" algn="ctr" rotWithShape="0">
              <a:srgbClr val="000000">
                <a:alpha val="28000"/>
              </a:srgbClr>
            </a:outerShdw>
          </a:effectLst>
          <a:extLst>
            <a:ext uri="{909E8E84-426E-40DD-AFC4-6F175D3DCCD1}">
              <a14:hiddenFill xmlns:a14="http://schemas.microsoft.com/office/drawing/2010/main">
                <a:solidFill>
                  <a:srgbClr val="FFFFFF"/>
                </a:solidFill>
              </a14:hiddenFill>
            </a:ext>
          </a:extLst>
        </p:spPr>
      </p:pic>
      <p:pic>
        <p:nvPicPr>
          <p:cNvPr id="5" name="Obrázok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400117">
            <a:off x="8774773" y="4727920"/>
            <a:ext cx="2180070" cy="925319"/>
          </a:xfrm>
          <a:prstGeom prst="snip2DiagRect">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pic>
        <p:nvPicPr>
          <p:cNvPr id="6" name="Obrázok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90366" y="2377647"/>
            <a:ext cx="1726937" cy="1539740"/>
          </a:xfrm>
          <a:prstGeom prst="rect">
            <a:avLst/>
          </a:prstGeom>
          <a:ln w="190500" cap="sq">
            <a:solidFill>
              <a:srgbClr val="C8C6BD"/>
            </a:solidFill>
            <a:prstDash val="solid"/>
            <a:miter lim="800000"/>
          </a:ln>
          <a:effectLst>
            <a:outerShdw blurRad="63500" sx="102000" sy="102000" algn="ctr" rotWithShape="0">
              <a:prstClr val="black">
                <a:alpha val="40000"/>
              </a:prstClr>
            </a:outerShdw>
          </a:effectLst>
          <a:scene3d>
            <a:camera prst="perspectiveFront" fov="3000000">
              <a:rot lat="143920" lon="21201062" rev="21578500"/>
            </a:camera>
            <a:lightRig rig="brightRoom" dir="t"/>
          </a:scene3d>
          <a:sp3d extrusionH="25400">
            <a:bevelT w="304800" h="152400" prst="convex"/>
            <a:extrusionClr>
              <a:srgbClr val="000000"/>
            </a:extrusionClr>
          </a:sp3d>
        </p:spPr>
      </p:pic>
      <p:pic>
        <p:nvPicPr>
          <p:cNvPr id="1026" name="Picture 2" descr="Súvisiaci obrázok"/>
          <p:cNvPicPr>
            <a:picLocks noChangeAspect="1" noChangeArrowheads="1"/>
          </p:cNvPicPr>
          <p:nvPr/>
        </p:nvPicPr>
        <p:blipFill rotWithShape="1">
          <a:blip r:embed="rId5">
            <a:extLst>
              <a:ext uri="{28A0092B-C50C-407E-A947-70E740481C1C}">
                <a14:useLocalDpi xmlns:a14="http://schemas.microsoft.com/office/drawing/2010/main" val="0"/>
              </a:ext>
            </a:extLst>
          </a:blip>
          <a:srcRect l="4106"/>
          <a:stretch/>
        </p:blipFill>
        <p:spPr bwMode="auto">
          <a:xfrm>
            <a:off x="7630445" y="528083"/>
            <a:ext cx="1686549" cy="1465646"/>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rgbClr val="FFFFFF"/>
                </a:solidFill>
              </a14:hiddenFill>
            </a:ext>
          </a:extLst>
        </p:spPr>
      </p:pic>
      <p:sp>
        <p:nvSpPr>
          <p:cNvPr id="3" name="Zástupný symbol obsahu 2"/>
          <p:cNvSpPr>
            <a:spLocks noGrp="1"/>
          </p:cNvSpPr>
          <p:nvPr>
            <p:ph idx="1"/>
          </p:nvPr>
        </p:nvSpPr>
        <p:spPr>
          <a:xfrm>
            <a:off x="958962" y="2107424"/>
            <a:ext cx="9872871" cy="4038600"/>
          </a:xfrm>
        </p:spPr>
        <p:txBody>
          <a:bodyPr/>
          <a:lstStyle/>
          <a:p>
            <a:pPr marL="45720" indent="0" algn="just">
              <a:buNone/>
            </a:pPr>
            <a:r>
              <a:rPr lang="sk-SK" dirty="0" smtClean="0"/>
              <a:t>Bolo raz jedno mesto. Volalo sa </a:t>
            </a:r>
            <a:r>
              <a:rPr lang="sk-SK" dirty="0" smtClean="0">
                <a:solidFill>
                  <a:srgbClr val="FF0000"/>
                </a:solidFill>
              </a:rPr>
              <a:t>Bankovo</a:t>
            </a:r>
            <a:r>
              <a:rPr lang="sk-SK" dirty="0" smtClean="0"/>
              <a:t>. Stretli sa raz pri ňom ujo </a:t>
            </a:r>
            <a:r>
              <a:rPr lang="sk-SK" dirty="0" smtClean="0">
                <a:solidFill>
                  <a:srgbClr val="FF0000"/>
                </a:solidFill>
              </a:rPr>
              <a:t>Trezor</a:t>
            </a:r>
            <a:r>
              <a:rPr lang="sk-SK" dirty="0" smtClean="0"/>
              <a:t> a ujo </a:t>
            </a:r>
            <a:r>
              <a:rPr lang="sk-SK" dirty="0" smtClean="0">
                <a:solidFill>
                  <a:srgbClr val="FF0000"/>
                </a:solidFill>
              </a:rPr>
              <a:t>Dolár</a:t>
            </a:r>
            <a:r>
              <a:rPr lang="sk-SK" dirty="0" smtClean="0"/>
              <a:t>. Ujo </a:t>
            </a:r>
            <a:r>
              <a:rPr lang="sk-SK" dirty="0" smtClean="0">
                <a:solidFill>
                  <a:srgbClr val="FF0000"/>
                </a:solidFill>
              </a:rPr>
              <a:t>Dolár</a:t>
            </a:r>
            <a:r>
              <a:rPr lang="sk-SK" dirty="0" smtClean="0"/>
              <a:t> chcel ísť do mesta </a:t>
            </a:r>
            <a:r>
              <a:rPr lang="sk-SK" dirty="0" smtClean="0">
                <a:solidFill>
                  <a:srgbClr val="FF0000"/>
                </a:solidFill>
              </a:rPr>
              <a:t>Bankova</a:t>
            </a:r>
            <a:r>
              <a:rPr lang="sk-SK" dirty="0" smtClean="0"/>
              <a:t> ale, nemohol. Strážili tam totiž stráže </a:t>
            </a:r>
            <a:r>
              <a:rPr lang="sk-SK" dirty="0" smtClean="0">
                <a:solidFill>
                  <a:srgbClr val="FF0000"/>
                </a:solidFill>
              </a:rPr>
              <a:t>Centy</a:t>
            </a:r>
            <a:r>
              <a:rPr lang="sk-SK" dirty="0" smtClean="0"/>
              <a:t> a tí boli veľmi prísny. Ujo Dolár sa dohodol s ujom </a:t>
            </a:r>
            <a:r>
              <a:rPr lang="sk-SK" dirty="0" smtClean="0">
                <a:solidFill>
                  <a:srgbClr val="FF0000"/>
                </a:solidFill>
              </a:rPr>
              <a:t>Trezorom</a:t>
            </a:r>
            <a:r>
              <a:rPr lang="sk-SK" dirty="0" smtClean="0"/>
              <a:t>, že sa doň skryje a prejde do mesta </a:t>
            </a:r>
            <a:r>
              <a:rPr lang="sk-SK" dirty="0" smtClean="0">
                <a:solidFill>
                  <a:srgbClr val="FF0000"/>
                </a:solidFill>
              </a:rPr>
              <a:t>Bankova</a:t>
            </a:r>
            <a:r>
              <a:rPr lang="sk-SK" dirty="0" smtClean="0"/>
              <a:t>. Do mesta mohli vstúpiť iba zamestnanci a obyvatelia. Ujo Trezor robil v banke. Banka bola centrum Bankova. Ujo Dolár si len chcel vyskúšať či je lepšie pôžička v </a:t>
            </a:r>
            <a:r>
              <a:rPr lang="sk-SK" dirty="0" smtClean="0">
                <a:solidFill>
                  <a:srgbClr val="FF0000"/>
                </a:solidFill>
              </a:rPr>
              <a:t>Bankove</a:t>
            </a:r>
            <a:r>
              <a:rPr lang="sk-SK" dirty="0" smtClean="0"/>
              <a:t> alebo v jeho meste </a:t>
            </a:r>
            <a:r>
              <a:rPr lang="sk-SK" dirty="0" smtClean="0">
                <a:solidFill>
                  <a:srgbClr val="FF0000"/>
                </a:solidFill>
              </a:rPr>
              <a:t>Pokladňovo</a:t>
            </a:r>
            <a:r>
              <a:rPr lang="sk-SK" dirty="0" smtClean="0"/>
              <a:t>. Zistil, že </a:t>
            </a:r>
            <a:r>
              <a:rPr lang="sk-SK" dirty="0" smtClean="0">
                <a:solidFill>
                  <a:srgbClr val="FF0000"/>
                </a:solidFill>
              </a:rPr>
              <a:t>pôžička</a:t>
            </a:r>
            <a:r>
              <a:rPr lang="sk-SK" dirty="0" smtClean="0"/>
              <a:t> je lepšia v </a:t>
            </a:r>
            <a:r>
              <a:rPr lang="sk-SK" dirty="0" smtClean="0">
                <a:solidFill>
                  <a:srgbClr val="FF0000"/>
                </a:solidFill>
              </a:rPr>
              <a:t>Bankove</a:t>
            </a:r>
            <a:r>
              <a:rPr lang="sk-SK" dirty="0"/>
              <a:t> </a:t>
            </a:r>
            <a:r>
              <a:rPr lang="sk-SK" dirty="0" smtClean="0"/>
              <a:t>a v </a:t>
            </a:r>
            <a:r>
              <a:rPr lang="sk-SK" dirty="0" smtClean="0">
                <a:solidFill>
                  <a:srgbClr val="FF0000"/>
                </a:solidFill>
              </a:rPr>
              <a:t>Bankove</a:t>
            </a:r>
            <a:r>
              <a:rPr lang="sk-SK" dirty="0" smtClean="0"/>
              <a:t> sú aj lepší zamestnanci. V Bankove sa mu tak zapáčilo, že tam zostal uložený.     </a:t>
            </a:r>
            <a:endParaRPr lang="sk-SK" dirty="0"/>
          </a:p>
        </p:txBody>
      </p:sp>
      <p:sp>
        <p:nvSpPr>
          <p:cNvPr id="2" name="Nadpis 1"/>
          <p:cNvSpPr>
            <a:spLocks noGrp="1"/>
          </p:cNvSpPr>
          <p:nvPr>
            <p:ph type="title"/>
          </p:nvPr>
        </p:nvSpPr>
        <p:spPr>
          <a:xfrm>
            <a:off x="238897" y="582726"/>
            <a:ext cx="11738919" cy="1356360"/>
          </a:xfrm>
        </p:spPr>
        <p:txBody>
          <a:bodyPr>
            <a:normAutofit/>
          </a:bodyPr>
          <a:lstStyle/>
          <a:p>
            <a:pPr algn="ctr"/>
            <a:r>
              <a:rPr lang="sk-SK" sz="4000" dirty="0" smtClean="0"/>
              <a:t>Mesto </a:t>
            </a:r>
            <a:r>
              <a:rPr lang="sk-SK" sz="4000" dirty="0" smtClean="0">
                <a:solidFill>
                  <a:srgbClr val="FF0000"/>
                </a:solidFill>
              </a:rPr>
              <a:t>Bankovo</a:t>
            </a:r>
            <a:r>
              <a:rPr lang="sk-SK" sz="4000" dirty="0" smtClean="0"/>
              <a:t> a ich </a:t>
            </a:r>
            <a:r>
              <a:rPr lang="sk-SK" sz="4000" dirty="0" smtClean="0">
                <a:solidFill>
                  <a:srgbClr val="FF0000"/>
                </a:solidFill>
              </a:rPr>
              <a:t>banka</a:t>
            </a:r>
            <a:endParaRPr lang="sk-SK" sz="4000" dirty="0">
              <a:solidFill>
                <a:srgbClr val="FF0000"/>
              </a:solidFill>
            </a:endParaRPr>
          </a:p>
        </p:txBody>
      </p:sp>
      <p:pic>
        <p:nvPicPr>
          <p:cNvPr id="7" name="Obrázek 6"/>
          <p:cNvPicPr>
            <a:picLocks noChangeAspect="1"/>
          </p:cNvPicPr>
          <p:nvPr/>
        </p:nvPicPr>
        <p:blipFill>
          <a:blip r:embed="rId6"/>
          <a:stretch>
            <a:fillRect/>
          </a:stretch>
        </p:blipFill>
        <p:spPr>
          <a:xfrm>
            <a:off x="765876" y="5190579"/>
            <a:ext cx="1790700" cy="1066800"/>
          </a:xfrm>
          <a:prstGeom prst="rect">
            <a:avLst/>
          </a:prstGeom>
        </p:spPr>
      </p:pic>
    </p:spTree>
    <p:extLst>
      <p:ext uri="{BB962C8B-B14F-4D97-AF65-F5344CB8AC3E}">
        <p14:creationId xmlns:p14="http://schemas.microsoft.com/office/powerpoint/2010/main" val="35323913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80">
                                          <p:stCondLst>
                                            <p:cond delay="0"/>
                                          </p:stCondLst>
                                        </p:cTn>
                                        <p:tgtEl>
                                          <p:spTgt spid="4"/>
                                        </p:tgtEl>
                                      </p:cBhvr>
                                    </p:animEffect>
                                    <p:anim calcmode="lin" valueType="num">
                                      <p:cBhvr>
                                        <p:cTn id="8" dur="1822"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4"/>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4"/>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4"/>
                                        </p:tgtEl>
                                        <p:attrNameLst>
                                          <p:attrName>ppt_y</p:attrName>
                                        </p:attrNameLst>
                                      </p:cBhvr>
                                      <p:tavLst>
                                        <p:tav tm="0" fmla="#ppt_y-sin(pi*$)/81">
                                          <p:val>
                                            <p:fltVal val="0"/>
                                          </p:val>
                                        </p:tav>
                                        <p:tav tm="100000">
                                          <p:val>
                                            <p:fltVal val="1"/>
                                          </p:val>
                                        </p:tav>
                                      </p:tavLst>
                                    </p:anim>
                                    <p:animScale>
                                      <p:cBhvr>
                                        <p:cTn id="13" dur="26">
                                          <p:stCondLst>
                                            <p:cond delay="650"/>
                                          </p:stCondLst>
                                        </p:cTn>
                                        <p:tgtEl>
                                          <p:spTgt spid="4"/>
                                        </p:tgtEl>
                                      </p:cBhvr>
                                      <p:to x="100000" y="60000"/>
                                    </p:animScale>
                                    <p:animScale>
                                      <p:cBhvr>
                                        <p:cTn id="14" dur="166" decel="50000">
                                          <p:stCondLst>
                                            <p:cond delay="676"/>
                                          </p:stCondLst>
                                        </p:cTn>
                                        <p:tgtEl>
                                          <p:spTgt spid="4"/>
                                        </p:tgtEl>
                                      </p:cBhvr>
                                      <p:to x="100000" y="100000"/>
                                    </p:animScale>
                                    <p:animScale>
                                      <p:cBhvr>
                                        <p:cTn id="15" dur="26">
                                          <p:stCondLst>
                                            <p:cond delay="1312"/>
                                          </p:stCondLst>
                                        </p:cTn>
                                        <p:tgtEl>
                                          <p:spTgt spid="4"/>
                                        </p:tgtEl>
                                      </p:cBhvr>
                                      <p:to x="100000" y="80000"/>
                                    </p:animScale>
                                    <p:animScale>
                                      <p:cBhvr>
                                        <p:cTn id="16" dur="166" decel="50000">
                                          <p:stCondLst>
                                            <p:cond delay="1338"/>
                                          </p:stCondLst>
                                        </p:cTn>
                                        <p:tgtEl>
                                          <p:spTgt spid="4"/>
                                        </p:tgtEl>
                                      </p:cBhvr>
                                      <p:to x="100000" y="100000"/>
                                    </p:animScale>
                                    <p:animScale>
                                      <p:cBhvr>
                                        <p:cTn id="17" dur="26">
                                          <p:stCondLst>
                                            <p:cond delay="1642"/>
                                          </p:stCondLst>
                                        </p:cTn>
                                        <p:tgtEl>
                                          <p:spTgt spid="4"/>
                                        </p:tgtEl>
                                      </p:cBhvr>
                                      <p:to x="100000" y="90000"/>
                                    </p:animScale>
                                    <p:animScale>
                                      <p:cBhvr>
                                        <p:cTn id="18" dur="166" decel="50000">
                                          <p:stCondLst>
                                            <p:cond delay="1668"/>
                                          </p:stCondLst>
                                        </p:cTn>
                                        <p:tgtEl>
                                          <p:spTgt spid="4"/>
                                        </p:tgtEl>
                                      </p:cBhvr>
                                      <p:to x="100000" y="100000"/>
                                    </p:animScale>
                                    <p:animScale>
                                      <p:cBhvr>
                                        <p:cTn id="19" dur="26">
                                          <p:stCondLst>
                                            <p:cond delay="1808"/>
                                          </p:stCondLst>
                                        </p:cTn>
                                        <p:tgtEl>
                                          <p:spTgt spid="4"/>
                                        </p:tgtEl>
                                      </p:cBhvr>
                                      <p:to x="100000" y="95000"/>
                                    </p:animScale>
                                    <p:animScale>
                                      <p:cBhvr>
                                        <p:cTn id="20" dur="166" decel="50000">
                                          <p:stCondLst>
                                            <p:cond delay="1834"/>
                                          </p:stCondLst>
                                        </p:cTn>
                                        <p:tgtEl>
                                          <p:spTgt spid="4"/>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38" presetClass="entr" presetSubtype="0" accel="50000" fill="hold" grpId="0" nodeType="clickEffect">
                                  <p:stCondLst>
                                    <p:cond delay="0"/>
                                  </p:stCondLst>
                                  <p:iterate type="lt">
                                    <p:tmPct val="50000"/>
                                  </p:iterate>
                                  <p:childTnLst>
                                    <p:set>
                                      <p:cBhvr>
                                        <p:cTn id="24" dur="1" fill="hold">
                                          <p:stCondLst>
                                            <p:cond delay="0"/>
                                          </p:stCondLst>
                                        </p:cTn>
                                        <p:tgtEl>
                                          <p:spTgt spid="2"/>
                                        </p:tgtEl>
                                        <p:attrNameLst>
                                          <p:attrName>style.visibility</p:attrName>
                                        </p:attrNameLst>
                                      </p:cBhvr>
                                      <p:to>
                                        <p:strVal val="visible"/>
                                      </p:to>
                                    </p:set>
                                    <p:set>
                                      <p:cBhvr>
                                        <p:cTn id="25" dur="227" fill="hold">
                                          <p:stCondLst>
                                            <p:cond delay="0"/>
                                          </p:stCondLst>
                                        </p:cTn>
                                        <p:tgtEl>
                                          <p:spTgt spid="2"/>
                                        </p:tgtEl>
                                        <p:attrNameLst>
                                          <p:attrName>style.rotation</p:attrName>
                                        </p:attrNameLst>
                                      </p:cBhvr>
                                      <p:to>
                                        <p:strVal val="-45.0"/>
                                      </p:to>
                                    </p:set>
                                    <p:anim calcmode="lin" valueType="num">
                                      <p:cBhvr>
                                        <p:cTn id="26" dur="227" fill="hold">
                                          <p:stCondLst>
                                            <p:cond delay="227"/>
                                          </p:stCondLst>
                                        </p:cTn>
                                        <p:tgtEl>
                                          <p:spTgt spid="2"/>
                                        </p:tgtEl>
                                        <p:attrNameLst>
                                          <p:attrName>style.rotation</p:attrName>
                                        </p:attrNameLst>
                                      </p:cBhvr>
                                      <p:tavLst>
                                        <p:tav tm="0">
                                          <p:val>
                                            <p:fltVal val="-45"/>
                                          </p:val>
                                        </p:tav>
                                        <p:tav tm="69900">
                                          <p:val>
                                            <p:fltVal val="45"/>
                                          </p:val>
                                        </p:tav>
                                        <p:tav tm="100000">
                                          <p:val>
                                            <p:fltVal val="0"/>
                                          </p:val>
                                        </p:tav>
                                      </p:tavLst>
                                    </p:anim>
                                    <p:anim calcmode="lin" valueType="num">
                                      <p:cBhvr>
                                        <p:cTn id="27" dur="227" fill="hold">
                                          <p:stCondLst>
                                            <p:cond delay="0"/>
                                          </p:stCondLst>
                                        </p:cTn>
                                        <p:tgtEl>
                                          <p:spTgt spid="2"/>
                                        </p:tgtEl>
                                        <p:attrNameLst>
                                          <p:attrName>ppt_y</p:attrName>
                                        </p:attrNameLst>
                                      </p:cBhvr>
                                      <p:tavLst>
                                        <p:tav tm="0">
                                          <p:val>
                                            <p:strVal val="#ppt_y-1"/>
                                          </p:val>
                                        </p:tav>
                                        <p:tav tm="100000">
                                          <p:val>
                                            <p:strVal val="#ppt_y-(0.354*#ppt_w-0.172*#ppt_h)"/>
                                          </p:val>
                                        </p:tav>
                                      </p:tavLst>
                                    </p:anim>
                                    <p:anim calcmode="lin" valueType="num">
                                      <p:cBhvr>
                                        <p:cTn id="28" dur="78" decel="50000" autoRev="1" fill="hold">
                                          <p:stCondLst>
                                            <p:cond delay="227"/>
                                          </p:stCondLst>
                                        </p:cTn>
                                        <p:tgtEl>
                                          <p:spTgt spid="2"/>
                                        </p:tgtEl>
                                        <p:attrNameLst>
                                          <p:attrName>ppt_y</p:attrName>
                                        </p:attrNameLst>
                                      </p:cBhvr>
                                      <p:tavLst>
                                        <p:tav tm="0">
                                          <p:val>
                                            <p:strVal val="#ppt_y-(0.354*#ppt_w-0.172*#ppt_h)"/>
                                          </p:val>
                                        </p:tav>
                                        <p:tav tm="100000">
                                          <p:val>
                                            <p:strVal val="#ppt_y-(0.354*#ppt_w-0.172*#ppt_h)-#ppt_h/2"/>
                                          </p:val>
                                        </p:tav>
                                      </p:tavLst>
                                    </p:anim>
                                    <p:anim calcmode="lin" valueType="num">
                                      <p:cBhvr>
                                        <p:cTn id="29" dur="68" fill="hold">
                                          <p:stCondLst>
                                            <p:cond delay="432"/>
                                          </p:stCondLst>
                                        </p:cTn>
                                        <p:tgtEl>
                                          <p:spTgt spid="2"/>
                                        </p:tgtEl>
                                        <p:attrNameLst>
                                          <p:attrName>ppt_y</p:attrName>
                                        </p:attrNameLst>
                                      </p:cBhvr>
                                      <p:tavLst>
                                        <p:tav tm="0">
                                          <p:val>
                                            <p:strVal val="#ppt_y-(0.354*#ppt_w-0.172*#ppt_h)"/>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21" presetClass="entr" presetSubtype="1" fill="hold" grpId="0" nodeType="clickEffect">
                                  <p:stCondLst>
                                    <p:cond delay="0"/>
                                  </p:stCondLst>
                                  <p:childTnLst>
                                    <p:set>
                                      <p:cBhvr>
                                        <p:cTn id="33" dur="1" fill="hold">
                                          <p:stCondLst>
                                            <p:cond delay="0"/>
                                          </p:stCondLst>
                                        </p:cTn>
                                        <p:tgtEl>
                                          <p:spTgt spid="3">
                                            <p:txEl>
                                              <p:pRg st="0" end="0"/>
                                            </p:txEl>
                                          </p:spTgt>
                                        </p:tgtEl>
                                        <p:attrNameLst>
                                          <p:attrName>style.visibility</p:attrName>
                                        </p:attrNameLst>
                                      </p:cBhvr>
                                      <p:to>
                                        <p:strVal val="visible"/>
                                      </p:to>
                                    </p:set>
                                    <p:animEffect transition="in" filter="wheel(1)">
                                      <p:cBhvr>
                                        <p:cTn id="34" dur="2000"/>
                                        <p:tgtEl>
                                          <p:spTgt spid="3">
                                            <p:txEl>
                                              <p:pRg st="0" end="0"/>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42" presetClass="entr" presetSubtype="0" fill="hold" nodeType="clickEffect">
                                  <p:stCondLst>
                                    <p:cond delay="0"/>
                                  </p:stCondLst>
                                  <p:childTnLst>
                                    <p:set>
                                      <p:cBhvr>
                                        <p:cTn id="38" dur="1" fill="hold">
                                          <p:stCondLst>
                                            <p:cond delay="0"/>
                                          </p:stCondLst>
                                        </p:cTn>
                                        <p:tgtEl>
                                          <p:spTgt spid="1026"/>
                                        </p:tgtEl>
                                        <p:attrNameLst>
                                          <p:attrName>style.visibility</p:attrName>
                                        </p:attrNameLst>
                                      </p:cBhvr>
                                      <p:to>
                                        <p:strVal val="visible"/>
                                      </p:to>
                                    </p:set>
                                    <p:animEffect transition="in" filter="fade">
                                      <p:cBhvr>
                                        <p:cTn id="39" dur="1000"/>
                                        <p:tgtEl>
                                          <p:spTgt spid="1026"/>
                                        </p:tgtEl>
                                      </p:cBhvr>
                                    </p:animEffect>
                                    <p:anim calcmode="lin" valueType="num">
                                      <p:cBhvr>
                                        <p:cTn id="40" dur="1000" fill="hold"/>
                                        <p:tgtEl>
                                          <p:spTgt spid="1026"/>
                                        </p:tgtEl>
                                        <p:attrNameLst>
                                          <p:attrName>ppt_x</p:attrName>
                                        </p:attrNameLst>
                                      </p:cBhvr>
                                      <p:tavLst>
                                        <p:tav tm="0">
                                          <p:val>
                                            <p:strVal val="#ppt_x"/>
                                          </p:val>
                                        </p:tav>
                                        <p:tav tm="100000">
                                          <p:val>
                                            <p:strVal val="#ppt_x"/>
                                          </p:val>
                                        </p:tav>
                                      </p:tavLst>
                                    </p:anim>
                                    <p:anim calcmode="lin" valueType="num">
                                      <p:cBhvr>
                                        <p:cTn id="41" dur="1000" fill="hold"/>
                                        <p:tgtEl>
                                          <p:spTgt spid="1026"/>
                                        </p:tgtEl>
                                        <p:attrNameLst>
                                          <p:attrName>ppt_y</p:attrName>
                                        </p:attrNameLst>
                                      </p:cBhvr>
                                      <p:tavLst>
                                        <p:tav tm="0">
                                          <p:val>
                                            <p:strVal val="#ppt_y+.1"/>
                                          </p:val>
                                        </p:tav>
                                        <p:tav tm="100000">
                                          <p:val>
                                            <p:strVal val="#ppt_y"/>
                                          </p:val>
                                        </p:tav>
                                      </p:tavLst>
                                    </p:anim>
                                  </p:childTnLst>
                                </p:cTn>
                              </p:par>
                            </p:childTnLst>
                          </p:cTn>
                        </p:par>
                      </p:childTnLst>
                    </p:cTn>
                  </p:par>
                  <p:par>
                    <p:cTn id="42" fill="hold">
                      <p:stCondLst>
                        <p:cond delay="indefinite"/>
                      </p:stCondLst>
                      <p:childTnLst>
                        <p:par>
                          <p:cTn id="43" fill="hold">
                            <p:stCondLst>
                              <p:cond delay="0"/>
                            </p:stCondLst>
                            <p:childTnLst>
                              <p:par>
                                <p:cTn id="44" presetID="16" presetClass="entr" presetSubtype="21" fill="hold" nodeType="clickEffect">
                                  <p:stCondLst>
                                    <p:cond delay="0"/>
                                  </p:stCondLst>
                                  <p:childTnLst>
                                    <p:set>
                                      <p:cBhvr>
                                        <p:cTn id="45" dur="1" fill="hold">
                                          <p:stCondLst>
                                            <p:cond delay="0"/>
                                          </p:stCondLst>
                                        </p:cTn>
                                        <p:tgtEl>
                                          <p:spTgt spid="5"/>
                                        </p:tgtEl>
                                        <p:attrNameLst>
                                          <p:attrName>style.visibility</p:attrName>
                                        </p:attrNameLst>
                                      </p:cBhvr>
                                      <p:to>
                                        <p:strVal val="visible"/>
                                      </p:to>
                                    </p:set>
                                    <p:animEffect transition="in" filter="barn(inVertical)">
                                      <p:cBhvr>
                                        <p:cTn id="46" dur="500"/>
                                        <p:tgtEl>
                                          <p:spTgt spid="5"/>
                                        </p:tgtEl>
                                      </p:cBhvr>
                                    </p:animEffect>
                                  </p:childTnLst>
                                </p:cTn>
                              </p:par>
                            </p:childTnLst>
                          </p:cTn>
                        </p:par>
                      </p:childTnLst>
                    </p:cTn>
                  </p:par>
                  <p:par>
                    <p:cTn id="47" fill="hold">
                      <p:stCondLst>
                        <p:cond delay="indefinite"/>
                      </p:stCondLst>
                      <p:childTnLst>
                        <p:par>
                          <p:cTn id="48" fill="hold">
                            <p:stCondLst>
                              <p:cond delay="0"/>
                            </p:stCondLst>
                            <p:childTnLst>
                              <p:par>
                                <p:cTn id="49" presetID="22" presetClass="entr" presetSubtype="4" fill="hold" nodeType="clickEffect">
                                  <p:stCondLst>
                                    <p:cond delay="0"/>
                                  </p:stCondLst>
                                  <p:childTnLst>
                                    <p:set>
                                      <p:cBhvr>
                                        <p:cTn id="50" dur="1" fill="hold">
                                          <p:stCondLst>
                                            <p:cond delay="0"/>
                                          </p:stCondLst>
                                        </p:cTn>
                                        <p:tgtEl>
                                          <p:spTgt spid="2052"/>
                                        </p:tgtEl>
                                        <p:attrNameLst>
                                          <p:attrName>style.visibility</p:attrName>
                                        </p:attrNameLst>
                                      </p:cBhvr>
                                      <p:to>
                                        <p:strVal val="visible"/>
                                      </p:to>
                                    </p:set>
                                    <p:animEffect transition="in" filter="wipe(down)">
                                      <p:cBhvr>
                                        <p:cTn id="51" dur="500"/>
                                        <p:tgtEl>
                                          <p:spTgt spid="2052"/>
                                        </p:tgtEl>
                                      </p:cBhvr>
                                    </p:animEffect>
                                  </p:childTnLst>
                                </p:cTn>
                              </p:par>
                            </p:childTnLst>
                          </p:cTn>
                        </p:par>
                      </p:childTnLst>
                    </p:cTn>
                  </p:par>
                  <p:par>
                    <p:cTn id="52" fill="hold">
                      <p:stCondLst>
                        <p:cond delay="indefinite"/>
                      </p:stCondLst>
                      <p:childTnLst>
                        <p:par>
                          <p:cTn id="53" fill="hold">
                            <p:stCondLst>
                              <p:cond delay="0"/>
                            </p:stCondLst>
                            <p:childTnLst>
                              <p:par>
                                <p:cTn id="54" presetID="31" presetClass="entr" presetSubtype="0" fill="hold" nodeType="clickEffect">
                                  <p:stCondLst>
                                    <p:cond delay="0"/>
                                  </p:stCondLst>
                                  <p:childTnLst>
                                    <p:set>
                                      <p:cBhvr>
                                        <p:cTn id="55" dur="1" fill="hold">
                                          <p:stCondLst>
                                            <p:cond delay="0"/>
                                          </p:stCondLst>
                                        </p:cTn>
                                        <p:tgtEl>
                                          <p:spTgt spid="6"/>
                                        </p:tgtEl>
                                        <p:attrNameLst>
                                          <p:attrName>style.visibility</p:attrName>
                                        </p:attrNameLst>
                                      </p:cBhvr>
                                      <p:to>
                                        <p:strVal val="visible"/>
                                      </p:to>
                                    </p:set>
                                    <p:anim calcmode="lin" valueType="num">
                                      <p:cBhvr>
                                        <p:cTn id="56" dur="1750" fill="hold"/>
                                        <p:tgtEl>
                                          <p:spTgt spid="6"/>
                                        </p:tgtEl>
                                        <p:attrNameLst>
                                          <p:attrName>ppt_w</p:attrName>
                                        </p:attrNameLst>
                                      </p:cBhvr>
                                      <p:tavLst>
                                        <p:tav tm="0">
                                          <p:val>
                                            <p:fltVal val="0"/>
                                          </p:val>
                                        </p:tav>
                                        <p:tav tm="100000">
                                          <p:val>
                                            <p:strVal val="#ppt_w"/>
                                          </p:val>
                                        </p:tav>
                                      </p:tavLst>
                                    </p:anim>
                                    <p:anim calcmode="lin" valueType="num">
                                      <p:cBhvr>
                                        <p:cTn id="57" dur="1750" fill="hold"/>
                                        <p:tgtEl>
                                          <p:spTgt spid="6"/>
                                        </p:tgtEl>
                                        <p:attrNameLst>
                                          <p:attrName>ppt_h</p:attrName>
                                        </p:attrNameLst>
                                      </p:cBhvr>
                                      <p:tavLst>
                                        <p:tav tm="0">
                                          <p:val>
                                            <p:fltVal val="0"/>
                                          </p:val>
                                        </p:tav>
                                        <p:tav tm="100000">
                                          <p:val>
                                            <p:strVal val="#ppt_h"/>
                                          </p:val>
                                        </p:tav>
                                      </p:tavLst>
                                    </p:anim>
                                    <p:anim calcmode="lin" valueType="num">
                                      <p:cBhvr>
                                        <p:cTn id="58" dur="1750" fill="hold"/>
                                        <p:tgtEl>
                                          <p:spTgt spid="6"/>
                                        </p:tgtEl>
                                        <p:attrNameLst>
                                          <p:attrName>style.rotation</p:attrName>
                                        </p:attrNameLst>
                                      </p:cBhvr>
                                      <p:tavLst>
                                        <p:tav tm="0">
                                          <p:val>
                                            <p:fltVal val="90"/>
                                          </p:val>
                                        </p:tav>
                                        <p:tav tm="100000">
                                          <p:val>
                                            <p:fltVal val="0"/>
                                          </p:val>
                                        </p:tav>
                                      </p:tavLst>
                                    </p:anim>
                                    <p:animEffect transition="in" filter="fade">
                                      <p:cBhvr>
                                        <p:cTn id="59" dur="175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3" grpId="0" build="p"/>
      <p:bldP spid="2"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délník 1"/>
          <p:cNvSpPr/>
          <p:nvPr/>
        </p:nvSpPr>
        <p:spPr>
          <a:xfrm>
            <a:off x="261257" y="495761"/>
            <a:ext cx="10598332" cy="4088299"/>
          </a:xfrm>
          <a:prstGeom prst="rect">
            <a:avLst/>
          </a:prstGeom>
        </p:spPr>
        <p:txBody>
          <a:bodyPr wrap="square">
            <a:spAutoFit/>
          </a:bodyPr>
          <a:lstStyle/>
          <a:p>
            <a:pPr algn="ctr">
              <a:lnSpc>
                <a:spcPct val="107000"/>
              </a:lnSpc>
              <a:spcAft>
                <a:spcPts val="800"/>
              </a:spcAft>
            </a:pPr>
            <a:r>
              <a:rPr lang="cs-CZ" sz="3200" dirty="0">
                <a:latin typeface="Calibri" panose="020F0502020204030204" pitchFamily="34" charset="0"/>
                <a:ea typeface="Calibri" panose="020F0502020204030204" pitchFamily="34" charset="0"/>
                <a:cs typeface="Times New Roman" panose="02020603050405020304" pitchFamily="18" charset="0"/>
              </a:rPr>
              <a:t>Malý kluk</a:t>
            </a:r>
            <a:endParaRPr lang="cs-CZ" sz="1200" dirty="0">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800"/>
              </a:spcAft>
            </a:pPr>
            <a:r>
              <a:rPr lang="cs-CZ" sz="1200" dirty="0">
                <a:latin typeface="Calibri" panose="020F0502020204030204" pitchFamily="34" charset="0"/>
                <a:ea typeface="Calibri" panose="020F0502020204030204" pitchFamily="34" charset="0"/>
                <a:cs typeface="Times New Roman" panose="02020603050405020304" pitchFamily="18" charset="0"/>
              </a:rPr>
              <a:t> </a:t>
            </a:r>
          </a:p>
          <a:p>
            <a:pPr algn="just">
              <a:lnSpc>
                <a:spcPct val="107000"/>
              </a:lnSpc>
              <a:spcAft>
                <a:spcPts val="800"/>
              </a:spcAft>
            </a:pPr>
            <a:r>
              <a:rPr lang="cs-CZ" dirty="0">
                <a:latin typeface="Calibri" panose="020F0502020204030204" pitchFamily="34" charset="0"/>
                <a:ea typeface="Calibri" panose="020F0502020204030204" pitchFamily="34" charset="0"/>
                <a:cs typeface="Times New Roman" panose="02020603050405020304" pitchFamily="18" charset="0"/>
              </a:rPr>
              <a:t>Jedno  sobotní dopoledne si Martin představuje, jak jde jen tak  po ulici. Projde kolem </a:t>
            </a:r>
            <a:r>
              <a:rPr lang="cs-CZ" dirty="0">
                <a:highlight>
                  <a:srgbClr val="FF00FF"/>
                </a:highlight>
                <a:latin typeface="Calibri" panose="020F0502020204030204" pitchFamily="34" charset="0"/>
                <a:ea typeface="Calibri" panose="020F0502020204030204" pitchFamily="34" charset="0"/>
                <a:cs typeface="Times New Roman" panose="02020603050405020304" pitchFamily="18" charset="0"/>
              </a:rPr>
              <a:t>bankomatu</a:t>
            </a:r>
            <a:r>
              <a:rPr lang="cs-CZ" dirty="0">
                <a:latin typeface="Calibri" panose="020F0502020204030204" pitchFamily="34" charset="0"/>
                <a:ea typeface="Calibri" panose="020F0502020204030204" pitchFamily="34" charset="0"/>
                <a:cs typeface="Times New Roman" panose="02020603050405020304" pitchFamily="18" charset="0"/>
              </a:rPr>
              <a:t> a uvidí </a:t>
            </a:r>
            <a:r>
              <a:rPr lang="cs-CZ" dirty="0">
                <a:highlight>
                  <a:srgbClr val="00FFFF"/>
                </a:highlight>
                <a:latin typeface="Calibri" panose="020F0502020204030204" pitchFamily="34" charset="0"/>
                <a:ea typeface="Calibri" panose="020F0502020204030204" pitchFamily="34" charset="0"/>
                <a:cs typeface="Times New Roman" panose="02020603050405020304" pitchFamily="18" charset="0"/>
              </a:rPr>
              <a:t>peněženku</a:t>
            </a:r>
            <a:r>
              <a:rPr lang="cs-CZ" dirty="0">
                <a:latin typeface="Calibri" panose="020F0502020204030204" pitchFamily="34" charset="0"/>
                <a:ea typeface="Calibri" panose="020F0502020204030204" pitchFamily="34" charset="0"/>
                <a:cs typeface="Times New Roman" panose="02020603050405020304" pitchFamily="18" charset="0"/>
              </a:rPr>
              <a:t>. Otevře jí a ve vnitřní kapsičce zahlédne fotku člověka, kterého dosud neviděl.  V kapse na papírové peníze uvidí pěkný balíček pětitisícových bankovek. Podle obsahu peněženky usoudil, že je to asi </a:t>
            </a:r>
            <a:r>
              <a:rPr lang="cs-CZ" dirty="0">
                <a:highlight>
                  <a:srgbClr val="D3D3D3"/>
                </a:highlight>
                <a:latin typeface="Calibri" panose="020F0502020204030204" pitchFamily="34" charset="0"/>
                <a:ea typeface="Calibri" panose="020F0502020204030204" pitchFamily="34" charset="0"/>
                <a:cs typeface="Times New Roman" panose="02020603050405020304" pitchFamily="18" charset="0"/>
              </a:rPr>
              <a:t>milionář</a:t>
            </a:r>
            <a:r>
              <a:rPr lang="cs-CZ" dirty="0">
                <a:latin typeface="Calibri" panose="020F0502020204030204" pitchFamily="34" charset="0"/>
                <a:ea typeface="Calibri" panose="020F0502020204030204" pitchFamily="34" charset="0"/>
                <a:cs typeface="Times New Roman" panose="02020603050405020304" pitchFamily="18" charset="0"/>
              </a:rPr>
              <a:t>. Najednou se probudí ze snění, protože si vzpomněl na lísteček s nákupem.  Oblékne se a jde na </a:t>
            </a:r>
            <a:r>
              <a:rPr lang="cs-CZ" dirty="0">
                <a:highlight>
                  <a:srgbClr val="8B0000"/>
                </a:highlight>
                <a:latin typeface="Calibri" panose="020F0502020204030204" pitchFamily="34" charset="0"/>
                <a:ea typeface="Calibri" panose="020F0502020204030204" pitchFamily="34" charset="0"/>
                <a:cs typeface="Times New Roman" panose="02020603050405020304" pitchFamily="18" charset="0"/>
              </a:rPr>
              <a:t>nákup</a:t>
            </a:r>
            <a:r>
              <a:rPr lang="cs-CZ" dirty="0">
                <a:latin typeface="Calibri" panose="020F0502020204030204" pitchFamily="34" charset="0"/>
                <a:ea typeface="Calibri" panose="020F0502020204030204" pitchFamily="34" charset="0"/>
                <a:cs typeface="Times New Roman" panose="02020603050405020304" pitchFamily="18" charset="0"/>
              </a:rPr>
              <a:t>. Nakoupí a paní u pokladny mu řekne: Tak 1000,- korun mladý pane. Jé, já nemám takovou </a:t>
            </a:r>
            <a:r>
              <a:rPr lang="cs-CZ" dirty="0">
                <a:highlight>
                  <a:srgbClr val="A9A9A9"/>
                </a:highlight>
                <a:latin typeface="Calibri" panose="020F0502020204030204" pitchFamily="34" charset="0"/>
                <a:ea typeface="Calibri" panose="020F0502020204030204" pitchFamily="34" charset="0"/>
                <a:cs typeface="Times New Roman" panose="02020603050405020304" pitchFamily="18" charset="0"/>
              </a:rPr>
              <a:t>sumu</a:t>
            </a:r>
            <a:r>
              <a:rPr lang="cs-CZ" dirty="0">
                <a:latin typeface="Calibri" panose="020F0502020204030204" pitchFamily="34" charset="0"/>
                <a:ea typeface="Calibri" panose="020F0502020204030204" pitchFamily="34" charset="0"/>
                <a:cs typeface="Times New Roman" panose="02020603050405020304" pitchFamily="18" charset="0"/>
              </a:rPr>
              <a:t> peněz. Musím si pro ně dojít. Martin přijde domů a řekne mamce:  Mami, neměl jsem peníze, půjdeme si </a:t>
            </a:r>
            <a:r>
              <a:rPr lang="cs-CZ" dirty="0">
                <a:highlight>
                  <a:srgbClr val="FF0000"/>
                </a:highlight>
                <a:latin typeface="Calibri" panose="020F0502020204030204" pitchFamily="34" charset="0"/>
                <a:ea typeface="Calibri" panose="020F0502020204030204" pitchFamily="34" charset="0"/>
                <a:cs typeface="Times New Roman" panose="02020603050405020304" pitchFamily="18" charset="0"/>
              </a:rPr>
              <a:t>půjčit</a:t>
            </a:r>
            <a:r>
              <a:rPr lang="cs-CZ" dirty="0">
                <a:latin typeface="Calibri" panose="020F0502020204030204" pitchFamily="34" charset="0"/>
                <a:ea typeface="Calibri" panose="020F0502020204030204" pitchFamily="34" charset="0"/>
                <a:cs typeface="Times New Roman" panose="02020603050405020304" pitchFamily="18" charset="0"/>
              </a:rPr>
              <a:t> do </a:t>
            </a:r>
            <a:r>
              <a:rPr lang="cs-CZ" dirty="0">
                <a:highlight>
                  <a:srgbClr val="FFFF00"/>
                </a:highlight>
                <a:latin typeface="Calibri" panose="020F0502020204030204" pitchFamily="34" charset="0"/>
                <a:ea typeface="Calibri" panose="020F0502020204030204" pitchFamily="34" charset="0"/>
                <a:cs typeface="Times New Roman" panose="02020603050405020304" pitchFamily="18" charset="0"/>
              </a:rPr>
              <a:t>bankomatu</a:t>
            </a:r>
            <a:r>
              <a:rPr lang="cs-CZ" dirty="0">
                <a:latin typeface="Calibri" panose="020F0502020204030204" pitchFamily="34" charset="0"/>
                <a:ea typeface="Calibri" panose="020F0502020204030204" pitchFamily="34" charset="0"/>
                <a:cs typeface="Times New Roman" panose="02020603050405020304" pitchFamily="18" charset="0"/>
              </a:rPr>
              <a:t>? U bankomatu maminka vytáhla </a:t>
            </a:r>
            <a:r>
              <a:rPr lang="cs-CZ" dirty="0">
                <a:highlight>
                  <a:srgbClr val="00FF00"/>
                </a:highlight>
                <a:latin typeface="Calibri" panose="020F0502020204030204" pitchFamily="34" charset="0"/>
                <a:ea typeface="Calibri" panose="020F0502020204030204" pitchFamily="34" charset="0"/>
                <a:cs typeface="Times New Roman" panose="02020603050405020304" pitchFamily="18" charset="0"/>
              </a:rPr>
              <a:t>platební kartu</a:t>
            </a:r>
            <a:r>
              <a:rPr lang="cs-CZ" dirty="0">
                <a:latin typeface="Calibri" panose="020F0502020204030204" pitchFamily="34" charset="0"/>
                <a:ea typeface="Calibri" panose="020F0502020204030204" pitchFamily="34" charset="0"/>
                <a:cs typeface="Times New Roman" panose="02020603050405020304" pitchFamily="18" charset="0"/>
              </a:rPr>
              <a:t> a vybrala potřebný obnos peněz.  Martin chvíli přemýšlí a nakonec řekne: Taky bych chtěl mít takovou kartu a chodit do bankomatu.  Budu muset začít </a:t>
            </a:r>
            <a:r>
              <a:rPr lang="cs-CZ" dirty="0">
                <a:highlight>
                  <a:srgbClr val="0000FF"/>
                </a:highlight>
                <a:latin typeface="Calibri" panose="020F0502020204030204" pitchFamily="34" charset="0"/>
                <a:ea typeface="Calibri" panose="020F0502020204030204" pitchFamily="34" charset="0"/>
                <a:cs typeface="Times New Roman" panose="02020603050405020304" pitchFamily="18" charset="0"/>
              </a:rPr>
              <a:t>spořit</a:t>
            </a:r>
            <a:r>
              <a:rPr lang="cs-CZ" dirty="0">
                <a:latin typeface="Calibri" panose="020F0502020204030204" pitchFamily="34" charset="0"/>
                <a:ea typeface="Calibri" panose="020F0502020204030204" pitchFamily="34" charset="0"/>
                <a:cs typeface="Times New Roman" panose="02020603050405020304" pitchFamily="18" charset="0"/>
              </a:rPr>
              <a:t>. Mamka na to odpoví: Ty jsi  moje </a:t>
            </a:r>
            <a:r>
              <a:rPr lang="cs-CZ" dirty="0">
                <a:highlight>
                  <a:srgbClr val="008B8B"/>
                </a:highlight>
                <a:latin typeface="Calibri" panose="020F0502020204030204" pitchFamily="34" charset="0"/>
                <a:ea typeface="Calibri" panose="020F0502020204030204" pitchFamily="34" charset="0"/>
                <a:cs typeface="Times New Roman" panose="02020603050405020304" pitchFamily="18" charset="0"/>
              </a:rPr>
              <a:t>zlato.</a:t>
            </a:r>
            <a:endParaRPr lang="cs-CZ" sz="12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cs-CZ" dirty="0">
                <a:latin typeface="Calibri" panose="020F0502020204030204" pitchFamily="34" charset="0"/>
                <a:ea typeface="Calibri" panose="020F0502020204030204" pitchFamily="34" charset="0"/>
                <a:cs typeface="Times New Roman" panose="02020603050405020304" pitchFamily="18" charset="0"/>
              </a:rPr>
              <a:t>Napsal: Martin </a:t>
            </a:r>
            <a:r>
              <a:rPr lang="cs-CZ" dirty="0" err="1">
                <a:latin typeface="Calibri" panose="020F0502020204030204" pitchFamily="34" charset="0"/>
                <a:ea typeface="Calibri" panose="020F0502020204030204" pitchFamily="34" charset="0"/>
                <a:cs typeface="Times New Roman" panose="02020603050405020304" pitchFamily="18" charset="0"/>
              </a:rPr>
              <a:t>Schlosser</a:t>
            </a:r>
            <a:endParaRPr lang="cs-CZ" sz="12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3" name="Obrázek 2"/>
          <p:cNvPicPr>
            <a:picLocks noChangeAspect="1"/>
          </p:cNvPicPr>
          <p:nvPr/>
        </p:nvPicPr>
        <p:blipFill>
          <a:blip r:embed="rId2"/>
          <a:stretch>
            <a:fillRect/>
          </a:stretch>
        </p:blipFill>
        <p:spPr>
          <a:xfrm>
            <a:off x="8116389" y="4111807"/>
            <a:ext cx="3048000" cy="2152650"/>
          </a:xfrm>
          <a:prstGeom prst="rect">
            <a:avLst/>
          </a:prstGeom>
        </p:spPr>
      </p:pic>
      <p:pic>
        <p:nvPicPr>
          <p:cNvPr id="4" name="Obrázek 3"/>
          <p:cNvPicPr>
            <a:picLocks noChangeAspect="1"/>
          </p:cNvPicPr>
          <p:nvPr/>
        </p:nvPicPr>
        <p:blipFill>
          <a:blip r:embed="rId3"/>
          <a:stretch>
            <a:fillRect/>
          </a:stretch>
        </p:blipFill>
        <p:spPr>
          <a:xfrm>
            <a:off x="4958577" y="4748298"/>
            <a:ext cx="1926503" cy="1158340"/>
          </a:xfrm>
          <a:prstGeom prst="rect">
            <a:avLst/>
          </a:prstGeom>
        </p:spPr>
      </p:pic>
    </p:spTree>
    <p:extLst>
      <p:ext uri="{BB962C8B-B14F-4D97-AF65-F5344CB8AC3E}">
        <p14:creationId xmlns:p14="http://schemas.microsoft.com/office/powerpoint/2010/main" val="40176657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odnadpis 2"/>
          <p:cNvSpPr>
            <a:spLocks noGrp="1"/>
          </p:cNvSpPr>
          <p:nvPr>
            <p:ph type="subTitle" idx="1"/>
          </p:nvPr>
        </p:nvSpPr>
        <p:spPr>
          <a:xfrm>
            <a:off x="1553084" y="469629"/>
            <a:ext cx="8767860" cy="5581481"/>
          </a:xfrm>
        </p:spPr>
        <p:txBody>
          <a:bodyPr>
            <a:normAutofit fontScale="47500" lnSpcReduction="20000"/>
          </a:bodyPr>
          <a:lstStyle/>
          <a:p>
            <a:endParaRPr lang="sk-SK" sz="3400" dirty="0" smtClean="0"/>
          </a:p>
          <a:p>
            <a:r>
              <a:rPr lang="sk-SK" sz="3400" dirty="0" smtClean="0"/>
              <a:t>Svet peňazí, financií.</a:t>
            </a:r>
          </a:p>
          <a:p>
            <a:endParaRPr lang="sk-SK" sz="3400" dirty="0"/>
          </a:p>
          <a:p>
            <a:r>
              <a:rPr lang="sk-SK" sz="3400" dirty="0"/>
              <a:t>Hra so slovami</a:t>
            </a:r>
            <a:r>
              <a:rPr lang="sk-SK" sz="3400" dirty="0" smtClean="0"/>
              <a:t>.</a:t>
            </a:r>
          </a:p>
          <a:p>
            <a:endParaRPr lang="sk-SK" sz="3400" dirty="0"/>
          </a:p>
          <a:p>
            <a:r>
              <a:rPr lang="sk-SK" sz="3600" b="1" dirty="0"/>
              <a:t>Popis </a:t>
            </a:r>
            <a:r>
              <a:rPr lang="sk-SK" sz="3400" b="1" dirty="0"/>
              <a:t>aktivity</a:t>
            </a:r>
            <a:r>
              <a:rPr lang="sk-SK" sz="3400" dirty="0"/>
              <a:t>: </a:t>
            </a:r>
            <a:r>
              <a:rPr lang="sk-SK" sz="3600" dirty="0"/>
              <a:t>žiaci vymýšľajú </a:t>
            </a:r>
            <a:r>
              <a:rPr lang="sk-SK" sz="3600" dirty="0" smtClean="0"/>
              <a:t> </a:t>
            </a:r>
            <a:r>
              <a:rPr lang="sk-SK" sz="3600" dirty="0"/>
              <a:t>slová, ktoré súvisia s </a:t>
            </a:r>
            <a:r>
              <a:rPr lang="sk-SK" sz="3600" dirty="0" smtClean="0"/>
              <a:t>financiami a následne napíšu na tieto slová príbeh, ktorý pomenujú a upravia v programe </a:t>
            </a:r>
            <a:r>
              <a:rPr lang="sk-SK" sz="3600" dirty="0" err="1" smtClean="0"/>
              <a:t>power</a:t>
            </a:r>
            <a:r>
              <a:rPr lang="sk-SK" sz="3600" dirty="0" smtClean="0"/>
              <a:t> point.</a:t>
            </a:r>
            <a:endParaRPr lang="sk-SK" sz="3600" dirty="0"/>
          </a:p>
          <a:p>
            <a:r>
              <a:rPr lang="sk-SK" dirty="0" smtClean="0"/>
              <a:t> </a:t>
            </a:r>
          </a:p>
          <a:p>
            <a:endParaRPr lang="sk-SK" dirty="0"/>
          </a:p>
          <a:p>
            <a:endParaRPr lang="sk-SK" dirty="0" smtClean="0"/>
          </a:p>
          <a:p>
            <a:endParaRPr lang="sk-SK" dirty="0"/>
          </a:p>
          <a:p>
            <a:r>
              <a:rPr lang="sk-SK" sz="3600" b="1" dirty="0" smtClean="0"/>
              <a:t>Slová</a:t>
            </a:r>
            <a:r>
              <a:rPr lang="sk-SK" sz="3600" b="1" dirty="0"/>
              <a:t>:</a:t>
            </a:r>
            <a:r>
              <a:rPr lang="sk-SK" sz="2900" dirty="0"/>
              <a:t> </a:t>
            </a:r>
          </a:p>
          <a:p>
            <a:r>
              <a:rPr lang="sk-SK" sz="4200" dirty="0"/>
              <a:t>bankomat, libra, cent, kupovanie, cenné papiere, banka, platobná karta, milionár, lotéria, milión, peňaženka, sporenie, nákup, kreditka, suma, dlhopisy, úver, úrok, trezor, cena, hodnota, bankovka, dolár, pokladňa, obchod, predaj, platidlo, zlato, kredit, účet, platenie, peniaze, bankár, striebro, burza, pôžička,</a:t>
            </a:r>
          </a:p>
          <a:p>
            <a:endParaRPr lang="sk-SK" sz="4200" dirty="0"/>
          </a:p>
          <a:p>
            <a:r>
              <a:rPr lang="sk-SK" sz="2900" dirty="0"/>
              <a:t>Zo slov deti </a:t>
            </a:r>
            <a:r>
              <a:rPr lang="sk-SK" sz="2900" dirty="0" smtClean="0"/>
              <a:t>vymysleli </a:t>
            </a:r>
            <a:r>
              <a:rPr lang="sk-SK" sz="2900" dirty="0"/>
              <a:t>a </a:t>
            </a:r>
            <a:r>
              <a:rPr lang="sk-SK" sz="2900" dirty="0" smtClean="0"/>
              <a:t>napísali </a:t>
            </a:r>
            <a:r>
              <a:rPr lang="sk-SK" sz="2900" dirty="0"/>
              <a:t>príbeh</a:t>
            </a:r>
            <a:r>
              <a:rPr lang="sk-SK" dirty="0"/>
              <a:t>.</a:t>
            </a:r>
          </a:p>
          <a:p>
            <a:endParaRPr lang="sk-SK" sz="4400" dirty="0"/>
          </a:p>
        </p:txBody>
      </p:sp>
    </p:spTree>
    <p:extLst>
      <p:ext uri="{BB962C8B-B14F-4D97-AF65-F5344CB8AC3E}">
        <p14:creationId xmlns:p14="http://schemas.microsoft.com/office/powerpoint/2010/main" val="246314214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a:bodyPr>
          <a:lstStyle/>
          <a:p>
            <a:pPr algn="ctr"/>
            <a:r>
              <a:rPr lang="sk-SK" sz="4000" dirty="0" smtClean="0"/>
              <a:t>Bankár Miliardár</a:t>
            </a:r>
            <a:endParaRPr lang="sk-SK" sz="4000" dirty="0"/>
          </a:p>
        </p:txBody>
      </p:sp>
      <p:sp>
        <p:nvSpPr>
          <p:cNvPr id="3" name="Zástupný symbol obsahu 2"/>
          <p:cNvSpPr>
            <a:spLocks noGrp="1"/>
          </p:cNvSpPr>
          <p:nvPr>
            <p:ph idx="1"/>
          </p:nvPr>
        </p:nvSpPr>
        <p:spPr/>
        <p:txBody>
          <a:bodyPr>
            <a:normAutofit/>
          </a:bodyPr>
          <a:lstStyle/>
          <a:p>
            <a:pPr marL="45720" indent="0" algn="just">
              <a:buNone/>
            </a:pPr>
            <a:r>
              <a:rPr lang="sk-SK" sz="2000" dirty="0" smtClean="0"/>
              <a:t>V meste </a:t>
            </a:r>
            <a:r>
              <a:rPr lang="sk-SK" sz="2000" dirty="0" smtClean="0">
                <a:solidFill>
                  <a:srgbClr val="FF0000"/>
                </a:solidFill>
              </a:rPr>
              <a:t>Lotéria</a:t>
            </a:r>
            <a:r>
              <a:rPr lang="sk-SK" sz="2000" dirty="0" smtClean="0"/>
              <a:t>, na vrchu </a:t>
            </a:r>
            <a:r>
              <a:rPr lang="sk-SK" sz="2000" dirty="0" smtClean="0">
                <a:solidFill>
                  <a:srgbClr val="FF0000"/>
                </a:solidFill>
              </a:rPr>
              <a:t>Úver</a:t>
            </a:r>
            <a:r>
              <a:rPr lang="sk-SK" sz="2000" dirty="0" smtClean="0"/>
              <a:t> a v chalúpke </a:t>
            </a:r>
            <a:r>
              <a:rPr lang="sk-SK" sz="2000" dirty="0" smtClean="0">
                <a:solidFill>
                  <a:srgbClr val="FF0000"/>
                </a:solidFill>
              </a:rPr>
              <a:t>Úrok</a:t>
            </a:r>
            <a:r>
              <a:rPr lang="sk-SK" sz="2000" dirty="0" smtClean="0"/>
              <a:t>, žil </a:t>
            </a:r>
            <a:r>
              <a:rPr lang="sk-SK" sz="2000" dirty="0" smtClean="0">
                <a:solidFill>
                  <a:srgbClr val="FF0000"/>
                </a:solidFill>
              </a:rPr>
              <a:t>bankár</a:t>
            </a:r>
            <a:r>
              <a:rPr lang="sk-SK" sz="2000" dirty="0" smtClean="0"/>
              <a:t>, ktorý pracoval v </a:t>
            </a:r>
            <a:r>
              <a:rPr lang="sk-SK" sz="2000" dirty="0" smtClean="0">
                <a:solidFill>
                  <a:srgbClr val="FF0000"/>
                </a:solidFill>
              </a:rPr>
              <a:t>banke</a:t>
            </a:r>
            <a:r>
              <a:rPr lang="sk-SK" sz="2000" dirty="0" smtClean="0"/>
              <a:t>. Raz išiel do </a:t>
            </a:r>
            <a:r>
              <a:rPr lang="sk-SK" sz="2000" dirty="0" smtClean="0">
                <a:solidFill>
                  <a:srgbClr val="FF0000"/>
                </a:solidFill>
              </a:rPr>
              <a:t>obchodu</a:t>
            </a:r>
            <a:r>
              <a:rPr lang="sk-SK" sz="2000" dirty="0" smtClean="0"/>
              <a:t> na </a:t>
            </a:r>
            <a:r>
              <a:rPr lang="sk-SK" sz="2000" dirty="0" smtClean="0">
                <a:solidFill>
                  <a:srgbClr val="FF0000"/>
                </a:solidFill>
              </a:rPr>
              <a:t>nákup</a:t>
            </a:r>
            <a:r>
              <a:rPr lang="sk-SK" sz="2000" dirty="0" smtClean="0"/>
              <a:t> keď  bol </a:t>
            </a:r>
            <a:r>
              <a:rPr lang="sk-SK" sz="2000" dirty="0" smtClean="0">
                <a:solidFill>
                  <a:srgbClr val="FF0000"/>
                </a:solidFill>
              </a:rPr>
              <a:t>výpredaj</a:t>
            </a:r>
            <a:r>
              <a:rPr lang="sk-SK" sz="2000" dirty="0" smtClean="0"/>
              <a:t>, ale </a:t>
            </a:r>
            <a:r>
              <a:rPr lang="sk-SK" sz="2000" dirty="0" smtClean="0">
                <a:solidFill>
                  <a:srgbClr val="FF0000"/>
                </a:solidFill>
              </a:rPr>
              <a:t>kupovanie</a:t>
            </a:r>
            <a:r>
              <a:rPr lang="sk-SK" sz="2000" dirty="0" smtClean="0"/>
              <a:t> mu prerušil </a:t>
            </a:r>
            <a:r>
              <a:rPr lang="sk-SK" sz="2000" dirty="0" smtClean="0">
                <a:solidFill>
                  <a:srgbClr val="FF0000"/>
                </a:solidFill>
              </a:rPr>
              <a:t>milionár</a:t>
            </a:r>
            <a:r>
              <a:rPr lang="sk-SK" sz="2000" dirty="0" smtClean="0"/>
              <a:t> a na </a:t>
            </a:r>
            <a:r>
              <a:rPr lang="sk-SK" sz="2000" dirty="0" smtClean="0">
                <a:solidFill>
                  <a:srgbClr val="FF0000"/>
                </a:solidFill>
              </a:rPr>
              <a:t>účte</a:t>
            </a:r>
            <a:r>
              <a:rPr lang="sk-SK" sz="2000" dirty="0" smtClean="0"/>
              <a:t> mal veľkú </a:t>
            </a:r>
            <a:r>
              <a:rPr lang="sk-SK" sz="2000" dirty="0" smtClean="0">
                <a:solidFill>
                  <a:srgbClr val="FF0000"/>
                </a:solidFill>
              </a:rPr>
              <a:t>sumu peňazí</a:t>
            </a:r>
            <a:r>
              <a:rPr lang="sk-SK" sz="2000" dirty="0" smtClean="0"/>
              <a:t>. </a:t>
            </a:r>
            <a:r>
              <a:rPr lang="sk-SK" sz="2000" dirty="0" smtClean="0">
                <a:solidFill>
                  <a:srgbClr val="FF0000"/>
                </a:solidFill>
              </a:rPr>
              <a:t>Platenie</a:t>
            </a:r>
            <a:r>
              <a:rPr lang="sk-SK" sz="2000" dirty="0" smtClean="0"/>
              <a:t> sa mu nepáčilo, lebo na </a:t>
            </a:r>
            <a:r>
              <a:rPr lang="sk-SK" sz="2000" dirty="0" smtClean="0">
                <a:solidFill>
                  <a:srgbClr val="FF0000"/>
                </a:solidFill>
              </a:rPr>
              <a:t>platobnej karte </a:t>
            </a:r>
            <a:r>
              <a:rPr lang="sk-SK" sz="2000" dirty="0" smtClean="0"/>
              <a:t>mal malý </a:t>
            </a:r>
            <a:r>
              <a:rPr lang="sk-SK" sz="2000" dirty="0" smtClean="0">
                <a:solidFill>
                  <a:srgbClr val="FF0000"/>
                </a:solidFill>
              </a:rPr>
              <a:t>kredit</a:t>
            </a:r>
            <a:r>
              <a:rPr lang="sk-SK" sz="2000" dirty="0" smtClean="0"/>
              <a:t>. Išiel sa na to pozrieť do </a:t>
            </a:r>
            <a:r>
              <a:rPr lang="sk-SK" sz="2000" dirty="0" smtClean="0">
                <a:solidFill>
                  <a:srgbClr val="FF0000"/>
                </a:solidFill>
              </a:rPr>
              <a:t>bankomatu</a:t>
            </a:r>
            <a:r>
              <a:rPr lang="sk-SK" sz="2000" dirty="0" smtClean="0"/>
              <a:t> a mal tam jeden </a:t>
            </a:r>
            <a:r>
              <a:rPr lang="sk-SK" sz="2000" dirty="0" smtClean="0">
                <a:solidFill>
                  <a:srgbClr val="FF0000"/>
                </a:solidFill>
              </a:rPr>
              <a:t>cent</a:t>
            </a:r>
            <a:r>
              <a:rPr lang="sk-SK" sz="2000" dirty="0" smtClean="0"/>
              <a:t>. Rozhodol sa, že si zoberie </a:t>
            </a:r>
            <a:r>
              <a:rPr lang="sk-SK" sz="2000" dirty="0" smtClean="0">
                <a:solidFill>
                  <a:srgbClr val="FF0000"/>
                </a:solidFill>
              </a:rPr>
              <a:t>pôžičku</a:t>
            </a:r>
            <a:r>
              <a:rPr lang="sk-SK" sz="2000" dirty="0" smtClean="0"/>
              <a:t> a praskne mu </a:t>
            </a:r>
            <a:r>
              <a:rPr lang="sk-SK" sz="2000" dirty="0" smtClean="0">
                <a:solidFill>
                  <a:srgbClr val="FF0000"/>
                </a:solidFill>
              </a:rPr>
              <a:t>peňaženka</a:t>
            </a:r>
            <a:r>
              <a:rPr lang="sk-SK" sz="2000" dirty="0" smtClean="0"/>
              <a:t>. Keď sa v meste </a:t>
            </a:r>
            <a:r>
              <a:rPr lang="sk-SK" sz="2000" dirty="0" smtClean="0">
                <a:solidFill>
                  <a:srgbClr val="FF0000"/>
                </a:solidFill>
              </a:rPr>
              <a:t>Dlhopisy</a:t>
            </a:r>
            <a:r>
              <a:rPr lang="sk-SK" sz="2000" dirty="0" smtClean="0"/>
              <a:t> konala </a:t>
            </a:r>
            <a:r>
              <a:rPr lang="sk-SK" sz="2000" dirty="0" smtClean="0">
                <a:solidFill>
                  <a:srgbClr val="FF0000"/>
                </a:solidFill>
              </a:rPr>
              <a:t>burza</a:t>
            </a:r>
            <a:r>
              <a:rPr lang="sk-SK" sz="2000" dirty="0" smtClean="0"/>
              <a:t>, išiel tam a na chvíľu prerušil </a:t>
            </a:r>
            <a:r>
              <a:rPr lang="sk-SK" sz="2000" dirty="0" smtClean="0">
                <a:solidFill>
                  <a:srgbClr val="FF0000"/>
                </a:solidFill>
              </a:rPr>
              <a:t>sporenie</a:t>
            </a:r>
            <a:r>
              <a:rPr lang="sk-SK" sz="2000" dirty="0" smtClean="0"/>
              <a:t>. Na </a:t>
            </a:r>
            <a:r>
              <a:rPr lang="sk-SK" sz="2000" dirty="0" smtClean="0">
                <a:solidFill>
                  <a:srgbClr val="FF0000"/>
                </a:solidFill>
              </a:rPr>
              <a:t>burze</a:t>
            </a:r>
            <a:r>
              <a:rPr lang="sk-SK" sz="2000" dirty="0" smtClean="0"/>
              <a:t> zohnal </a:t>
            </a:r>
            <a:r>
              <a:rPr lang="sk-SK" sz="2000" dirty="0" smtClean="0">
                <a:solidFill>
                  <a:srgbClr val="FF0000"/>
                </a:solidFill>
              </a:rPr>
              <a:t>cenné papiere </a:t>
            </a:r>
            <a:r>
              <a:rPr lang="sk-SK" sz="2000" dirty="0" smtClean="0"/>
              <a:t>a obraz. Raz </a:t>
            </a:r>
            <a:r>
              <a:rPr lang="sk-SK" sz="2000" dirty="0" smtClean="0">
                <a:solidFill>
                  <a:srgbClr val="FF0000"/>
                </a:solidFill>
              </a:rPr>
              <a:t>bankár</a:t>
            </a:r>
            <a:r>
              <a:rPr lang="sk-SK" sz="2000" dirty="0" smtClean="0"/>
              <a:t> rozmýšľal, aké </a:t>
            </a:r>
            <a:r>
              <a:rPr lang="sk-SK" sz="2000" dirty="0" smtClean="0">
                <a:solidFill>
                  <a:srgbClr val="FF0000"/>
                </a:solidFill>
              </a:rPr>
              <a:t>platidlo</a:t>
            </a:r>
            <a:r>
              <a:rPr lang="sk-SK" sz="2000" dirty="0" smtClean="0"/>
              <a:t> sa vo svete používa. Napadol mu </a:t>
            </a:r>
            <a:r>
              <a:rPr lang="sk-SK" sz="2000" dirty="0" smtClean="0">
                <a:solidFill>
                  <a:srgbClr val="FF0000"/>
                </a:solidFill>
              </a:rPr>
              <a:t>dolár</a:t>
            </a:r>
            <a:r>
              <a:rPr lang="sk-SK" sz="2000" dirty="0" smtClean="0"/>
              <a:t> a </a:t>
            </a:r>
            <a:r>
              <a:rPr lang="sk-SK" sz="2000" dirty="0" smtClean="0">
                <a:solidFill>
                  <a:srgbClr val="FF0000"/>
                </a:solidFill>
              </a:rPr>
              <a:t>libra</a:t>
            </a:r>
            <a:r>
              <a:rPr lang="sk-SK" sz="2000" dirty="0" smtClean="0"/>
              <a:t>. Prišiel do </a:t>
            </a:r>
            <a:r>
              <a:rPr lang="sk-SK" sz="2000" dirty="0" smtClean="0">
                <a:solidFill>
                  <a:srgbClr val="FF0000"/>
                </a:solidFill>
              </a:rPr>
              <a:t>banky</a:t>
            </a:r>
            <a:r>
              <a:rPr lang="sk-SK" sz="2000" dirty="0" smtClean="0"/>
              <a:t> a pozeral sa na nich a na </a:t>
            </a:r>
            <a:r>
              <a:rPr lang="sk-SK" sz="2000" dirty="0" smtClean="0">
                <a:solidFill>
                  <a:srgbClr val="FF0000"/>
                </a:solidFill>
              </a:rPr>
              <a:t>trezor</a:t>
            </a:r>
            <a:r>
              <a:rPr lang="sk-SK" sz="2000" dirty="0" smtClean="0"/>
              <a:t>, v ktorom boli uložené. Veľmi sa mu páčili. Do </a:t>
            </a:r>
            <a:r>
              <a:rPr lang="sk-SK" sz="2000" dirty="0" smtClean="0">
                <a:solidFill>
                  <a:srgbClr val="FF0000"/>
                </a:solidFill>
              </a:rPr>
              <a:t>banky</a:t>
            </a:r>
            <a:r>
              <a:rPr lang="sk-SK" sz="2000" dirty="0" smtClean="0"/>
              <a:t> prišiel </a:t>
            </a:r>
            <a:r>
              <a:rPr lang="sk-SK" sz="2000" dirty="0" smtClean="0">
                <a:solidFill>
                  <a:srgbClr val="FF0000"/>
                </a:solidFill>
              </a:rPr>
              <a:t>milionár </a:t>
            </a:r>
            <a:r>
              <a:rPr lang="sk-SK" sz="2000" dirty="0" smtClean="0"/>
              <a:t>a mal </a:t>
            </a:r>
            <a:r>
              <a:rPr lang="sk-SK" sz="2000" dirty="0" smtClean="0">
                <a:solidFill>
                  <a:srgbClr val="FF0000"/>
                </a:solidFill>
              </a:rPr>
              <a:t>milión</a:t>
            </a:r>
            <a:r>
              <a:rPr lang="sk-SK" sz="2000" dirty="0" smtClean="0"/>
              <a:t> </a:t>
            </a:r>
            <a:r>
              <a:rPr lang="sk-SK" sz="2000" dirty="0" smtClean="0">
                <a:solidFill>
                  <a:srgbClr val="FF0000"/>
                </a:solidFill>
              </a:rPr>
              <a:t>eur</a:t>
            </a:r>
            <a:r>
              <a:rPr lang="sk-SK" sz="2000" dirty="0" smtClean="0"/>
              <a:t>. </a:t>
            </a:r>
            <a:r>
              <a:rPr lang="sk-SK" sz="2000" dirty="0" smtClean="0">
                <a:solidFill>
                  <a:srgbClr val="FF0000"/>
                </a:solidFill>
              </a:rPr>
              <a:t>Bankár</a:t>
            </a:r>
            <a:r>
              <a:rPr lang="sk-SK" sz="2000" dirty="0" smtClean="0"/>
              <a:t> sa rozhodol ťažiť </a:t>
            </a:r>
            <a:r>
              <a:rPr lang="sk-SK" sz="2000" dirty="0" smtClean="0">
                <a:solidFill>
                  <a:srgbClr val="FF0000"/>
                </a:solidFill>
              </a:rPr>
              <a:t>zlato</a:t>
            </a:r>
            <a:r>
              <a:rPr lang="sk-SK" sz="2000" dirty="0" smtClean="0"/>
              <a:t> a striebro, aby bol bohatý ako on. Podarilo sa mu to, ale mal iba pol </a:t>
            </a:r>
            <a:r>
              <a:rPr lang="sk-SK" sz="2000" dirty="0" smtClean="0">
                <a:solidFill>
                  <a:srgbClr val="FF0000"/>
                </a:solidFill>
              </a:rPr>
              <a:t>milióna eur</a:t>
            </a:r>
            <a:r>
              <a:rPr lang="sk-SK" sz="2000" dirty="0" smtClean="0"/>
              <a:t>. Skúsil to ešte raz, ale nešlo mu to, tak sa rozhodol zarobiť </a:t>
            </a:r>
            <a:r>
              <a:rPr lang="sk-SK" sz="2000" dirty="0" smtClean="0">
                <a:solidFill>
                  <a:srgbClr val="FF0000"/>
                </a:solidFill>
              </a:rPr>
              <a:t>peniaze</a:t>
            </a:r>
            <a:r>
              <a:rPr lang="sk-SK" sz="2000" dirty="0" smtClean="0"/>
              <a:t> tým, že pracoval na farme. Zarobil si veľa </a:t>
            </a:r>
            <a:r>
              <a:rPr lang="sk-SK" sz="2000" dirty="0" smtClean="0">
                <a:solidFill>
                  <a:srgbClr val="FF0000"/>
                </a:solidFill>
              </a:rPr>
              <a:t>peňazí</a:t>
            </a:r>
            <a:r>
              <a:rPr lang="sk-SK" sz="2000" dirty="0" smtClean="0"/>
              <a:t> a stal sa </a:t>
            </a:r>
            <a:r>
              <a:rPr lang="sk-SK" sz="2000" dirty="0" smtClean="0">
                <a:solidFill>
                  <a:srgbClr val="FF0000"/>
                </a:solidFill>
              </a:rPr>
              <a:t>miliardárom</a:t>
            </a:r>
            <a:r>
              <a:rPr lang="sk-SK" sz="2000" dirty="0" smtClean="0"/>
              <a:t>. Kúpil si veľkú vilu a súkromnú zoo so všetkými zvieratami sveta. Tiež si kúpil tenisové kurty, jazerá, tobogany a kone. Potom zazvonil zvonec a príbehu je koniec. </a:t>
            </a:r>
            <a:endParaRPr lang="sk-SK" sz="2000" dirty="0"/>
          </a:p>
        </p:txBody>
      </p:sp>
      <p:sp>
        <p:nvSpPr>
          <p:cNvPr id="5" name="BlokTextu 4"/>
          <p:cNvSpPr txBox="1"/>
          <p:nvPr/>
        </p:nvSpPr>
        <p:spPr>
          <a:xfrm>
            <a:off x="8302428" y="6096000"/>
            <a:ext cx="1939955" cy="369332"/>
          </a:xfrm>
          <a:prstGeom prst="rect">
            <a:avLst/>
          </a:prstGeom>
          <a:noFill/>
        </p:spPr>
        <p:txBody>
          <a:bodyPr wrap="none" rtlCol="0">
            <a:spAutoFit/>
          </a:bodyPr>
          <a:lstStyle/>
          <a:p>
            <a:r>
              <a:rPr lang="sk-SK" dirty="0" smtClean="0"/>
              <a:t>Timea </a:t>
            </a:r>
            <a:r>
              <a:rPr lang="sk-SK" dirty="0" err="1" smtClean="0"/>
              <a:t>Leah</a:t>
            </a:r>
            <a:r>
              <a:rPr lang="sk-SK" dirty="0" smtClean="0"/>
              <a:t> </a:t>
            </a:r>
            <a:r>
              <a:rPr lang="sk-SK" dirty="0" err="1" smtClean="0"/>
              <a:t>Masar</a:t>
            </a:r>
            <a:endParaRPr lang="sk-SK" dirty="0"/>
          </a:p>
        </p:txBody>
      </p:sp>
      <p:pic>
        <p:nvPicPr>
          <p:cNvPr id="4" name="Obrázok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150703" y="295275"/>
            <a:ext cx="2590800" cy="1762125"/>
          </a:xfrm>
          <a:prstGeom prst="rect">
            <a:avLst/>
          </a:prstGeom>
        </p:spPr>
      </p:pic>
      <p:pic>
        <p:nvPicPr>
          <p:cNvPr id="6" name="Obrázek 5"/>
          <p:cNvPicPr>
            <a:picLocks noChangeAspect="1"/>
          </p:cNvPicPr>
          <p:nvPr/>
        </p:nvPicPr>
        <p:blipFill>
          <a:blip r:embed="rId3"/>
          <a:stretch>
            <a:fillRect/>
          </a:stretch>
        </p:blipFill>
        <p:spPr>
          <a:xfrm>
            <a:off x="1421130" y="642937"/>
            <a:ext cx="1790700" cy="1066800"/>
          </a:xfrm>
          <a:prstGeom prst="rect">
            <a:avLst/>
          </a:prstGeom>
        </p:spPr>
      </p:pic>
    </p:spTree>
    <p:extLst>
      <p:ext uri="{BB962C8B-B14F-4D97-AF65-F5344CB8AC3E}">
        <p14:creationId xmlns:p14="http://schemas.microsoft.com/office/powerpoint/2010/main" val="42308252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délník 1"/>
          <p:cNvSpPr/>
          <p:nvPr/>
        </p:nvSpPr>
        <p:spPr>
          <a:xfrm>
            <a:off x="3048000" y="1154403"/>
            <a:ext cx="6096000" cy="4911473"/>
          </a:xfrm>
          <a:prstGeom prst="rect">
            <a:avLst/>
          </a:prstGeom>
        </p:spPr>
        <p:txBody>
          <a:bodyPr>
            <a:spAutoFit/>
          </a:bodyPr>
          <a:lstStyle/>
          <a:p>
            <a:pPr algn="ctr">
              <a:lnSpc>
                <a:spcPct val="107000"/>
              </a:lnSpc>
              <a:spcAft>
                <a:spcPts val="800"/>
              </a:spcAft>
            </a:pPr>
            <a:r>
              <a:rPr lang="cs-CZ" sz="4000" dirty="0">
                <a:solidFill>
                  <a:srgbClr val="00B0F0"/>
                </a:solidFill>
                <a:latin typeface="Calibri" panose="020F0502020204030204" pitchFamily="34" charset="0"/>
                <a:ea typeface="Calibri" panose="020F0502020204030204" pitchFamily="34" charset="0"/>
                <a:cs typeface="Times New Roman" panose="02020603050405020304" pitchFamily="18" charset="0"/>
              </a:rPr>
              <a:t>Chcete být </a:t>
            </a:r>
            <a:r>
              <a:rPr lang="cs-CZ" sz="4000" dirty="0">
                <a:solidFill>
                  <a:srgbClr val="FF0000"/>
                </a:solidFill>
                <a:latin typeface="Calibri" panose="020F0502020204030204" pitchFamily="34" charset="0"/>
                <a:ea typeface="Calibri" panose="020F0502020204030204" pitchFamily="34" charset="0"/>
                <a:cs typeface="Times New Roman" panose="02020603050405020304" pitchFamily="18" charset="0"/>
              </a:rPr>
              <a:t>milionářem</a:t>
            </a:r>
            <a:r>
              <a:rPr lang="cs-CZ" sz="4000" dirty="0">
                <a:solidFill>
                  <a:srgbClr val="00B0F0"/>
                </a:solidFill>
                <a:latin typeface="Calibri" panose="020F0502020204030204" pitchFamily="34" charset="0"/>
                <a:ea typeface="Calibri" panose="020F0502020204030204" pitchFamily="34" charset="0"/>
                <a:cs typeface="Times New Roman" panose="02020603050405020304" pitchFamily="18" charset="0"/>
              </a:rPr>
              <a:t>?</a:t>
            </a:r>
            <a:endParaRPr lang="cs-CZ" sz="40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cs-CZ" dirty="0">
                <a:solidFill>
                  <a:srgbClr val="00B0F0"/>
                </a:solidFill>
                <a:latin typeface="Calibri" panose="020F0502020204030204" pitchFamily="34" charset="0"/>
                <a:ea typeface="Calibri" panose="020F0502020204030204" pitchFamily="34" charset="0"/>
                <a:cs typeface="Times New Roman" panose="02020603050405020304" pitchFamily="18" charset="0"/>
              </a:rPr>
              <a:t> </a:t>
            </a:r>
            <a:endParaRPr lang="cs-CZ" sz="12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cs-CZ" dirty="0">
                <a:solidFill>
                  <a:srgbClr val="00B0F0"/>
                </a:solidFill>
                <a:latin typeface="Calibri" panose="020F0502020204030204" pitchFamily="34" charset="0"/>
                <a:ea typeface="Calibri" panose="020F0502020204030204" pitchFamily="34" charset="0"/>
                <a:cs typeface="Times New Roman" panose="02020603050405020304" pitchFamily="18" charset="0"/>
              </a:rPr>
              <a:t>To by chtěl snad každý. Musíte si vsadit. Pokud se na vás usměje štěstí a vyhrajete, Sazka vám převede peníze do vaší </a:t>
            </a:r>
            <a:r>
              <a:rPr lang="cs-CZ" dirty="0">
                <a:solidFill>
                  <a:srgbClr val="FF0000"/>
                </a:solidFill>
                <a:latin typeface="Calibri" panose="020F0502020204030204" pitchFamily="34" charset="0"/>
                <a:ea typeface="Calibri" panose="020F0502020204030204" pitchFamily="34" charset="0"/>
                <a:cs typeface="Times New Roman" panose="02020603050405020304" pitchFamily="18" charset="0"/>
              </a:rPr>
              <a:t>banky</a:t>
            </a:r>
            <a:r>
              <a:rPr lang="cs-CZ" dirty="0">
                <a:solidFill>
                  <a:srgbClr val="00B0F0"/>
                </a:solidFill>
                <a:latin typeface="Calibri" panose="020F0502020204030204" pitchFamily="34" charset="0"/>
                <a:ea typeface="Calibri" panose="020F0502020204030204" pitchFamily="34" charset="0"/>
                <a:cs typeface="Times New Roman" panose="02020603050405020304" pitchFamily="18" charset="0"/>
              </a:rPr>
              <a:t>. V </a:t>
            </a:r>
            <a:r>
              <a:rPr lang="cs-CZ" dirty="0">
                <a:solidFill>
                  <a:srgbClr val="FF0000"/>
                </a:solidFill>
                <a:latin typeface="Calibri" panose="020F0502020204030204" pitchFamily="34" charset="0"/>
                <a:ea typeface="Calibri" panose="020F0502020204030204" pitchFamily="34" charset="0"/>
                <a:cs typeface="Times New Roman" panose="02020603050405020304" pitchFamily="18" charset="0"/>
              </a:rPr>
              <a:t>bankomatu</a:t>
            </a:r>
            <a:r>
              <a:rPr lang="cs-CZ" dirty="0">
                <a:solidFill>
                  <a:srgbClr val="00B0F0"/>
                </a:solidFill>
                <a:latin typeface="Calibri" panose="020F0502020204030204" pitchFamily="34" charset="0"/>
                <a:ea typeface="Calibri" panose="020F0502020204030204" pitchFamily="34" charset="0"/>
                <a:cs typeface="Times New Roman" panose="02020603050405020304" pitchFamily="18" charset="0"/>
              </a:rPr>
              <a:t> si je vyzvednete. </a:t>
            </a:r>
            <a:r>
              <a:rPr lang="cs-CZ" dirty="0">
                <a:solidFill>
                  <a:srgbClr val="FF0000"/>
                </a:solidFill>
                <a:latin typeface="Calibri" panose="020F0502020204030204" pitchFamily="34" charset="0"/>
                <a:ea typeface="Calibri" panose="020F0502020204030204" pitchFamily="34" charset="0"/>
                <a:cs typeface="Times New Roman" panose="02020603050405020304" pitchFamily="18" charset="0"/>
              </a:rPr>
              <a:t>Banku</a:t>
            </a:r>
            <a:r>
              <a:rPr lang="cs-CZ" dirty="0">
                <a:solidFill>
                  <a:srgbClr val="00B0F0"/>
                </a:solidFill>
                <a:latin typeface="Calibri" panose="020F0502020204030204" pitchFamily="34" charset="0"/>
                <a:ea typeface="Calibri" panose="020F0502020204030204" pitchFamily="34" charset="0"/>
                <a:cs typeface="Times New Roman" panose="02020603050405020304" pitchFamily="18" charset="0"/>
              </a:rPr>
              <a:t> mám kousek od svého domova. Můžete splatit všechny </a:t>
            </a:r>
            <a:r>
              <a:rPr lang="cs-CZ" dirty="0">
                <a:solidFill>
                  <a:srgbClr val="FF0000"/>
                </a:solidFill>
                <a:latin typeface="Calibri" panose="020F0502020204030204" pitchFamily="34" charset="0"/>
                <a:ea typeface="Calibri" panose="020F0502020204030204" pitchFamily="34" charset="0"/>
                <a:cs typeface="Times New Roman" panose="02020603050405020304" pitchFamily="18" charset="0"/>
              </a:rPr>
              <a:t>půjčky</a:t>
            </a:r>
            <a:r>
              <a:rPr lang="cs-CZ" dirty="0">
                <a:solidFill>
                  <a:srgbClr val="00B0F0"/>
                </a:solidFill>
                <a:latin typeface="Calibri" panose="020F0502020204030204" pitchFamily="34" charset="0"/>
                <a:ea typeface="Calibri" panose="020F0502020204030204" pitchFamily="34" charset="0"/>
                <a:cs typeface="Times New Roman" panose="02020603050405020304" pitchFamily="18" charset="0"/>
              </a:rPr>
              <a:t>. V </a:t>
            </a:r>
            <a:r>
              <a:rPr lang="cs-CZ" dirty="0">
                <a:solidFill>
                  <a:srgbClr val="FF0000"/>
                </a:solidFill>
                <a:latin typeface="Calibri" panose="020F0502020204030204" pitchFamily="34" charset="0"/>
                <a:ea typeface="Calibri" panose="020F0502020204030204" pitchFamily="34" charset="0"/>
                <a:cs typeface="Times New Roman" panose="02020603050405020304" pitchFamily="18" charset="0"/>
              </a:rPr>
              <a:t>peněžence</a:t>
            </a:r>
            <a:r>
              <a:rPr lang="cs-CZ" dirty="0">
                <a:solidFill>
                  <a:srgbClr val="00B0F0"/>
                </a:solidFill>
                <a:latin typeface="Calibri" panose="020F0502020204030204" pitchFamily="34" charset="0"/>
                <a:ea typeface="Calibri" panose="020F0502020204030204" pitchFamily="34" charset="0"/>
                <a:cs typeface="Times New Roman" panose="02020603050405020304" pitchFamily="18" charset="0"/>
              </a:rPr>
              <a:t> budete mít tolik peněz, že si jich budete muset koupit deset. Potom zavést nějaké to </a:t>
            </a:r>
            <a:r>
              <a:rPr lang="cs-CZ" dirty="0">
                <a:solidFill>
                  <a:srgbClr val="FF0000"/>
                </a:solidFill>
                <a:latin typeface="Calibri" panose="020F0502020204030204" pitchFamily="34" charset="0"/>
                <a:ea typeface="Calibri" panose="020F0502020204030204" pitchFamily="34" charset="0"/>
                <a:cs typeface="Times New Roman" panose="02020603050405020304" pitchFamily="18" charset="0"/>
              </a:rPr>
              <a:t>spoření</a:t>
            </a:r>
            <a:r>
              <a:rPr lang="cs-CZ" dirty="0">
                <a:solidFill>
                  <a:srgbClr val="00B0F0"/>
                </a:solidFill>
                <a:latin typeface="Calibri" panose="020F0502020204030204" pitchFamily="34" charset="0"/>
                <a:ea typeface="Calibri" panose="020F0502020204030204" pitchFamily="34" charset="0"/>
                <a:cs typeface="Times New Roman" panose="02020603050405020304" pitchFamily="18" charset="0"/>
              </a:rPr>
              <a:t>. Můžete chodit na velké </a:t>
            </a:r>
            <a:r>
              <a:rPr lang="cs-CZ" dirty="0">
                <a:solidFill>
                  <a:srgbClr val="FF0000"/>
                </a:solidFill>
                <a:latin typeface="Calibri" panose="020F0502020204030204" pitchFamily="34" charset="0"/>
                <a:ea typeface="Calibri" panose="020F0502020204030204" pitchFamily="34" charset="0"/>
                <a:cs typeface="Times New Roman" panose="02020603050405020304" pitchFamily="18" charset="0"/>
              </a:rPr>
              <a:t>nákupy</a:t>
            </a:r>
            <a:r>
              <a:rPr lang="cs-CZ" dirty="0">
                <a:solidFill>
                  <a:srgbClr val="00B0F0"/>
                </a:solidFill>
                <a:latin typeface="Calibri" panose="020F0502020204030204" pitchFamily="34" charset="0"/>
                <a:ea typeface="Calibri" panose="020F0502020204030204" pitchFamily="34" charset="0"/>
                <a:cs typeface="Times New Roman" panose="02020603050405020304" pitchFamily="18" charset="0"/>
              </a:rPr>
              <a:t> a nebudete muset platit </a:t>
            </a:r>
            <a:r>
              <a:rPr lang="cs-CZ" dirty="0">
                <a:solidFill>
                  <a:srgbClr val="FF0000"/>
                </a:solidFill>
                <a:latin typeface="Calibri" panose="020F0502020204030204" pitchFamily="34" charset="0"/>
                <a:ea typeface="Calibri" panose="020F0502020204030204" pitchFamily="34" charset="0"/>
                <a:cs typeface="Times New Roman" panose="02020603050405020304" pitchFamily="18" charset="0"/>
              </a:rPr>
              <a:t>platební</a:t>
            </a:r>
            <a:r>
              <a:rPr lang="cs-CZ" dirty="0">
                <a:solidFill>
                  <a:srgbClr val="00B0F0"/>
                </a:solidFill>
                <a:latin typeface="Calibri" panose="020F0502020204030204" pitchFamily="34" charset="0"/>
                <a:ea typeface="Calibri" panose="020F0502020204030204" pitchFamily="34" charset="0"/>
                <a:cs typeface="Times New Roman" panose="02020603050405020304" pitchFamily="18" charset="0"/>
              </a:rPr>
              <a:t> </a:t>
            </a:r>
            <a:r>
              <a:rPr lang="cs-CZ" dirty="0">
                <a:solidFill>
                  <a:srgbClr val="FF0000"/>
                </a:solidFill>
                <a:latin typeface="Calibri" panose="020F0502020204030204" pitchFamily="34" charset="0"/>
                <a:ea typeface="Calibri" panose="020F0502020204030204" pitchFamily="34" charset="0"/>
                <a:cs typeface="Times New Roman" panose="02020603050405020304" pitchFamily="18" charset="0"/>
              </a:rPr>
              <a:t>kartou</a:t>
            </a:r>
            <a:r>
              <a:rPr lang="cs-CZ" dirty="0">
                <a:solidFill>
                  <a:srgbClr val="00B0F0"/>
                </a:solidFill>
                <a:latin typeface="Calibri" panose="020F0502020204030204" pitchFamily="34" charset="0"/>
                <a:ea typeface="Calibri" panose="020F0502020204030204" pitchFamily="34" charset="0"/>
                <a:cs typeface="Times New Roman" panose="02020603050405020304" pitchFamily="18" charset="0"/>
              </a:rPr>
              <a:t>. Nebo si můžete koupit závodní auta, luxusní auta nebo normální rodinná auta. A dokonce nějaký ten barák. Zda v přírodě, na kopci, ve městě nebo na vesnici to je jenom na vás. Za ty pořádné peníze si můžete koupit i několik </a:t>
            </a:r>
            <a:r>
              <a:rPr lang="cs-CZ" dirty="0">
                <a:solidFill>
                  <a:srgbClr val="FF0000"/>
                </a:solidFill>
                <a:latin typeface="Calibri" panose="020F0502020204030204" pitchFamily="34" charset="0"/>
                <a:ea typeface="Calibri" panose="020F0502020204030204" pitchFamily="34" charset="0"/>
                <a:cs typeface="Times New Roman" panose="02020603050405020304" pitchFamily="18" charset="0"/>
              </a:rPr>
              <a:t>zlata</a:t>
            </a:r>
            <a:r>
              <a:rPr lang="cs-CZ" dirty="0">
                <a:solidFill>
                  <a:srgbClr val="00B0F0"/>
                </a:solidFill>
                <a:latin typeface="Calibri" panose="020F0502020204030204" pitchFamily="34" charset="0"/>
                <a:ea typeface="Calibri" panose="020F0502020204030204" pitchFamily="34" charset="0"/>
                <a:cs typeface="Times New Roman" panose="02020603050405020304" pitchFamily="18" charset="0"/>
              </a:rPr>
              <a:t>. </a:t>
            </a:r>
            <a:r>
              <a:rPr lang="cs-CZ" dirty="0">
                <a:solidFill>
                  <a:srgbClr val="FF0000"/>
                </a:solidFill>
                <a:latin typeface="Calibri" panose="020F0502020204030204" pitchFamily="34" charset="0"/>
                <a:ea typeface="Calibri" panose="020F0502020204030204" pitchFamily="34" charset="0"/>
                <a:cs typeface="Times New Roman" panose="02020603050405020304" pitchFamily="18" charset="0"/>
              </a:rPr>
              <a:t>Hodnota</a:t>
            </a:r>
            <a:r>
              <a:rPr lang="cs-CZ" dirty="0">
                <a:solidFill>
                  <a:srgbClr val="00B0F0"/>
                </a:solidFill>
                <a:latin typeface="Calibri" panose="020F0502020204030204" pitchFamily="34" charset="0"/>
                <a:ea typeface="Calibri" panose="020F0502020204030204" pitchFamily="34" charset="0"/>
                <a:cs typeface="Times New Roman" panose="02020603050405020304" pitchFamily="18" charset="0"/>
              </a:rPr>
              <a:t> </a:t>
            </a:r>
            <a:r>
              <a:rPr lang="cs-CZ" dirty="0">
                <a:solidFill>
                  <a:srgbClr val="FF0000"/>
                </a:solidFill>
                <a:latin typeface="Calibri" panose="020F0502020204030204" pitchFamily="34" charset="0"/>
                <a:ea typeface="Calibri" panose="020F0502020204030204" pitchFamily="34" charset="0"/>
                <a:cs typeface="Times New Roman" panose="02020603050405020304" pitchFamily="18" charset="0"/>
              </a:rPr>
              <a:t>zlata</a:t>
            </a:r>
            <a:r>
              <a:rPr lang="cs-CZ" dirty="0">
                <a:solidFill>
                  <a:srgbClr val="00B0F0"/>
                </a:solidFill>
                <a:latin typeface="Calibri" panose="020F0502020204030204" pitchFamily="34" charset="0"/>
                <a:ea typeface="Calibri" panose="020F0502020204030204" pitchFamily="34" charset="0"/>
                <a:cs typeface="Times New Roman" panose="02020603050405020304" pitchFamily="18" charset="0"/>
              </a:rPr>
              <a:t> nikdy neklesne.</a:t>
            </a:r>
            <a:endParaRPr lang="cs-CZ" sz="12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cs-CZ" dirty="0">
                <a:solidFill>
                  <a:srgbClr val="00B0F0"/>
                </a:solidFill>
                <a:latin typeface="Calibri" panose="020F0502020204030204" pitchFamily="34" charset="0"/>
                <a:ea typeface="Calibri" panose="020F0502020204030204" pitchFamily="34" charset="0"/>
                <a:cs typeface="Times New Roman" panose="02020603050405020304" pitchFamily="18" charset="0"/>
              </a:rPr>
              <a:t>Napsal: Jan Drtina</a:t>
            </a:r>
            <a:endParaRPr lang="cs-CZ" sz="12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3" name="Obrázek 2"/>
          <p:cNvPicPr>
            <a:picLocks noChangeAspect="1"/>
          </p:cNvPicPr>
          <p:nvPr/>
        </p:nvPicPr>
        <p:blipFill>
          <a:blip r:embed="rId2"/>
          <a:stretch>
            <a:fillRect/>
          </a:stretch>
        </p:blipFill>
        <p:spPr>
          <a:xfrm>
            <a:off x="8929280" y="4740329"/>
            <a:ext cx="2827291" cy="1590803"/>
          </a:xfrm>
          <a:prstGeom prst="rect">
            <a:avLst/>
          </a:prstGeom>
        </p:spPr>
      </p:pic>
      <p:pic>
        <p:nvPicPr>
          <p:cNvPr id="4" name="Obrázek 3"/>
          <p:cNvPicPr>
            <a:picLocks noChangeAspect="1"/>
          </p:cNvPicPr>
          <p:nvPr/>
        </p:nvPicPr>
        <p:blipFill>
          <a:blip r:embed="rId3"/>
          <a:stretch>
            <a:fillRect/>
          </a:stretch>
        </p:blipFill>
        <p:spPr>
          <a:xfrm>
            <a:off x="435430" y="597354"/>
            <a:ext cx="1924594" cy="1158752"/>
          </a:xfrm>
          <a:prstGeom prst="rect">
            <a:avLst/>
          </a:prstGeom>
        </p:spPr>
      </p:pic>
    </p:spTree>
    <p:extLst>
      <p:ext uri="{BB962C8B-B14F-4D97-AF65-F5344CB8AC3E}">
        <p14:creationId xmlns:p14="http://schemas.microsoft.com/office/powerpoint/2010/main" val="11723557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a:bodyPr>
          <a:lstStyle/>
          <a:p>
            <a:pPr algn="ctr"/>
            <a:r>
              <a:rPr lang="sk-SK" sz="4000" dirty="0" smtClean="0"/>
              <a:t>Ako sa môže vyvŕšiť celkom obyčajný deň</a:t>
            </a:r>
            <a:endParaRPr lang="sk-SK" sz="4000" dirty="0"/>
          </a:p>
        </p:txBody>
      </p:sp>
      <p:sp>
        <p:nvSpPr>
          <p:cNvPr id="5" name="BlokTextu 4"/>
          <p:cNvSpPr txBox="1"/>
          <p:nvPr/>
        </p:nvSpPr>
        <p:spPr>
          <a:xfrm>
            <a:off x="10008973" y="6096000"/>
            <a:ext cx="1762898" cy="400110"/>
          </a:xfrm>
          <a:prstGeom prst="rect">
            <a:avLst/>
          </a:prstGeom>
          <a:noFill/>
        </p:spPr>
        <p:txBody>
          <a:bodyPr wrap="square" rtlCol="0">
            <a:spAutoFit/>
          </a:bodyPr>
          <a:lstStyle/>
          <a:p>
            <a:r>
              <a:rPr lang="sk-SK" sz="2000" b="1" dirty="0" smtClean="0">
                <a:solidFill>
                  <a:schemeClr val="accent1"/>
                </a:solidFill>
              </a:rPr>
              <a:t>Tomáš </a:t>
            </a:r>
            <a:r>
              <a:rPr lang="sk-SK" sz="2000" b="1" dirty="0" err="1" smtClean="0">
                <a:solidFill>
                  <a:schemeClr val="accent1"/>
                </a:solidFill>
              </a:rPr>
              <a:t>Kuník</a:t>
            </a:r>
            <a:endParaRPr lang="sk-SK" sz="2000" b="1" dirty="0">
              <a:solidFill>
                <a:schemeClr val="accent1"/>
              </a:solidFill>
            </a:endParaRPr>
          </a:p>
        </p:txBody>
      </p:sp>
      <p:pic>
        <p:nvPicPr>
          <p:cNvPr id="4" name="Obrázok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3231" y="4331782"/>
            <a:ext cx="1672778" cy="1672778"/>
          </a:xfrm>
          <a:prstGeom prst="rect">
            <a:avLst/>
          </a:prstGeom>
        </p:spPr>
      </p:pic>
      <p:pic>
        <p:nvPicPr>
          <p:cNvPr id="6" name="Obrázok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75031" y="4396536"/>
            <a:ext cx="1039253" cy="1454954"/>
          </a:xfrm>
          <a:prstGeom prst="rect">
            <a:avLst/>
          </a:prstGeom>
        </p:spPr>
      </p:pic>
      <p:pic>
        <p:nvPicPr>
          <p:cNvPr id="7" name="Obrázok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345883" y="4357005"/>
            <a:ext cx="1542229" cy="1542229"/>
          </a:xfrm>
          <a:prstGeom prst="rect">
            <a:avLst/>
          </a:prstGeom>
        </p:spPr>
      </p:pic>
      <p:pic>
        <p:nvPicPr>
          <p:cNvPr id="8" name="Obrázok 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199708" y="4371082"/>
            <a:ext cx="1068421" cy="1605551"/>
          </a:xfrm>
          <a:prstGeom prst="rect">
            <a:avLst/>
          </a:prstGeom>
        </p:spPr>
      </p:pic>
      <p:pic>
        <p:nvPicPr>
          <p:cNvPr id="9" name="Obrázok 8"/>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409218" y="4382723"/>
            <a:ext cx="1573891" cy="1573891"/>
          </a:xfrm>
          <a:prstGeom prst="rect">
            <a:avLst/>
          </a:prstGeom>
        </p:spPr>
      </p:pic>
      <p:pic>
        <p:nvPicPr>
          <p:cNvPr id="10" name="Obrázok 9"/>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8216539" y="4393095"/>
            <a:ext cx="629802" cy="1461835"/>
          </a:xfrm>
          <a:prstGeom prst="rect">
            <a:avLst/>
          </a:prstGeom>
        </p:spPr>
      </p:pic>
      <p:pic>
        <p:nvPicPr>
          <p:cNvPr id="11" name="Obrázok 10"/>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9314990" y="4354796"/>
            <a:ext cx="693983" cy="1621837"/>
          </a:xfrm>
          <a:prstGeom prst="rect">
            <a:avLst/>
          </a:prstGeom>
        </p:spPr>
      </p:pic>
      <p:pic>
        <p:nvPicPr>
          <p:cNvPr id="12" name="Obrázok 11"/>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0382081" y="4393095"/>
            <a:ext cx="1184689" cy="1514643"/>
          </a:xfrm>
          <a:prstGeom prst="rect">
            <a:avLst/>
          </a:prstGeom>
        </p:spPr>
      </p:pic>
      <p:pic>
        <p:nvPicPr>
          <p:cNvPr id="13" name="Obrázok 12"/>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9550055" y="3476742"/>
            <a:ext cx="1741265" cy="870633"/>
          </a:xfrm>
          <a:prstGeom prst="rect">
            <a:avLst/>
          </a:prstGeom>
        </p:spPr>
      </p:pic>
      <p:sp>
        <p:nvSpPr>
          <p:cNvPr id="3" name="Zástupný symbol obsahu 2"/>
          <p:cNvSpPr>
            <a:spLocks noGrp="1"/>
          </p:cNvSpPr>
          <p:nvPr>
            <p:ph idx="1"/>
          </p:nvPr>
        </p:nvSpPr>
        <p:spPr/>
        <p:txBody>
          <a:bodyPr>
            <a:normAutofit/>
          </a:bodyPr>
          <a:lstStyle/>
          <a:p>
            <a:pPr marL="45720" indent="0" algn="just">
              <a:buNone/>
            </a:pPr>
            <a:r>
              <a:rPr lang="sk-SK" sz="2000" dirty="0" smtClean="0"/>
              <a:t>Bola raz Peťka </a:t>
            </a:r>
            <a:r>
              <a:rPr lang="sk-SK" sz="2000" dirty="0" smtClean="0">
                <a:solidFill>
                  <a:srgbClr val="FF0000"/>
                </a:solidFill>
              </a:rPr>
              <a:t>Bankovka</a:t>
            </a:r>
            <a:r>
              <a:rPr lang="sk-SK" sz="2000" dirty="0" smtClean="0"/>
              <a:t> a </a:t>
            </a:r>
            <a:r>
              <a:rPr lang="sk-SK" sz="2000" dirty="0" smtClean="0">
                <a:solidFill>
                  <a:srgbClr val="FF0000"/>
                </a:solidFill>
              </a:rPr>
              <a:t>Dolár</a:t>
            </a:r>
            <a:r>
              <a:rPr lang="sk-SK" sz="2000" dirty="0" smtClean="0"/>
              <a:t>. Stretli sa </a:t>
            </a:r>
            <a:r>
              <a:rPr lang="sk-SK" sz="2000" dirty="0" smtClean="0">
                <a:solidFill>
                  <a:srgbClr val="FF0000"/>
                </a:solidFill>
              </a:rPr>
              <a:t>v banke </a:t>
            </a:r>
            <a:r>
              <a:rPr lang="sk-SK" sz="2000" dirty="0" smtClean="0"/>
              <a:t>a rozprávali si svoje názory </a:t>
            </a:r>
            <a:r>
              <a:rPr lang="sk-SK" sz="2000" dirty="0" smtClean="0">
                <a:solidFill>
                  <a:srgbClr val="FF0000"/>
                </a:solidFill>
              </a:rPr>
              <a:t>o Eure</a:t>
            </a:r>
            <a:r>
              <a:rPr lang="sk-SK" sz="2000" dirty="0" smtClean="0"/>
              <a:t>. </a:t>
            </a:r>
            <a:r>
              <a:rPr lang="sk-SK" sz="2000" dirty="0" smtClean="0">
                <a:solidFill>
                  <a:srgbClr val="FF0000"/>
                </a:solidFill>
              </a:rPr>
              <a:t>Euro</a:t>
            </a:r>
            <a:r>
              <a:rPr lang="sk-SK" sz="2000" dirty="0" smtClean="0"/>
              <a:t> je vládca všetkých</a:t>
            </a:r>
            <a:r>
              <a:rPr lang="sk-SK" sz="2000" dirty="0" smtClean="0">
                <a:solidFill>
                  <a:srgbClr val="FF0000"/>
                </a:solidFill>
              </a:rPr>
              <a:t> peňazí </a:t>
            </a:r>
            <a:r>
              <a:rPr lang="sk-SK" sz="2000" dirty="0" smtClean="0"/>
              <a:t>v niektorých európskych krajinách. Peťka počas rozhovoru dostala SMS-ku, že jej brat </a:t>
            </a:r>
            <a:r>
              <a:rPr lang="sk-SK" sz="2000" dirty="0" smtClean="0">
                <a:solidFill>
                  <a:srgbClr val="FF0000"/>
                </a:solidFill>
              </a:rPr>
              <a:t>Trezor</a:t>
            </a:r>
            <a:r>
              <a:rPr lang="sk-SK" sz="2000" dirty="0" smtClean="0"/>
              <a:t> vyhral </a:t>
            </a:r>
            <a:r>
              <a:rPr lang="sk-SK" sz="2000" dirty="0" smtClean="0">
                <a:solidFill>
                  <a:srgbClr val="FF0000"/>
                </a:solidFill>
              </a:rPr>
              <a:t>v lotérii milión eur</a:t>
            </a:r>
            <a:r>
              <a:rPr lang="sk-SK" sz="2000" dirty="0" smtClean="0"/>
              <a:t>! „Je z neho </a:t>
            </a:r>
            <a:r>
              <a:rPr lang="sk-SK" sz="2000" dirty="0" smtClean="0">
                <a:solidFill>
                  <a:srgbClr val="FF0000"/>
                </a:solidFill>
              </a:rPr>
              <a:t>milionár</a:t>
            </a:r>
            <a:r>
              <a:rPr lang="sk-SK" sz="2000" dirty="0" smtClean="0"/>
              <a:t>!“ zakričala Peťka. </a:t>
            </a:r>
            <a:r>
              <a:rPr lang="sk-SK" sz="2000" dirty="0" smtClean="0">
                <a:solidFill>
                  <a:srgbClr val="FF0000"/>
                </a:solidFill>
              </a:rPr>
              <a:t>Trezor</a:t>
            </a:r>
            <a:r>
              <a:rPr lang="sk-SK" sz="2000" dirty="0" smtClean="0"/>
              <a:t> si našťastie váži každý </a:t>
            </a:r>
            <a:r>
              <a:rPr lang="sk-SK" sz="2000" dirty="0" smtClean="0">
                <a:solidFill>
                  <a:srgbClr val="FF0000"/>
                </a:solidFill>
              </a:rPr>
              <a:t>cent</a:t>
            </a:r>
            <a:r>
              <a:rPr lang="sk-SK" sz="2000" dirty="0" smtClean="0"/>
              <a:t>. Založil si nový</a:t>
            </a:r>
            <a:r>
              <a:rPr lang="sk-SK" sz="2000" dirty="0" smtClean="0">
                <a:solidFill>
                  <a:srgbClr val="FF0000"/>
                </a:solidFill>
              </a:rPr>
              <a:t> účet </a:t>
            </a:r>
            <a:r>
              <a:rPr lang="sk-SK" sz="2000" dirty="0" smtClean="0"/>
              <a:t>a nad jeho </a:t>
            </a:r>
            <a:r>
              <a:rPr lang="sk-SK" sz="2000" dirty="0" smtClean="0">
                <a:solidFill>
                  <a:srgbClr val="FF0000"/>
                </a:solidFill>
              </a:rPr>
              <a:t>peniazmi</a:t>
            </a:r>
            <a:r>
              <a:rPr lang="sk-SK" sz="2000" dirty="0" smtClean="0"/>
              <a:t> vládne Sporilka (to je stvorenie vhodné na </a:t>
            </a:r>
            <a:r>
              <a:rPr lang="sk-SK" sz="2000" dirty="0" smtClean="0">
                <a:solidFill>
                  <a:srgbClr val="FF0000"/>
                </a:solidFill>
              </a:rPr>
              <a:t>sporenie</a:t>
            </a:r>
            <a:r>
              <a:rPr lang="sk-SK" sz="2000" dirty="0" smtClean="0"/>
              <a:t>). Celá rodina si vychutnávala </a:t>
            </a:r>
            <a:r>
              <a:rPr lang="sk-SK" sz="2000" dirty="0" smtClean="0">
                <a:solidFill>
                  <a:srgbClr val="FF0000"/>
                </a:solidFill>
              </a:rPr>
              <a:t>výlety</a:t>
            </a:r>
            <a:r>
              <a:rPr lang="sk-SK" sz="2000" dirty="0" smtClean="0"/>
              <a:t>, z ktorých si prinášali </a:t>
            </a:r>
            <a:r>
              <a:rPr lang="sk-SK" sz="2000" dirty="0" smtClean="0">
                <a:solidFill>
                  <a:srgbClr val="FF0000"/>
                </a:solidFill>
              </a:rPr>
              <a:t>veľa</a:t>
            </a:r>
            <a:r>
              <a:rPr lang="sk-SK" sz="2000" dirty="0" smtClean="0"/>
              <a:t> zážitkov. A keďže boli</a:t>
            </a:r>
            <a:r>
              <a:rPr lang="sk-SK" sz="2000" dirty="0" smtClean="0">
                <a:solidFill>
                  <a:srgbClr val="FF0000"/>
                </a:solidFill>
              </a:rPr>
              <a:t> šetrní</a:t>
            </a:r>
            <a:r>
              <a:rPr lang="sk-SK" sz="2000" dirty="0" smtClean="0"/>
              <a:t>, </a:t>
            </a:r>
            <a:r>
              <a:rPr lang="sk-SK" sz="2000" dirty="0" smtClean="0">
                <a:solidFill>
                  <a:srgbClr val="FF0000"/>
                </a:solidFill>
              </a:rPr>
              <a:t>na výlety </a:t>
            </a:r>
            <a:r>
              <a:rPr lang="sk-SK" sz="2000" dirty="0" smtClean="0"/>
              <a:t>chodia dodnes.</a:t>
            </a:r>
            <a:endParaRPr lang="sk-SK" sz="2000" dirty="0"/>
          </a:p>
        </p:txBody>
      </p:sp>
      <p:pic>
        <p:nvPicPr>
          <p:cNvPr id="14" name="Obrázok 13"/>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266094" y="414292"/>
            <a:ext cx="1457510" cy="1242998"/>
          </a:xfrm>
          <a:prstGeom prst="rect">
            <a:avLst/>
          </a:prstGeom>
        </p:spPr>
      </p:pic>
      <p:pic>
        <p:nvPicPr>
          <p:cNvPr id="15" name="Obrázek 14"/>
          <p:cNvPicPr>
            <a:picLocks noChangeAspect="1"/>
          </p:cNvPicPr>
          <p:nvPr/>
        </p:nvPicPr>
        <p:blipFill>
          <a:blip r:embed="rId12"/>
          <a:stretch>
            <a:fillRect/>
          </a:stretch>
        </p:blipFill>
        <p:spPr>
          <a:xfrm>
            <a:off x="10573354" y="308775"/>
            <a:ext cx="1119354" cy="666849"/>
          </a:xfrm>
          <a:prstGeom prst="rect">
            <a:avLst/>
          </a:prstGeom>
        </p:spPr>
      </p:pic>
    </p:spTree>
    <p:extLst>
      <p:ext uri="{BB962C8B-B14F-4D97-AF65-F5344CB8AC3E}">
        <p14:creationId xmlns:p14="http://schemas.microsoft.com/office/powerpoint/2010/main" val="26747421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4" presetClass="emph" presetSubtype="0" fill="hold" grpId="0" nodeType="afterEffect">
                                  <p:stCondLst>
                                    <p:cond delay="0"/>
                                  </p:stCondLst>
                                  <p:iterate type="lt">
                                    <p:tmPct val="10000"/>
                                  </p:iterate>
                                  <p:childTnLst>
                                    <p:animMotion origin="layout" path="M 0.0 0.0 L 0.0 -0.07213" pathEditMode="relative" ptsTypes="">
                                      <p:cBhvr>
                                        <p:cTn id="6" dur="250" accel="50000" decel="50000" autoRev="1" fill="hold">
                                          <p:stCondLst>
                                            <p:cond delay="0"/>
                                          </p:stCondLst>
                                        </p:cTn>
                                        <p:tgtEl>
                                          <p:spTgt spid="2"/>
                                        </p:tgtEl>
                                        <p:attrNameLst>
                                          <p:attrName>ppt_x</p:attrName>
                                          <p:attrName>ppt_y</p:attrName>
                                        </p:attrNameLst>
                                      </p:cBhvr>
                                    </p:animMotion>
                                    <p:animRot by="1500000">
                                      <p:cBhvr>
                                        <p:cTn id="7" dur="125" fill="hold">
                                          <p:stCondLst>
                                            <p:cond delay="0"/>
                                          </p:stCondLst>
                                        </p:cTn>
                                        <p:tgtEl>
                                          <p:spTgt spid="2"/>
                                        </p:tgtEl>
                                        <p:attrNameLst>
                                          <p:attrName>r</p:attrName>
                                        </p:attrNameLst>
                                      </p:cBhvr>
                                    </p:animRot>
                                    <p:animRot by="-1500000">
                                      <p:cBhvr>
                                        <p:cTn id="8" dur="125" fill="hold">
                                          <p:stCondLst>
                                            <p:cond delay="125"/>
                                          </p:stCondLst>
                                        </p:cTn>
                                        <p:tgtEl>
                                          <p:spTgt spid="2"/>
                                        </p:tgtEl>
                                        <p:attrNameLst>
                                          <p:attrName>r</p:attrName>
                                        </p:attrNameLst>
                                      </p:cBhvr>
                                    </p:animRot>
                                    <p:animRot by="-1500000">
                                      <p:cBhvr>
                                        <p:cTn id="9" dur="125" fill="hold">
                                          <p:stCondLst>
                                            <p:cond delay="250"/>
                                          </p:stCondLst>
                                        </p:cTn>
                                        <p:tgtEl>
                                          <p:spTgt spid="2"/>
                                        </p:tgtEl>
                                        <p:attrNameLst>
                                          <p:attrName>r</p:attrName>
                                        </p:attrNameLst>
                                      </p:cBhvr>
                                    </p:animRot>
                                    <p:animRot by="1500000">
                                      <p:cBhvr>
                                        <p:cTn id="10" dur="125" fill="hold">
                                          <p:stCondLst>
                                            <p:cond delay="375"/>
                                          </p:stCondLst>
                                        </p:cTn>
                                        <p:tgtEl>
                                          <p:spTgt spid="2"/>
                                        </p:tgtEl>
                                        <p:attrNameLst>
                                          <p:attrName>r</p:attrName>
                                        </p:attrNameLst>
                                      </p:cBhvr>
                                    </p:animRot>
                                  </p:childTnLst>
                                </p:cTn>
                              </p:par>
                            </p:childTnLst>
                          </p:cTn>
                        </p:par>
                      </p:childTnLst>
                    </p:cTn>
                  </p:par>
                  <p:par>
                    <p:cTn id="11" fill="hold">
                      <p:stCondLst>
                        <p:cond delay="indefinite"/>
                      </p:stCondLst>
                      <p:childTnLst>
                        <p:par>
                          <p:cTn id="12" fill="hold">
                            <p:stCondLst>
                              <p:cond delay="0"/>
                            </p:stCondLst>
                            <p:childTnLst>
                              <p:par>
                                <p:cTn id="13" presetID="56" presetClass="entr" presetSubtype="0" fill="hold" nodeType="clickEffect">
                                  <p:stCondLst>
                                    <p:cond delay="0"/>
                                  </p:stCondLst>
                                  <p:iterate type="lt">
                                    <p:tmPct val="10000"/>
                                  </p:iterate>
                                  <p:childTnLst>
                                    <p:set>
                                      <p:cBhvr>
                                        <p:cTn id="14" dur="1" fill="hold">
                                          <p:stCondLst>
                                            <p:cond delay="0"/>
                                          </p:stCondLst>
                                        </p:cTn>
                                        <p:tgtEl>
                                          <p:spTgt spid="3"/>
                                        </p:tgtEl>
                                        <p:attrNameLst>
                                          <p:attrName>style.visibility</p:attrName>
                                        </p:attrNameLst>
                                      </p:cBhvr>
                                      <p:to>
                                        <p:strVal val="visible"/>
                                      </p:to>
                                    </p:set>
                                    <p:anim by="(-#ppt_w*2)" calcmode="lin" valueType="num">
                                      <p:cBhvr rctx="PPT">
                                        <p:cTn id="15" dur="125" autoRev="1" fill="hold">
                                          <p:stCondLst>
                                            <p:cond delay="0"/>
                                          </p:stCondLst>
                                        </p:cTn>
                                        <p:tgtEl>
                                          <p:spTgt spid="3"/>
                                        </p:tgtEl>
                                        <p:attrNameLst>
                                          <p:attrName>ppt_w</p:attrName>
                                        </p:attrNameLst>
                                      </p:cBhvr>
                                    </p:anim>
                                    <p:anim by="(#ppt_w*0.50)" calcmode="lin" valueType="num">
                                      <p:cBhvr>
                                        <p:cTn id="16" dur="125" decel="50000" autoRev="1" fill="hold">
                                          <p:stCondLst>
                                            <p:cond delay="0"/>
                                          </p:stCondLst>
                                        </p:cTn>
                                        <p:tgtEl>
                                          <p:spTgt spid="3"/>
                                        </p:tgtEl>
                                        <p:attrNameLst>
                                          <p:attrName>ppt_x</p:attrName>
                                        </p:attrNameLst>
                                      </p:cBhvr>
                                    </p:anim>
                                    <p:anim from="(-#ppt_h/2)" to="(#ppt_y)" calcmode="lin" valueType="num">
                                      <p:cBhvr>
                                        <p:cTn id="17" dur="250" fill="hold">
                                          <p:stCondLst>
                                            <p:cond delay="0"/>
                                          </p:stCondLst>
                                        </p:cTn>
                                        <p:tgtEl>
                                          <p:spTgt spid="3"/>
                                        </p:tgtEl>
                                        <p:attrNameLst>
                                          <p:attrName>ppt_y</p:attrName>
                                        </p:attrNameLst>
                                      </p:cBhvr>
                                    </p:anim>
                                    <p:animRot by="21600000">
                                      <p:cBhvr>
                                        <p:cTn id="18" dur="250" fill="hold">
                                          <p:stCondLst>
                                            <p:cond delay="0"/>
                                          </p:stCondLst>
                                        </p:cTn>
                                        <p:tgtEl>
                                          <p:spTgt spid="3"/>
                                        </p:tgtEl>
                                        <p:attrNameLst>
                                          <p:attrName>r</p:attrName>
                                        </p:attrNameLst>
                                      </p:cBhvr>
                                    </p:animRot>
                                  </p:childTnLst>
                                </p:cTn>
                              </p:par>
                            </p:childTnLst>
                          </p:cTn>
                        </p:par>
                      </p:childTnLst>
                    </p:cTn>
                  </p:par>
                  <p:par>
                    <p:cTn id="19" fill="hold">
                      <p:stCondLst>
                        <p:cond delay="indefinite"/>
                      </p:stCondLst>
                      <p:childTnLst>
                        <p:par>
                          <p:cTn id="20" fill="hold">
                            <p:stCondLst>
                              <p:cond delay="0"/>
                            </p:stCondLst>
                            <p:childTnLst>
                              <p:par>
                                <p:cTn id="21" presetID="21" presetClass="entr" presetSubtype="1" fill="hold" nodeType="clickEffect">
                                  <p:stCondLst>
                                    <p:cond delay="0"/>
                                  </p:stCondLst>
                                  <p:childTnLst>
                                    <p:set>
                                      <p:cBhvr>
                                        <p:cTn id="22" dur="1" fill="hold">
                                          <p:stCondLst>
                                            <p:cond delay="0"/>
                                          </p:stCondLst>
                                        </p:cTn>
                                        <p:tgtEl>
                                          <p:spTgt spid="4"/>
                                        </p:tgtEl>
                                        <p:attrNameLst>
                                          <p:attrName>style.visibility</p:attrName>
                                        </p:attrNameLst>
                                      </p:cBhvr>
                                      <p:to>
                                        <p:strVal val="visible"/>
                                      </p:to>
                                    </p:set>
                                    <p:animEffect transition="in" filter="wheel(1)">
                                      <p:cBhvr>
                                        <p:cTn id="23" dur="2000"/>
                                        <p:tgtEl>
                                          <p:spTgt spid="4"/>
                                        </p:tgtEl>
                                      </p:cBhvr>
                                    </p:animEffect>
                                  </p:childTnLst>
                                </p:cTn>
                              </p:par>
                            </p:childTnLst>
                          </p:cTn>
                        </p:par>
                        <p:par>
                          <p:cTn id="24" fill="hold">
                            <p:stCondLst>
                              <p:cond delay="2000"/>
                            </p:stCondLst>
                            <p:childTnLst>
                              <p:par>
                                <p:cTn id="25" presetID="21" presetClass="entr" presetSubtype="1" fill="hold" nodeType="after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wheel(1)">
                                      <p:cBhvr>
                                        <p:cTn id="27" dur="2000"/>
                                        <p:tgtEl>
                                          <p:spTgt spid="6"/>
                                        </p:tgtEl>
                                      </p:cBhvr>
                                    </p:animEffect>
                                  </p:childTnLst>
                                </p:cTn>
                              </p:par>
                            </p:childTnLst>
                          </p:cTn>
                        </p:par>
                        <p:par>
                          <p:cTn id="28" fill="hold">
                            <p:stCondLst>
                              <p:cond delay="4000"/>
                            </p:stCondLst>
                            <p:childTnLst>
                              <p:par>
                                <p:cTn id="29" presetID="21" presetClass="entr" presetSubtype="1" fill="hold" nodeType="afterEffect">
                                  <p:stCondLst>
                                    <p:cond delay="0"/>
                                  </p:stCondLst>
                                  <p:childTnLst>
                                    <p:set>
                                      <p:cBhvr>
                                        <p:cTn id="30" dur="1" fill="hold">
                                          <p:stCondLst>
                                            <p:cond delay="0"/>
                                          </p:stCondLst>
                                        </p:cTn>
                                        <p:tgtEl>
                                          <p:spTgt spid="7"/>
                                        </p:tgtEl>
                                        <p:attrNameLst>
                                          <p:attrName>style.visibility</p:attrName>
                                        </p:attrNameLst>
                                      </p:cBhvr>
                                      <p:to>
                                        <p:strVal val="visible"/>
                                      </p:to>
                                    </p:set>
                                    <p:animEffect transition="in" filter="wheel(1)">
                                      <p:cBhvr>
                                        <p:cTn id="31" dur="2000"/>
                                        <p:tgtEl>
                                          <p:spTgt spid="7"/>
                                        </p:tgtEl>
                                      </p:cBhvr>
                                    </p:animEffect>
                                  </p:childTnLst>
                                </p:cTn>
                              </p:par>
                            </p:childTnLst>
                          </p:cTn>
                        </p:par>
                        <p:par>
                          <p:cTn id="32" fill="hold">
                            <p:stCondLst>
                              <p:cond delay="6000"/>
                            </p:stCondLst>
                            <p:childTnLst>
                              <p:par>
                                <p:cTn id="33" presetID="21" presetClass="entr" presetSubtype="1" fill="hold" nodeType="afterEffect">
                                  <p:stCondLst>
                                    <p:cond delay="0"/>
                                  </p:stCondLst>
                                  <p:childTnLst>
                                    <p:set>
                                      <p:cBhvr>
                                        <p:cTn id="34" dur="1" fill="hold">
                                          <p:stCondLst>
                                            <p:cond delay="0"/>
                                          </p:stCondLst>
                                        </p:cTn>
                                        <p:tgtEl>
                                          <p:spTgt spid="8"/>
                                        </p:tgtEl>
                                        <p:attrNameLst>
                                          <p:attrName>style.visibility</p:attrName>
                                        </p:attrNameLst>
                                      </p:cBhvr>
                                      <p:to>
                                        <p:strVal val="visible"/>
                                      </p:to>
                                    </p:set>
                                    <p:animEffect transition="in" filter="wheel(1)">
                                      <p:cBhvr>
                                        <p:cTn id="35" dur="2000"/>
                                        <p:tgtEl>
                                          <p:spTgt spid="8"/>
                                        </p:tgtEl>
                                      </p:cBhvr>
                                    </p:animEffect>
                                  </p:childTnLst>
                                </p:cTn>
                              </p:par>
                            </p:childTnLst>
                          </p:cTn>
                        </p:par>
                        <p:par>
                          <p:cTn id="36" fill="hold">
                            <p:stCondLst>
                              <p:cond delay="8000"/>
                            </p:stCondLst>
                            <p:childTnLst>
                              <p:par>
                                <p:cTn id="37" presetID="21" presetClass="entr" presetSubtype="1" fill="hold" nodeType="afterEffect">
                                  <p:stCondLst>
                                    <p:cond delay="0"/>
                                  </p:stCondLst>
                                  <p:childTnLst>
                                    <p:set>
                                      <p:cBhvr>
                                        <p:cTn id="38" dur="1" fill="hold">
                                          <p:stCondLst>
                                            <p:cond delay="0"/>
                                          </p:stCondLst>
                                        </p:cTn>
                                        <p:tgtEl>
                                          <p:spTgt spid="9"/>
                                        </p:tgtEl>
                                        <p:attrNameLst>
                                          <p:attrName>style.visibility</p:attrName>
                                        </p:attrNameLst>
                                      </p:cBhvr>
                                      <p:to>
                                        <p:strVal val="visible"/>
                                      </p:to>
                                    </p:set>
                                    <p:animEffect transition="in" filter="wheel(1)">
                                      <p:cBhvr>
                                        <p:cTn id="39" dur="2000"/>
                                        <p:tgtEl>
                                          <p:spTgt spid="9"/>
                                        </p:tgtEl>
                                      </p:cBhvr>
                                    </p:animEffect>
                                  </p:childTnLst>
                                </p:cTn>
                              </p:par>
                            </p:childTnLst>
                          </p:cTn>
                        </p:par>
                        <p:par>
                          <p:cTn id="40" fill="hold">
                            <p:stCondLst>
                              <p:cond delay="10000"/>
                            </p:stCondLst>
                            <p:childTnLst>
                              <p:par>
                                <p:cTn id="41" presetID="21" presetClass="entr" presetSubtype="1" fill="hold" nodeType="afterEffect">
                                  <p:stCondLst>
                                    <p:cond delay="0"/>
                                  </p:stCondLst>
                                  <p:childTnLst>
                                    <p:set>
                                      <p:cBhvr>
                                        <p:cTn id="42" dur="1" fill="hold">
                                          <p:stCondLst>
                                            <p:cond delay="0"/>
                                          </p:stCondLst>
                                        </p:cTn>
                                        <p:tgtEl>
                                          <p:spTgt spid="10"/>
                                        </p:tgtEl>
                                        <p:attrNameLst>
                                          <p:attrName>style.visibility</p:attrName>
                                        </p:attrNameLst>
                                      </p:cBhvr>
                                      <p:to>
                                        <p:strVal val="visible"/>
                                      </p:to>
                                    </p:set>
                                    <p:animEffect transition="in" filter="wheel(1)">
                                      <p:cBhvr>
                                        <p:cTn id="43" dur="2000"/>
                                        <p:tgtEl>
                                          <p:spTgt spid="10"/>
                                        </p:tgtEl>
                                      </p:cBhvr>
                                    </p:animEffect>
                                  </p:childTnLst>
                                </p:cTn>
                              </p:par>
                            </p:childTnLst>
                          </p:cTn>
                        </p:par>
                        <p:par>
                          <p:cTn id="44" fill="hold">
                            <p:stCondLst>
                              <p:cond delay="12000"/>
                            </p:stCondLst>
                            <p:childTnLst>
                              <p:par>
                                <p:cTn id="45" presetID="21" presetClass="entr" presetSubtype="1" fill="hold" nodeType="afterEffect">
                                  <p:stCondLst>
                                    <p:cond delay="0"/>
                                  </p:stCondLst>
                                  <p:childTnLst>
                                    <p:set>
                                      <p:cBhvr>
                                        <p:cTn id="46" dur="1" fill="hold">
                                          <p:stCondLst>
                                            <p:cond delay="0"/>
                                          </p:stCondLst>
                                        </p:cTn>
                                        <p:tgtEl>
                                          <p:spTgt spid="11"/>
                                        </p:tgtEl>
                                        <p:attrNameLst>
                                          <p:attrName>style.visibility</p:attrName>
                                        </p:attrNameLst>
                                      </p:cBhvr>
                                      <p:to>
                                        <p:strVal val="visible"/>
                                      </p:to>
                                    </p:set>
                                    <p:animEffect transition="in" filter="wheel(1)">
                                      <p:cBhvr>
                                        <p:cTn id="47" dur="2000"/>
                                        <p:tgtEl>
                                          <p:spTgt spid="11"/>
                                        </p:tgtEl>
                                      </p:cBhvr>
                                    </p:animEffect>
                                  </p:childTnLst>
                                </p:cTn>
                              </p:par>
                            </p:childTnLst>
                          </p:cTn>
                        </p:par>
                        <p:par>
                          <p:cTn id="48" fill="hold">
                            <p:stCondLst>
                              <p:cond delay="14000"/>
                            </p:stCondLst>
                            <p:childTnLst>
                              <p:par>
                                <p:cTn id="49" presetID="21" presetClass="entr" presetSubtype="1" fill="hold" nodeType="afterEffect">
                                  <p:stCondLst>
                                    <p:cond delay="0"/>
                                  </p:stCondLst>
                                  <p:childTnLst>
                                    <p:set>
                                      <p:cBhvr>
                                        <p:cTn id="50" dur="1" fill="hold">
                                          <p:stCondLst>
                                            <p:cond delay="0"/>
                                          </p:stCondLst>
                                        </p:cTn>
                                        <p:tgtEl>
                                          <p:spTgt spid="12"/>
                                        </p:tgtEl>
                                        <p:attrNameLst>
                                          <p:attrName>style.visibility</p:attrName>
                                        </p:attrNameLst>
                                      </p:cBhvr>
                                      <p:to>
                                        <p:strVal val="visible"/>
                                      </p:to>
                                    </p:set>
                                    <p:animEffect transition="in" filter="wheel(1)">
                                      <p:cBhvr>
                                        <p:cTn id="51" dur="2000"/>
                                        <p:tgtEl>
                                          <p:spTgt spid="12"/>
                                        </p:tgtEl>
                                      </p:cBhvr>
                                    </p:animEffect>
                                  </p:childTnLst>
                                </p:cTn>
                              </p:par>
                            </p:childTnLst>
                          </p:cTn>
                        </p:par>
                      </p:childTnLst>
                    </p:cTn>
                  </p:par>
                  <p:par>
                    <p:cTn id="52" fill="hold">
                      <p:stCondLst>
                        <p:cond delay="indefinite"/>
                      </p:stCondLst>
                      <p:childTnLst>
                        <p:par>
                          <p:cTn id="53" fill="hold">
                            <p:stCondLst>
                              <p:cond delay="0"/>
                            </p:stCondLst>
                            <p:childTnLst>
                              <p:par>
                                <p:cTn id="54" presetID="45" presetClass="entr" presetSubtype="0" fill="hold" grpId="0" nodeType="clickEffect">
                                  <p:stCondLst>
                                    <p:cond delay="0"/>
                                  </p:stCondLst>
                                  <p:childTnLst>
                                    <p:set>
                                      <p:cBhvr>
                                        <p:cTn id="55" dur="1" fill="hold">
                                          <p:stCondLst>
                                            <p:cond delay="0"/>
                                          </p:stCondLst>
                                        </p:cTn>
                                        <p:tgtEl>
                                          <p:spTgt spid="5"/>
                                        </p:tgtEl>
                                        <p:attrNameLst>
                                          <p:attrName>style.visibility</p:attrName>
                                        </p:attrNameLst>
                                      </p:cBhvr>
                                      <p:to>
                                        <p:strVal val="visible"/>
                                      </p:to>
                                    </p:set>
                                    <p:animEffect transition="in" filter="fade">
                                      <p:cBhvr>
                                        <p:cTn id="56" dur="2000"/>
                                        <p:tgtEl>
                                          <p:spTgt spid="5"/>
                                        </p:tgtEl>
                                      </p:cBhvr>
                                    </p:animEffect>
                                    <p:anim calcmode="lin" valueType="num">
                                      <p:cBhvr>
                                        <p:cTn id="57" dur="2000" fill="hold"/>
                                        <p:tgtEl>
                                          <p:spTgt spid="5"/>
                                        </p:tgtEl>
                                        <p:attrNameLst>
                                          <p:attrName>ppt_w</p:attrName>
                                        </p:attrNameLst>
                                      </p:cBhvr>
                                      <p:tavLst>
                                        <p:tav tm="0" fmla="#ppt_w*sin(2.5*pi*$)">
                                          <p:val>
                                            <p:fltVal val="0"/>
                                          </p:val>
                                        </p:tav>
                                        <p:tav tm="100000">
                                          <p:val>
                                            <p:fltVal val="1"/>
                                          </p:val>
                                        </p:tav>
                                      </p:tavLst>
                                    </p:anim>
                                    <p:anim calcmode="lin" valueType="num">
                                      <p:cBhvr>
                                        <p:cTn id="58" dur="2000" fill="hold"/>
                                        <p:tgtEl>
                                          <p:spTgt spid="5"/>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délník 1"/>
          <p:cNvSpPr/>
          <p:nvPr/>
        </p:nvSpPr>
        <p:spPr>
          <a:xfrm>
            <a:off x="914400" y="1073931"/>
            <a:ext cx="8229600" cy="3392917"/>
          </a:xfrm>
          <a:prstGeom prst="rect">
            <a:avLst/>
          </a:prstGeom>
        </p:spPr>
        <p:txBody>
          <a:bodyPr wrap="square">
            <a:spAutoFit/>
          </a:bodyPr>
          <a:lstStyle/>
          <a:p>
            <a:pPr>
              <a:lnSpc>
                <a:spcPct val="107000"/>
              </a:lnSpc>
              <a:spcAft>
                <a:spcPts val="800"/>
              </a:spcAft>
            </a:pPr>
            <a:r>
              <a:rPr lang="cs-CZ" sz="4400" dirty="0">
                <a:effectLst>
                  <a:glow rad="228600">
                    <a:schemeClr val="accent5">
                      <a:satMod val="175000"/>
                      <a:alpha val="40000"/>
                    </a:schemeClr>
                  </a:glow>
                </a:effectLst>
                <a:latin typeface="Calibri" panose="020F0502020204030204" pitchFamily="34" charset="0"/>
                <a:ea typeface="Calibri" panose="020F0502020204030204" pitchFamily="34" charset="0"/>
                <a:cs typeface="Times New Roman" panose="02020603050405020304" pitchFamily="18" charset="0"/>
              </a:rPr>
              <a:t>O neposlušném bankomatu</a:t>
            </a:r>
            <a:endParaRPr lang="cs-CZ" sz="14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cs-CZ" dirty="0">
                <a:latin typeface="Calibri" panose="020F0502020204030204" pitchFamily="34" charset="0"/>
                <a:ea typeface="Calibri" panose="020F0502020204030204" pitchFamily="34" charset="0"/>
                <a:cs typeface="Times New Roman" panose="02020603050405020304" pitchFamily="18" charset="0"/>
              </a:rPr>
              <a:t>,,Tak děti </a:t>
            </a:r>
            <a:r>
              <a:rPr lang="cs-CZ" dirty="0" smtClean="0">
                <a:latin typeface="Calibri" panose="020F0502020204030204" pitchFamily="34" charset="0"/>
                <a:ea typeface="Calibri" panose="020F0502020204030204" pitchFamily="34" charset="0"/>
                <a:cs typeface="Times New Roman" panose="02020603050405020304" pitchFamily="18" charset="0"/>
              </a:rPr>
              <a:t>‘‘,říká </a:t>
            </a:r>
            <a:r>
              <a:rPr lang="cs-CZ" dirty="0">
                <a:latin typeface="Calibri" panose="020F0502020204030204" pitchFamily="34" charset="0"/>
                <a:ea typeface="Calibri" panose="020F0502020204030204" pitchFamily="34" charset="0"/>
                <a:cs typeface="Times New Roman" panose="02020603050405020304" pitchFamily="18" charset="0"/>
              </a:rPr>
              <a:t>děda před </a:t>
            </a:r>
            <a:r>
              <a:rPr lang="cs-CZ" dirty="0" smtClean="0">
                <a:latin typeface="Calibri" panose="020F0502020204030204" pitchFamily="34" charset="0"/>
                <a:ea typeface="Calibri" panose="020F0502020204030204" pitchFamily="34" charset="0"/>
                <a:cs typeface="Times New Roman" panose="02020603050405020304" pitchFamily="18" charset="0"/>
              </a:rPr>
              <a:t>spaním, </a:t>
            </a:r>
            <a:r>
              <a:rPr lang="cs-CZ" dirty="0">
                <a:latin typeface="Calibri" panose="020F0502020204030204" pitchFamily="34" charset="0"/>
                <a:ea typeface="Calibri" panose="020F0502020204030204" pitchFamily="34" charset="0"/>
                <a:cs typeface="Times New Roman" panose="02020603050405020304" pitchFamily="18" charset="0"/>
              </a:rPr>
              <a:t>,,dnes vám budu vyprávět pravdu o neposlušném </a:t>
            </a:r>
            <a:r>
              <a:rPr lang="cs-CZ" dirty="0">
                <a:effectLst>
                  <a:glow rad="228600">
                    <a:schemeClr val="accent5">
                      <a:satMod val="175000"/>
                      <a:alpha val="40000"/>
                    </a:schemeClr>
                  </a:glow>
                </a:effectLst>
                <a:latin typeface="Calibri" panose="020F0502020204030204" pitchFamily="34" charset="0"/>
                <a:ea typeface="Calibri" panose="020F0502020204030204" pitchFamily="34" charset="0"/>
                <a:cs typeface="Times New Roman" panose="02020603050405020304" pitchFamily="18" charset="0"/>
              </a:rPr>
              <a:t>bankomatu</a:t>
            </a:r>
            <a:r>
              <a:rPr lang="cs-CZ" dirty="0">
                <a:latin typeface="Calibri" panose="020F0502020204030204" pitchFamily="34" charset="0"/>
                <a:ea typeface="Calibri" panose="020F0502020204030204" pitchFamily="34" charset="0"/>
                <a:cs typeface="Times New Roman" panose="02020603050405020304" pitchFamily="18" charset="0"/>
              </a:rPr>
              <a:t> , který moc </a:t>
            </a:r>
            <a:r>
              <a:rPr lang="cs-CZ" dirty="0" smtClean="0">
                <a:latin typeface="Calibri" panose="020F0502020204030204" pitchFamily="34" charset="0"/>
                <a:ea typeface="Calibri" panose="020F0502020204030204" pitchFamily="34" charset="0"/>
                <a:cs typeface="Times New Roman" panose="02020603050405020304" pitchFamily="18" charset="0"/>
              </a:rPr>
              <a:t>zlobil“. </a:t>
            </a:r>
            <a:r>
              <a:rPr lang="cs-CZ" dirty="0">
                <a:latin typeface="Calibri" panose="020F0502020204030204" pitchFamily="34" charset="0"/>
                <a:ea typeface="Calibri" panose="020F0502020204030204" pitchFamily="34" charset="0"/>
                <a:cs typeface="Times New Roman" panose="02020603050405020304" pitchFamily="18" charset="0"/>
              </a:rPr>
              <a:t>Můj tatínek si jednou </a:t>
            </a:r>
            <a:r>
              <a:rPr lang="cs-CZ" dirty="0">
                <a:effectLst>
                  <a:glow rad="228600">
                    <a:schemeClr val="accent5">
                      <a:satMod val="175000"/>
                      <a:alpha val="40000"/>
                    </a:schemeClr>
                  </a:glow>
                </a:effectLst>
                <a:latin typeface="Calibri" panose="020F0502020204030204" pitchFamily="34" charset="0"/>
                <a:ea typeface="Calibri" panose="020F0502020204030204" pitchFamily="34" charset="0"/>
                <a:cs typeface="Times New Roman" panose="02020603050405020304" pitchFamily="18" charset="0"/>
              </a:rPr>
              <a:t>naspořil  </a:t>
            </a:r>
            <a:r>
              <a:rPr lang="cs-CZ" dirty="0">
                <a:latin typeface="Calibri" panose="020F0502020204030204" pitchFamily="34" charset="0"/>
                <a:ea typeface="Calibri" panose="020F0502020204030204" pitchFamily="34" charset="0"/>
                <a:cs typeface="Times New Roman" panose="02020603050405020304" pitchFamily="18" charset="0"/>
              </a:rPr>
              <a:t>peníze do </a:t>
            </a:r>
            <a:r>
              <a:rPr lang="cs-CZ" dirty="0">
                <a:effectLst>
                  <a:glow rad="228600">
                    <a:schemeClr val="accent5">
                      <a:satMod val="175000"/>
                      <a:alpha val="40000"/>
                    </a:schemeClr>
                  </a:glow>
                </a:effectLst>
                <a:latin typeface="Calibri" panose="020F0502020204030204" pitchFamily="34" charset="0"/>
                <a:ea typeface="Calibri" panose="020F0502020204030204" pitchFamily="34" charset="0"/>
                <a:cs typeface="Times New Roman" panose="02020603050405020304" pitchFamily="18" charset="0"/>
              </a:rPr>
              <a:t>banky</a:t>
            </a:r>
            <a:r>
              <a:rPr lang="cs-CZ" dirty="0">
                <a:latin typeface="Calibri" panose="020F0502020204030204" pitchFamily="34" charset="0"/>
                <a:ea typeface="Calibri" panose="020F0502020204030204" pitchFamily="34" charset="0"/>
                <a:cs typeface="Times New Roman" panose="02020603050405020304" pitchFamily="18" charset="0"/>
              </a:rPr>
              <a:t>  a potom je šel vybrat, aby měl plnou </a:t>
            </a:r>
            <a:r>
              <a:rPr lang="cs-CZ" dirty="0">
                <a:effectLst>
                  <a:glow rad="228600">
                    <a:schemeClr val="accent5">
                      <a:satMod val="175000"/>
                      <a:alpha val="40000"/>
                    </a:schemeClr>
                  </a:glow>
                </a:effectLst>
                <a:latin typeface="Calibri" panose="020F0502020204030204" pitchFamily="34" charset="0"/>
                <a:ea typeface="Calibri" panose="020F0502020204030204" pitchFamily="34" charset="0"/>
                <a:cs typeface="Times New Roman" panose="02020603050405020304" pitchFamily="18" charset="0"/>
              </a:rPr>
              <a:t>peněženku</a:t>
            </a:r>
            <a:r>
              <a:rPr lang="cs-CZ" dirty="0">
                <a:latin typeface="Calibri" panose="020F0502020204030204" pitchFamily="34" charset="0"/>
                <a:ea typeface="Calibri" panose="020F0502020204030204" pitchFamily="34" charset="0"/>
                <a:cs typeface="Times New Roman" panose="02020603050405020304" pitchFamily="18" charset="0"/>
              </a:rPr>
              <a:t> a to se stala katastrofa. Do bankomatu strčil svou </a:t>
            </a:r>
            <a:r>
              <a:rPr lang="cs-CZ" dirty="0">
                <a:effectLst>
                  <a:glow rad="228600">
                    <a:schemeClr val="accent5">
                      <a:satMod val="175000"/>
                      <a:alpha val="40000"/>
                    </a:schemeClr>
                  </a:glow>
                </a:effectLst>
                <a:latin typeface="Calibri" panose="020F0502020204030204" pitchFamily="34" charset="0"/>
                <a:ea typeface="Calibri" panose="020F0502020204030204" pitchFamily="34" charset="0"/>
                <a:cs typeface="Times New Roman" panose="02020603050405020304" pitchFamily="18" charset="0"/>
              </a:rPr>
              <a:t>platební kartu</a:t>
            </a:r>
            <a:r>
              <a:rPr lang="cs-CZ" dirty="0">
                <a:latin typeface="Calibri" panose="020F0502020204030204" pitchFamily="34" charset="0"/>
                <a:ea typeface="Calibri" panose="020F0502020204030204" pitchFamily="34" charset="0"/>
                <a:cs typeface="Times New Roman" panose="02020603050405020304" pitchFamily="18" charset="0"/>
              </a:rPr>
              <a:t> , a kdyby vše </a:t>
            </a:r>
            <a:r>
              <a:rPr lang="cs-CZ" dirty="0" smtClean="0">
                <a:latin typeface="Calibri" panose="020F0502020204030204" pitchFamily="34" charset="0"/>
                <a:ea typeface="Calibri" panose="020F0502020204030204" pitchFamily="34" charset="0"/>
                <a:cs typeface="Times New Roman" panose="02020603050405020304" pitchFamily="18" charset="0"/>
              </a:rPr>
              <a:t>fungovalo, </a:t>
            </a:r>
            <a:r>
              <a:rPr lang="cs-CZ" dirty="0">
                <a:latin typeface="Calibri" panose="020F0502020204030204" pitchFamily="34" charset="0"/>
                <a:ea typeface="Calibri" panose="020F0502020204030204" pitchFamily="34" charset="0"/>
                <a:cs typeface="Times New Roman" panose="02020603050405020304" pitchFamily="18" charset="0"/>
              </a:rPr>
              <a:t>jak by mělo, byl by skoro </a:t>
            </a:r>
            <a:r>
              <a:rPr lang="cs-CZ" dirty="0">
                <a:effectLst>
                  <a:glow rad="228600">
                    <a:schemeClr val="accent5">
                      <a:satMod val="175000"/>
                      <a:alpha val="40000"/>
                    </a:schemeClr>
                  </a:glow>
                </a:effectLst>
                <a:latin typeface="Calibri" panose="020F0502020204030204" pitchFamily="34" charset="0"/>
                <a:ea typeface="Calibri" panose="020F0502020204030204" pitchFamily="34" charset="0"/>
                <a:cs typeface="Times New Roman" panose="02020603050405020304" pitchFamily="18" charset="0"/>
              </a:rPr>
              <a:t>milionář. </a:t>
            </a:r>
            <a:r>
              <a:rPr lang="cs-CZ" dirty="0">
                <a:latin typeface="Calibri" panose="020F0502020204030204" pitchFamily="34" charset="0"/>
                <a:ea typeface="Calibri" panose="020F0502020204030204" pitchFamily="34" charset="0"/>
                <a:cs typeface="Times New Roman" panose="02020603050405020304" pitchFamily="18" charset="0"/>
              </a:rPr>
              <a:t>  </a:t>
            </a:r>
            <a:r>
              <a:rPr lang="cs-CZ" dirty="0">
                <a:effectLst>
                  <a:glow rad="228600">
                    <a:schemeClr val="accent5">
                      <a:satMod val="175000"/>
                      <a:alpha val="40000"/>
                    </a:schemeClr>
                  </a:glow>
                </a:effectLst>
                <a:latin typeface="Calibri" panose="020F0502020204030204" pitchFamily="34" charset="0"/>
                <a:ea typeface="Calibri" panose="020F0502020204030204" pitchFamily="34" charset="0"/>
                <a:cs typeface="Times New Roman" panose="02020603050405020304" pitchFamily="18" charset="0"/>
              </a:rPr>
              <a:t>Zlatou</a:t>
            </a:r>
            <a:r>
              <a:rPr lang="cs-CZ" dirty="0">
                <a:latin typeface="Calibri" panose="020F0502020204030204" pitchFamily="34" charset="0"/>
                <a:ea typeface="Calibri" panose="020F0502020204030204" pitchFamily="34" charset="0"/>
                <a:cs typeface="Times New Roman" panose="02020603050405020304" pitchFamily="18" charset="0"/>
              </a:rPr>
              <a:t> linku s velikou </a:t>
            </a:r>
            <a:r>
              <a:rPr lang="cs-CZ" dirty="0">
                <a:effectLst>
                  <a:glow rad="228600">
                    <a:schemeClr val="accent5">
                      <a:satMod val="175000"/>
                      <a:alpha val="40000"/>
                    </a:schemeClr>
                  </a:glow>
                </a:effectLst>
                <a:latin typeface="Calibri" panose="020F0502020204030204" pitchFamily="34" charset="0"/>
                <a:ea typeface="Calibri" panose="020F0502020204030204" pitchFamily="34" charset="0"/>
                <a:cs typeface="Times New Roman" panose="02020603050405020304" pitchFamily="18" charset="0"/>
              </a:rPr>
              <a:t>hodnotou </a:t>
            </a:r>
            <a:r>
              <a:rPr lang="cs-CZ" dirty="0">
                <a:latin typeface="Calibri" panose="020F0502020204030204" pitchFamily="34" charset="0"/>
                <a:ea typeface="Calibri" panose="020F0502020204030204" pitchFamily="34" charset="0"/>
                <a:cs typeface="Times New Roman" panose="02020603050405020304" pitchFamily="18" charset="0"/>
              </a:rPr>
              <a:t>si nakonec </a:t>
            </a:r>
            <a:r>
              <a:rPr lang="cs-CZ" dirty="0">
                <a:effectLst>
                  <a:glow rad="228600">
                    <a:schemeClr val="accent5">
                      <a:satMod val="175000"/>
                      <a:alpha val="40000"/>
                    </a:schemeClr>
                  </a:glow>
                </a:effectLst>
                <a:latin typeface="Calibri" panose="020F0502020204030204" pitchFamily="34" charset="0"/>
                <a:ea typeface="Calibri" panose="020F0502020204030204" pitchFamily="34" charset="0"/>
                <a:cs typeface="Times New Roman" panose="02020603050405020304" pitchFamily="18" charset="0"/>
              </a:rPr>
              <a:t>nekoupil</a:t>
            </a:r>
            <a:r>
              <a:rPr lang="cs-CZ" dirty="0">
                <a:latin typeface="Calibri" panose="020F0502020204030204" pitchFamily="34" charset="0"/>
                <a:ea typeface="Calibri" panose="020F0502020204030204" pitchFamily="34" charset="0"/>
                <a:cs typeface="Times New Roman" panose="02020603050405020304" pitchFamily="18" charset="0"/>
              </a:rPr>
              <a:t>.  Bankomat se totiž rozbil.  Protože na tom zchudnul, vzal si </a:t>
            </a:r>
            <a:r>
              <a:rPr lang="cs-CZ" dirty="0">
                <a:effectLst>
                  <a:glow rad="228600">
                    <a:schemeClr val="accent5">
                      <a:satMod val="175000"/>
                      <a:alpha val="40000"/>
                    </a:schemeClr>
                  </a:glow>
                </a:effectLst>
                <a:latin typeface="Calibri" panose="020F0502020204030204" pitchFamily="34" charset="0"/>
                <a:ea typeface="Calibri" panose="020F0502020204030204" pitchFamily="34" charset="0"/>
                <a:cs typeface="Times New Roman" panose="02020603050405020304" pitchFamily="18" charset="0"/>
              </a:rPr>
              <a:t>půjčku, </a:t>
            </a:r>
            <a:r>
              <a:rPr lang="cs-CZ" dirty="0">
                <a:latin typeface="Calibri" panose="020F0502020204030204" pitchFamily="34" charset="0"/>
                <a:ea typeface="Calibri" panose="020F0502020204030204" pitchFamily="34" charset="0"/>
                <a:cs typeface="Times New Roman" panose="02020603050405020304" pitchFamily="18" charset="0"/>
              </a:rPr>
              <a:t>kterou do konce měsíce splatil. Od té doby si až do smrti nedal peníze do banky.‘‘</a:t>
            </a:r>
            <a:endParaRPr lang="cs-CZ" sz="14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cs-CZ" dirty="0">
                <a:latin typeface="Calibri" panose="020F0502020204030204" pitchFamily="34" charset="0"/>
                <a:ea typeface="Calibri" panose="020F0502020204030204" pitchFamily="34" charset="0"/>
                <a:cs typeface="Times New Roman" panose="02020603050405020304" pitchFamily="18" charset="0"/>
              </a:rPr>
              <a:t>Napsala: Vendula Poustková</a:t>
            </a:r>
            <a:endParaRPr lang="cs-CZ" sz="14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3" name="Obrázek 2"/>
          <p:cNvPicPr>
            <a:picLocks noChangeAspect="1"/>
          </p:cNvPicPr>
          <p:nvPr/>
        </p:nvPicPr>
        <p:blipFill>
          <a:blip r:embed="rId2"/>
          <a:stretch>
            <a:fillRect/>
          </a:stretch>
        </p:blipFill>
        <p:spPr>
          <a:xfrm>
            <a:off x="8003176" y="3968388"/>
            <a:ext cx="3732167" cy="2434022"/>
          </a:xfrm>
          <a:prstGeom prst="rect">
            <a:avLst/>
          </a:prstGeom>
        </p:spPr>
      </p:pic>
      <p:pic>
        <p:nvPicPr>
          <p:cNvPr id="4" name="Obrázek 3"/>
          <p:cNvPicPr>
            <a:picLocks noChangeAspect="1"/>
          </p:cNvPicPr>
          <p:nvPr/>
        </p:nvPicPr>
        <p:blipFill>
          <a:blip r:embed="rId3"/>
          <a:stretch>
            <a:fillRect/>
          </a:stretch>
        </p:blipFill>
        <p:spPr>
          <a:xfrm>
            <a:off x="752336" y="5009555"/>
            <a:ext cx="1926503" cy="1158340"/>
          </a:xfrm>
          <a:prstGeom prst="rect">
            <a:avLst/>
          </a:prstGeom>
        </p:spPr>
      </p:pic>
    </p:spTree>
    <p:extLst>
      <p:ext uri="{BB962C8B-B14F-4D97-AF65-F5344CB8AC3E}">
        <p14:creationId xmlns:p14="http://schemas.microsoft.com/office/powerpoint/2010/main" val="20880926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heel(1)">
                                      <p:cBhvr>
                                        <p:cTn id="7"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a:bodyPr>
          <a:lstStyle/>
          <a:p>
            <a:pPr algn="ctr"/>
            <a:r>
              <a:rPr lang="sk-SK" sz="4000" dirty="0" smtClean="0"/>
              <a:t>Bankárka Oľga a zlodej Zlato</a:t>
            </a:r>
            <a:endParaRPr lang="sk-SK" sz="4000" dirty="0"/>
          </a:p>
        </p:txBody>
      </p:sp>
      <p:sp>
        <p:nvSpPr>
          <p:cNvPr id="3" name="Zástupný symbol obsahu 2"/>
          <p:cNvSpPr>
            <a:spLocks noGrp="1"/>
          </p:cNvSpPr>
          <p:nvPr>
            <p:ph idx="1"/>
          </p:nvPr>
        </p:nvSpPr>
        <p:spPr>
          <a:xfrm>
            <a:off x="716525" y="1838915"/>
            <a:ext cx="9872871" cy="4038600"/>
          </a:xfrm>
        </p:spPr>
        <p:txBody>
          <a:bodyPr>
            <a:normAutofit lnSpcReduction="10000"/>
          </a:bodyPr>
          <a:lstStyle/>
          <a:p>
            <a:pPr marL="45720" indent="0" algn="just">
              <a:buNone/>
            </a:pPr>
            <a:r>
              <a:rPr lang="sk-SK" sz="2000" dirty="0" smtClean="0"/>
              <a:t>Bola raz jedna bankárka Oľga, ktorá  pracovala v banke na ulici Úrok . V banke bolo veľa bankoviek ,centov, libier...V jeden podvečer , keď už takmer všetci boli doma, až na Oľgu, ktorá mala svoju prácu tak rada, že pracovala aj nadčas. V tom sa do banky vlámal jeden zlodej Zlato, obávaný a prefíkaný ako líška . Práve sa chystal vylúpiť banku . Oľga ho však uvidela a išla za ním . Mieril k miestnosti so všetkými peniazmi ,kde však nebol trezor. Oľga však mala kľúče a keď vošiel do vnútra zamkla ho tam a zavolala políciu . Oľgu nakoniec povýšili, ale banke vytkli , že nemali trezory ani iné zabezpečenie . Odvtedy si banka zabezpečila lepšie. Zamestnala bezpečnostného technika.</a:t>
            </a:r>
          </a:p>
          <a:p>
            <a:pPr marL="45720" indent="0" algn="just">
              <a:buNone/>
            </a:pPr>
            <a:endParaRPr lang="sk-SK" sz="2000" dirty="0" smtClean="0"/>
          </a:p>
          <a:p>
            <a:pPr marL="45720" indent="0">
              <a:buNone/>
            </a:pPr>
            <a:endParaRPr lang="sk-SK" sz="2000" dirty="0"/>
          </a:p>
          <a:p>
            <a:pPr marL="45720" indent="0">
              <a:buNone/>
            </a:pPr>
            <a:endParaRPr lang="sk-SK" sz="2000" dirty="0" smtClean="0"/>
          </a:p>
          <a:p>
            <a:pPr marL="45720" indent="0">
              <a:buNone/>
            </a:pPr>
            <a:r>
              <a:rPr lang="sk-SK" sz="2000" dirty="0"/>
              <a:t> </a:t>
            </a:r>
            <a:r>
              <a:rPr lang="sk-SK" sz="2000" dirty="0" smtClean="0"/>
              <a:t>                                                                                                                                 </a:t>
            </a:r>
            <a:endParaRPr lang="sk-SK" sz="2000" dirty="0"/>
          </a:p>
        </p:txBody>
      </p:sp>
      <p:sp>
        <p:nvSpPr>
          <p:cNvPr id="4" name="BlokTextu 3"/>
          <p:cNvSpPr txBox="1"/>
          <p:nvPr/>
        </p:nvSpPr>
        <p:spPr>
          <a:xfrm>
            <a:off x="9079264" y="5597196"/>
            <a:ext cx="2362874" cy="369332"/>
          </a:xfrm>
          <a:prstGeom prst="rect">
            <a:avLst/>
          </a:prstGeom>
          <a:noFill/>
        </p:spPr>
        <p:txBody>
          <a:bodyPr wrap="square" rtlCol="0">
            <a:spAutoFit/>
          </a:bodyPr>
          <a:lstStyle/>
          <a:p>
            <a:r>
              <a:rPr lang="sk-SK" b="1" dirty="0" smtClean="0">
                <a:ln w="0"/>
                <a:solidFill>
                  <a:schemeClr val="accent1"/>
                </a:solidFill>
                <a:effectLst>
                  <a:outerShdw blurRad="38100" dist="25400" dir="5400000" algn="ctr" rotWithShape="0">
                    <a:srgbClr val="6E747A">
                      <a:alpha val="43000"/>
                    </a:srgbClr>
                  </a:outerShdw>
                </a:effectLst>
              </a:rPr>
              <a:t>Karolína</a:t>
            </a:r>
            <a:r>
              <a:rPr lang="sk-SK" b="1" dirty="0" smtClean="0">
                <a:effectLst>
                  <a:outerShdw blurRad="38100" dist="38100" dir="2700000" algn="tl">
                    <a:srgbClr val="000000">
                      <a:alpha val="43137"/>
                    </a:srgbClr>
                  </a:outerShdw>
                </a:effectLst>
              </a:rPr>
              <a:t> </a:t>
            </a:r>
            <a:r>
              <a:rPr lang="sk-SK" b="1" dirty="0" smtClean="0">
                <a:ln w="0"/>
                <a:solidFill>
                  <a:schemeClr val="accent1"/>
                </a:solidFill>
                <a:effectLst>
                  <a:outerShdw blurRad="38100" dist="25400" dir="5400000" algn="ctr" rotWithShape="0">
                    <a:srgbClr val="6E747A">
                      <a:alpha val="43000"/>
                    </a:srgbClr>
                  </a:outerShdw>
                </a:effectLst>
              </a:rPr>
              <a:t>Šulíková</a:t>
            </a:r>
            <a:endParaRPr lang="sk-SK" b="1" dirty="0">
              <a:effectLst>
                <a:outerShdw blurRad="38100" dist="38100" dir="2700000" algn="tl">
                  <a:srgbClr val="000000">
                    <a:alpha val="43137"/>
                  </a:srgbClr>
                </a:outerShdw>
              </a:effectLst>
            </a:endParaRPr>
          </a:p>
        </p:txBody>
      </p:sp>
      <p:pic>
        <p:nvPicPr>
          <p:cNvPr id="5" name="Obrázok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77840" y="4013338"/>
            <a:ext cx="2031871" cy="2174102"/>
          </a:xfrm>
          <a:prstGeom prst="rect">
            <a:avLst/>
          </a:prstGeom>
        </p:spPr>
      </p:pic>
      <p:pic>
        <p:nvPicPr>
          <p:cNvPr id="6" name="Obrázok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52961" y="4182843"/>
            <a:ext cx="1961644" cy="1961644"/>
          </a:xfrm>
          <a:prstGeom prst="rect">
            <a:avLst/>
          </a:prstGeom>
        </p:spPr>
      </p:pic>
      <p:pic>
        <p:nvPicPr>
          <p:cNvPr id="7" name="Obrázek 6"/>
          <p:cNvPicPr>
            <a:picLocks noChangeAspect="1"/>
          </p:cNvPicPr>
          <p:nvPr/>
        </p:nvPicPr>
        <p:blipFill>
          <a:blip r:embed="rId4"/>
          <a:stretch>
            <a:fillRect/>
          </a:stretch>
        </p:blipFill>
        <p:spPr>
          <a:xfrm>
            <a:off x="9581061" y="609600"/>
            <a:ext cx="1790700" cy="1066800"/>
          </a:xfrm>
          <a:prstGeom prst="rect">
            <a:avLst/>
          </a:prstGeom>
        </p:spPr>
      </p:pic>
    </p:spTree>
    <p:extLst>
      <p:ext uri="{BB962C8B-B14F-4D97-AF65-F5344CB8AC3E}">
        <p14:creationId xmlns:p14="http://schemas.microsoft.com/office/powerpoint/2010/main" val="159728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80">
                                          <p:stCondLst>
                                            <p:cond delay="0"/>
                                          </p:stCondLst>
                                        </p:cTn>
                                        <p:tgtEl>
                                          <p:spTgt spid="2"/>
                                        </p:tgtEl>
                                      </p:cBhvr>
                                    </p:animEffect>
                                    <p:anim calcmode="lin" valueType="num">
                                      <p:cBhvr>
                                        <p:cTn id="8"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13" dur="26">
                                          <p:stCondLst>
                                            <p:cond delay="650"/>
                                          </p:stCondLst>
                                        </p:cTn>
                                        <p:tgtEl>
                                          <p:spTgt spid="2"/>
                                        </p:tgtEl>
                                      </p:cBhvr>
                                      <p:to x="100000" y="60000"/>
                                    </p:animScale>
                                    <p:animScale>
                                      <p:cBhvr>
                                        <p:cTn id="14" dur="166" decel="50000">
                                          <p:stCondLst>
                                            <p:cond delay="676"/>
                                          </p:stCondLst>
                                        </p:cTn>
                                        <p:tgtEl>
                                          <p:spTgt spid="2"/>
                                        </p:tgtEl>
                                      </p:cBhvr>
                                      <p:to x="100000" y="100000"/>
                                    </p:animScale>
                                    <p:animScale>
                                      <p:cBhvr>
                                        <p:cTn id="15" dur="26">
                                          <p:stCondLst>
                                            <p:cond delay="1312"/>
                                          </p:stCondLst>
                                        </p:cTn>
                                        <p:tgtEl>
                                          <p:spTgt spid="2"/>
                                        </p:tgtEl>
                                      </p:cBhvr>
                                      <p:to x="100000" y="80000"/>
                                    </p:animScale>
                                    <p:animScale>
                                      <p:cBhvr>
                                        <p:cTn id="16" dur="166" decel="50000">
                                          <p:stCondLst>
                                            <p:cond delay="1338"/>
                                          </p:stCondLst>
                                        </p:cTn>
                                        <p:tgtEl>
                                          <p:spTgt spid="2"/>
                                        </p:tgtEl>
                                      </p:cBhvr>
                                      <p:to x="100000" y="100000"/>
                                    </p:animScale>
                                    <p:animScale>
                                      <p:cBhvr>
                                        <p:cTn id="17" dur="26">
                                          <p:stCondLst>
                                            <p:cond delay="1642"/>
                                          </p:stCondLst>
                                        </p:cTn>
                                        <p:tgtEl>
                                          <p:spTgt spid="2"/>
                                        </p:tgtEl>
                                      </p:cBhvr>
                                      <p:to x="100000" y="90000"/>
                                    </p:animScale>
                                    <p:animScale>
                                      <p:cBhvr>
                                        <p:cTn id="18" dur="166" decel="50000">
                                          <p:stCondLst>
                                            <p:cond delay="1668"/>
                                          </p:stCondLst>
                                        </p:cTn>
                                        <p:tgtEl>
                                          <p:spTgt spid="2"/>
                                        </p:tgtEl>
                                      </p:cBhvr>
                                      <p:to x="100000" y="100000"/>
                                    </p:animScale>
                                    <p:animScale>
                                      <p:cBhvr>
                                        <p:cTn id="19" dur="26">
                                          <p:stCondLst>
                                            <p:cond delay="1808"/>
                                          </p:stCondLst>
                                        </p:cTn>
                                        <p:tgtEl>
                                          <p:spTgt spid="2"/>
                                        </p:tgtEl>
                                      </p:cBhvr>
                                      <p:to x="100000" y="95000"/>
                                    </p:animScale>
                                    <p:animScale>
                                      <p:cBhvr>
                                        <p:cTn id="20" dur="166" decel="50000">
                                          <p:stCondLst>
                                            <p:cond delay="1834"/>
                                          </p:stCondLst>
                                        </p:cTn>
                                        <p:tgtEl>
                                          <p:spTgt spid="2"/>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45" presetClass="entr" presetSubtype="0" fill="hold" grpId="0" nodeType="clickEffect">
                                  <p:stCondLst>
                                    <p:cond delay="0"/>
                                  </p:stCondLst>
                                  <p:childTnLst>
                                    <p:set>
                                      <p:cBhvr>
                                        <p:cTn id="24" dur="1" fill="hold">
                                          <p:stCondLst>
                                            <p:cond delay="0"/>
                                          </p:stCondLst>
                                        </p:cTn>
                                        <p:tgtEl>
                                          <p:spTgt spid="3">
                                            <p:txEl>
                                              <p:pRg st="0" end="0"/>
                                            </p:txEl>
                                          </p:spTgt>
                                        </p:tgtEl>
                                        <p:attrNameLst>
                                          <p:attrName>style.visibility</p:attrName>
                                        </p:attrNameLst>
                                      </p:cBhvr>
                                      <p:to>
                                        <p:strVal val="visible"/>
                                      </p:to>
                                    </p:set>
                                    <p:animEffect transition="in" filter="fade">
                                      <p:cBhvr>
                                        <p:cTn id="25" dur="2000"/>
                                        <p:tgtEl>
                                          <p:spTgt spid="3">
                                            <p:txEl>
                                              <p:pRg st="0" end="0"/>
                                            </p:txEl>
                                          </p:spTgt>
                                        </p:tgtEl>
                                      </p:cBhvr>
                                    </p:animEffect>
                                    <p:anim calcmode="lin" valueType="num">
                                      <p:cBhvr>
                                        <p:cTn id="26" dur="2000" fill="hold"/>
                                        <p:tgtEl>
                                          <p:spTgt spid="3">
                                            <p:txEl>
                                              <p:pRg st="0" end="0"/>
                                            </p:txEl>
                                          </p:spTgt>
                                        </p:tgtEl>
                                        <p:attrNameLst>
                                          <p:attrName>ppt_w</p:attrName>
                                        </p:attrNameLst>
                                      </p:cBhvr>
                                      <p:tavLst>
                                        <p:tav tm="0" fmla="#ppt_w*sin(2.5*pi*$)">
                                          <p:val>
                                            <p:fltVal val="0"/>
                                          </p:val>
                                        </p:tav>
                                        <p:tav tm="100000">
                                          <p:val>
                                            <p:fltVal val="1"/>
                                          </p:val>
                                        </p:tav>
                                      </p:tavLst>
                                    </p:anim>
                                    <p:anim calcmode="lin" valueType="num">
                                      <p:cBhvr>
                                        <p:cTn id="27" dur="2000" fill="hold"/>
                                        <p:tgtEl>
                                          <p:spTgt spid="3">
                                            <p:txEl>
                                              <p:pRg st="0" end="0"/>
                                            </p:txEl>
                                          </p:spTgt>
                                        </p:tgtEl>
                                        <p:attrNameLst>
                                          <p:attrName>ppt_h</p:attrName>
                                        </p:attrNameLst>
                                      </p:cBhvr>
                                      <p:tavLst>
                                        <p:tav tm="0">
                                          <p:val>
                                            <p:strVal val="#ppt_h"/>
                                          </p:val>
                                        </p:tav>
                                        <p:tav tm="100000">
                                          <p:val>
                                            <p:strVal val="#ppt_h"/>
                                          </p:val>
                                        </p:tav>
                                      </p:tavLst>
                                    </p:anim>
                                  </p:childTnLst>
                                </p:cTn>
                              </p:par>
                            </p:childTnLst>
                          </p:cTn>
                        </p:par>
                      </p:childTnLst>
                    </p:cTn>
                  </p:par>
                  <p:par>
                    <p:cTn id="28" fill="hold">
                      <p:stCondLst>
                        <p:cond delay="indefinite"/>
                      </p:stCondLst>
                      <p:childTnLst>
                        <p:par>
                          <p:cTn id="29" fill="hold">
                            <p:stCondLst>
                              <p:cond delay="0"/>
                            </p:stCondLst>
                            <p:childTnLst>
                              <p:par>
                                <p:cTn id="30" presetID="45" presetClass="entr" presetSubtype="0" fill="hold" grpId="0" nodeType="clickEffect">
                                  <p:stCondLst>
                                    <p:cond delay="0"/>
                                  </p:stCondLst>
                                  <p:childTnLst>
                                    <p:set>
                                      <p:cBhvr>
                                        <p:cTn id="31" dur="1" fill="hold">
                                          <p:stCondLst>
                                            <p:cond delay="0"/>
                                          </p:stCondLst>
                                        </p:cTn>
                                        <p:tgtEl>
                                          <p:spTgt spid="3">
                                            <p:txEl>
                                              <p:pRg st="4" end="4"/>
                                            </p:txEl>
                                          </p:spTgt>
                                        </p:tgtEl>
                                        <p:attrNameLst>
                                          <p:attrName>style.visibility</p:attrName>
                                        </p:attrNameLst>
                                      </p:cBhvr>
                                      <p:to>
                                        <p:strVal val="visible"/>
                                      </p:to>
                                    </p:set>
                                    <p:animEffect transition="in" filter="fade">
                                      <p:cBhvr>
                                        <p:cTn id="32" dur="2000"/>
                                        <p:tgtEl>
                                          <p:spTgt spid="3">
                                            <p:txEl>
                                              <p:pRg st="4" end="4"/>
                                            </p:txEl>
                                          </p:spTgt>
                                        </p:tgtEl>
                                      </p:cBhvr>
                                    </p:animEffect>
                                    <p:anim calcmode="lin" valueType="num">
                                      <p:cBhvr>
                                        <p:cTn id="33" dur="2000" fill="hold"/>
                                        <p:tgtEl>
                                          <p:spTgt spid="3">
                                            <p:txEl>
                                              <p:pRg st="4" end="4"/>
                                            </p:txEl>
                                          </p:spTgt>
                                        </p:tgtEl>
                                        <p:attrNameLst>
                                          <p:attrName>ppt_w</p:attrName>
                                        </p:attrNameLst>
                                      </p:cBhvr>
                                      <p:tavLst>
                                        <p:tav tm="0" fmla="#ppt_w*sin(2.5*pi*$)">
                                          <p:val>
                                            <p:fltVal val="0"/>
                                          </p:val>
                                        </p:tav>
                                        <p:tav tm="100000">
                                          <p:val>
                                            <p:fltVal val="1"/>
                                          </p:val>
                                        </p:tav>
                                      </p:tavLst>
                                    </p:anim>
                                    <p:anim calcmode="lin" valueType="num">
                                      <p:cBhvr>
                                        <p:cTn id="34" dur="2000" fill="hold"/>
                                        <p:tgtEl>
                                          <p:spTgt spid="3">
                                            <p:txEl>
                                              <p:pRg st="4" end="4"/>
                                            </p:txEl>
                                          </p:spTgt>
                                        </p:tgtEl>
                                        <p:attrNameLst>
                                          <p:attrName>ppt_h</p:attrName>
                                        </p:attrNameLst>
                                      </p:cBhvr>
                                      <p:tavLst>
                                        <p:tav tm="0">
                                          <p:val>
                                            <p:strVal val="#ppt_h"/>
                                          </p:val>
                                        </p:tav>
                                        <p:tav tm="100000">
                                          <p:val>
                                            <p:strVal val="#ppt_h"/>
                                          </p:val>
                                        </p:tav>
                                      </p:tavLst>
                                    </p:anim>
                                  </p:childTnLst>
                                </p:cTn>
                              </p:par>
                            </p:childTnLst>
                          </p:cTn>
                        </p:par>
                      </p:childTnLst>
                    </p:cTn>
                  </p:par>
                  <p:par>
                    <p:cTn id="35" fill="hold">
                      <p:stCondLst>
                        <p:cond delay="indefinite"/>
                      </p:stCondLst>
                      <p:childTnLst>
                        <p:par>
                          <p:cTn id="36" fill="hold">
                            <p:stCondLst>
                              <p:cond delay="0"/>
                            </p:stCondLst>
                            <p:childTnLst>
                              <p:par>
                                <p:cTn id="37" presetID="16" presetClass="entr" presetSubtype="21" fill="hold" nodeType="clickEffect">
                                  <p:stCondLst>
                                    <p:cond delay="0"/>
                                  </p:stCondLst>
                                  <p:childTnLst>
                                    <p:set>
                                      <p:cBhvr>
                                        <p:cTn id="38" dur="1" fill="hold">
                                          <p:stCondLst>
                                            <p:cond delay="0"/>
                                          </p:stCondLst>
                                        </p:cTn>
                                        <p:tgtEl>
                                          <p:spTgt spid="6"/>
                                        </p:tgtEl>
                                        <p:attrNameLst>
                                          <p:attrName>style.visibility</p:attrName>
                                        </p:attrNameLst>
                                      </p:cBhvr>
                                      <p:to>
                                        <p:strVal val="visible"/>
                                      </p:to>
                                    </p:set>
                                    <p:animEffect transition="in" filter="barn(inVertical)">
                                      <p:cBhvr>
                                        <p:cTn id="39" dur="500"/>
                                        <p:tgtEl>
                                          <p:spTgt spid="6"/>
                                        </p:tgtEl>
                                      </p:cBhvr>
                                    </p:animEffect>
                                  </p:childTnLst>
                                </p:cTn>
                              </p:par>
                            </p:childTnLst>
                          </p:cTn>
                        </p:par>
                      </p:childTnLst>
                    </p:cTn>
                  </p:par>
                  <p:par>
                    <p:cTn id="40" fill="hold">
                      <p:stCondLst>
                        <p:cond delay="indefinite"/>
                      </p:stCondLst>
                      <p:childTnLst>
                        <p:par>
                          <p:cTn id="41" fill="hold">
                            <p:stCondLst>
                              <p:cond delay="0"/>
                            </p:stCondLst>
                            <p:childTnLst>
                              <p:par>
                                <p:cTn id="42" presetID="16" presetClass="entr" presetSubtype="21" fill="hold" nodeType="clickEffect">
                                  <p:stCondLst>
                                    <p:cond delay="0"/>
                                  </p:stCondLst>
                                  <p:childTnLst>
                                    <p:set>
                                      <p:cBhvr>
                                        <p:cTn id="43" dur="1" fill="hold">
                                          <p:stCondLst>
                                            <p:cond delay="0"/>
                                          </p:stCondLst>
                                        </p:cTn>
                                        <p:tgtEl>
                                          <p:spTgt spid="5"/>
                                        </p:tgtEl>
                                        <p:attrNameLst>
                                          <p:attrName>style.visibility</p:attrName>
                                        </p:attrNameLst>
                                      </p:cBhvr>
                                      <p:to>
                                        <p:strVal val="visible"/>
                                      </p:to>
                                    </p:set>
                                    <p:animEffect transition="in" filter="barn(inVertical)">
                                      <p:cBhvr>
                                        <p:cTn id="44"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délník 1"/>
          <p:cNvSpPr/>
          <p:nvPr/>
        </p:nvSpPr>
        <p:spPr>
          <a:xfrm>
            <a:off x="522514" y="890934"/>
            <a:ext cx="10389326" cy="3594317"/>
          </a:xfrm>
          <a:prstGeom prst="rect">
            <a:avLst/>
          </a:prstGeom>
        </p:spPr>
        <p:txBody>
          <a:bodyPr wrap="square">
            <a:spAutoFit/>
          </a:bodyPr>
          <a:lstStyle/>
          <a:p>
            <a:pPr>
              <a:lnSpc>
                <a:spcPct val="107000"/>
              </a:lnSpc>
              <a:spcAft>
                <a:spcPts val="800"/>
              </a:spcAft>
            </a:pPr>
            <a:r>
              <a:rPr lang="cs-CZ" sz="1200" dirty="0">
                <a:latin typeface="Calibri" panose="020F0502020204030204" pitchFamily="34" charset="0"/>
                <a:ea typeface="Calibri" panose="020F0502020204030204" pitchFamily="34" charset="0"/>
                <a:cs typeface="Times New Roman" panose="02020603050405020304" pitchFamily="18" charset="0"/>
              </a:rPr>
              <a:t> </a:t>
            </a:r>
            <a:r>
              <a:rPr lang="cs-CZ" sz="3200" dirty="0">
                <a:solidFill>
                  <a:srgbClr val="92D050"/>
                </a:solidFill>
                <a:latin typeface="Calibri" panose="020F0502020204030204" pitchFamily="34" charset="0"/>
                <a:ea typeface="Calibri" panose="020F0502020204030204" pitchFamily="34" charset="0"/>
                <a:cs typeface="Times New Roman" panose="02020603050405020304" pitchFamily="18" charset="0"/>
              </a:rPr>
              <a:t>Lisa Šišková</a:t>
            </a:r>
            <a:endParaRPr lang="cs-CZ" sz="12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cs-CZ" dirty="0">
                <a:latin typeface="Calibri" panose="020F0502020204030204" pitchFamily="34" charset="0"/>
                <a:ea typeface="Calibri" panose="020F0502020204030204" pitchFamily="34" charset="0"/>
                <a:cs typeface="Times New Roman" panose="02020603050405020304" pitchFamily="18" charset="0"/>
              </a:rPr>
              <a:t> </a:t>
            </a:r>
            <a:endParaRPr lang="cs-CZ" sz="12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cs-CZ" dirty="0">
                <a:latin typeface="Calibri" panose="020F0502020204030204" pitchFamily="34" charset="0"/>
                <a:ea typeface="Calibri" panose="020F0502020204030204" pitchFamily="34" charset="0"/>
                <a:cs typeface="Times New Roman" panose="02020603050405020304" pitchFamily="18" charset="0"/>
              </a:rPr>
              <a:t>Byla jednou jedna holka Lisa Šišková. Jednou nakupovala v KAUFLANDU,  měla obří </a:t>
            </a:r>
            <a:r>
              <a:rPr lang="cs-CZ" b="1" dirty="0">
                <a:latin typeface="Calibri" panose="020F0502020204030204" pitchFamily="34" charset="0"/>
                <a:ea typeface="Calibri" panose="020F0502020204030204" pitchFamily="34" charset="0"/>
                <a:cs typeface="Times New Roman" panose="02020603050405020304" pitchFamily="18" charset="0"/>
              </a:rPr>
              <a:t>nákup</a:t>
            </a:r>
            <a:r>
              <a:rPr lang="cs-CZ" dirty="0">
                <a:latin typeface="Calibri" panose="020F0502020204030204" pitchFamily="34" charset="0"/>
                <a:ea typeface="Calibri" panose="020F0502020204030204" pitchFamily="34" charset="0"/>
                <a:cs typeface="Times New Roman" panose="02020603050405020304" pitchFamily="18" charset="0"/>
              </a:rPr>
              <a:t>. Ten nákup měl velkou </a:t>
            </a:r>
            <a:r>
              <a:rPr lang="cs-CZ" b="1" dirty="0">
                <a:latin typeface="Calibri" panose="020F0502020204030204" pitchFamily="34" charset="0"/>
                <a:ea typeface="Calibri" panose="020F0502020204030204" pitchFamily="34" charset="0"/>
                <a:cs typeface="Times New Roman" panose="02020603050405020304" pitchFamily="18" charset="0"/>
              </a:rPr>
              <a:t>hodnotu</a:t>
            </a:r>
            <a:r>
              <a:rPr lang="cs-CZ" dirty="0">
                <a:latin typeface="Calibri" panose="020F0502020204030204" pitchFamily="34" charset="0"/>
                <a:ea typeface="Calibri" panose="020F0502020204030204" pitchFamily="34" charset="0"/>
                <a:cs typeface="Times New Roman" panose="02020603050405020304" pitchFamily="18" charset="0"/>
              </a:rPr>
              <a:t>. Potřebovala</a:t>
            </a:r>
            <a:r>
              <a:rPr lang="cs-CZ" b="1" dirty="0">
                <a:latin typeface="Calibri" panose="020F0502020204030204" pitchFamily="34" charset="0"/>
                <a:ea typeface="Calibri" panose="020F0502020204030204" pitchFamily="34" charset="0"/>
                <a:cs typeface="Times New Roman" panose="02020603050405020304" pitchFamily="18" charset="0"/>
              </a:rPr>
              <a:t>  zlato</a:t>
            </a:r>
            <a:r>
              <a:rPr lang="cs-CZ" dirty="0">
                <a:latin typeface="Calibri" panose="020F0502020204030204" pitchFamily="34" charset="0"/>
                <a:ea typeface="Calibri" panose="020F0502020204030204" pitchFamily="34" charset="0"/>
                <a:cs typeface="Times New Roman" panose="02020603050405020304" pitchFamily="18" charset="0"/>
              </a:rPr>
              <a:t>, aby </a:t>
            </a:r>
            <a:r>
              <a:rPr lang="cs-CZ" dirty="0" smtClean="0">
                <a:latin typeface="Calibri" panose="020F0502020204030204" pitchFamily="34" charset="0"/>
                <a:ea typeface="Calibri" panose="020F0502020204030204" pitchFamily="34" charset="0"/>
                <a:cs typeface="Times New Roman" panose="02020603050405020304" pitchFamily="18" charset="0"/>
              </a:rPr>
              <a:t>nákup </a:t>
            </a:r>
            <a:r>
              <a:rPr lang="cs-CZ" dirty="0">
                <a:latin typeface="Calibri" panose="020F0502020204030204" pitchFamily="34" charset="0"/>
                <a:ea typeface="Calibri" panose="020F0502020204030204" pitchFamily="34" charset="0"/>
                <a:cs typeface="Times New Roman" panose="02020603050405020304" pitchFamily="18" charset="0"/>
              </a:rPr>
              <a:t>zaplatila, tak šla do </a:t>
            </a:r>
            <a:r>
              <a:rPr lang="cs-CZ" b="1" dirty="0">
                <a:latin typeface="Calibri" panose="020F0502020204030204" pitchFamily="34" charset="0"/>
                <a:ea typeface="Calibri" panose="020F0502020204030204" pitchFamily="34" charset="0"/>
                <a:cs typeface="Times New Roman" panose="02020603050405020304" pitchFamily="18" charset="0"/>
              </a:rPr>
              <a:t>banky, </a:t>
            </a:r>
            <a:r>
              <a:rPr lang="cs-CZ" dirty="0">
                <a:latin typeface="Calibri" panose="020F0502020204030204" pitchFamily="34" charset="0"/>
                <a:ea typeface="Calibri" panose="020F0502020204030204" pitchFamily="34" charset="0"/>
                <a:cs typeface="Times New Roman" panose="02020603050405020304" pitchFamily="18" charset="0"/>
              </a:rPr>
              <a:t>aby si </a:t>
            </a:r>
            <a:r>
              <a:rPr lang="cs-CZ" dirty="0" smtClean="0">
                <a:latin typeface="Calibri" panose="020F0502020204030204" pitchFamily="34" charset="0"/>
                <a:ea typeface="Calibri" panose="020F0502020204030204" pitchFamily="34" charset="0"/>
                <a:cs typeface="Times New Roman" panose="02020603050405020304" pitchFamily="18" charset="0"/>
              </a:rPr>
              <a:t>vzala </a:t>
            </a:r>
            <a:r>
              <a:rPr lang="cs-CZ" b="1" dirty="0">
                <a:latin typeface="Calibri" panose="020F0502020204030204" pitchFamily="34" charset="0"/>
                <a:ea typeface="Calibri" panose="020F0502020204030204" pitchFamily="34" charset="0"/>
                <a:cs typeface="Times New Roman" panose="02020603050405020304" pitchFamily="18" charset="0"/>
              </a:rPr>
              <a:t>půjčku</a:t>
            </a:r>
            <a:r>
              <a:rPr lang="cs-CZ" dirty="0">
                <a:latin typeface="Calibri" panose="020F0502020204030204" pitchFamily="34" charset="0"/>
                <a:ea typeface="Calibri" panose="020F0502020204030204" pitchFamily="34" charset="0"/>
                <a:cs typeface="Times New Roman" panose="02020603050405020304" pitchFamily="18" charset="0"/>
              </a:rPr>
              <a:t>. Tam Lise dali </a:t>
            </a:r>
            <a:r>
              <a:rPr lang="cs-CZ" b="1" dirty="0">
                <a:latin typeface="Calibri" panose="020F0502020204030204" pitchFamily="34" charset="0"/>
                <a:ea typeface="Calibri" panose="020F0502020204030204" pitchFamily="34" charset="0"/>
                <a:cs typeface="Times New Roman" panose="02020603050405020304" pitchFamily="18" charset="0"/>
              </a:rPr>
              <a:t>platební kartu. </a:t>
            </a:r>
            <a:r>
              <a:rPr lang="cs-CZ" dirty="0">
                <a:latin typeface="Calibri" panose="020F0502020204030204" pitchFamily="34" charset="0"/>
                <a:ea typeface="Calibri" panose="020F0502020204030204" pitchFamily="34" charset="0"/>
                <a:cs typeface="Times New Roman" panose="02020603050405020304" pitchFamily="18" charset="0"/>
              </a:rPr>
              <a:t>Ptala se, co to </a:t>
            </a:r>
            <a:r>
              <a:rPr lang="cs-CZ" dirty="0" smtClean="0">
                <a:latin typeface="Calibri" panose="020F0502020204030204" pitchFamily="34" charset="0"/>
                <a:ea typeface="Calibri" panose="020F0502020204030204" pitchFamily="34" charset="0"/>
                <a:cs typeface="Times New Roman" panose="02020603050405020304" pitchFamily="18" charset="0"/>
              </a:rPr>
              <a:t>je, protože </a:t>
            </a:r>
            <a:r>
              <a:rPr lang="cs-CZ" dirty="0">
                <a:latin typeface="Calibri" panose="020F0502020204030204" pitchFamily="34" charset="0"/>
                <a:ea typeface="Calibri" panose="020F0502020204030204" pitchFamily="34" charset="0"/>
                <a:cs typeface="Times New Roman" panose="02020603050405020304" pitchFamily="18" charset="0"/>
              </a:rPr>
              <a:t>to ještě nikdy v životě neviděla</a:t>
            </a:r>
            <a:r>
              <a:rPr lang="cs-CZ" dirty="0" smtClean="0">
                <a:latin typeface="Calibri" panose="020F0502020204030204" pitchFamily="34" charset="0"/>
                <a:ea typeface="Calibri" panose="020F0502020204030204" pitchFamily="34" charset="0"/>
                <a:cs typeface="Times New Roman" panose="02020603050405020304" pitchFamily="18" charset="0"/>
              </a:rPr>
              <a:t>. A také jí v bance </a:t>
            </a:r>
            <a:r>
              <a:rPr lang="cs-CZ" dirty="0">
                <a:latin typeface="Calibri" panose="020F0502020204030204" pitchFamily="34" charset="0"/>
                <a:ea typeface="Calibri" panose="020F0502020204030204" pitchFamily="34" charset="0"/>
                <a:cs typeface="Times New Roman" panose="02020603050405020304" pitchFamily="18" charset="0"/>
              </a:rPr>
              <a:t>dali </a:t>
            </a:r>
            <a:r>
              <a:rPr lang="cs-CZ" b="1" dirty="0">
                <a:latin typeface="Calibri" panose="020F0502020204030204" pitchFamily="34" charset="0"/>
                <a:ea typeface="Calibri" panose="020F0502020204030204" pitchFamily="34" charset="0"/>
                <a:cs typeface="Times New Roman" panose="02020603050405020304" pitchFamily="18" charset="0"/>
              </a:rPr>
              <a:t>peněženku. </a:t>
            </a:r>
            <a:r>
              <a:rPr lang="cs-CZ" dirty="0">
                <a:latin typeface="Calibri" panose="020F0502020204030204" pitchFamily="34" charset="0"/>
                <a:ea typeface="Calibri" panose="020F0502020204030204" pitchFamily="34" charset="0"/>
                <a:cs typeface="Times New Roman" panose="02020603050405020304" pitchFamily="18" charset="0"/>
              </a:rPr>
              <a:t>Byla totiž zákazník číslo 1000. Za dva roky se z ní stal </a:t>
            </a:r>
            <a:r>
              <a:rPr lang="cs-CZ" b="1" dirty="0">
                <a:latin typeface="Calibri" panose="020F0502020204030204" pitchFamily="34" charset="0"/>
                <a:ea typeface="Calibri" panose="020F0502020204030204" pitchFamily="34" charset="0"/>
                <a:cs typeface="Times New Roman" panose="02020603050405020304" pitchFamily="18" charset="0"/>
              </a:rPr>
              <a:t>milionář, </a:t>
            </a:r>
            <a:r>
              <a:rPr lang="cs-CZ" dirty="0">
                <a:latin typeface="Calibri" panose="020F0502020204030204" pitchFamily="34" charset="0"/>
                <a:ea typeface="Calibri" panose="020F0502020204030204" pitchFamily="34" charset="0"/>
                <a:cs typeface="Times New Roman" panose="02020603050405020304" pitchFamily="18" charset="0"/>
              </a:rPr>
              <a:t>protože hrála </a:t>
            </a:r>
            <a:r>
              <a:rPr lang="cs-CZ" dirty="0" smtClean="0">
                <a:latin typeface="Calibri" panose="020F0502020204030204" pitchFamily="34" charset="0"/>
                <a:ea typeface="Calibri" panose="020F0502020204030204" pitchFamily="34" charset="0"/>
                <a:cs typeface="Times New Roman" panose="02020603050405020304" pitchFamily="18" charset="0"/>
              </a:rPr>
              <a:t>televizní soutěž „Milionář“. Udělalo jí velkou radost, </a:t>
            </a:r>
            <a:r>
              <a:rPr lang="cs-CZ" dirty="0">
                <a:latin typeface="Calibri" panose="020F0502020204030204" pitchFamily="34" charset="0"/>
                <a:ea typeface="Calibri" panose="020F0502020204030204" pitchFamily="34" charset="0"/>
                <a:cs typeface="Times New Roman" panose="02020603050405020304" pitchFamily="18" charset="0"/>
              </a:rPr>
              <a:t>že byla v televizi. Za týden banka poslala dokument o půjčce, jestli </a:t>
            </a:r>
            <a:r>
              <a:rPr lang="cs-CZ" dirty="0" smtClean="0">
                <a:latin typeface="Calibri" panose="020F0502020204030204" pitchFamily="34" charset="0"/>
                <a:ea typeface="Calibri" panose="020F0502020204030204" pitchFamily="34" charset="0"/>
                <a:cs typeface="Times New Roman" panose="02020603050405020304" pitchFamily="18" charset="0"/>
              </a:rPr>
              <a:t>ji nesplatí </a:t>
            </a:r>
            <a:r>
              <a:rPr lang="cs-CZ" dirty="0">
                <a:latin typeface="Calibri" panose="020F0502020204030204" pitchFamily="34" charset="0"/>
                <a:ea typeface="Calibri" panose="020F0502020204030204" pitchFamily="34" charset="0"/>
                <a:cs typeface="Times New Roman" panose="02020603050405020304" pitchFamily="18" charset="0"/>
              </a:rPr>
              <a:t>do tohoto dne, tak už nebude mít nic a </a:t>
            </a:r>
            <a:r>
              <a:rPr lang="cs-CZ" dirty="0" smtClean="0">
                <a:latin typeface="Calibri" panose="020F0502020204030204" pitchFamily="34" charset="0"/>
                <a:ea typeface="Calibri" panose="020F0502020204030204" pitchFamily="34" charset="0"/>
                <a:cs typeface="Times New Roman" panose="02020603050405020304" pitchFamily="18" charset="0"/>
              </a:rPr>
              <a:t>vše bude </a:t>
            </a:r>
            <a:r>
              <a:rPr lang="cs-CZ" dirty="0">
                <a:latin typeface="Calibri" panose="020F0502020204030204" pitchFamily="34" charset="0"/>
                <a:ea typeface="Calibri" panose="020F0502020204030204" pitchFamily="34" charset="0"/>
                <a:cs typeface="Times New Roman" panose="02020603050405020304" pitchFamily="18" charset="0"/>
              </a:rPr>
              <a:t>vlastnit banka. Tak vzala peníze, co si kdysi půjčila a běžela </a:t>
            </a:r>
            <a:r>
              <a:rPr lang="cs-CZ" dirty="0" smtClean="0">
                <a:latin typeface="Calibri" panose="020F0502020204030204" pitchFamily="34" charset="0"/>
                <a:ea typeface="Calibri" panose="020F0502020204030204" pitchFamily="34" charset="0"/>
                <a:cs typeface="Times New Roman" panose="02020603050405020304" pitchFamily="18" charset="0"/>
              </a:rPr>
              <a:t>je </a:t>
            </a:r>
            <a:r>
              <a:rPr lang="cs-CZ" dirty="0">
                <a:latin typeface="Calibri" panose="020F0502020204030204" pitchFamily="34" charset="0"/>
                <a:ea typeface="Calibri" panose="020F0502020204030204" pitchFamily="34" charset="0"/>
                <a:cs typeface="Times New Roman" panose="02020603050405020304" pitchFamily="18" charset="0"/>
              </a:rPr>
              <a:t>vrátit. V bance </a:t>
            </a:r>
            <a:r>
              <a:rPr lang="cs-CZ" dirty="0" smtClean="0">
                <a:latin typeface="Calibri" panose="020F0502020204030204" pitchFamily="34" charset="0"/>
                <a:ea typeface="Calibri" panose="020F0502020204030204" pitchFamily="34" charset="0"/>
                <a:cs typeface="Times New Roman" panose="02020603050405020304" pitchFamily="18" charset="0"/>
              </a:rPr>
              <a:t>je </a:t>
            </a:r>
            <a:r>
              <a:rPr lang="cs-CZ" dirty="0">
                <a:latin typeface="Calibri" panose="020F0502020204030204" pitchFamily="34" charset="0"/>
                <a:ea typeface="Calibri" panose="020F0502020204030204" pitchFamily="34" charset="0"/>
                <a:cs typeface="Times New Roman" panose="02020603050405020304" pitchFamily="18" charset="0"/>
              </a:rPr>
              <a:t>dali do </a:t>
            </a:r>
            <a:r>
              <a:rPr lang="cs-CZ" b="1" dirty="0">
                <a:latin typeface="Calibri" panose="020F0502020204030204" pitchFamily="34" charset="0"/>
                <a:ea typeface="Calibri" panose="020F0502020204030204" pitchFamily="34" charset="0"/>
                <a:cs typeface="Times New Roman" panose="02020603050405020304" pitchFamily="18" charset="0"/>
              </a:rPr>
              <a:t>bankomatu</a:t>
            </a:r>
            <a:r>
              <a:rPr lang="cs-CZ" dirty="0">
                <a:latin typeface="Calibri" panose="020F0502020204030204" pitchFamily="34" charset="0"/>
                <a:ea typeface="Calibri" panose="020F0502020204030204" pitchFamily="34" charset="0"/>
                <a:cs typeface="Times New Roman" panose="02020603050405020304" pitchFamily="18" charset="0"/>
              </a:rPr>
              <a:t> a  tohle bylo v pořádku. Našla si práci a rodinu a měla hezký život.</a:t>
            </a:r>
            <a:endParaRPr lang="cs-CZ" sz="12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cs-CZ" dirty="0" err="1">
                <a:latin typeface="Calibri" panose="020F0502020204030204" pitchFamily="34" charset="0"/>
                <a:ea typeface="Calibri" panose="020F0502020204030204" pitchFamily="34" charset="0"/>
                <a:cs typeface="Times New Roman" panose="02020603050405020304" pitchFamily="18" charset="0"/>
              </a:rPr>
              <a:t>Napsala:Lada</a:t>
            </a:r>
            <a:r>
              <a:rPr lang="cs-CZ" dirty="0">
                <a:latin typeface="Calibri" panose="020F0502020204030204" pitchFamily="34" charset="0"/>
                <a:ea typeface="Calibri" panose="020F0502020204030204" pitchFamily="34" charset="0"/>
                <a:cs typeface="Times New Roman" panose="02020603050405020304" pitchFamily="18" charset="0"/>
              </a:rPr>
              <a:t> </a:t>
            </a:r>
            <a:r>
              <a:rPr lang="cs-CZ" dirty="0" err="1">
                <a:latin typeface="Calibri" panose="020F0502020204030204" pitchFamily="34" charset="0"/>
                <a:ea typeface="Calibri" panose="020F0502020204030204" pitchFamily="34" charset="0"/>
                <a:cs typeface="Times New Roman" panose="02020603050405020304" pitchFamily="18" charset="0"/>
              </a:rPr>
              <a:t>Semová</a:t>
            </a:r>
            <a:endParaRPr lang="cs-CZ" dirty="0"/>
          </a:p>
        </p:txBody>
      </p:sp>
      <p:pic>
        <p:nvPicPr>
          <p:cNvPr id="3" name="Obrázek 2"/>
          <p:cNvPicPr>
            <a:picLocks noChangeAspect="1"/>
          </p:cNvPicPr>
          <p:nvPr/>
        </p:nvPicPr>
        <p:blipFill>
          <a:blip r:embed="rId2"/>
          <a:stretch>
            <a:fillRect/>
          </a:stretch>
        </p:blipFill>
        <p:spPr>
          <a:xfrm>
            <a:off x="2944723" y="4082143"/>
            <a:ext cx="1763990" cy="2266406"/>
          </a:xfrm>
          <a:prstGeom prst="rect">
            <a:avLst/>
          </a:prstGeom>
        </p:spPr>
      </p:pic>
      <p:pic>
        <p:nvPicPr>
          <p:cNvPr id="4" name="Obrázek 3"/>
          <p:cNvPicPr>
            <a:picLocks noChangeAspect="1"/>
          </p:cNvPicPr>
          <p:nvPr/>
        </p:nvPicPr>
        <p:blipFill>
          <a:blip r:embed="rId3"/>
          <a:stretch>
            <a:fillRect/>
          </a:stretch>
        </p:blipFill>
        <p:spPr>
          <a:xfrm>
            <a:off x="9574120" y="422384"/>
            <a:ext cx="1926503" cy="1158340"/>
          </a:xfrm>
          <a:prstGeom prst="rect">
            <a:avLst/>
          </a:prstGeom>
        </p:spPr>
      </p:pic>
    </p:spTree>
    <p:extLst>
      <p:ext uri="{BB962C8B-B14F-4D97-AF65-F5344CB8AC3E}">
        <p14:creationId xmlns:p14="http://schemas.microsoft.com/office/powerpoint/2010/main" val="30846472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ircle(in)">
                                      <p:cBhvr>
                                        <p:cTn id="7"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a:bodyPr>
          <a:lstStyle/>
          <a:p>
            <a:pPr algn="ctr"/>
            <a:r>
              <a:rPr lang="sk-SK" sz="4000" dirty="0" smtClean="0"/>
              <a:t>Milionár bez peňazí</a:t>
            </a:r>
            <a:endParaRPr lang="sk-SK" sz="4000" dirty="0"/>
          </a:p>
        </p:txBody>
      </p:sp>
      <p:sp>
        <p:nvSpPr>
          <p:cNvPr id="3" name="Zástupný symbol obsahu 2"/>
          <p:cNvSpPr>
            <a:spLocks noGrp="1"/>
          </p:cNvSpPr>
          <p:nvPr>
            <p:ph idx="1"/>
          </p:nvPr>
        </p:nvSpPr>
        <p:spPr/>
        <p:txBody>
          <a:bodyPr>
            <a:normAutofit lnSpcReduction="10000"/>
          </a:bodyPr>
          <a:lstStyle/>
          <a:p>
            <a:pPr marL="45720" indent="0" algn="just">
              <a:buNone/>
            </a:pPr>
            <a:r>
              <a:rPr lang="sk-SK" sz="2000" dirty="0" smtClean="0"/>
              <a:t>Bol raz jeden chlapec, ktorý rád pomáhal. </a:t>
            </a:r>
            <a:r>
              <a:rPr lang="sk-SK" sz="2000" dirty="0"/>
              <a:t>H</a:t>
            </a:r>
            <a:r>
              <a:rPr lang="sk-SK" sz="2000" dirty="0" smtClean="0"/>
              <a:t>ovorili, že má srdce zo </a:t>
            </a:r>
            <a:r>
              <a:rPr lang="sk-SK" sz="2000" dirty="0" smtClean="0">
                <a:solidFill>
                  <a:srgbClr val="FF0000"/>
                </a:solidFill>
              </a:rPr>
              <a:t>zlata</a:t>
            </a:r>
            <a:r>
              <a:rPr lang="sk-SK" sz="2000" dirty="0" smtClean="0"/>
              <a:t>. Raz išiel na </a:t>
            </a:r>
            <a:r>
              <a:rPr lang="sk-SK" sz="2000" dirty="0" smtClean="0">
                <a:solidFill>
                  <a:srgbClr val="FF0000"/>
                </a:solidFill>
              </a:rPr>
              <a:t>burzu</a:t>
            </a:r>
            <a:r>
              <a:rPr lang="sk-SK" sz="2000" dirty="0" smtClean="0"/>
              <a:t> so svojim kamarátom Jožkom. Burzu pre Afriku. Po ceste stretli Fera Chvastúňa. Rád sa chválil, že jeho otec je milionár a riaditeľ banky. Euro, Libra či Dolár - žiadna mena nebola pre neho cudzia, ale ako kamarát nestál ani za cent. Keď sme mu povedali, že chceme pomôcť deťom v </a:t>
            </a:r>
            <a:r>
              <a:rPr lang="sk-SK" sz="2000" dirty="0"/>
              <a:t>A</a:t>
            </a:r>
            <a:r>
              <a:rPr lang="sk-SK" sz="2000" dirty="0" smtClean="0"/>
              <a:t>frike, presvedčil otca aby zainvestoval sumu a pomohol deťom v Afrike. Od tej doby sme sa stali dobrými kamarátmi. </a:t>
            </a:r>
          </a:p>
          <a:p>
            <a:pPr marL="45720" indent="0" algn="just">
              <a:buNone/>
            </a:pPr>
            <a:r>
              <a:rPr lang="sk-SK" sz="2000" i="1" dirty="0" smtClean="0"/>
              <a:t>Nie je bohatý ten, čo má milión v banke, ale ten kto je ochotný pomôcť a podeliť sa o koláč aj o svoj posledný cent.</a:t>
            </a:r>
          </a:p>
          <a:p>
            <a:pPr marL="45720" indent="0">
              <a:buNone/>
            </a:pPr>
            <a:endParaRPr lang="sk-SK" sz="2000" i="1" dirty="0"/>
          </a:p>
          <a:p>
            <a:pPr marL="45720" indent="0">
              <a:buNone/>
            </a:pPr>
            <a:endParaRPr lang="sk-SK" sz="2000" i="1" dirty="0" smtClean="0"/>
          </a:p>
          <a:p>
            <a:pPr marL="45720" indent="0">
              <a:buNone/>
            </a:pPr>
            <a:endParaRPr lang="sk-SK" sz="2000" i="1" dirty="0"/>
          </a:p>
          <a:p>
            <a:pPr marL="45720" indent="0">
              <a:buNone/>
            </a:pPr>
            <a:r>
              <a:rPr lang="sk-SK" sz="2000" i="1" dirty="0" smtClean="0"/>
              <a:t>                                                                                                                                                        </a:t>
            </a:r>
            <a:endParaRPr lang="sk-SK" sz="2000" i="1" dirty="0"/>
          </a:p>
        </p:txBody>
      </p:sp>
      <p:sp>
        <p:nvSpPr>
          <p:cNvPr id="5" name="BlokTextu 4"/>
          <p:cNvSpPr txBox="1"/>
          <p:nvPr/>
        </p:nvSpPr>
        <p:spPr>
          <a:xfrm>
            <a:off x="10252609" y="6096000"/>
            <a:ext cx="1699327" cy="400110"/>
          </a:xfrm>
          <a:prstGeom prst="rect">
            <a:avLst/>
          </a:prstGeom>
          <a:noFill/>
        </p:spPr>
        <p:txBody>
          <a:bodyPr wrap="square" rtlCol="0">
            <a:spAutoFit/>
          </a:bodyPr>
          <a:lstStyle/>
          <a:p>
            <a:r>
              <a:rPr lang="sk-SK" sz="2000" b="1" dirty="0" smtClean="0">
                <a:solidFill>
                  <a:schemeClr val="accent1"/>
                </a:solidFill>
              </a:rPr>
              <a:t>Lukáš </a:t>
            </a:r>
            <a:r>
              <a:rPr lang="sk-SK" sz="2000" b="1" dirty="0" err="1" smtClean="0">
                <a:solidFill>
                  <a:schemeClr val="accent1"/>
                </a:solidFill>
              </a:rPr>
              <a:t>Vrzoň</a:t>
            </a:r>
            <a:endParaRPr lang="sk-SK" sz="2000" b="1" dirty="0">
              <a:solidFill>
                <a:schemeClr val="accent1"/>
              </a:solidFill>
            </a:endParaRPr>
          </a:p>
        </p:txBody>
      </p:sp>
      <p:pic>
        <p:nvPicPr>
          <p:cNvPr id="4" name="Obrázek 3"/>
          <p:cNvPicPr>
            <a:picLocks noChangeAspect="1"/>
          </p:cNvPicPr>
          <p:nvPr/>
        </p:nvPicPr>
        <p:blipFill>
          <a:blip r:embed="rId2"/>
          <a:stretch>
            <a:fillRect/>
          </a:stretch>
        </p:blipFill>
        <p:spPr>
          <a:xfrm>
            <a:off x="8983755" y="754380"/>
            <a:ext cx="1790700" cy="1066800"/>
          </a:xfrm>
          <a:prstGeom prst="rect">
            <a:avLst/>
          </a:prstGeom>
        </p:spPr>
      </p:pic>
    </p:spTree>
    <p:extLst>
      <p:ext uri="{BB962C8B-B14F-4D97-AF65-F5344CB8AC3E}">
        <p14:creationId xmlns:p14="http://schemas.microsoft.com/office/powerpoint/2010/main" val="38734492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6" presetClass="entr" presetSubtype="0" fill="hold" grpId="0" nodeType="clickEffect">
                                  <p:stCondLst>
                                    <p:cond delay="0"/>
                                  </p:stCondLst>
                                  <p:iterate type="lt">
                                    <p:tmPct val="10000"/>
                                  </p:iterate>
                                  <p:childTnLst>
                                    <p:set>
                                      <p:cBhvr>
                                        <p:cTn id="6" dur="1" fill="hold">
                                          <p:stCondLst>
                                            <p:cond delay="0"/>
                                          </p:stCondLst>
                                        </p:cTn>
                                        <p:tgtEl>
                                          <p:spTgt spid="2"/>
                                        </p:tgtEl>
                                        <p:attrNameLst>
                                          <p:attrName>style.visibility</p:attrName>
                                        </p:attrNameLst>
                                      </p:cBhvr>
                                      <p:to>
                                        <p:strVal val="visible"/>
                                      </p:to>
                                    </p:set>
                                    <p:anim by="(-#ppt_w*2)" calcmode="lin" valueType="num">
                                      <p:cBhvr rctx="PPT">
                                        <p:cTn id="7" dur="250" autoRev="1" fill="hold">
                                          <p:stCondLst>
                                            <p:cond delay="0"/>
                                          </p:stCondLst>
                                        </p:cTn>
                                        <p:tgtEl>
                                          <p:spTgt spid="2"/>
                                        </p:tgtEl>
                                        <p:attrNameLst>
                                          <p:attrName>ppt_w</p:attrName>
                                        </p:attrNameLst>
                                      </p:cBhvr>
                                    </p:anim>
                                    <p:anim by="(#ppt_w*0.50)" calcmode="lin" valueType="num">
                                      <p:cBhvr>
                                        <p:cTn id="8" dur="250" decel="50000" autoRev="1" fill="hold">
                                          <p:stCondLst>
                                            <p:cond delay="0"/>
                                          </p:stCondLst>
                                        </p:cTn>
                                        <p:tgtEl>
                                          <p:spTgt spid="2"/>
                                        </p:tgtEl>
                                        <p:attrNameLst>
                                          <p:attrName>ppt_x</p:attrName>
                                        </p:attrNameLst>
                                      </p:cBhvr>
                                    </p:anim>
                                    <p:anim from="(-#ppt_h/2)" to="(#ppt_y)" calcmode="lin" valueType="num">
                                      <p:cBhvr>
                                        <p:cTn id="9" dur="500" fill="hold">
                                          <p:stCondLst>
                                            <p:cond delay="0"/>
                                          </p:stCondLst>
                                        </p:cTn>
                                        <p:tgtEl>
                                          <p:spTgt spid="2"/>
                                        </p:tgtEl>
                                        <p:attrNameLst>
                                          <p:attrName>ppt_y</p:attrName>
                                        </p:attrNameLst>
                                      </p:cBhvr>
                                    </p:anim>
                                    <p:animRot by="21600000">
                                      <p:cBhvr>
                                        <p:cTn id="10" dur="500" fill="hold">
                                          <p:stCondLst>
                                            <p:cond delay="0"/>
                                          </p:stCondLst>
                                        </p:cTn>
                                        <p:tgtEl>
                                          <p:spTgt spid="2"/>
                                        </p:tgtEl>
                                        <p:attrNameLst>
                                          <p:attrName>r</p:attrName>
                                        </p:attrNameLst>
                                      </p:cBhvr>
                                    </p:animRot>
                                  </p:childTnLst>
                                </p:cTn>
                              </p:par>
                            </p:childTnLst>
                          </p:cTn>
                        </p:par>
                      </p:childTnLst>
                    </p:cTn>
                  </p:par>
                  <p:par>
                    <p:cTn id="11" fill="hold">
                      <p:stCondLst>
                        <p:cond delay="indefinite"/>
                      </p:stCondLst>
                      <p:childTnLst>
                        <p:par>
                          <p:cTn id="12" fill="hold">
                            <p:stCondLst>
                              <p:cond delay="0"/>
                            </p:stCondLst>
                            <p:childTnLst>
                              <p:par>
                                <p:cTn id="13" presetID="2" presetClass="entr" presetSubtype="4" fill="hold" nodeType="clickEffect">
                                  <p:stCondLst>
                                    <p:cond delay="0"/>
                                  </p:stCondLst>
                                  <p:childTnLst>
                                    <p:set>
                                      <p:cBhvr>
                                        <p:cTn id="14" dur="1" fill="hold">
                                          <p:stCondLst>
                                            <p:cond delay="0"/>
                                          </p:stCondLst>
                                        </p:cTn>
                                        <p:tgtEl>
                                          <p:spTgt spid="3">
                                            <p:txEl>
                                              <p:pRg st="0" end="0"/>
                                            </p:txEl>
                                          </p:spTgt>
                                        </p:tgtEl>
                                        <p:attrNameLst>
                                          <p:attrName>style.visibility</p:attrName>
                                        </p:attrNameLst>
                                      </p:cBhvr>
                                      <p:to>
                                        <p:strVal val="visible"/>
                                      </p:to>
                                    </p:set>
                                    <p:anim calcmode="lin" valueType="num">
                                      <p:cBhvr additive="base">
                                        <p:cTn id="15"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3">
                                            <p:txEl>
                                              <p:pRg st="1" end="1"/>
                                            </p:txEl>
                                          </p:spTgt>
                                        </p:tgtEl>
                                        <p:attrNameLst>
                                          <p:attrName>style.visibility</p:attrName>
                                        </p:attrNameLst>
                                      </p:cBhvr>
                                      <p:to>
                                        <p:strVal val="visible"/>
                                      </p:to>
                                    </p:set>
                                    <p:anim calcmode="lin" valueType="num">
                                      <p:cBhvr>
                                        <p:cTn id="21"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22" dur="500" fill="hold"/>
                                        <p:tgtEl>
                                          <p:spTgt spid="3">
                                            <p:txEl>
                                              <p:pRg st="1" end="1"/>
                                            </p:txEl>
                                          </p:spTgt>
                                        </p:tgtEl>
                                        <p:attrNameLst>
                                          <p:attrName>ppt_h</p:attrName>
                                        </p:attrNameLst>
                                      </p:cBhvr>
                                      <p:tavLst>
                                        <p:tav tm="0">
                                          <p:val>
                                            <p:fltVal val="0"/>
                                          </p:val>
                                        </p:tav>
                                        <p:tav tm="100000">
                                          <p:val>
                                            <p:strVal val="#ppt_h"/>
                                          </p:val>
                                        </p:tav>
                                      </p:tavLst>
                                    </p:anim>
                                    <p:animEffect transition="in" filter="fade">
                                      <p:cBhvr>
                                        <p:cTn id="23" dur="500"/>
                                        <p:tgtEl>
                                          <p:spTgt spid="3">
                                            <p:txEl>
                                              <p:pRg st="1" end="1"/>
                                            </p:txEl>
                                          </p:spTgt>
                                        </p:tgtEl>
                                      </p:cBhvr>
                                    </p:animEffect>
                                  </p:childTnLst>
                                </p:cTn>
                              </p:par>
                            </p:childTnLst>
                          </p:cTn>
                        </p:par>
                        <p:par>
                          <p:cTn id="24" fill="hold">
                            <p:stCondLst>
                              <p:cond delay="500"/>
                            </p:stCondLst>
                            <p:childTnLst>
                              <p:par>
                                <p:cTn id="25" presetID="26" presetClass="emph" presetSubtype="0" fill="hold" nodeType="afterEffect">
                                  <p:stCondLst>
                                    <p:cond delay="250"/>
                                  </p:stCondLst>
                                  <p:childTnLst>
                                    <p:animEffect transition="out" filter="fade">
                                      <p:cBhvr>
                                        <p:cTn id="26" dur="500" tmFilter="0, 0; .2, .5; .8, .5; 1, 0"/>
                                        <p:tgtEl>
                                          <p:spTgt spid="3">
                                            <p:txEl>
                                              <p:pRg st="1" end="1"/>
                                            </p:txEl>
                                          </p:spTgt>
                                        </p:tgtEl>
                                      </p:cBhvr>
                                    </p:animEffect>
                                    <p:animScale>
                                      <p:cBhvr>
                                        <p:cTn id="27" dur="250" autoRev="1" fill="hold"/>
                                        <p:tgtEl>
                                          <p:spTgt spid="3">
                                            <p:txEl>
                                              <p:pRg st="1" end="1"/>
                                            </p:txEl>
                                          </p:spTgt>
                                        </p:tgtEl>
                                      </p:cBhvr>
                                      <p:by x="105000" y="105000"/>
                                    </p:animScale>
                                  </p:childTnLst>
                                </p:cTn>
                              </p:par>
                            </p:childTnLst>
                          </p:cTn>
                        </p:par>
                      </p:childTnLst>
                    </p:cTn>
                  </p:par>
                  <p:par>
                    <p:cTn id="28" fill="hold">
                      <p:stCondLst>
                        <p:cond delay="indefinite"/>
                      </p:stCondLst>
                      <p:childTnLst>
                        <p:par>
                          <p:cTn id="29" fill="hold">
                            <p:stCondLst>
                              <p:cond delay="0"/>
                            </p:stCondLst>
                            <p:childTnLst>
                              <p:par>
                                <p:cTn id="30" presetID="0" presetClass="path" presetSubtype="0" accel="50000" decel="50000" fill="hold" grpId="0" nodeType="clickEffect">
                                  <p:stCondLst>
                                    <p:cond delay="0"/>
                                  </p:stCondLst>
                                  <p:childTnLst>
                                    <p:animMotion origin="layout" path="M -0.73516 -0.75602 L -0.73516 -0.75579 C -0.73034 -0.75533 -0.72539 -0.75533 -0.72071 -0.75348 C -0.71849 -0.75255 -0.7168 -0.74931 -0.71472 -0.74815 C -0.71198 -0.74653 -0.70912 -0.7463 -0.70638 -0.74537 C -0.70013 -0.73797 -0.69818 -0.73565 -0.68894 -0.72639 C -0.68451 -0.72223 -0.67969 -0.71875 -0.67526 -0.71436 C -0.67019 -0.70926 -0.66537 -0.70325 -0.66016 -0.69815 C -0.65547 -0.69375 -0.65039 -0.69051 -0.64571 -0.68612 C -0.63373 -0.67454 -0.64805 -0.68334 -0.63282 -0.67269 C -0.62917 -0.66991 -0.62526 -0.66829 -0.62149 -0.66598 C -0.62045 -0.66528 -0.61953 -0.66366 -0.61849 -0.6632 C -0.61446 -0.66112 -0.61029 -0.66042 -0.60638 -0.65787 C -0.60352 -0.65602 -0.60091 -0.65371 -0.59805 -0.65232 C -0.59532 -0.65116 -0.59245 -0.65093 -0.58972 -0.64977 C -0.58386 -0.64723 -0.57878 -0.64329 -0.57305 -0.64028 C -0.57006 -0.63866 -0.56693 -0.63797 -0.56394 -0.63635 C -0.53933 -0.62176 -0.56459 -0.63357 -0.55026 -0.62825 C -0.54818 -0.62732 -0.54427 -0.62547 -0.54427 -0.62524 C -0.54271 -0.62408 -0.54115 -0.62269 -0.53972 -0.62153 C -0.53894 -0.62084 -0.53802 -0.62084 -0.53737 -0.62014 C -0.53633 -0.61899 -0.53542 -0.61713 -0.53438 -0.61598 C -0.53295 -0.61459 -0.53125 -0.61343 -0.52982 -0.61204 C -0.52826 -0.61042 -0.52683 -0.60834 -0.52526 -0.60672 C -0.5211 -0.60232 -0.52149 -0.60301 -0.51771 -0.60116 C -0.50039 -0.58287 -0.49922 -0.57894 -0.4806 -0.56899 C -0.4724 -0.56459 -0.46367 -0.56297 -0.4556 -0.55811 L -0.45104 -0.55556 C -0.45026 -0.5551 -0.44948 -0.55487 -0.4487 -0.55417 C -0.44401 -0.54908 -0.44636 -0.5507 -0.44193 -0.54862 C -0.43907 -0.54537 -0.43854 -0.54514 -0.43581 -0.53936 C -0.43477 -0.53681 -0.43399 -0.5338 -0.43282 -0.53125 C -0.43112 -0.52755 -0.42917 -0.52431 -0.42748 -0.52037 C -0.41927 -0.50047 -0.41107 -0.48056 -0.40326 -0.45973 C -0.40078 -0.45301 -0.39896 -0.44537 -0.39571 -0.43959 C -0.39336 -0.43542 -0.3931 -0.43542 -0.39115 -0.4301 C -0.38985 -0.42662 -0.38881 -0.42269 -0.38737 -0.41945 C -0.38633 -0.4169 -0.38464 -0.41528 -0.3836 -0.41274 C -0.38242 -0.40973 -0.38164 -0.40625 -0.3806 -0.40325 C -0.37943 -0.4 -0.378 -0.397 -0.37683 -0.39375 C -0.37305 -0.37385 -0.37852 -0.40047 -0.36771 -0.36829 C -0.36172 -0.3507 -0.36992 -0.37408 -0.36159 -0.35348 C -0.36029 -0.35 -0.35938 -0.34607 -0.35782 -0.3426 C -0.35625 -0.33912 -0.35404 -0.33681 -0.35248 -0.33334 C -0.34922 -0.325 -0.34688 -0.31551 -0.34349 -0.30764 C -0.34063 -0.30139 -0.33776 -0.29514 -0.33516 -0.28889 C -0.33125 -0.2794 -0.32774 -0.26968 -0.3237 -0.26042 C -0.32188 -0.25625 -0.31953 -0.25278 -0.31771 -0.24838 C -0.31576 -0.24375 -0.31433 -0.2382 -0.31237 -0.23357 C -0.31003 -0.22825 -0.30703 -0.22408 -0.30482 -0.21875 C -0.30144 -0.21112 -0.29909 -0.20209 -0.29571 -0.19445 C -0.29128 -0.1845 -0.28633 -0.17524 -0.28125 -0.16621 C -0.28008 -0.16389 -0.27891 -0.16158 -0.27748 -0.1595 C -0.27461 -0.15533 -0.27188 -0.15047 -0.26849 -0.14746 C -0.26563 -0.14491 -0.2655 -0.14514 -0.26315 -0.1419 C -0.25977 -0.13774 -0.25157 -0.1257 -0.24792 -0.12454 L -0.24414 -0.12315 C -0.24245 -0.1213 -0.24076 -0.11899 -0.23894 -0.11783 C -0.23698 -0.11644 -0.23282 -0.11505 -0.23282 -0.11482 C -0.1806 -0.11644 -0.12826 -0.11528 -0.07604 -0.11899 C -0.06628 -0.11991 -0.05677 -0.1257 -0.04714 -0.12848 C -0.0444 -0.1294 -0.04167 -0.12917 -0.03881 -0.12987 C -0.00469 -0.13866 -0.02644 -0.13519 -0.00547 -0.13797 C -0.00326 -0.13889 -0.00104 -0.13982 0.0013 -0.14075 C 0.00299 -0.14121 0.00481 -0.14121 0.00664 -0.1419 C 0.00872 -0.14306 0.01067 -0.14491 0.01263 -0.14607 C 0.01367 -0.14653 0.01471 -0.147 0.01575 -0.14746 C 0.02031 -0.15162 0.03034 -0.15973 0.03541 -0.1676 C 0.03828 -0.17223 0.04088 -0.17755 0.04375 -0.18241 L 0.0513 -0.19584 L 0.05664 -0.20533 C 0.05859 -0.21412 0.05794 -0.2125 0.06185 -0.22153 C 0.06471 -0.22755 0.06367 -0.22315 0.06575 -0.22963 C 0.06679 -0.23311 0.06758 -0.23681 0.06875 -0.24028 C 0.06953 -0.24283 0.07083 -0.24468 0.07174 -0.247 C 0.07343 -0.25139 0.07448 -0.25649 0.0763 -0.26042 C 0.07734 -0.26274 0.07825 -0.26505 0.07929 -0.26713 C 0.08008 -0.26875 0.08099 -0.26968 0.08164 -0.2713 C 0.08229 -0.27292 0.08255 -0.275 0.08307 -0.27662 C 0.08385 -0.27848 0.08463 -0.28033 0.08541 -0.28195 C 0.08567 -0.28334 0.0858 -0.28496 0.08619 -0.28612 C 0.08828 -0.2926 0.09166 -0.29792 0.09297 -0.30487 C 0.09349 -0.30764 0.09453 -0.31389 0.09518 -0.31575 C 0.09726 -0.32176 0.10208 -0.33334 0.10208 -0.33311 C 0.10234 -0.3345 0.10273 -0.33588 0.10286 -0.33727 C 0.10325 -0.34121 0.10299 -0.34537 0.10351 -0.34931 C 0.10403 -0.35232 0.10521 -0.35463 0.10586 -0.35741 C 0.10625 -0.35926 0.10625 -0.36112 0.10664 -0.36297 C 0.10794 -0.36875 0.10872 -0.37037 0.11041 -0.375 C 0.11133 -0.38125 0.11093 -0.38125 0.11341 -0.38704 C 0.11406 -0.38866 0.1151 -0.38959 0.11575 -0.39121 C 0.11679 -0.39375 0.11758 -0.39676 0.11875 -0.39931 C 0.12239 -0.40672 0.13073 -0.41922 0.13385 -0.42755 C 0.13437 -0.42894 0.13476 -0.43033 0.13541 -0.43149 C 0.13789 -0.43704 0.14062 -0.44213 0.14297 -0.44769 C 0.14804 -0.45996 0.15247 -0.47292 0.15742 -0.48542 C 0.15794 -0.48704 0.15898 -0.48797 0.15963 -0.48936 C 0.16354 -0.49746 0.16797 -0.50463 0.17096 -0.51366 C 0.17174 -0.51598 0.17252 -0.51806 0.1733 -0.52037 C 0.17383 -0.52223 0.17422 -0.52408 0.17474 -0.52593 C 0.17578 -0.52871 0.17682 -0.53125 0.17786 -0.5338 C 0.17968 -0.55764 0.17682 -0.52408 0.18164 -0.56621 L 0.18385 -0.58635 C 0.18476 -0.60348 0.18515 -0.6176 0.18841 -0.63496 C 0.18919 -0.63889 0.18997 -0.64306 0.19075 -0.647 C 0.19101 -0.64885 0.19127 -0.6507 0.1914 -0.65232 C 0.19179 -0.65463 0.19166 -0.65695 0.19218 -0.65926 C 0.19271 -0.66112 0.19375 -0.66274 0.19453 -0.66459 C 0.19661 -0.67593 0.19349 -0.65834 0.19674 -0.68473 C 0.19713 -0.6875 0.19791 -0.69005 0.1983 -0.69283 C 0.19883 -0.69676 0.19935 -0.70093 0.19974 -0.70487 C 0.2 -0.7095 0.2 -0.71389 0.20052 -0.71852 C 0.20078 -0.72037 0.20182 -0.72176 0.20208 -0.72385 C 0.20286 -0.73172 0.20299 -0.74005 0.20364 -0.74815 C 0.20442 -0.75996 0.20494 -0.76204 0.20664 -0.77639 C 0.2069 -0.78218 0.20703 -0.78797 0.20742 -0.79375 C 0.20755 -0.79607 0.20794 -0.79838 0.20807 -0.80047 C 0.20963 -0.81852 0.2095 -0.81922 0.21041 -0.83565 C 0.21015 -0.84283 0.21002 -0.85 0.20963 -0.85718 C 0.2095 -0.86065 0.20872 -0.8669 0.20807 -0.87061 C 0.20768 -0.87338 0.20794 -0.87709 0.20664 -0.87871 C 0.20586 -0.87963 0.20508 -0.88033 0.20429 -0.88125 C 0.20325 -0.88264 0.20247 -0.88426 0.2013 -0.88542 C 0.20013 -0.88658 0.19883 -0.88727 0.19752 -0.8882 C 0.19453 -0.89352 0.19323 -0.8963 0.18919 -0.90024 C 0.18828 -0.90116 0.18711 -0.90116 0.18619 -0.90162 C 0.18359 -0.90602 0.18138 -0.91088 0.17864 -0.91505 C 0.17708 -0.91737 0.17552 -0.91945 0.17409 -0.92176 C 0.17239 -0.92431 0.17122 -0.92755 0.16953 -0.92987 C 0.16862 -0.93102 0.16731 -0.93149 0.1664 -0.93264 C 0.16146 -0.93889 0.16679 -0.93496 0.16198 -0.93797 C 0.1608 -0.93936 0.15807 -0.94306 0.15664 -0.94468 C 0.15508 -0.94607 0.15351 -0.94723 0.15208 -0.94862 C 0.1513 -0.94931 0.15065 -0.95047 0.14974 -0.95116 C 0.14856 -0.95209 0.14713 -0.95255 0.14596 -0.95371 C 0.14362 -0.95625 0.14153 -0.9595 0.13919 -0.96204 C 0.13828 -0.96297 0.13711 -0.96366 0.13619 -0.96459 C 0.13281 -0.96783 0.12994 -0.97269 0.1263 -0.97547 C 0.12109 -0.97917 0.12409 -0.97477 0.12018 -0.97801 C 0.10508 -0.99144 0.12864 -0.97269 0.11185 -0.98473 C 0.10651 -0.98866 0.10169 -0.99561 0.09596 -0.997 L 0.08997 -0.99838 C 0.08919 -0.99931 0.08854 -1.00047 0.08763 -1.00093 C 0.08385 -1.00394 0.08034 -1.00162 0.0763 -1.00093 C 0.07409 -1 0.07174 -0.99931 0.06953 -0.99838 C 0.06797 -0.99769 0.06653 -0.9963 0.06497 -0.99561 C 0.06289 -0.99491 0.06093 -0.99468 0.05885 -0.99422 C 0.0556 -0.99213 0.05247 -0.98912 0.04909 -0.9875 C 0.04713 -0.98658 0.04557 -0.98612 0.04375 -0.98473 C 0.04192 -0.98357 0.04023 -0.98195 0.03841 -0.98079 C 0.03698 -0.97987 0.03541 -0.97917 0.03385 -0.97801 C 0.01289 -0.96412 0.04062 -0.98218 0.01797 -0.96598 C 0.01588 -0.96459 0.01093 -0.96135 0.00807 -0.96042 C 0.00664 -0.95996 0.00508 -0.9595 0.00351 -0.95926 C 0.00208 -0.95834 0.00052 -0.95718 -0.00091 -0.95625 C -0.003 -0.95556 -0.00508 -0.9551 -0.00703 -0.95371 C -0.0086 -0.95278 -0.01003 -0.95116 -0.01159 -0.94977 C -0.01237 -0.94931 -0.01315 -0.94885 -0.01381 -0.94862 C -0.01537 -0.94723 -0.0168 -0.94561 -0.01836 -0.94468 C -0.02032 -0.94352 -0.02253 -0.94306 -0.02448 -0.9419 C -0.06315 -0.91551 -0.04532 -0.92014 -0.06459 -0.91644 C -0.10352 -0.88357 -0.05 -0.92778 -0.0987 -0.89075 C -0.10821 -0.88357 -0.11732 -0.875 -0.1267 -0.86783 C -0.13881 -0.8588 -0.15117 -0.85162 -0.16315 -0.84237 C -0.17565 -0.83241 -0.18763 -0.81968 -0.20026 -0.80996 C -0.22578 -0.79051 -0.25248 -0.77616 -0.27748 -0.75487 C -0.28529 -0.74815 -0.29297 -0.74075 -0.30104 -0.7345 C -0.3069 -0.72987 -0.31354 -0.72825 -0.31914 -0.72246 C -0.32097 -0.72061 -0.32266 -0.71852 -0.32448 -0.71713 C -0.33021 -0.71227 -0.33659 -0.70973 -0.34193 -0.70371 C -0.34714 -0.69746 -0.34076 -0.70463 -0.35026 -0.69561 C -0.35378 -0.69213 -0.35729 -0.68843 -0.36081 -0.68473 C -0.37032 -0.67477 -0.37956 -0.66412 -0.38894 -0.65371 C -0.39896 -0.64283 -0.39844 -0.64746 -0.41159 -0.62408 C -0.41394 -0.62014 -0.41602 -0.61575 -0.41849 -0.61204 C -0.42331 -0.6044 -0.42904 -0.59862 -0.4336 -0.59051 C -0.43542 -0.58727 -0.43711 -0.58403 -0.43894 -0.58102 C -0.44037 -0.57871 -0.44193 -0.57639 -0.44349 -0.57431 C -0.4444 -0.57292 -0.44558 -0.57176 -0.44649 -0.57037 C -0.44857 -0.5669 -0.45052 -0.56297 -0.45248 -0.5595 C -0.45352 -0.55764 -0.4543 -0.55556 -0.4556 -0.55417 C -0.45964 -0.54954 -0.46394 -0.54584 -0.46771 -0.54075 C -0.47149 -0.53542 -0.47474 -0.52894 -0.47826 -0.52315 L -0.49571 -0.49491 C -0.5 -0.48912 -0.50443 -0.48357 -0.5086 -0.47732 C -0.51224 -0.47176 -0.51537 -0.46505 -0.51914 -0.45973 C -0.52826 -0.44792 -0.53789 -0.4375 -0.54727 -0.42616 C -0.55157 -0.42084 -0.5556 -0.41505 -0.56016 -0.40996 C -0.57722 -0.39098 -0.56289 -0.40741 -0.59649 -0.36297 C -0.59818 -0.36065 -0.60026 -0.3588 -0.60183 -0.35602 L -0.61016 -0.34121 C -0.61133 -0.33912 -0.61289 -0.33727 -0.61394 -0.3345 L -0.61849 -0.32246 C -0.61953 -0.31968 -0.62084 -0.31737 -0.62149 -0.31436 C -0.62201 -0.31204 -0.62227 -0.30973 -0.62305 -0.30764 C -0.62513 -0.30162 -0.62839 -0.29676 -0.62982 -0.29005 C -0.63659 -0.25973 -0.63151 -0.28311 -0.64271 -0.22686 C -0.64401 -0.22061 -0.64492 -0.21412 -0.64649 -0.20787 C -0.65 -0.19445 -0.65352 -0.18102 -0.65716 -0.1676 C -0.65834 -0.16297 -0.65951 -0.15834 -0.66094 -0.15417 C -0.66341 -0.14653 -0.66693 -0.13959 -0.66849 -0.13125 C -0.67006 -0.12246 -0.66836 -0.13033 -0.67305 -0.11644 C -0.67552 -0.1088 -0.68177 -0.08866 -0.68516 -0.08264 C -0.68594 -0.08149 -0.68672 -0.0801 -0.68737 -0.07871 C -0.68802 -0.07755 -0.68828 -0.0757 -0.68894 -0.07454 C -0.69037 -0.07223 -0.69206 -0.07037 -0.69349 -0.06783 C -0.69532 -0.06459 -0.69675 -0.06042 -0.69883 -0.05718 C -0.70417 -0.04815 -0.71055 -0.04121 -0.7155 -0.03149 C -0.71745 -0.02755 -0.7194 -0.02338 -0.72149 -0.01945 C -0.72318 -0.01621 -0.72513 -0.01343 -0.72683 -0.00996 C -0.72852 -0.00672 -0.72969 -0.00255 -0.73138 0.00069 C -0.73256 0.00324 -0.73399 0.00509 -0.73516 0.0074 C -0.73972 0.01666 -0.73607 0.0125 -0.74115 0.01689 C -0.74245 0.0199 -0.74466 0.02569 -0.74649 0.02777 C -0.7474 0.0287 -0.74857 0.0287 -0.74948 0.02916 C -0.75 0.02407 -0.75039 0.01921 -0.75104 0.01435 C -0.75196 0.00694 -0.75339 4.44444E-6 -0.75404 -0.00741 C -0.76224 -0.09607 -0.75183 -0.0088 -0.76094 -0.09213 C -0.77045 -0.18033 -0.75925 -0.07037 -0.76849 -0.14607 C -0.76953 -0.1544 -0.7694 -0.1632 -0.77071 -0.17153 C -0.77305 -0.18635 -0.77696 -0.2 -0.77904 -0.21482 L -0.7836 -0.24561 C -0.78399 -0.25301 -0.78451 -0.26505 -0.78516 -0.27269 C -0.78555 -0.27848 -0.7862 -0.28426 -0.78659 -0.29005 C -0.78646 -0.31968 -0.78698 -0.34954 -0.78594 -0.37894 C -0.78568 -0.38519 -0.7836 -0.39051 -0.78282 -0.39653 C -0.7819 -0.40463 -0.78151 -0.41274 -0.7806 -0.42084 C -0.77995 -0.42616 -0.77904 -0.43149 -0.77826 -0.43704 C -0.77813 -0.44051 -0.77787 -0.44422 -0.77761 -0.44769 C -0.77644 -0.45973 -0.77591 -0.45996 -0.77526 -0.47061 C -0.775 -0.47639 -0.77487 -0.48218 -0.77448 -0.4882 C -0.77435 -0.49213 -0.77396 -0.4963 -0.77383 -0.50024 C -0.77357 -0.50463 -0.77344 -0.50926 -0.77305 -0.51366 C -0.77266 -0.51737 -0.77201 -0.52084 -0.77149 -0.52454 C -0.76875 -0.56875 -0.7737 -0.49399 -0.76849 -0.55417 C -0.76693 -0.57153 -0.76563 -0.58912 -0.76472 -0.60672 C -0.76446 -0.61158 -0.76433 -0.61644 -0.76394 -0.62153 C -0.76302 -0.63172 -0.76094 -0.65232 -0.76094 -0.65209 C -0.76068 -0.65834 -0.76068 -0.66412 -0.76016 -0.66991 C -0.75964 -0.675 -0.75847 -0.67963 -0.75782 -0.68473 C -0.75742 -0.6882 -0.75742 -0.6919 -0.75716 -0.69561 C -0.7569 -0.69862 -0.75664 -0.70186 -0.75638 -0.70487 C -0.75612 -0.70857 -0.75586 -0.71204 -0.7556 -0.71575 C -0.75391 -0.74352 -0.7556 -0.73311 -0.75326 -0.74537 C -0.75274 -0.75255 -0.75196 -0.76297 -0.75104 -0.76968 C -0.75065 -0.772 -0.75 -0.77408 -0.74948 -0.77639 C -0.74401 -0.80417 -0.74922 -0.77709 -0.74649 -0.79514 C -0.7461 -0.79792 -0.74545 -0.80047 -0.74492 -0.80325 C -0.7444 -0.80718 -0.74401 -0.81135 -0.74349 -0.81528 C -0.74271 -0.82223 -0.74284 -0.82338 -0.74115 -0.8301 C -0.73815 -0.84306 -0.73985 -0.83357 -0.73659 -0.84491 C -0.73633 -0.8463 -0.73607 -0.84769 -0.73594 -0.84908 C -0.73555 -0.85093 -0.73568 -0.85278 -0.73516 -0.8544 C -0.73464 -0.85602 -0.73373 -0.85718 -0.73282 -0.85857 C -0.7319 -0.85996 -0.73099 -0.86135 -0.72982 -0.8625 C -0.72709 -0.86528 -0.72292 -0.86667 -0.71992 -0.86783 C -0.71875 -0.86922 -0.71758 -0.87084 -0.71615 -0.872 C -0.71367 -0.87408 -0.71107 -0.87524 -0.7086 -0.87732 C -0.70756 -0.87825 -0.70664 -0.8794 -0.7056 -0.8801 C -0.70365 -0.88125 -0.70157 -0.88149 -0.69948 -0.88264 C -0.69623 -0.88473 -0.69805 -0.8838 -0.69427 -0.88542 C -0.68256 -0.88403 -0.67097 -0.88357 -0.65938 -0.88125 C -0.65716 -0.88102 -0.65534 -0.87848 -0.65326 -0.87732 C -0.65104 -0.87616 -0.6487 -0.8757 -0.64649 -0.87454 C -0.64141 -0.87223 -0.63633 -0.86945 -0.63138 -0.86644 C -0.62904 -0.86528 -0.6267 -0.86412 -0.62448 -0.8625 C -0.62136 -0.86019 -0.61849 -0.85695 -0.61537 -0.8544 C -0.60482 -0.84537 -0.60834 -0.84954 -0.59727 -0.8382 C -0.59388 -0.83496 -0.5905 -0.83172 -0.58737 -0.82755 C -0.58256 -0.82084 -0.57774 -0.81412 -0.5737 -0.80602 C -0.56615 -0.79051 -0.56172 -0.76991 -0.55261 -0.75741 C -0.51862 -0.71088 -0.55157 -0.75764 -0.52305 -0.71297 C -0.51914 -0.70695 -0.51459 -0.70186 -0.51081 -0.69561 C -0.50677 -0.68843 -0.50313 -0.68056 -0.49948 -0.67269 C -0.49727 -0.6676 -0.49545 -0.66181 -0.49349 -0.65649 C -0.49271 -0.65417 -0.49206 -0.65186 -0.49115 -0.64977 C -0.48451 -0.63519 -0.47748 -0.62107 -0.47071 -0.60672 C -0.46966 -0.6044 -0.46888 -0.60186 -0.46771 -0.6 C -0.46563 -0.5963 -0.46407 -0.59375 -0.46237 -0.58912 C -0.46146 -0.58658 -0.46107 -0.58334 -0.46016 -0.58102 C -0.45808 -0.57616 -0.45508 -0.57269 -0.45326 -0.5676 C -0.44479 -0.54375 -0.43724 -0.51899 -0.42904 -0.49491 C -0.42513 -0.48357 -0.42058 -0.47292 -0.41693 -0.46112 C -0.40964 -0.43774 -0.40235 -0.41436 -0.39492 -0.39121 C -0.39154 -0.38033 -0.38737 -0.37014 -0.38438 -0.3588 C -0.3793 -0.34051 -0.37435 -0.322 -0.36914 -0.30371 C -0.3668 -0.29491 -0.36354 -0.28704 -0.36159 -0.27801 C -0.36016 -0.27153 -0.353 -0.23635 -0.35026 -0.22825 C -0.3444 -0.21065 -0.33841 -0.19306 -0.33125 -0.17709 C -0.32748 -0.16829 -0.31953 -0.14954 -0.31459 -0.1419 C -0.30912 -0.13357 -0.303 -0.12662 -0.29727 -0.11899 C -0.29545 -0.1169 -0.29388 -0.11389 -0.29193 -0.11227 C -0.28776 -0.10926 -0.28242 -0.10487 -0.27826 -0.10301 C -0.27448 -0.10116 -0.27071 -0.1 -0.26693 -0.09885 C -0.25508 -0.09561 -0.24323 -0.0919 -0.23125 -0.08936 C -0.22448 -0.0882 -0.21758 -0.08704 -0.21081 -0.08542 C -0.14492 -0.06875 -0.20065 -0.08079 -0.16537 -0.07338 C -0.16263 -0.07454 -0.15469 -0.07778 -0.1517 -0.08149 C -0.14922 -0.0845 -0.14727 -0.08866 -0.14492 -0.09213 C -0.14427 -0.09329 -0.14336 -0.09399 -0.14271 -0.09491 C -0.14219 -0.097 -0.14167 -0.09931 -0.14115 -0.10162 C -0.14024 -0.10533 -0.13867 -0.10857 -0.13815 -0.11227 C -0.13724 -0.11806 -0.13724 -0.12408 -0.13659 -0.12987 C -0.13256 -0.1669 -0.13282 -0.15463 -0.12982 -0.1919 C -0.12761 -0.21829 -0.1237 -0.2713 -0.1237 -0.27107 C -0.12292 -0.31713 -0.12149 -0.36829 -0.12448 -0.41274 C -0.12487 -0.41922 -0.12865 -0.42338 -0.13047 -0.42894 C -0.13828 -0.45209 -0.13659 -0.4544 -0.14727 -0.47593 C -0.1517 -0.48496 -0.15742 -0.48797 -0.16315 -0.49352 C -0.16615 -0.49653 -0.16914 -0.5 -0.17227 -0.50301 C -0.17969 -0.50996 -0.18373 -0.51135 -0.19193 -0.51783 C -0.19701 -0.52176 -0.22383 -0.54283 -0.23282 -0.55278 C -0.23685 -0.55718 -0.24024 -0.5632 -0.24414 -0.5676 C -0.24779 -0.57176 -0.25183 -0.57454 -0.2556 -0.57825 C -0.26237 -0.58542 -0.26914 -0.59306 -0.27604 -0.6 C -0.28529 -0.60926 -0.29466 -0.61806 -0.30404 -0.62686 C -0.3086 -0.63102 -0.31289 -0.63588 -0.31771 -0.63889 C -0.33412 -0.64954 -0.33646 -0.65186 -0.35248 -0.65926 C -0.35703 -0.66112 -0.36159 -0.6632 -0.36615 -0.66459 C -0.36966 -0.66551 -0.37318 -0.66551 -0.37683 -0.66598 C -0.38229 -0.66551 -0.38789 -0.66528 -0.39349 -0.66459 C -0.39492 -0.66436 -0.39662 -0.66412 -0.39805 -0.6632 C -0.40039 -0.66158 -0.40261 -0.6588 -0.40482 -0.65649 C -0.40886 -0.65209 -0.41354 -0.64908 -0.41693 -0.64306 C -0.41823 -0.64075 -0.41966 -0.63889 -0.42071 -0.63635 C -0.428 -0.61875 -0.43347 -0.59723 -0.43894 -0.57825 C -0.44011 -0.57431 -0.45078 -0.53635 -0.45183 -0.53125 C -0.45573 -0.51019 -0.45313 -0.51991 -0.45938 -0.50162 C -0.46407 -0.47223 -0.45664 -0.51528 -0.46472 -0.48149 C -0.46576 -0.47662 -0.46615 -0.47153 -0.46693 -0.46667 C -0.46745 -0.45903 -0.46927 -0.45116 -0.46849 -0.44375 C -0.46745 -0.43357 -0.46485 -0.42385 -0.46159 -0.41528 C -0.45847 -0.40718 -0.44024 -0.38681 -0.43737 -0.38311 C -0.42865 -0.37176 -0.41159 -0.34815 -0.41159 -0.34792 C -0.41315 -0.33125 -0.41146 -0.3375 -0.42683 -0.32524 C -0.44167 -0.31297 -0.45716 -0.30278 -0.47227 -0.29144 C -0.47865 -0.28681 -0.48464 -0.28033 -0.49115 -0.27662 C -0.49401 -0.275 -0.51381 -0.26436 -0.52071 -0.25926 C -0.55886 -0.23102 -0.54037 -0.23843 -0.56693 -0.23079 C -0.58724 -0.21737 -0.58633 -0.21459 -0.61771 -0.22686 C -0.62396 -0.2294 -0.62878 -0.23843 -0.63438 -0.24445 C -0.64948 -0.27987 -0.6668 -0.31274 -0.67982 -0.3507 C -0.6918 -0.38588 -0.69961 -0.42477 -0.7086 -0.4625 C -0.75157 -0.64144 -0.74128 -0.58843 -0.76237 -0.73334 C -0.76628 -0.79098 -0.7711 -0.83241 -0.76693 -0.89075 C -0.76602 -0.90325 -0.76081 -0.91065 -0.7556 -0.91644 C -0.75417 -0.91806 -0.75274 -0.91991 -0.75104 -0.92037 C -0.74636 -0.92176 -0.74141 -0.9213 -0.73659 -0.92176 C -0.71511 -0.92037 -0.67852 -0.92176 -0.65326 -0.91227 C -0.64362 -0.90857 -0.63412 -0.90301 -0.62448 -0.89885 C -0.50834 -0.84931 -0.67604 -0.93125 -0.44115 -0.81135 C -0.43308 -0.80718 -0.425 -0.80255 -0.41693 -0.79792 C -0.37917 -0.77593 -0.34844 -0.76088 -0.31394 -0.72639 C -0.29805 -0.71065 -0.28269 -0.6926 -0.26849 -0.67269 C -0.22032 -0.6051 -0.28203 -0.69283 -0.24336 -0.63496 C -0.23907 -0.62825 -0.23399 -0.62315 -0.22982 -0.61598 C -0.21407 -0.58959 -0.19545 -0.55325 -0.18125 -0.52315 C -0.17253 -0.50463 -0.16341 -0.48635 -0.1556 -0.46667 C -0.14141 -0.43056 -0.12917 -0.39213 -0.11315 -0.3588 C -0.10703 -0.3463 -0.10065 -0.33426 -0.09492 -0.32107 C -0.09154 -0.3132 -0.0892 -0.30371 -0.08581 -0.29561 C -0.08282 -0.28797 -0.07904 -0.28149 -0.07604 -0.27408 C -0.06459 -0.2463 -0.06263 -0.2294 -0.04336 -0.20672 C -0.03815 -0.20047 -0.03295 -0.19375 -0.02748 -0.18774 C -0.02435 -0.18426 -0.0211 -0.18102 -0.01771 -0.17825 C 0.03034 -0.13936 0.03945 -0.13287 0.09752 -0.10556 C 0.12513 -0.09283 0.15286 -0.08102 0.18086 -0.072 C 0.19453 -0.0676 0.20859 -0.0676 0.22252 -0.06528 L 0.24453 -0.06112 C 0.2556 -0.05325 0.24896 -0.05996 0.22708 -0.04098 C 0.22578 -0.03982 0.22461 -0.03797 0.2233 -0.03704 C 0.22083 -0.03496 0.21823 -0.03334 0.21575 -0.03149 C 0.21341 -0.02987 0.21119 -0.02778 0.20885 -0.02616 C 0.20716 -0.025 0.20534 -0.02454 0.20364 -0.02338 C 0.2013 -0.022 0.19909 -0.01968 0.19674 -0.01806 C 0.19479 -0.01667 0.19258 -0.01575 0.19075 -0.01412 C 0.18854 -0.01204 0.18685 -0.00903 0.18463 -0.00741 C 0.18346 -0.00625 0.18216 -0.00649 0.18086 -0.00602 C 0.18008 -0.00556 0.17929 -0.0051 0.17864 -0.00463 C 0.17044 -0.0051 0.16237 -0.0051 0.15429 -0.00602 C 0.15351 -0.00602 0.15286 -0.00695 0.15208 -0.00741 C 0.14752 -0.00926 0.14531 -0.0095 0.1414 -0.01135 C 0.14075 -0.01181 0.13997 -0.01227 0.13919 -0.01274 C 0.13659 -0.01436 0.13424 -0.01713 0.13164 -0.01806 L 0.12786 -0.01945 C 0.12109 -0.02848 0.12838 -0.01968 0.12174 -0.02477 C 0.12096 -0.02547 0.12031 -0.02686 0.11953 -0.02755 C 0.11784 -0.02894 0.11771 -0.02894 0.1164 -0.02894 " pathEditMode="relative" rAng="0" ptsTypes="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
                                      <p:cBhvr>
                                        <p:cTn id="31" dur="2000" fill="hold"/>
                                        <p:tgtEl>
                                          <p:spTgt spid="5"/>
                                        </p:tgtEl>
                                        <p:attrNameLst>
                                          <p:attrName>ppt_x</p:attrName>
                                          <p:attrName>ppt_y</p:attrName>
                                        </p:attrNameLst>
                                      </p:cBhvr>
                                      <p:rCtr x="46667" y="26944"/>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p:bldLst>
  </p:timing>
</p:sld>
</file>

<file path=ppt/theme/theme1.xml><?xml version="1.0" encoding="utf-8"?>
<a:theme xmlns:a="http://schemas.openxmlformats.org/drawingml/2006/main" name="Základ">
  <a:themeElements>
    <a:clrScheme name="Basis">
      <a:dk1>
        <a:srgbClr val="000000"/>
      </a:dk1>
      <a:lt1>
        <a:srgbClr val="FFFFFF"/>
      </a:lt1>
      <a:dk2>
        <a:srgbClr val="565349"/>
      </a:dk2>
      <a:lt2>
        <a:srgbClr val="DDDDDD"/>
      </a:lt2>
      <a:accent1>
        <a:srgbClr val="A6B727"/>
      </a:accent1>
      <a:accent2>
        <a:srgbClr val="DF5327"/>
      </a:accent2>
      <a:accent3>
        <a:srgbClr val="FE9E00"/>
      </a:accent3>
      <a:accent4>
        <a:srgbClr val="418AB3"/>
      </a:accent4>
      <a:accent5>
        <a:srgbClr val="D7D447"/>
      </a:accent5>
      <a:accent6>
        <a:srgbClr val="818183"/>
      </a:accent6>
      <a:hlink>
        <a:srgbClr val="F59E00"/>
      </a:hlink>
      <a:folHlink>
        <a:srgbClr val="B2B2B2"/>
      </a:folHlink>
    </a:clrScheme>
    <a:fontScheme name="Basis">
      <a:majorFont>
        <a:latin typeface="Corbel" panose="020B0503020204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panose="020B0503020204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Basis">
      <a:fillStyleLst>
        <a:solidFill>
          <a:schemeClr val="phClr"/>
        </a:solidFill>
        <a:solidFill>
          <a:schemeClr val="phClr">
            <a:tint val="55000"/>
            <a:satMod val="130000"/>
          </a:schemeClr>
        </a:solidFill>
        <a:gradFill rotWithShape="1">
          <a:gsLst>
            <a:gs pos="0">
              <a:schemeClr val="phClr"/>
            </a:gs>
            <a:gs pos="90000">
              <a:schemeClr val="phClr">
                <a:shade val="100000"/>
                <a:satMod val="105000"/>
              </a:schemeClr>
            </a:gs>
            <a:gs pos="100000">
              <a:schemeClr val="phClr">
                <a:shade val="80000"/>
                <a:satMod val="120000"/>
              </a:schemeClr>
            </a:gs>
          </a:gsLst>
          <a:path path="circle">
            <a:fillToRect l="100000" t="100000" r="100000" b="100000"/>
          </a:path>
        </a:gradFill>
      </a:fillStyleLst>
      <a:lnStyleLst>
        <a:ln w="10000" cap="flat" cmpd="sng" algn="ctr">
          <a:solidFill>
            <a:schemeClr val="phClr"/>
          </a:solidFill>
          <a:prstDash val="solid"/>
        </a:ln>
        <a:ln w="19050" cap="flat" cmpd="sng" algn="ctr">
          <a:solidFill>
            <a:schemeClr val="phClr"/>
          </a:solidFill>
          <a:prstDash val="solid"/>
        </a:ln>
        <a:ln w="53975" cap="flat" cmpd="dbl"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38100" dist="25400" dir="5400000" rotWithShape="0">
              <a:srgbClr val="000000">
                <a:alpha val="45000"/>
              </a:srgbClr>
            </a:outerShdw>
          </a:effectLst>
          <a:scene3d>
            <a:camera prst="orthographicFront">
              <a:rot lat="0" lon="0" rev="0"/>
            </a:camera>
            <a:lightRig rig="brightRoom" dir="t"/>
          </a:scene3d>
          <a:sp3d extrusionH="12700" contourW="25400" prstMaterial="flat">
            <a:bevelT w="63500" h="152400" prst="angle"/>
            <a:contourClr>
              <a:schemeClr val="phClr">
                <a:shade val="27000"/>
                <a:satMod val="120000"/>
              </a:schemeClr>
            </a:contourClr>
          </a:sp3d>
        </a:effectStyle>
      </a:effectStyleLst>
      <a:bgFillStyleLst>
        <a:solidFill>
          <a:schemeClr val="phClr"/>
        </a:solidFill>
        <a:solidFill>
          <a:schemeClr val="phClr">
            <a:tint val="95000"/>
            <a:shade val="95000"/>
            <a:satMod val="140000"/>
          </a:schemeClr>
        </a:solidFill>
        <a:solidFill>
          <a:schemeClr val="phClr">
            <a:tint val="90000"/>
            <a:shade val="85000"/>
            <a:satMod val="160000"/>
            <a:lumMod val="110000"/>
          </a:schemeClr>
        </a:solidFill>
      </a:bgFillStyleLst>
    </a:fmtScheme>
  </a:themeElements>
  <a:objectDefaults/>
  <a:extraClrSchemeLst/>
  <a:extLst>
    <a:ext uri="{05A4C25C-085E-4340-85A3-A5531E510DB2}">
      <thm15:themeFamily xmlns:thm15="http://schemas.microsoft.com/office/thememl/2012/main" name="Basis" id="{5665723A-49BA-4B57-8411-A56F8F207965}" vid="{90E45F77-AEFC-46EF-A7C1-5B338C297B02}"/>
    </a:ext>
  </a:extLst>
</a:theme>
</file>

<file path=docProps/app.xml><?xml version="1.0" encoding="utf-8"?>
<Properties xmlns="http://schemas.openxmlformats.org/officeDocument/2006/extended-properties" xmlns:vt="http://schemas.openxmlformats.org/officeDocument/2006/docPropsVTypes">
  <Template>TM03457444[[fn=Základ]]</Template>
  <TotalTime>581</TotalTime>
  <Words>1263</Words>
  <Application>Microsoft Office PowerPoint</Application>
  <PresentationFormat>Širokoúhlá obrazovka</PresentationFormat>
  <Paragraphs>72</Paragraphs>
  <Slides>16</Slides>
  <Notes>0</Notes>
  <HiddenSlides>0</HiddenSlides>
  <MMClips>0</MMClips>
  <ScaleCrop>false</ScaleCrop>
  <HeadingPairs>
    <vt:vector size="6" baseType="variant">
      <vt:variant>
        <vt:lpstr>Použitá písma</vt:lpstr>
      </vt:variant>
      <vt:variant>
        <vt:i4>3</vt:i4>
      </vt:variant>
      <vt:variant>
        <vt:lpstr>Motiv</vt:lpstr>
      </vt:variant>
      <vt:variant>
        <vt:i4>1</vt:i4>
      </vt:variant>
      <vt:variant>
        <vt:lpstr>Nadpisy snímků</vt:lpstr>
      </vt:variant>
      <vt:variant>
        <vt:i4>16</vt:i4>
      </vt:variant>
    </vt:vector>
  </HeadingPairs>
  <TitlesOfParts>
    <vt:vector size="20" baseType="lpstr">
      <vt:lpstr>Calibri</vt:lpstr>
      <vt:lpstr>Corbel</vt:lpstr>
      <vt:lpstr>Times New Roman</vt:lpstr>
      <vt:lpstr>Základ</vt:lpstr>
      <vt:lpstr>Svět peněz – Svet peňazí</vt:lpstr>
      <vt:lpstr>Prezentace aplikace PowerPoint</vt:lpstr>
      <vt:lpstr>Bankár Miliardár</vt:lpstr>
      <vt:lpstr>Prezentace aplikace PowerPoint</vt:lpstr>
      <vt:lpstr>Ako sa môže vyvŕšiť celkom obyčajný deň</vt:lpstr>
      <vt:lpstr>Prezentace aplikace PowerPoint</vt:lpstr>
      <vt:lpstr>Bankárka Oľga a zlodej Zlato</vt:lpstr>
      <vt:lpstr>Prezentace aplikace PowerPoint</vt:lpstr>
      <vt:lpstr>Milionár bez peňazí</vt:lpstr>
      <vt:lpstr>Prezentace aplikace PowerPoint</vt:lpstr>
      <vt:lpstr>Risk nemusí byť zisk</vt:lpstr>
      <vt:lpstr>Krádež </vt:lpstr>
      <vt:lpstr>Centík</vt:lpstr>
      <vt:lpstr>Prezentace aplikace PowerPoint</vt:lpstr>
      <vt:lpstr>Mesto Bankovo a ich banka</vt:lpstr>
      <vt:lpstr>Prezentace aplikace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Prezentácia programu PowerPoint</dc:title>
  <dc:creator>JULKA</dc:creator>
  <cp:lastModifiedBy>paurovad@seznam.cz</cp:lastModifiedBy>
  <cp:revision>66</cp:revision>
  <dcterms:created xsi:type="dcterms:W3CDTF">2017-03-17T09:42:42Z</dcterms:created>
  <dcterms:modified xsi:type="dcterms:W3CDTF">2017-06-10T11:16:16Z</dcterms:modified>
</cp:coreProperties>
</file>