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8" d="100"/>
          <a:sy n="118" d="100"/>
        </p:scale>
        <p:origin x="11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3/27/2017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k-SK" smtClean="0"/>
              <a:t>Upravte štýly predlohy textu</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96DFF08F-DC6B-4601-B491-B0F83F6DD2DA}"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k-SK" smtClean="0"/>
              <a:t>Upravte štýly predlohy textu</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96DFF08F-DC6B-4601-B491-B0F83F6DD2DA}"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96DFF08F-DC6B-4601-B491-B0F83F6DD2DA}"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3/27/2017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53084" y="469629"/>
            <a:ext cx="8767860" cy="5581481"/>
          </a:xfrm>
        </p:spPr>
        <p:txBody>
          <a:bodyPr>
            <a:normAutofit fontScale="47500" lnSpcReduction="20000"/>
          </a:bodyPr>
          <a:lstStyle/>
          <a:p>
            <a:endParaRPr lang="sk-SK" sz="3400" dirty="0" smtClean="0"/>
          </a:p>
          <a:p>
            <a:r>
              <a:rPr lang="sk-SK" sz="3400" dirty="0" smtClean="0"/>
              <a:t>Svet peňazí, financií.</a:t>
            </a:r>
            <a:endParaRPr lang="sk-SK" sz="3400" dirty="0" smtClean="0"/>
          </a:p>
          <a:p>
            <a:endParaRPr lang="sk-SK" sz="3400" dirty="0"/>
          </a:p>
          <a:p>
            <a:r>
              <a:rPr lang="sk-SK" sz="3400" dirty="0"/>
              <a:t>Hra so slovami</a:t>
            </a:r>
            <a:r>
              <a:rPr lang="sk-SK" sz="3400" dirty="0" smtClean="0"/>
              <a:t>.</a:t>
            </a:r>
          </a:p>
          <a:p>
            <a:endParaRPr lang="sk-SK" sz="3400" dirty="0"/>
          </a:p>
          <a:p>
            <a:r>
              <a:rPr lang="sk-SK" sz="3600" b="1" dirty="0"/>
              <a:t>Popis </a:t>
            </a:r>
            <a:r>
              <a:rPr lang="sk-SK" sz="3400" b="1" dirty="0"/>
              <a:t>aktivity</a:t>
            </a:r>
            <a:r>
              <a:rPr lang="sk-SK" sz="3400" dirty="0"/>
              <a:t>: </a:t>
            </a:r>
            <a:r>
              <a:rPr lang="sk-SK" sz="3600" dirty="0"/>
              <a:t>žiaci vymýšľajú </a:t>
            </a:r>
            <a:r>
              <a:rPr lang="sk-SK" sz="3600" dirty="0" smtClean="0"/>
              <a:t> </a:t>
            </a:r>
            <a:r>
              <a:rPr lang="sk-SK" sz="3600" dirty="0"/>
              <a:t>slová, ktoré súvisia s </a:t>
            </a:r>
            <a:r>
              <a:rPr lang="sk-SK" sz="3600" dirty="0" smtClean="0"/>
              <a:t>financiami a následne napíšu na tieto slová príbeh, ktorý pomenujú a upravia v programe </a:t>
            </a:r>
            <a:r>
              <a:rPr lang="sk-SK" sz="3600" dirty="0" err="1" smtClean="0"/>
              <a:t>power</a:t>
            </a:r>
            <a:r>
              <a:rPr lang="sk-SK" sz="3600" dirty="0" smtClean="0"/>
              <a:t> point.</a:t>
            </a:r>
            <a:endParaRPr lang="sk-SK" sz="3600" dirty="0"/>
          </a:p>
          <a:p>
            <a:r>
              <a:rPr lang="sk-SK" dirty="0" smtClean="0"/>
              <a:t> </a:t>
            </a:r>
          </a:p>
          <a:p>
            <a:endParaRPr lang="sk-SK" dirty="0"/>
          </a:p>
          <a:p>
            <a:endParaRPr lang="sk-SK" dirty="0" smtClean="0"/>
          </a:p>
          <a:p>
            <a:endParaRPr lang="sk-SK" dirty="0"/>
          </a:p>
          <a:p>
            <a:r>
              <a:rPr lang="sk-SK" sz="3600" b="1" dirty="0" smtClean="0"/>
              <a:t>Slová</a:t>
            </a:r>
            <a:r>
              <a:rPr lang="sk-SK" sz="3600" b="1" dirty="0"/>
              <a:t>:</a:t>
            </a:r>
            <a:r>
              <a:rPr lang="sk-SK" sz="2900" dirty="0"/>
              <a:t> </a:t>
            </a:r>
          </a:p>
          <a:p>
            <a:r>
              <a:rPr lang="sk-SK" sz="4200" dirty="0"/>
              <a:t>bankomat, libra, cent, kupovanie, cenné papiere, banka, platobná karta, milionár, lotéria, milión, peňaženka, sporenie, nákup, kreditka, suma, dlhopisy, úver, úrok, trezor, cena, hodnota, bankovka, dolár, pokladňa, obchod, predaj, platidlo, zlato, kredit, účet, platenie, peniaze, bankár, striebro, burza, pôžička,</a:t>
            </a:r>
          </a:p>
          <a:p>
            <a:endParaRPr lang="sk-SK" sz="4200" dirty="0"/>
          </a:p>
          <a:p>
            <a:r>
              <a:rPr lang="sk-SK" sz="2900" dirty="0"/>
              <a:t>Zo slov deti </a:t>
            </a:r>
            <a:r>
              <a:rPr lang="sk-SK" sz="2900" dirty="0" smtClean="0"/>
              <a:t>vymysleli </a:t>
            </a:r>
            <a:r>
              <a:rPr lang="sk-SK" sz="2900" dirty="0"/>
              <a:t>a </a:t>
            </a:r>
            <a:r>
              <a:rPr lang="sk-SK" sz="2900" dirty="0" smtClean="0"/>
              <a:t>napísali </a:t>
            </a:r>
            <a:r>
              <a:rPr lang="sk-SK" sz="2900" dirty="0"/>
              <a:t>príbeh</a:t>
            </a:r>
            <a:r>
              <a:rPr lang="sk-SK" dirty="0"/>
              <a:t>.</a:t>
            </a:r>
          </a:p>
          <a:p>
            <a:endParaRPr lang="sk-SK" sz="4400" dirty="0"/>
          </a:p>
        </p:txBody>
      </p:sp>
    </p:spTree>
    <p:extLst>
      <p:ext uri="{BB962C8B-B14F-4D97-AF65-F5344CB8AC3E}">
        <p14:creationId xmlns:p14="http://schemas.microsoft.com/office/powerpoint/2010/main" val="246314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Bankár Miliardár</a:t>
            </a:r>
            <a:endParaRPr lang="sk-SK" sz="4000" dirty="0"/>
          </a:p>
        </p:txBody>
      </p:sp>
      <p:sp>
        <p:nvSpPr>
          <p:cNvPr id="3" name="Zástupný symbol obsahu 2"/>
          <p:cNvSpPr>
            <a:spLocks noGrp="1"/>
          </p:cNvSpPr>
          <p:nvPr>
            <p:ph idx="1"/>
          </p:nvPr>
        </p:nvSpPr>
        <p:spPr/>
        <p:txBody>
          <a:bodyPr>
            <a:normAutofit/>
          </a:bodyPr>
          <a:lstStyle/>
          <a:p>
            <a:pPr marL="45720" indent="0" algn="just">
              <a:buNone/>
            </a:pPr>
            <a:r>
              <a:rPr lang="sk-SK" sz="2000" dirty="0" smtClean="0"/>
              <a:t>V meste </a:t>
            </a:r>
            <a:r>
              <a:rPr lang="sk-SK" sz="2000" dirty="0" smtClean="0">
                <a:solidFill>
                  <a:srgbClr val="FF0000"/>
                </a:solidFill>
              </a:rPr>
              <a:t>Lotéria</a:t>
            </a:r>
            <a:r>
              <a:rPr lang="sk-SK" sz="2000" dirty="0" smtClean="0"/>
              <a:t>, na vrchu </a:t>
            </a:r>
            <a:r>
              <a:rPr lang="sk-SK" sz="2000" dirty="0" smtClean="0">
                <a:solidFill>
                  <a:srgbClr val="FF0000"/>
                </a:solidFill>
              </a:rPr>
              <a:t>Úver</a:t>
            </a:r>
            <a:r>
              <a:rPr lang="sk-SK" sz="2000" dirty="0" smtClean="0"/>
              <a:t> a v chalúpke </a:t>
            </a:r>
            <a:r>
              <a:rPr lang="sk-SK" sz="2000" dirty="0" smtClean="0">
                <a:solidFill>
                  <a:srgbClr val="FF0000"/>
                </a:solidFill>
              </a:rPr>
              <a:t>Úrok</a:t>
            </a:r>
            <a:r>
              <a:rPr lang="sk-SK" sz="2000" dirty="0" smtClean="0"/>
              <a:t>, žil </a:t>
            </a:r>
            <a:r>
              <a:rPr lang="sk-SK" sz="2000" dirty="0" smtClean="0">
                <a:solidFill>
                  <a:srgbClr val="FF0000"/>
                </a:solidFill>
              </a:rPr>
              <a:t>bankár</a:t>
            </a:r>
            <a:r>
              <a:rPr lang="sk-SK" sz="2000" dirty="0" smtClean="0"/>
              <a:t>, ktorý pracoval v </a:t>
            </a:r>
            <a:r>
              <a:rPr lang="sk-SK" sz="2000" dirty="0" smtClean="0">
                <a:solidFill>
                  <a:srgbClr val="FF0000"/>
                </a:solidFill>
              </a:rPr>
              <a:t>banke</a:t>
            </a:r>
            <a:r>
              <a:rPr lang="sk-SK" sz="2000" dirty="0" smtClean="0"/>
              <a:t>. Raz išiel do </a:t>
            </a:r>
            <a:r>
              <a:rPr lang="sk-SK" sz="2000" dirty="0" smtClean="0">
                <a:solidFill>
                  <a:srgbClr val="FF0000"/>
                </a:solidFill>
              </a:rPr>
              <a:t>obchodu</a:t>
            </a:r>
            <a:r>
              <a:rPr lang="sk-SK" sz="2000" dirty="0" smtClean="0"/>
              <a:t> na </a:t>
            </a:r>
            <a:r>
              <a:rPr lang="sk-SK" sz="2000" dirty="0" smtClean="0">
                <a:solidFill>
                  <a:srgbClr val="FF0000"/>
                </a:solidFill>
              </a:rPr>
              <a:t>nákup</a:t>
            </a:r>
            <a:r>
              <a:rPr lang="sk-SK" sz="2000" dirty="0" smtClean="0"/>
              <a:t> keď  bol </a:t>
            </a:r>
            <a:r>
              <a:rPr lang="sk-SK" sz="2000" dirty="0" smtClean="0">
                <a:solidFill>
                  <a:srgbClr val="FF0000"/>
                </a:solidFill>
              </a:rPr>
              <a:t>výpredaj</a:t>
            </a:r>
            <a:r>
              <a:rPr lang="sk-SK" sz="2000" dirty="0" smtClean="0"/>
              <a:t>, ale </a:t>
            </a:r>
            <a:r>
              <a:rPr lang="sk-SK" sz="2000" dirty="0" smtClean="0">
                <a:solidFill>
                  <a:srgbClr val="FF0000"/>
                </a:solidFill>
              </a:rPr>
              <a:t>kupovanie</a:t>
            </a:r>
            <a:r>
              <a:rPr lang="sk-SK" sz="2000" dirty="0" smtClean="0"/>
              <a:t> mu prerušil </a:t>
            </a:r>
            <a:r>
              <a:rPr lang="sk-SK" sz="2000" dirty="0" smtClean="0">
                <a:solidFill>
                  <a:srgbClr val="FF0000"/>
                </a:solidFill>
              </a:rPr>
              <a:t>milionár</a:t>
            </a:r>
            <a:r>
              <a:rPr lang="sk-SK" sz="2000" dirty="0" smtClean="0"/>
              <a:t> a na </a:t>
            </a:r>
            <a:r>
              <a:rPr lang="sk-SK" sz="2000" dirty="0" smtClean="0">
                <a:solidFill>
                  <a:srgbClr val="FF0000"/>
                </a:solidFill>
              </a:rPr>
              <a:t>účte</a:t>
            </a:r>
            <a:r>
              <a:rPr lang="sk-SK" sz="2000" dirty="0" smtClean="0"/>
              <a:t> mal veľkú </a:t>
            </a:r>
            <a:r>
              <a:rPr lang="sk-SK" sz="2000" dirty="0" smtClean="0">
                <a:solidFill>
                  <a:srgbClr val="FF0000"/>
                </a:solidFill>
              </a:rPr>
              <a:t>sumu peňazí</a:t>
            </a:r>
            <a:r>
              <a:rPr lang="sk-SK" sz="2000" dirty="0" smtClean="0"/>
              <a:t>. </a:t>
            </a:r>
            <a:r>
              <a:rPr lang="sk-SK" sz="2000" dirty="0" smtClean="0">
                <a:solidFill>
                  <a:srgbClr val="FF0000"/>
                </a:solidFill>
              </a:rPr>
              <a:t>Platenie</a:t>
            </a:r>
            <a:r>
              <a:rPr lang="sk-SK" sz="2000" dirty="0" smtClean="0"/>
              <a:t> sa mu nepáčilo, lebo na </a:t>
            </a:r>
            <a:r>
              <a:rPr lang="sk-SK" sz="2000" dirty="0" smtClean="0">
                <a:solidFill>
                  <a:srgbClr val="FF0000"/>
                </a:solidFill>
              </a:rPr>
              <a:t>platobnej karte </a:t>
            </a:r>
            <a:r>
              <a:rPr lang="sk-SK" sz="2000" dirty="0" smtClean="0"/>
              <a:t>mal malý </a:t>
            </a:r>
            <a:r>
              <a:rPr lang="sk-SK" sz="2000" dirty="0" smtClean="0">
                <a:solidFill>
                  <a:srgbClr val="FF0000"/>
                </a:solidFill>
              </a:rPr>
              <a:t>kredit</a:t>
            </a:r>
            <a:r>
              <a:rPr lang="sk-SK" sz="2000" dirty="0" smtClean="0"/>
              <a:t>. Išiel sa na to pozrieť do </a:t>
            </a:r>
            <a:r>
              <a:rPr lang="sk-SK" sz="2000" dirty="0" smtClean="0">
                <a:solidFill>
                  <a:srgbClr val="FF0000"/>
                </a:solidFill>
              </a:rPr>
              <a:t>bankomatu</a:t>
            </a:r>
            <a:r>
              <a:rPr lang="sk-SK" sz="2000" dirty="0" smtClean="0"/>
              <a:t> a mal tam jeden </a:t>
            </a:r>
            <a:r>
              <a:rPr lang="sk-SK" sz="2000" dirty="0" smtClean="0">
                <a:solidFill>
                  <a:srgbClr val="FF0000"/>
                </a:solidFill>
              </a:rPr>
              <a:t>cent</a:t>
            </a:r>
            <a:r>
              <a:rPr lang="sk-SK" sz="2000" dirty="0" smtClean="0"/>
              <a:t>. Rozhodol sa, že si zoberie </a:t>
            </a:r>
            <a:r>
              <a:rPr lang="sk-SK" sz="2000" dirty="0" smtClean="0">
                <a:solidFill>
                  <a:srgbClr val="FF0000"/>
                </a:solidFill>
              </a:rPr>
              <a:t>pôžičku</a:t>
            </a:r>
            <a:r>
              <a:rPr lang="sk-SK" sz="2000" dirty="0" smtClean="0"/>
              <a:t> a praskne mu </a:t>
            </a:r>
            <a:r>
              <a:rPr lang="sk-SK" sz="2000" dirty="0" smtClean="0">
                <a:solidFill>
                  <a:srgbClr val="FF0000"/>
                </a:solidFill>
              </a:rPr>
              <a:t>peňaženka</a:t>
            </a:r>
            <a:r>
              <a:rPr lang="sk-SK" sz="2000" dirty="0" smtClean="0"/>
              <a:t>. Keď sa v meste </a:t>
            </a:r>
            <a:r>
              <a:rPr lang="sk-SK" sz="2000" dirty="0" smtClean="0">
                <a:solidFill>
                  <a:srgbClr val="FF0000"/>
                </a:solidFill>
              </a:rPr>
              <a:t>Dlhopisy</a:t>
            </a:r>
            <a:r>
              <a:rPr lang="sk-SK" sz="2000" dirty="0" smtClean="0"/>
              <a:t> konala </a:t>
            </a:r>
            <a:r>
              <a:rPr lang="sk-SK" sz="2000" dirty="0" smtClean="0">
                <a:solidFill>
                  <a:srgbClr val="FF0000"/>
                </a:solidFill>
              </a:rPr>
              <a:t>burza</a:t>
            </a:r>
            <a:r>
              <a:rPr lang="sk-SK" sz="2000" dirty="0" smtClean="0"/>
              <a:t>, išiel tam a na chvíľu prerušil </a:t>
            </a:r>
            <a:r>
              <a:rPr lang="sk-SK" sz="2000" dirty="0" smtClean="0">
                <a:solidFill>
                  <a:srgbClr val="FF0000"/>
                </a:solidFill>
              </a:rPr>
              <a:t>sporenie</a:t>
            </a:r>
            <a:r>
              <a:rPr lang="sk-SK" sz="2000" dirty="0" smtClean="0"/>
              <a:t>. Na </a:t>
            </a:r>
            <a:r>
              <a:rPr lang="sk-SK" sz="2000" dirty="0" smtClean="0">
                <a:solidFill>
                  <a:srgbClr val="FF0000"/>
                </a:solidFill>
              </a:rPr>
              <a:t>burze</a:t>
            </a:r>
            <a:r>
              <a:rPr lang="sk-SK" sz="2000" dirty="0" smtClean="0"/>
              <a:t> zohnal </a:t>
            </a:r>
            <a:r>
              <a:rPr lang="sk-SK" sz="2000" dirty="0" smtClean="0">
                <a:solidFill>
                  <a:srgbClr val="FF0000"/>
                </a:solidFill>
              </a:rPr>
              <a:t>cenné papiere </a:t>
            </a:r>
            <a:r>
              <a:rPr lang="sk-SK" sz="2000" dirty="0" smtClean="0"/>
              <a:t>a obraz. Raz </a:t>
            </a:r>
            <a:r>
              <a:rPr lang="sk-SK" sz="2000" dirty="0" smtClean="0">
                <a:solidFill>
                  <a:srgbClr val="FF0000"/>
                </a:solidFill>
              </a:rPr>
              <a:t>bankár</a:t>
            </a:r>
            <a:r>
              <a:rPr lang="sk-SK" sz="2000" dirty="0" smtClean="0"/>
              <a:t> rozmýšľal, aké </a:t>
            </a:r>
            <a:r>
              <a:rPr lang="sk-SK" sz="2000" dirty="0" smtClean="0">
                <a:solidFill>
                  <a:srgbClr val="FF0000"/>
                </a:solidFill>
              </a:rPr>
              <a:t>platidlo</a:t>
            </a:r>
            <a:r>
              <a:rPr lang="sk-SK" sz="2000" dirty="0" smtClean="0"/>
              <a:t> sa vo svete používa. Napadol mu </a:t>
            </a:r>
            <a:r>
              <a:rPr lang="sk-SK" sz="2000" dirty="0" smtClean="0">
                <a:solidFill>
                  <a:srgbClr val="FF0000"/>
                </a:solidFill>
              </a:rPr>
              <a:t>dolár</a:t>
            </a:r>
            <a:r>
              <a:rPr lang="sk-SK" sz="2000" dirty="0" smtClean="0"/>
              <a:t> a </a:t>
            </a:r>
            <a:r>
              <a:rPr lang="sk-SK" sz="2000" dirty="0" smtClean="0">
                <a:solidFill>
                  <a:srgbClr val="FF0000"/>
                </a:solidFill>
              </a:rPr>
              <a:t>libra</a:t>
            </a:r>
            <a:r>
              <a:rPr lang="sk-SK" sz="2000" dirty="0" smtClean="0"/>
              <a:t>. Prišiel do </a:t>
            </a:r>
            <a:r>
              <a:rPr lang="sk-SK" sz="2000" dirty="0" smtClean="0">
                <a:solidFill>
                  <a:srgbClr val="FF0000"/>
                </a:solidFill>
              </a:rPr>
              <a:t>banky</a:t>
            </a:r>
            <a:r>
              <a:rPr lang="sk-SK" sz="2000" dirty="0" smtClean="0"/>
              <a:t> a pozeral sa na nich a na </a:t>
            </a:r>
            <a:r>
              <a:rPr lang="sk-SK" sz="2000" dirty="0" smtClean="0">
                <a:solidFill>
                  <a:srgbClr val="FF0000"/>
                </a:solidFill>
              </a:rPr>
              <a:t>trezor</a:t>
            </a:r>
            <a:r>
              <a:rPr lang="sk-SK" sz="2000" dirty="0" smtClean="0"/>
              <a:t>, v ktorom boli uložené. Veľmi sa mu páčili. Do </a:t>
            </a:r>
            <a:r>
              <a:rPr lang="sk-SK" sz="2000" dirty="0" smtClean="0">
                <a:solidFill>
                  <a:srgbClr val="FF0000"/>
                </a:solidFill>
              </a:rPr>
              <a:t>banky</a:t>
            </a:r>
            <a:r>
              <a:rPr lang="sk-SK" sz="2000" dirty="0" smtClean="0"/>
              <a:t> prišiel </a:t>
            </a:r>
            <a:r>
              <a:rPr lang="sk-SK" sz="2000" dirty="0" smtClean="0">
                <a:solidFill>
                  <a:srgbClr val="FF0000"/>
                </a:solidFill>
              </a:rPr>
              <a:t>milionár </a:t>
            </a:r>
            <a:r>
              <a:rPr lang="sk-SK" sz="2000" dirty="0" smtClean="0"/>
              <a:t>a mal </a:t>
            </a:r>
            <a:r>
              <a:rPr lang="sk-SK" sz="2000" dirty="0" smtClean="0">
                <a:solidFill>
                  <a:srgbClr val="FF0000"/>
                </a:solidFill>
              </a:rPr>
              <a:t>milión</a:t>
            </a:r>
            <a:r>
              <a:rPr lang="sk-SK" sz="2000" dirty="0" smtClean="0"/>
              <a:t> </a:t>
            </a:r>
            <a:r>
              <a:rPr lang="sk-SK" sz="2000" dirty="0" smtClean="0">
                <a:solidFill>
                  <a:srgbClr val="FF0000"/>
                </a:solidFill>
              </a:rPr>
              <a:t>eur</a:t>
            </a:r>
            <a:r>
              <a:rPr lang="sk-SK" sz="2000" dirty="0" smtClean="0"/>
              <a:t>. </a:t>
            </a:r>
            <a:r>
              <a:rPr lang="sk-SK" sz="2000" dirty="0" smtClean="0">
                <a:solidFill>
                  <a:srgbClr val="FF0000"/>
                </a:solidFill>
              </a:rPr>
              <a:t>Bankár</a:t>
            </a:r>
            <a:r>
              <a:rPr lang="sk-SK" sz="2000" dirty="0" smtClean="0"/>
              <a:t> sa rozhodol ťažiť </a:t>
            </a:r>
            <a:r>
              <a:rPr lang="sk-SK" sz="2000" dirty="0" smtClean="0">
                <a:solidFill>
                  <a:srgbClr val="FF0000"/>
                </a:solidFill>
              </a:rPr>
              <a:t>zlato</a:t>
            </a:r>
            <a:r>
              <a:rPr lang="sk-SK" sz="2000" dirty="0" smtClean="0"/>
              <a:t> a striebro, aby bol bohatý ako on. Podarilo sa mu to, ale mal iba pol </a:t>
            </a:r>
            <a:r>
              <a:rPr lang="sk-SK" sz="2000" dirty="0" smtClean="0">
                <a:solidFill>
                  <a:srgbClr val="FF0000"/>
                </a:solidFill>
              </a:rPr>
              <a:t>milióna eur</a:t>
            </a:r>
            <a:r>
              <a:rPr lang="sk-SK" sz="2000" dirty="0" smtClean="0"/>
              <a:t>. Skúsil to ešte raz, ale nešlo mu to, tak sa rozhodol zarobiť </a:t>
            </a:r>
            <a:r>
              <a:rPr lang="sk-SK" sz="2000" dirty="0" smtClean="0">
                <a:solidFill>
                  <a:srgbClr val="FF0000"/>
                </a:solidFill>
              </a:rPr>
              <a:t>peniaze</a:t>
            </a:r>
            <a:r>
              <a:rPr lang="sk-SK" sz="2000" dirty="0" smtClean="0"/>
              <a:t> tým, že pracoval na farme. Zarobil si veľa </a:t>
            </a:r>
            <a:r>
              <a:rPr lang="sk-SK" sz="2000" dirty="0" smtClean="0">
                <a:solidFill>
                  <a:srgbClr val="FF0000"/>
                </a:solidFill>
              </a:rPr>
              <a:t>peňazí</a:t>
            </a:r>
            <a:r>
              <a:rPr lang="sk-SK" sz="2000" dirty="0" smtClean="0"/>
              <a:t> a stal sa </a:t>
            </a:r>
            <a:r>
              <a:rPr lang="sk-SK" sz="2000" dirty="0" smtClean="0">
                <a:solidFill>
                  <a:srgbClr val="FF0000"/>
                </a:solidFill>
              </a:rPr>
              <a:t>miliardárom</a:t>
            </a:r>
            <a:r>
              <a:rPr lang="sk-SK" sz="2000" dirty="0" smtClean="0"/>
              <a:t>. Kúpil si veľkú vilu a súkromnú zoo so všetkými zvieratami sveta. Tiež si kúpil tenisové kurty, jazerá, tobogany a kone. Potom zazvonil zvonec a príbehu je koniec. </a:t>
            </a:r>
            <a:endParaRPr lang="sk-SK" sz="2000" dirty="0"/>
          </a:p>
        </p:txBody>
      </p:sp>
      <p:sp>
        <p:nvSpPr>
          <p:cNvPr id="5" name="BlokTextu 4"/>
          <p:cNvSpPr txBox="1"/>
          <p:nvPr/>
        </p:nvSpPr>
        <p:spPr>
          <a:xfrm>
            <a:off x="8302428" y="6096000"/>
            <a:ext cx="1939955" cy="369332"/>
          </a:xfrm>
          <a:prstGeom prst="rect">
            <a:avLst/>
          </a:prstGeom>
          <a:noFill/>
        </p:spPr>
        <p:txBody>
          <a:bodyPr wrap="none" rtlCol="0">
            <a:spAutoFit/>
          </a:bodyPr>
          <a:lstStyle/>
          <a:p>
            <a:r>
              <a:rPr lang="sk-SK" dirty="0" smtClean="0"/>
              <a:t>Timea </a:t>
            </a:r>
            <a:r>
              <a:rPr lang="sk-SK" dirty="0" err="1" smtClean="0"/>
              <a:t>Leah</a:t>
            </a:r>
            <a:r>
              <a:rPr lang="sk-SK" dirty="0" smtClean="0"/>
              <a:t> </a:t>
            </a:r>
            <a:r>
              <a:rPr lang="sk-SK" dirty="0" err="1" smtClean="0"/>
              <a:t>Masar</a:t>
            </a: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703" y="295275"/>
            <a:ext cx="2590800" cy="1762125"/>
          </a:xfrm>
          <a:prstGeom prst="rect">
            <a:avLst/>
          </a:prstGeom>
        </p:spPr>
      </p:pic>
    </p:spTree>
    <p:extLst>
      <p:ext uri="{BB962C8B-B14F-4D97-AF65-F5344CB8AC3E}">
        <p14:creationId xmlns:p14="http://schemas.microsoft.com/office/powerpoint/2010/main" val="423082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Ako sa môže vyvŕšiť celkom obyčajný deň</a:t>
            </a:r>
            <a:endParaRPr lang="sk-SK" sz="4000" dirty="0"/>
          </a:p>
        </p:txBody>
      </p:sp>
      <p:sp>
        <p:nvSpPr>
          <p:cNvPr id="5" name="BlokTextu 4"/>
          <p:cNvSpPr txBox="1"/>
          <p:nvPr/>
        </p:nvSpPr>
        <p:spPr>
          <a:xfrm>
            <a:off x="10008973" y="6096000"/>
            <a:ext cx="1762898" cy="400110"/>
          </a:xfrm>
          <a:prstGeom prst="rect">
            <a:avLst/>
          </a:prstGeom>
          <a:noFill/>
        </p:spPr>
        <p:txBody>
          <a:bodyPr wrap="square" rtlCol="0">
            <a:spAutoFit/>
          </a:bodyPr>
          <a:lstStyle/>
          <a:p>
            <a:r>
              <a:rPr lang="sk-SK" sz="2000" b="1" dirty="0" smtClean="0">
                <a:solidFill>
                  <a:schemeClr val="accent1"/>
                </a:solidFill>
              </a:rPr>
              <a:t>Tomáš </a:t>
            </a:r>
            <a:r>
              <a:rPr lang="sk-SK" sz="2000" b="1" dirty="0" err="1" smtClean="0">
                <a:solidFill>
                  <a:schemeClr val="accent1"/>
                </a:solidFill>
              </a:rPr>
              <a:t>Kuník</a:t>
            </a:r>
            <a:endParaRPr lang="sk-SK" sz="2000" b="1" dirty="0">
              <a:solidFill>
                <a:schemeClr val="accent1"/>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31" y="4331782"/>
            <a:ext cx="1672778" cy="1672778"/>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031" y="4396536"/>
            <a:ext cx="1039253" cy="1454954"/>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883" y="4357005"/>
            <a:ext cx="1542229" cy="1542229"/>
          </a:xfrm>
          <a:prstGeom prst="rect">
            <a:avLst/>
          </a:prstGeom>
        </p:spPr>
      </p:pic>
      <p:pic>
        <p:nvPicPr>
          <p:cNvPr id="8" name="Obrázo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708" y="4371082"/>
            <a:ext cx="1068421" cy="1605551"/>
          </a:xfrm>
          <a:prstGeom prst="rect">
            <a:avLst/>
          </a:prstGeom>
        </p:spPr>
      </p:pic>
      <p:pic>
        <p:nvPicPr>
          <p:cNvPr id="9" name="Obrázo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9218" y="4382723"/>
            <a:ext cx="1573891" cy="1573891"/>
          </a:xfrm>
          <a:prstGeom prst="rect">
            <a:avLst/>
          </a:prstGeom>
        </p:spPr>
      </p:pic>
      <p:pic>
        <p:nvPicPr>
          <p:cNvPr id="10" name="Obrázo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6539" y="4393095"/>
            <a:ext cx="629802" cy="1461835"/>
          </a:xfrm>
          <a:prstGeom prst="rect">
            <a:avLst/>
          </a:prstGeom>
        </p:spPr>
      </p:pic>
      <p:pic>
        <p:nvPicPr>
          <p:cNvPr id="11" name="Obrázo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4990" y="4354796"/>
            <a:ext cx="693983" cy="1621837"/>
          </a:xfrm>
          <a:prstGeom prst="rect">
            <a:avLst/>
          </a:prstGeom>
        </p:spPr>
      </p:pic>
      <p:pic>
        <p:nvPicPr>
          <p:cNvPr id="12" name="Obrázo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2081" y="4393095"/>
            <a:ext cx="1184689" cy="1514643"/>
          </a:xfrm>
          <a:prstGeom prst="rect">
            <a:avLst/>
          </a:prstGeom>
        </p:spPr>
      </p:pic>
      <p:pic>
        <p:nvPicPr>
          <p:cNvPr id="13" name="Obrázo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0055" y="3476742"/>
            <a:ext cx="1741265" cy="870633"/>
          </a:xfrm>
          <a:prstGeom prst="rect">
            <a:avLst/>
          </a:prstGeom>
        </p:spPr>
      </p:pic>
      <p:sp>
        <p:nvSpPr>
          <p:cNvPr id="3" name="Zástupný symbol obsahu 2"/>
          <p:cNvSpPr>
            <a:spLocks noGrp="1"/>
          </p:cNvSpPr>
          <p:nvPr>
            <p:ph idx="1"/>
          </p:nvPr>
        </p:nvSpPr>
        <p:spPr/>
        <p:txBody>
          <a:bodyPr>
            <a:normAutofit/>
          </a:bodyPr>
          <a:lstStyle/>
          <a:p>
            <a:pPr marL="45720" indent="0" algn="just">
              <a:buNone/>
            </a:pPr>
            <a:r>
              <a:rPr lang="sk-SK" sz="2000" dirty="0" smtClean="0"/>
              <a:t>Bola raz Peťka </a:t>
            </a:r>
            <a:r>
              <a:rPr lang="sk-SK" sz="2000" dirty="0" smtClean="0">
                <a:solidFill>
                  <a:srgbClr val="FF0000"/>
                </a:solidFill>
              </a:rPr>
              <a:t>Bankovka</a:t>
            </a:r>
            <a:r>
              <a:rPr lang="sk-SK" sz="2000" dirty="0" smtClean="0"/>
              <a:t> a </a:t>
            </a:r>
            <a:r>
              <a:rPr lang="sk-SK" sz="2000" dirty="0" smtClean="0">
                <a:solidFill>
                  <a:srgbClr val="FF0000"/>
                </a:solidFill>
              </a:rPr>
              <a:t>Dolár</a:t>
            </a:r>
            <a:r>
              <a:rPr lang="sk-SK" sz="2000" dirty="0" smtClean="0"/>
              <a:t>. Stretli sa </a:t>
            </a:r>
            <a:r>
              <a:rPr lang="sk-SK" sz="2000" dirty="0" smtClean="0">
                <a:solidFill>
                  <a:srgbClr val="FF0000"/>
                </a:solidFill>
              </a:rPr>
              <a:t>v banke </a:t>
            </a:r>
            <a:r>
              <a:rPr lang="sk-SK" sz="2000" dirty="0" smtClean="0"/>
              <a:t>a rozprávali si svoje názory </a:t>
            </a:r>
            <a:r>
              <a:rPr lang="sk-SK" sz="2000" dirty="0" smtClean="0">
                <a:solidFill>
                  <a:srgbClr val="FF0000"/>
                </a:solidFill>
              </a:rPr>
              <a:t>o Eure</a:t>
            </a:r>
            <a:r>
              <a:rPr lang="sk-SK" sz="2000" dirty="0" smtClean="0"/>
              <a:t>. </a:t>
            </a:r>
            <a:r>
              <a:rPr lang="sk-SK" sz="2000" dirty="0" smtClean="0">
                <a:solidFill>
                  <a:srgbClr val="FF0000"/>
                </a:solidFill>
              </a:rPr>
              <a:t>Euro</a:t>
            </a:r>
            <a:r>
              <a:rPr lang="sk-SK" sz="2000" dirty="0" smtClean="0"/>
              <a:t> je vládca všetkých</a:t>
            </a:r>
            <a:r>
              <a:rPr lang="sk-SK" sz="2000" dirty="0" smtClean="0">
                <a:solidFill>
                  <a:srgbClr val="FF0000"/>
                </a:solidFill>
              </a:rPr>
              <a:t> peňazí </a:t>
            </a:r>
            <a:r>
              <a:rPr lang="sk-SK" sz="2000" dirty="0" smtClean="0"/>
              <a:t>v niektorých európskych krajinách. Peťka počas rozhovoru dostala SMS-ku, že jej brat </a:t>
            </a:r>
            <a:r>
              <a:rPr lang="sk-SK" sz="2000" dirty="0" smtClean="0">
                <a:solidFill>
                  <a:srgbClr val="FF0000"/>
                </a:solidFill>
              </a:rPr>
              <a:t>Trezor</a:t>
            </a:r>
            <a:r>
              <a:rPr lang="sk-SK" sz="2000" dirty="0" smtClean="0"/>
              <a:t> vyhral </a:t>
            </a:r>
            <a:r>
              <a:rPr lang="sk-SK" sz="2000" dirty="0" smtClean="0">
                <a:solidFill>
                  <a:srgbClr val="FF0000"/>
                </a:solidFill>
              </a:rPr>
              <a:t>v lotérii milión eur</a:t>
            </a:r>
            <a:r>
              <a:rPr lang="sk-SK" sz="2000" dirty="0" smtClean="0"/>
              <a:t>! „Je z neho </a:t>
            </a:r>
            <a:r>
              <a:rPr lang="sk-SK" sz="2000" dirty="0" smtClean="0">
                <a:solidFill>
                  <a:srgbClr val="FF0000"/>
                </a:solidFill>
              </a:rPr>
              <a:t>milionár</a:t>
            </a:r>
            <a:r>
              <a:rPr lang="sk-SK" sz="2000" dirty="0" smtClean="0"/>
              <a:t>!“ zakričala Peťka. </a:t>
            </a:r>
            <a:r>
              <a:rPr lang="sk-SK" sz="2000" dirty="0" smtClean="0">
                <a:solidFill>
                  <a:srgbClr val="FF0000"/>
                </a:solidFill>
              </a:rPr>
              <a:t>Trezor</a:t>
            </a:r>
            <a:r>
              <a:rPr lang="sk-SK" sz="2000" dirty="0" smtClean="0"/>
              <a:t> si našťastie váži každý </a:t>
            </a:r>
            <a:r>
              <a:rPr lang="sk-SK" sz="2000" dirty="0" smtClean="0">
                <a:solidFill>
                  <a:srgbClr val="FF0000"/>
                </a:solidFill>
              </a:rPr>
              <a:t>cent</a:t>
            </a:r>
            <a:r>
              <a:rPr lang="sk-SK" sz="2000" dirty="0" smtClean="0"/>
              <a:t>. Založil si nový</a:t>
            </a:r>
            <a:r>
              <a:rPr lang="sk-SK" sz="2000" dirty="0" smtClean="0">
                <a:solidFill>
                  <a:srgbClr val="FF0000"/>
                </a:solidFill>
              </a:rPr>
              <a:t> účet </a:t>
            </a:r>
            <a:r>
              <a:rPr lang="sk-SK" sz="2000" dirty="0" smtClean="0"/>
              <a:t>a nad jeho </a:t>
            </a:r>
            <a:r>
              <a:rPr lang="sk-SK" sz="2000" dirty="0" smtClean="0">
                <a:solidFill>
                  <a:srgbClr val="FF0000"/>
                </a:solidFill>
              </a:rPr>
              <a:t>peniazmi</a:t>
            </a:r>
            <a:r>
              <a:rPr lang="sk-SK" sz="2000" dirty="0" smtClean="0"/>
              <a:t> vládne Sporilka (to je stvorenie vhodné na </a:t>
            </a:r>
            <a:r>
              <a:rPr lang="sk-SK" sz="2000" dirty="0" smtClean="0">
                <a:solidFill>
                  <a:srgbClr val="FF0000"/>
                </a:solidFill>
              </a:rPr>
              <a:t>sporenie</a:t>
            </a:r>
            <a:r>
              <a:rPr lang="sk-SK" sz="2000" dirty="0" smtClean="0"/>
              <a:t>). Celá rodina si vychutnávala </a:t>
            </a:r>
            <a:r>
              <a:rPr lang="sk-SK" sz="2000" dirty="0" smtClean="0">
                <a:solidFill>
                  <a:srgbClr val="FF0000"/>
                </a:solidFill>
              </a:rPr>
              <a:t>výlety</a:t>
            </a:r>
            <a:r>
              <a:rPr lang="sk-SK" sz="2000" dirty="0" smtClean="0"/>
              <a:t>, z ktorých si prinášali </a:t>
            </a:r>
            <a:r>
              <a:rPr lang="sk-SK" sz="2000" dirty="0" smtClean="0">
                <a:solidFill>
                  <a:srgbClr val="FF0000"/>
                </a:solidFill>
              </a:rPr>
              <a:t>veľa</a:t>
            </a:r>
            <a:r>
              <a:rPr lang="sk-SK" sz="2000" dirty="0" smtClean="0"/>
              <a:t> zážitkov. A keďže boli</a:t>
            </a:r>
            <a:r>
              <a:rPr lang="sk-SK" sz="2000" dirty="0" smtClean="0">
                <a:solidFill>
                  <a:srgbClr val="FF0000"/>
                </a:solidFill>
              </a:rPr>
              <a:t> šetrní</a:t>
            </a:r>
            <a:r>
              <a:rPr lang="sk-SK" sz="2000" dirty="0" smtClean="0"/>
              <a:t>, </a:t>
            </a:r>
            <a:r>
              <a:rPr lang="sk-SK" sz="2000" dirty="0" smtClean="0">
                <a:solidFill>
                  <a:srgbClr val="FF0000"/>
                </a:solidFill>
              </a:rPr>
              <a:t>na výlety </a:t>
            </a:r>
            <a:r>
              <a:rPr lang="sk-SK" sz="2000" dirty="0" smtClean="0"/>
              <a:t>chodia dodnes.</a:t>
            </a:r>
            <a:endParaRPr lang="sk-SK" sz="2000" dirty="0"/>
          </a:p>
        </p:txBody>
      </p:sp>
      <p:pic>
        <p:nvPicPr>
          <p:cNvPr id="14" name="Obrázo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094" y="414292"/>
            <a:ext cx="1457510" cy="1242998"/>
          </a:xfrm>
          <a:prstGeom prst="rect">
            <a:avLst/>
          </a:prstGeom>
        </p:spPr>
      </p:pic>
    </p:spTree>
    <p:extLst>
      <p:ext uri="{BB962C8B-B14F-4D97-AF65-F5344CB8AC3E}">
        <p14:creationId xmlns:p14="http://schemas.microsoft.com/office/powerpoint/2010/main" val="26747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125" autoRev="1" fill="hold">
                                          <p:stCondLst>
                                            <p:cond delay="0"/>
                                          </p:stCondLst>
                                        </p:cTn>
                                        <p:tgtEl>
                                          <p:spTgt spid="3"/>
                                        </p:tgtEl>
                                        <p:attrNameLst>
                                          <p:attrName>ppt_w</p:attrName>
                                        </p:attrNameLst>
                                      </p:cBhvr>
                                    </p:anim>
                                    <p:anim by="(#ppt_w*0.50)" calcmode="lin" valueType="num">
                                      <p:cBhvr>
                                        <p:cTn id="16" dur="125" decel="50000" autoRev="1" fill="hold">
                                          <p:stCondLst>
                                            <p:cond delay="0"/>
                                          </p:stCondLst>
                                        </p:cTn>
                                        <p:tgtEl>
                                          <p:spTgt spid="3"/>
                                        </p:tgtEl>
                                        <p:attrNameLst>
                                          <p:attrName>ppt_x</p:attrName>
                                        </p:attrNameLst>
                                      </p:cBhvr>
                                    </p:anim>
                                    <p:anim from="(-#ppt_h/2)" to="(#ppt_y)" calcmode="lin" valueType="num">
                                      <p:cBhvr>
                                        <p:cTn id="17" dur="250" fill="hold">
                                          <p:stCondLst>
                                            <p:cond delay="0"/>
                                          </p:stCondLst>
                                        </p:cTn>
                                        <p:tgtEl>
                                          <p:spTgt spid="3"/>
                                        </p:tgtEl>
                                        <p:attrNameLst>
                                          <p:attrName>ppt_y</p:attrName>
                                        </p:attrNameLst>
                                      </p:cBhvr>
                                    </p:anim>
                                    <p:animRot by="21600000">
                                      <p:cBhvr>
                                        <p:cTn id="18" dur="25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2000"/>
                            </p:stCondLst>
                            <p:childTnLst>
                              <p:par>
                                <p:cTn id="25" presetID="21"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par>
                          <p:cTn id="28" fill="hold">
                            <p:stCondLst>
                              <p:cond delay="4000"/>
                            </p:stCondLst>
                            <p:childTnLst>
                              <p:par>
                                <p:cTn id="29" presetID="21"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par>
                          <p:cTn id="32" fill="hold">
                            <p:stCondLst>
                              <p:cond delay="6000"/>
                            </p:stCondLst>
                            <p:childTnLst>
                              <p:par>
                                <p:cTn id="33" presetID="21"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par>
                          <p:cTn id="36" fill="hold">
                            <p:stCondLst>
                              <p:cond delay="8000"/>
                            </p:stCondLst>
                            <p:childTnLst>
                              <p:par>
                                <p:cTn id="37" presetID="21"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childTnLst>
                          </p:cTn>
                        </p:par>
                        <p:par>
                          <p:cTn id="40" fill="hold">
                            <p:stCondLst>
                              <p:cond delay="10000"/>
                            </p:stCondLst>
                            <p:childTnLst>
                              <p:par>
                                <p:cTn id="41" presetID="21"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par>
                          <p:cTn id="44" fill="hold">
                            <p:stCondLst>
                              <p:cond delay="12000"/>
                            </p:stCondLst>
                            <p:childTnLst>
                              <p:par>
                                <p:cTn id="45" presetID="21"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par>
                          <p:cTn id="48" fill="hold">
                            <p:stCondLst>
                              <p:cond delay="14000"/>
                            </p:stCondLst>
                            <p:childTnLst>
                              <p:par>
                                <p:cTn id="49" presetID="21" presetClass="entr" presetSubtype="1"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heel(1)">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anim calcmode="lin" valueType="num">
                                      <p:cBhvr>
                                        <p:cTn id="57" dur="2000" fill="hold"/>
                                        <p:tgtEl>
                                          <p:spTgt spid="5"/>
                                        </p:tgtEl>
                                        <p:attrNameLst>
                                          <p:attrName>ppt_w</p:attrName>
                                        </p:attrNameLst>
                                      </p:cBhvr>
                                      <p:tavLst>
                                        <p:tav tm="0" fmla="#ppt_w*sin(2.5*pi*$)">
                                          <p:val>
                                            <p:fltVal val="0"/>
                                          </p:val>
                                        </p:tav>
                                        <p:tav tm="100000">
                                          <p:val>
                                            <p:fltVal val="1"/>
                                          </p:val>
                                        </p:tav>
                                      </p:tavLst>
                                    </p:anim>
                                    <p:anim calcmode="lin" valueType="num">
                                      <p:cBhvr>
                                        <p:cTn id="5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Bankárka Oľga a zlodej Zlato</a:t>
            </a:r>
            <a:endParaRPr lang="sk-SK" sz="4000" dirty="0"/>
          </a:p>
        </p:txBody>
      </p:sp>
      <p:sp>
        <p:nvSpPr>
          <p:cNvPr id="3" name="Zástupný symbol obsahu 2"/>
          <p:cNvSpPr>
            <a:spLocks noGrp="1"/>
          </p:cNvSpPr>
          <p:nvPr>
            <p:ph idx="1"/>
          </p:nvPr>
        </p:nvSpPr>
        <p:spPr>
          <a:xfrm>
            <a:off x="716525" y="1838915"/>
            <a:ext cx="9872871" cy="4038600"/>
          </a:xfrm>
        </p:spPr>
        <p:txBody>
          <a:bodyPr>
            <a:normAutofit lnSpcReduction="10000"/>
          </a:bodyPr>
          <a:lstStyle/>
          <a:p>
            <a:pPr marL="45720" indent="0" algn="just">
              <a:buNone/>
            </a:pPr>
            <a:r>
              <a:rPr lang="sk-SK" sz="2000" dirty="0" smtClean="0"/>
              <a:t>Bola raz jedna bankárka Oľga, ktorá  pracovala v banke na ulici Úrok . V banke bolo veľa bankoviek ,centov, libier...V jeden podvečer , keď už takmer všetci boli doma, až na Oľgu, ktorá mala svoju prácu tak rada, že pracovala aj nadčas. V tom sa do banky vlámal jeden zlodej Zlato, obávaný a prefíkaný ako líška . Práve sa chystal vylúpiť banku . Oľga ho však uvidela a išla za ním . Mieril k miestnosti so všetkými peniazmi ,kde však nebol trezor. Oľga však mala kľúče a keď vošiel do vnútra zamkla ho tam a zavolala políciu . Oľgu nakoniec povýšili, ale banke vytkli , že nemali trezory ani iné zabezpečenie . Odvtedy si banka zabezpečila lepšie. Zamestnala bezpečnostného technika.</a:t>
            </a:r>
          </a:p>
          <a:p>
            <a:pPr marL="45720" indent="0" algn="just">
              <a:buNone/>
            </a:pPr>
            <a:endParaRPr lang="sk-SK" sz="2000" dirty="0" smtClean="0"/>
          </a:p>
          <a:p>
            <a:pPr marL="45720" indent="0">
              <a:buNone/>
            </a:pPr>
            <a:endParaRPr lang="sk-SK" sz="2000" dirty="0"/>
          </a:p>
          <a:p>
            <a:pPr marL="45720" indent="0">
              <a:buNone/>
            </a:pPr>
            <a:endParaRPr lang="sk-SK" sz="2000" dirty="0" smtClean="0"/>
          </a:p>
          <a:p>
            <a:pPr marL="45720" indent="0">
              <a:buNone/>
            </a:pPr>
            <a:r>
              <a:rPr lang="sk-SK" sz="2000" dirty="0"/>
              <a:t> </a:t>
            </a:r>
            <a:r>
              <a:rPr lang="sk-SK" sz="2000" dirty="0" smtClean="0"/>
              <a:t>                                                                                                                                 </a:t>
            </a:r>
            <a:endParaRPr lang="sk-SK" sz="2000" dirty="0"/>
          </a:p>
        </p:txBody>
      </p:sp>
      <p:sp>
        <p:nvSpPr>
          <p:cNvPr id="4" name="BlokTextu 3"/>
          <p:cNvSpPr txBox="1"/>
          <p:nvPr/>
        </p:nvSpPr>
        <p:spPr>
          <a:xfrm>
            <a:off x="9079264" y="5597196"/>
            <a:ext cx="2362874" cy="369332"/>
          </a:xfrm>
          <a:prstGeom prst="rect">
            <a:avLst/>
          </a:prstGeom>
          <a:noFill/>
        </p:spPr>
        <p:txBody>
          <a:bodyPr wrap="square" rtlCol="0">
            <a:spAutoFit/>
          </a:bodyPr>
          <a:lstStyle/>
          <a:p>
            <a:r>
              <a:rPr lang="sk-SK" b="1" dirty="0" smtClean="0">
                <a:ln w="0"/>
                <a:solidFill>
                  <a:schemeClr val="accent1"/>
                </a:solidFill>
                <a:effectLst>
                  <a:outerShdw blurRad="38100" dist="25400" dir="5400000" algn="ctr" rotWithShape="0">
                    <a:srgbClr val="6E747A">
                      <a:alpha val="43000"/>
                    </a:srgbClr>
                  </a:outerShdw>
                </a:effectLst>
              </a:rPr>
              <a:t>Karolína</a:t>
            </a:r>
            <a:r>
              <a:rPr lang="sk-SK" b="1" dirty="0" smtClean="0">
                <a:effectLst>
                  <a:outerShdw blurRad="38100" dist="38100" dir="2700000" algn="tl">
                    <a:srgbClr val="000000">
                      <a:alpha val="43137"/>
                    </a:srgbClr>
                  </a:outerShdw>
                </a:effectLst>
              </a:rPr>
              <a:t> </a:t>
            </a:r>
            <a:r>
              <a:rPr lang="sk-SK" b="1" dirty="0" smtClean="0">
                <a:ln w="0"/>
                <a:solidFill>
                  <a:schemeClr val="accent1"/>
                </a:solidFill>
                <a:effectLst>
                  <a:outerShdw blurRad="38100" dist="25400" dir="5400000" algn="ctr" rotWithShape="0">
                    <a:srgbClr val="6E747A">
                      <a:alpha val="43000"/>
                    </a:srgbClr>
                  </a:outerShdw>
                </a:effectLst>
              </a:rPr>
              <a:t>Šulíková</a:t>
            </a:r>
            <a:endParaRPr lang="sk-SK" b="1" dirty="0">
              <a:effectLst>
                <a:outerShdw blurRad="38100" dist="38100" dir="2700000" algn="tl">
                  <a:srgbClr val="000000">
                    <a:alpha val="43137"/>
                  </a:srgbClr>
                </a:outerShdw>
              </a:effectLst>
            </a:endParaRPr>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40" y="4013338"/>
            <a:ext cx="2031871" cy="2174102"/>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961" y="4182843"/>
            <a:ext cx="1961644" cy="1961644"/>
          </a:xfrm>
          <a:prstGeom prst="rect">
            <a:avLst/>
          </a:prstGeom>
        </p:spPr>
      </p:pic>
    </p:spTree>
    <p:extLst>
      <p:ext uri="{BB962C8B-B14F-4D97-AF65-F5344CB8AC3E}">
        <p14:creationId xmlns:p14="http://schemas.microsoft.com/office/powerpoint/2010/main" val="159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Milionár bez peňazí</a:t>
            </a:r>
            <a:endParaRPr lang="sk-SK" sz="4000" dirty="0"/>
          </a:p>
        </p:txBody>
      </p:sp>
      <p:sp>
        <p:nvSpPr>
          <p:cNvPr id="3" name="Zástupný symbol obsahu 2"/>
          <p:cNvSpPr>
            <a:spLocks noGrp="1"/>
          </p:cNvSpPr>
          <p:nvPr>
            <p:ph idx="1"/>
          </p:nvPr>
        </p:nvSpPr>
        <p:spPr/>
        <p:txBody>
          <a:bodyPr>
            <a:normAutofit lnSpcReduction="10000"/>
          </a:bodyPr>
          <a:lstStyle/>
          <a:p>
            <a:pPr marL="45720" indent="0" algn="just">
              <a:buNone/>
            </a:pPr>
            <a:r>
              <a:rPr lang="sk-SK" sz="2000" dirty="0" smtClean="0"/>
              <a:t>Bol raz jeden chlapec, ktorý rád pomáhal. </a:t>
            </a:r>
            <a:r>
              <a:rPr lang="sk-SK" sz="2000" dirty="0"/>
              <a:t>H</a:t>
            </a:r>
            <a:r>
              <a:rPr lang="sk-SK" sz="2000" dirty="0" smtClean="0"/>
              <a:t>ovorili, že má srdce zo </a:t>
            </a:r>
            <a:r>
              <a:rPr lang="sk-SK" sz="2000" dirty="0" smtClean="0">
                <a:solidFill>
                  <a:srgbClr val="FF0000"/>
                </a:solidFill>
              </a:rPr>
              <a:t>zlata</a:t>
            </a:r>
            <a:r>
              <a:rPr lang="sk-SK" sz="2000" dirty="0" smtClean="0"/>
              <a:t>. Raz išiel na </a:t>
            </a:r>
            <a:r>
              <a:rPr lang="sk-SK" sz="2000" dirty="0" smtClean="0">
                <a:solidFill>
                  <a:srgbClr val="FF0000"/>
                </a:solidFill>
              </a:rPr>
              <a:t>burzu</a:t>
            </a:r>
            <a:r>
              <a:rPr lang="sk-SK" sz="2000" dirty="0" smtClean="0"/>
              <a:t> so svojim kamarátom Jožkom. Burzu pre Afriku. Po ceste stretli Fera Chvastúňa. Rád sa chválil, že jeho otec je milionár a riaditeľ banky. Euro, Libra či Dolár - žiadna mena nebola pre neho cudzia, ale ako kamarát nestál ani za cent. Keď sme mu povedali, že chceme pomôcť deťom v </a:t>
            </a:r>
            <a:r>
              <a:rPr lang="sk-SK" sz="2000" dirty="0"/>
              <a:t>A</a:t>
            </a:r>
            <a:r>
              <a:rPr lang="sk-SK" sz="2000" dirty="0" smtClean="0"/>
              <a:t>frike, presvedčil otca aby zainvestoval sumu a pomohol deťom v Afrike. Od tej doby sme sa stali dobrými kamarátmi. </a:t>
            </a:r>
          </a:p>
          <a:p>
            <a:pPr marL="45720" indent="0" algn="just">
              <a:buNone/>
            </a:pPr>
            <a:r>
              <a:rPr lang="sk-SK" sz="2000" i="1" dirty="0" smtClean="0"/>
              <a:t>Nie je bohatý ten, čo má milión v banke, ale ten kto je ochotný pomôcť a podeliť sa o koláč aj o svoj posledný cent.</a:t>
            </a:r>
          </a:p>
          <a:p>
            <a:pPr marL="45720" indent="0">
              <a:buNone/>
            </a:pPr>
            <a:endParaRPr lang="sk-SK" sz="2000" i="1" dirty="0"/>
          </a:p>
          <a:p>
            <a:pPr marL="45720" indent="0">
              <a:buNone/>
            </a:pPr>
            <a:endParaRPr lang="sk-SK" sz="2000" i="1" dirty="0" smtClean="0"/>
          </a:p>
          <a:p>
            <a:pPr marL="45720" indent="0">
              <a:buNone/>
            </a:pPr>
            <a:endParaRPr lang="sk-SK" sz="2000" i="1" dirty="0"/>
          </a:p>
          <a:p>
            <a:pPr marL="45720" indent="0">
              <a:buNone/>
            </a:pPr>
            <a:r>
              <a:rPr lang="sk-SK" sz="2000" i="1" dirty="0" smtClean="0"/>
              <a:t>                                                                                                                                                        </a:t>
            </a:r>
            <a:endParaRPr lang="sk-SK" sz="2000" i="1" dirty="0"/>
          </a:p>
        </p:txBody>
      </p:sp>
      <p:sp>
        <p:nvSpPr>
          <p:cNvPr id="5" name="BlokTextu 4"/>
          <p:cNvSpPr txBox="1"/>
          <p:nvPr/>
        </p:nvSpPr>
        <p:spPr>
          <a:xfrm>
            <a:off x="10252609" y="6096000"/>
            <a:ext cx="1699327" cy="400110"/>
          </a:xfrm>
          <a:prstGeom prst="rect">
            <a:avLst/>
          </a:prstGeom>
          <a:noFill/>
        </p:spPr>
        <p:txBody>
          <a:bodyPr wrap="square" rtlCol="0">
            <a:spAutoFit/>
          </a:bodyPr>
          <a:lstStyle/>
          <a:p>
            <a:r>
              <a:rPr lang="sk-SK" sz="2000" b="1" dirty="0" smtClean="0">
                <a:solidFill>
                  <a:schemeClr val="accent1"/>
                </a:solidFill>
              </a:rPr>
              <a:t>Lukáš </a:t>
            </a:r>
            <a:r>
              <a:rPr lang="sk-SK" sz="2000" b="1" dirty="0" err="1" smtClean="0">
                <a:solidFill>
                  <a:schemeClr val="accent1"/>
                </a:solidFill>
              </a:rPr>
              <a:t>Vrzoň</a:t>
            </a:r>
            <a:endParaRPr lang="sk-SK" sz="2000" b="1" dirty="0">
              <a:solidFill>
                <a:schemeClr val="accent1"/>
              </a:solidFill>
            </a:endParaRPr>
          </a:p>
        </p:txBody>
      </p:sp>
    </p:spTree>
    <p:extLst>
      <p:ext uri="{BB962C8B-B14F-4D97-AF65-F5344CB8AC3E}">
        <p14:creationId xmlns:p14="http://schemas.microsoft.com/office/powerpoint/2010/main" val="387344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par>
                          <p:cTn id="24" fill="hold">
                            <p:stCondLst>
                              <p:cond delay="500"/>
                            </p:stCondLst>
                            <p:childTnLst>
                              <p:par>
                                <p:cTn id="25" presetID="26" presetClass="emph" presetSubtype="0" fill="hold" nodeType="afterEffect">
                                  <p:stCondLst>
                                    <p:cond delay="250"/>
                                  </p:stCondLst>
                                  <p:childTnLst>
                                    <p:animEffect transition="out" filter="fade">
                                      <p:cBhvr>
                                        <p:cTn id="26" dur="500" tmFilter="0, 0; .2, .5; .8, .5; 1, 0"/>
                                        <p:tgtEl>
                                          <p:spTgt spid="3">
                                            <p:txEl>
                                              <p:pRg st="1" end="1"/>
                                            </p:txEl>
                                          </p:spTgt>
                                        </p:tgtEl>
                                      </p:cBhvr>
                                    </p:animEffect>
                                    <p:animScale>
                                      <p:cBhvr>
                                        <p:cTn id="27" dur="250" autoRev="1" fill="hold"/>
                                        <p:tgtEl>
                                          <p:spTgt spid="3">
                                            <p:txEl>
                                              <p:pRg st="1" end="1"/>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85156 -0.72709 L -0.85156 -0.72709 C -0.84675 -0.72639 -0.8418 -0.72639 -0.83711 -0.72454 C -0.8349 -0.72362 -0.8332 -0.72037 -0.83112 -0.71922 C -0.82839 -0.7176 -0.82552 -0.71737 -0.82279 -0.71644 C -0.81654 -0.70903 -0.81458 -0.70672 -0.80534 -0.69746 C -0.80091 -0.69329 -0.7961 -0.68982 -0.79167 -0.68542 C -0.78659 -0.68033 -0.78177 -0.67431 -0.77656 -0.66922 C -0.77188 -0.66482 -0.7668 -0.66158 -0.76211 -0.65718 C -0.75013 -0.64561 -0.76445 -0.6544 -0.74922 -0.64375 C -0.74557 -0.64098 -0.74167 -0.63936 -0.73789 -0.63704 C -0.73685 -0.63635 -0.73594 -0.63473 -0.7349 -0.63426 C -0.73086 -0.63218 -0.72669 -0.63149 -0.72279 -0.62894 C -0.71992 -0.62709 -0.71732 -0.62477 -0.71445 -0.62338 C -0.71172 -0.62223 -0.70886 -0.62199 -0.70612 -0.62084 C -0.70026 -0.61829 -0.69518 -0.61436 -0.68945 -0.61135 C -0.68646 -0.60973 -0.68333 -0.60903 -0.68034 -0.60741 C -0.65573 -0.59283 -0.68099 -0.60463 -0.66667 -0.59931 C -0.66458 -0.59838 -0.66068 -0.59653 -0.66068 -0.59653 C -0.65912 -0.59514 -0.65755 -0.59375 -0.65612 -0.5926 C -0.65534 -0.5919 -0.65443 -0.5919 -0.65378 -0.59121 C -0.65274 -0.59005 -0.65182 -0.5882 -0.65078 -0.58704 C -0.64935 -0.58565 -0.64766 -0.58449 -0.64623 -0.58311 C -0.64466 -0.58149 -0.64323 -0.5794 -0.64167 -0.57778 C -0.6375 -0.57338 -0.63789 -0.57408 -0.63412 -0.57223 C -0.6168 -0.55394 -0.61563 -0.55 -0.59701 -0.54005 C -0.5888 -0.53565 -0.58008 -0.53403 -0.57201 -0.52917 L -0.56745 -0.52662 C -0.56667 -0.52616 -0.56589 -0.52593 -0.56511 -0.52524 C -0.56042 -0.52014 -0.56276 -0.52176 -0.55833 -0.51968 C -0.55547 -0.51644 -0.55495 -0.51621 -0.55222 -0.51042 C -0.55117 -0.50787 -0.55039 -0.50487 -0.54922 -0.50232 C -0.54753 -0.49862 -0.54557 -0.49537 -0.54388 -0.49144 C -0.53568 -0.47153 -0.52748 -0.45162 -0.51966 -0.43079 C -0.51719 -0.42408 -0.51537 -0.41644 -0.51211 -0.41065 C -0.50977 -0.40649 -0.50951 -0.40649 -0.50755 -0.40116 C -0.50625 -0.39769 -0.50521 -0.39375 -0.50378 -0.39051 C -0.50274 -0.38797 -0.50104 -0.38635 -0.5 -0.3838 C -0.49883 -0.38079 -0.49805 -0.37732 -0.49701 -0.37431 C -0.49583 -0.37107 -0.4944 -0.36806 -0.49323 -0.36482 C -0.48945 -0.34491 -0.49492 -0.37153 -0.48412 -0.33936 C -0.47813 -0.32176 -0.48633 -0.34514 -0.478 -0.32454 C -0.47669 -0.32107 -0.47578 -0.31713 -0.47422 -0.31366 C -0.47266 -0.31019 -0.47044 -0.30787 -0.46888 -0.3044 C -0.46563 -0.29607 -0.46328 -0.28658 -0.4599 -0.27871 C -0.45703 -0.27246 -0.45417 -0.26621 -0.45156 -0.25996 C -0.44766 -0.25047 -0.44414 -0.24074 -0.44011 -0.23149 C -0.43828 -0.22732 -0.43594 -0.22385 -0.43412 -0.21945 C -0.43216 -0.21482 -0.43073 -0.20926 -0.42878 -0.20463 C -0.42643 -0.19931 -0.42344 -0.19514 -0.42123 -0.18982 C -0.41784 -0.18218 -0.4155 -0.17315 -0.41211 -0.16551 C -0.40768 -0.15556 -0.40274 -0.1463 -0.39766 -0.13727 C -0.39649 -0.13496 -0.39531 -0.13264 -0.39388 -0.13056 C -0.39102 -0.12639 -0.38828 -0.12153 -0.3849 -0.11852 C -0.38203 -0.11598 -0.3819 -0.11621 -0.37956 -0.11297 C -0.37617 -0.1088 -0.36797 -0.09676 -0.36432 -0.09561 L -0.36055 -0.09422 C -0.35886 -0.09237 -0.35716 -0.09005 -0.35534 -0.08889 C -0.35339 -0.0875 -0.34922 -0.08612 -0.34922 -0.08612 C -0.29701 -0.0875 -0.24466 -0.08635 -0.19245 -0.09005 C -0.18268 -0.09098 -0.17318 -0.09676 -0.16354 -0.09954 C -0.16081 -0.10047 -0.15807 -0.10024 -0.15521 -0.10093 C -0.1211 -0.10973 -0.14284 -0.10625 -0.12188 -0.10903 C -0.11966 -0.10996 -0.11745 -0.11088 -0.11511 -0.11181 C -0.11341 -0.11227 -0.11159 -0.11227 -0.10977 -0.11297 C -0.10768 -0.11412 -0.10573 -0.11598 -0.10378 -0.11713 C -0.10274 -0.1176 -0.10169 -0.11806 -0.10065 -0.11852 C -0.0961 -0.12269 -0.08607 -0.13079 -0.08099 -0.13866 C -0.07813 -0.14329 -0.07552 -0.14862 -0.07266 -0.15348 L -0.06511 -0.1669 L -0.05977 -0.17639 C -0.05781 -0.18519 -0.05847 -0.18357 -0.05456 -0.1926 C -0.05169 -0.19862 -0.05274 -0.19422 -0.05065 -0.2007 C -0.04961 -0.20417 -0.04883 -0.20787 -0.04766 -0.21135 C -0.04688 -0.21389 -0.04557 -0.21574 -0.04466 -0.21806 C -0.04297 -0.22246 -0.04193 -0.22755 -0.04011 -0.23149 C -0.03906 -0.2338 -0.03815 -0.23612 -0.03711 -0.2382 C -0.03633 -0.23982 -0.03542 -0.24074 -0.03477 -0.24237 C -0.03412 -0.24399 -0.03386 -0.24607 -0.03333 -0.24769 C -0.03255 -0.24954 -0.03177 -0.25139 -0.03099 -0.25301 C -0.03073 -0.2544 -0.0306 -0.25602 -0.03021 -0.25718 C -0.02813 -0.26366 -0.02474 -0.26899 -0.02344 -0.27593 C -0.02292 -0.27871 -0.02188 -0.28496 -0.02123 -0.28681 C -0.01914 -0.29283 -0.01432 -0.3044 -0.01432 -0.3044 C -0.01406 -0.30556 -0.01367 -0.30695 -0.01354 -0.30834 C -0.01315 -0.31227 -0.01341 -0.31644 -0.01289 -0.32037 C -0.01237 -0.32338 -0.0112 -0.3257 -0.01055 -0.32848 C -0.01016 -0.33033 -0.01016 -0.33218 -0.00977 -0.33403 C -0.00847 -0.33982 -0.00768 -0.34144 -0.00599 -0.34607 C -0.00508 -0.35232 -0.00547 -0.35232 -0.003 -0.35811 C -0.00235 -0.35973 -0.0013 -0.36065 -0.00065 -0.36227 C 0.00039 -0.36482 0.00117 -0.36783 0.00234 -0.37037 C 0.00599 -0.37778 0.01432 -0.39028 0.01745 -0.39862 C 0.01797 -0.4 0.01836 -0.40139 0.01901 -0.40255 C 0.02148 -0.40811 0.02422 -0.4132 0.02656 -0.41875 C 0.03164 -0.43102 0.03607 -0.44399 0.04101 -0.45649 C 0.04153 -0.45811 0.04258 -0.45903 0.04323 -0.46042 C 0.04713 -0.46852 0.05156 -0.4757 0.05456 -0.48473 C 0.05534 -0.48704 0.05612 -0.48912 0.0569 -0.49144 C 0.05742 -0.49329 0.05781 -0.49514 0.05833 -0.49699 C 0.05937 -0.49977 0.06042 -0.50232 0.06146 -0.50487 C 0.06328 -0.52871 0.06042 -0.49514 0.06523 -0.53727 L 0.06745 -0.55741 C 0.06836 -0.57454 0.06875 -0.58866 0.072 -0.60602 C 0.07278 -0.60996 0.07357 -0.61412 0.07435 -0.61806 C 0.07461 -0.61991 0.07487 -0.62176 0.075 -0.62338 C 0.07539 -0.6257 0.07526 -0.62801 0.07578 -0.63033 C 0.0763 -0.63218 0.07734 -0.6338 0.07812 -0.63565 C 0.08021 -0.64699 0.07708 -0.6294 0.08034 -0.65579 C 0.08073 -0.65857 0.08151 -0.66112 0.0819 -0.66389 C 0.08242 -0.66783 0.08294 -0.67199 0.08333 -0.67593 C 0.08359 -0.68056 0.08359 -0.68496 0.08411 -0.68959 C 0.08437 -0.69144 0.08542 -0.69283 0.08568 -0.69491 C 0.08646 -0.70278 0.08659 -0.71112 0.08724 -0.71922 C 0.08802 -0.73102 0.08854 -0.73311 0.09023 -0.74746 C 0.09049 -0.75324 0.09062 -0.75903 0.09101 -0.76482 C 0.09114 -0.76713 0.09153 -0.76945 0.09167 -0.77153 C 0.09323 -0.78959 0.0931 -0.79028 0.09401 -0.80672 C 0.09375 -0.81389 0.09362 -0.82107 0.09323 -0.82824 C 0.0931 -0.83172 0.09232 -0.83797 0.09167 -0.84167 C 0.09127 -0.84445 0.09153 -0.84815 0.09023 -0.84977 C 0.08945 -0.8507 0.08867 -0.85139 0.08789 -0.85232 C 0.08685 -0.85371 0.08607 -0.85533 0.08489 -0.85649 C 0.08372 -0.85764 0.08242 -0.85834 0.08112 -0.85926 C 0.07812 -0.86459 0.07682 -0.86737 0.07278 -0.8713 C 0.07187 -0.87223 0.0707 -0.87223 0.06979 -0.87269 C 0.06719 -0.87709 0.06497 -0.88195 0.06224 -0.88612 C 0.06068 -0.88843 0.05911 -0.89051 0.05768 -0.89283 C 0.05599 -0.89537 0.05482 -0.89862 0.05312 -0.90093 C 0.05221 -0.90209 0.05091 -0.90255 0.05 -0.90371 C 0.04505 -0.90996 0.05039 -0.90602 0.04557 -0.90903 C 0.0444 -0.91042 0.04167 -0.91436 0.04023 -0.91574 C 0.03867 -0.91713 0.03711 -0.91829 0.03568 -0.91968 C 0.03489 -0.92037 0.03424 -0.92153 0.03333 -0.92223 C 0.03216 -0.92338 0.03073 -0.92362 0.02956 -0.925 C 0.02721 -0.92732 0.02513 -0.93056 0.02278 -0.93311 C 0.02187 -0.93403 0.0207 -0.93473 0.01979 -0.93565 C 0.0164 -0.93912 0.01354 -0.94375 0.00989 -0.94653 C 0.00469 -0.95024 0.00768 -0.94584 0.00377 -0.94908 C -0.01133 -0.9625 0.01224 -0.94375 -0.00456 -0.95579 C -0.0099 -0.95973 -0.01472 -0.96667 -0.02044 -0.96806 L -0.02643 -0.96945 C -0.02722 -0.97037 -0.02787 -0.97153 -0.02878 -0.97199 C -0.03255 -0.975 -0.03607 -0.97269 -0.04011 -0.97199 C -0.04232 -0.97107 -0.04466 -0.97037 -0.04688 -0.96945 C -0.04844 -0.96875 -0.04987 -0.96737 -0.05143 -0.96667 C -0.05352 -0.96598 -0.05547 -0.96574 -0.05755 -0.96528 C -0.06081 -0.9632 -0.06393 -0.96019 -0.06732 -0.95857 C -0.06927 -0.95764 -0.07083 -0.95718 -0.07266 -0.95579 C -0.07448 -0.95463 -0.07617 -0.95301 -0.078 -0.95186 C -0.07943 -0.95093 -0.08099 -0.95024 -0.08255 -0.94908 C -0.10352 -0.93519 -0.07578 -0.95324 -0.09844 -0.93704 C -0.10052 -0.93565 -0.10547 -0.93264 -0.10833 -0.93172 C -0.10977 -0.93102 -0.11133 -0.93079 -0.11289 -0.93033 C -0.11432 -0.9294 -0.11589 -0.92824 -0.11732 -0.92755 C -0.1194 -0.92662 -0.12149 -0.92616 -0.12344 -0.925 C -0.125 -0.92385 -0.12643 -0.92223 -0.128 -0.92084 C -0.12878 -0.92037 -0.12956 -0.92014 -0.13021 -0.91968 C -0.13177 -0.91852 -0.1332 -0.91667 -0.13477 -0.91574 C -0.13672 -0.91459 -0.13893 -0.91436 -0.14089 -0.91297 C -0.17956 -0.88658 -0.16172 -0.89121 -0.18099 -0.8875 C -0.21992 -0.85463 -0.16641 -0.89885 -0.21511 -0.86181 C -0.22461 -0.85463 -0.23373 -0.84607 -0.2431 -0.83889 C -0.25521 -0.82987 -0.26758 -0.82269 -0.27956 -0.81343 C -0.29206 -0.80348 -0.30404 -0.79074 -0.31667 -0.78102 C -0.34219 -0.76158 -0.36888 -0.74723 -0.39388 -0.72593 C -0.40169 -0.71922 -0.40938 -0.71181 -0.41745 -0.70556 C -0.42331 -0.70093 -0.42995 -0.69931 -0.43555 -0.69352 C -0.43737 -0.69167 -0.43906 -0.68959 -0.44089 -0.6882 C -0.44662 -0.68334 -0.453 -0.68079 -0.45833 -0.67477 C -0.46354 -0.66852 -0.45716 -0.6757 -0.46667 -0.66667 C -0.47018 -0.6632 -0.4737 -0.65949 -0.47722 -0.65579 C -0.48672 -0.64584 -0.49597 -0.63519 -0.50534 -0.62477 C -0.51537 -0.61389 -0.51485 -0.61852 -0.528 -0.59514 C -0.53034 -0.59121 -0.53242 -0.58681 -0.5349 -0.58311 C -0.53972 -0.57547 -0.54544 -0.56968 -0.55 -0.56158 C -0.55182 -0.55834 -0.55352 -0.5551 -0.55534 -0.55209 C -0.55677 -0.54977 -0.55833 -0.54746 -0.5599 -0.54537 C -0.56081 -0.54399 -0.56198 -0.54283 -0.56289 -0.54144 C -0.56498 -0.53797 -0.56693 -0.53403 -0.56888 -0.53056 C -0.56992 -0.52871 -0.5707 -0.52662 -0.57201 -0.52524 C -0.57604 -0.52061 -0.58034 -0.5169 -0.58412 -0.51181 C -0.58789 -0.50649 -0.59115 -0.5 -0.59466 -0.49422 L -0.61211 -0.46598 C -0.61641 -0.46019 -0.62083 -0.45463 -0.625 -0.44838 C -0.62865 -0.44283 -0.63177 -0.43612 -0.63555 -0.43079 C -0.64466 -0.41899 -0.6543 -0.40857 -0.66367 -0.39723 C -0.66797 -0.3919 -0.67201 -0.38612 -0.67656 -0.38102 C -0.69362 -0.36204 -0.6793 -0.37848 -0.71289 -0.33403 C -0.71458 -0.33172 -0.71667 -0.32987 -0.71823 -0.32709 L -0.72656 -0.31227 C -0.72774 -0.31019 -0.7293 -0.30834 -0.73034 -0.30556 L -0.7349 -0.29352 C -0.73594 -0.29074 -0.73724 -0.28843 -0.73789 -0.28542 C -0.73841 -0.28311 -0.73867 -0.28079 -0.73945 -0.27871 C -0.74154 -0.27269 -0.74479 -0.26783 -0.74623 -0.26112 C -0.753 -0.23079 -0.74792 -0.25417 -0.75912 -0.19792 C -0.76042 -0.19167 -0.76133 -0.18519 -0.76289 -0.17894 C -0.76641 -0.16551 -0.76992 -0.15209 -0.77357 -0.13866 C -0.77474 -0.13403 -0.77591 -0.1294 -0.77735 -0.12524 C -0.77982 -0.1176 -0.78333 -0.11065 -0.7849 -0.10232 C -0.78646 -0.09352 -0.78477 -0.10139 -0.78945 -0.0875 C -0.79193 -0.07987 -0.79818 -0.05973 -0.80156 -0.05371 C -0.80235 -0.05255 -0.80313 -0.05116 -0.80378 -0.04977 C -0.80443 -0.04862 -0.80469 -0.04676 -0.80534 -0.04561 C -0.80677 -0.04329 -0.80847 -0.04144 -0.8099 -0.03889 C -0.81172 -0.03565 -0.81315 -0.03149 -0.81524 -0.02824 C -0.82057 -0.01922 -0.82695 -0.01227 -0.8319 -0.00255 C -0.83386 0.00138 -0.83581 0.00555 -0.83789 0.00949 C -0.83958 0.01273 -0.84154 0.01551 -0.84323 0.01898 C -0.84492 0.02222 -0.8461 0.02638 -0.84779 0.02963 C -0.84896 0.03217 -0.85039 0.03402 -0.85156 0.03634 C -0.85612 0.0456 -0.85248 0.04143 -0.85755 0.04583 C -0.85886 0.04884 -0.86107 0.05463 -0.86289 0.05671 C -0.8638 0.05763 -0.86498 0.05763 -0.86589 0.0581 C -0.86641 0.05301 -0.8668 0.04814 -0.86745 0.04328 C -0.86836 0.03588 -0.86979 0.02893 -0.87044 0.02152 C -0.87865 -0.06713 -0.86823 0.02013 -0.87735 -0.0632 C -0.88685 -0.15139 -0.87565 -0.04144 -0.8849 -0.11713 C -0.88594 -0.12547 -0.88581 -0.13426 -0.88711 -0.1426 C -0.88945 -0.15741 -0.89336 -0.17107 -0.89544 -0.18588 L -0.9 -0.21667 C -0.90039 -0.22408 -0.90091 -0.23612 -0.90156 -0.24375 C -0.90195 -0.24954 -0.90261 -0.25533 -0.903 -0.26112 C -0.90287 -0.29074 -0.90339 -0.32061 -0.90235 -0.35 C -0.90208 -0.35625 -0.9 -0.36158 -0.89922 -0.3676 C -0.89831 -0.3757 -0.89792 -0.3838 -0.89701 -0.3919 C -0.89636 -0.39723 -0.89544 -0.40255 -0.89466 -0.40811 C -0.89453 -0.41158 -0.89427 -0.41528 -0.89401 -0.41875 C -0.89284 -0.43079 -0.89232 -0.43102 -0.89167 -0.44167 C -0.89141 -0.44746 -0.89128 -0.45324 -0.89089 -0.45926 C -0.89076 -0.4632 -0.89037 -0.46737 -0.89024 -0.4713 C -0.88998 -0.4757 -0.88985 -0.48033 -0.88945 -0.48473 C -0.88906 -0.48843 -0.88841 -0.4919 -0.88789 -0.49561 C -0.88516 -0.53982 -0.89011 -0.46505 -0.8849 -0.52524 C -0.88333 -0.5426 -0.88203 -0.56019 -0.88112 -0.57778 C -0.88086 -0.58264 -0.88073 -0.5875 -0.88034 -0.5926 C -0.87943 -0.60278 -0.87735 -0.62338 -0.87735 -0.62338 C -0.87708 -0.6294 -0.87708 -0.63519 -0.87656 -0.64098 C -0.87604 -0.64607 -0.87487 -0.6507 -0.87422 -0.65579 C -0.87383 -0.65926 -0.87383 -0.66297 -0.87357 -0.66667 C -0.87331 -0.66968 -0.87305 -0.67292 -0.87279 -0.67593 C -0.87253 -0.67963 -0.87227 -0.68311 -0.87201 -0.68681 C -0.87031 -0.71459 -0.87201 -0.70417 -0.86966 -0.71644 C -0.86914 -0.72362 -0.86836 -0.73403 -0.86745 -0.74074 C -0.86706 -0.74306 -0.86641 -0.74514 -0.86589 -0.74746 C -0.86042 -0.77524 -0.86563 -0.74815 -0.86289 -0.76621 C -0.8625 -0.76899 -0.86185 -0.77153 -0.86133 -0.77431 C -0.86081 -0.77824 -0.86042 -0.78241 -0.8599 -0.78635 C -0.85912 -0.79329 -0.85925 -0.79445 -0.85755 -0.80116 C -0.85456 -0.81412 -0.85625 -0.80463 -0.853 -0.81598 C -0.85274 -0.81737 -0.85248 -0.81875 -0.85235 -0.82014 C -0.85195 -0.82199 -0.85208 -0.82385 -0.85156 -0.82547 C -0.85104 -0.82709 -0.85013 -0.82824 -0.84922 -0.82963 C -0.84831 -0.83102 -0.8474 -0.83241 -0.84623 -0.83357 C -0.84349 -0.83635 -0.83932 -0.83774 -0.83633 -0.83889 C -0.83516 -0.84028 -0.83399 -0.8419 -0.83255 -0.84306 C -0.83008 -0.84514 -0.82748 -0.8463 -0.825 -0.84838 C -0.82396 -0.84931 -0.82305 -0.85047 -0.82201 -0.85116 C -0.82005 -0.85232 -0.81797 -0.85255 -0.81589 -0.85371 C -0.81263 -0.85579 -0.81445 -0.85487 -0.81068 -0.85649 C -0.79896 -0.8551 -0.78737 -0.85463 -0.77578 -0.85232 C -0.77357 -0.85209 -0.77175 -0.84954 -0.76966 -0.84838 C -0.76745 -0.84723 -0.76511 -0.84676 -0.76289 -0.84561 C -0.75781 -0.84329 -0.75274 -0.84051 -0.74779 -0.8375 C -0.74544 -0.83635 -0.7431 -0.83519 -0.74089 -0.83357 C -0.73776 -0.83125 -0.7349 -0.82801 -0.73177 -0.82547 C -0.72123 -0.81644 -0.72474 -0.82061 -0.71367 -0.80926 C -0.71029 -0.80602 -0.7069 -0.80278 -0.70378 -0.79862 C -0.69896 -0.7919 -0.69414 -0.78519 -0.69011 -0.77709 C -0.68255 -0.76158 -0.67813 -0.74098 -0.66901 -0.72848 C -0.63503 -0.68195 -0.66797 -0.72871 -0.63945 -0.68403 C -0.63555 -0.67801 -0.63099 -0.67292 -0.62722 -0.66667 C -0.62318 -0.65949 -0.61953 -0.65162 -0.61589 -0.64375 C -0.61367 -0.63866 -0.61185 -0.63287 -0.6099 -0.62755 C -0.60912 -0.62524 -0.60847 -0.62292 -0.60755 -0.62084 C -0.60091 -0.60625 -0.59388 -0.59213 -0.58711 -0.57778 C -0.58607 -0.57547 -0.58529 -0.57292 -0.58412 -0.57107 C -0.58203 -0.56737 -0.58047 -0.56482 -0.57878 -0.56019 C -0.57787 -0.55764 -0.57748 -0.5544 -0.57656 -0.55209 C -0.57448 -0.54723 -0.57149 -0.54375 -0.56966 -0.53866 C -0.5612 -0.51482 -0.55365 -0.49005 -0.54544 -0.46598 C -0.54154 -0.45463 -0.53698 -0.44399 -0.53333 -0.43218 C -0.52604 -0.4088 -0.51875 -0.38542 -0.51133 -0.36227 C -0.50794 -0.35139 -0.50378 -0.34121 -0.50078 -0.32987 C -0.4957 -0.31158 -0.49076 -0.29306 -0.48555 -0.27477 C -0.4832 -0.26598 -0.47995 -0.25811 -0.478 -0.24908 C -0.47656 -0.2426 -0.4694 -0.20741 -0.46667 -0.19931 C -0.46081 -0.18172 -0.45482 -0.16412 -0.44766 -0.14815 C -0.44388 -0.13936 -0.43594 -0.12061 -0.43099 -0.11297 C -0.42552 -0.10463 -0.4194 -0.09769 -0.41367 -0.09005 C -0.41185 -0.08797 -0.41029 -0.08496 -0.40833 -0.08334 C -0.40417 -0.08033 -0.39883 -0.07593 -0.39466 -0.07408 C -0.39089 -0.07223 -0.38711 -0.07107 -0.38333 -0.06991 C -0.37149 -0.06667 -0.35964 -0.06297 -0.34766 -0.06042 C -0.34089 -0.05926 -0.33399 -0.05811 -0.32722 -0.05649 C -0.26133 -0.03982 -0.31706 -0.05186 -0.28177 -0.04445 C -0.27904 -0.04561 -0.2711 -0.04885 -0.2681 -0.05255 C -0.26563 -0.05556 -0.26367 -0.05973 -0.26133 -0.0632 C -0.26068 -0.06436 -0.25977 -0.06505 -0.25912 -0.06598 C -0.2586 -0.06806 -0.25807 -0.07037 -0.25755 -0.07269 C -0.25664 -0.07639 -0.25508 -0.07963 -0.25456 -0.08334 C -0.25365 -0.08912 -0.25365 -0.09514 -0.253 -0.10093 C -0.24896 -0.13797 -0.24922 -0.1257 -0.24623 -0.16297 C -0.24401 -0.18936 -0.24011 -0.24237 -0.24011 -0.24237 C -0.23932 -0.2882 -0.23789 -0.33936 -0.24089 -0.3838 C -0.24128 -0.39028 -0.24505 -0.39445 -0.24688 -0.4 C -0.25469 -0.42315 -0.253 -0.42547 -0.26367 -0.44699 C -0.2681 -0.45602 -0.27383 -0.45903 -0.27956 -0.46459 C -0.28255 -0.4676 -0.28555 -0.47107 -0.28867 -0.47408 C -0.2961 -0.48102 -0.30013 -0.48241 -0.30833 -0.48889 C -0.31341 -0.49283 -0.34024 -0.51389 -0.34922 -0.52385 C -0.35326 -0.52824 -0.35664 -0.53426 -0.36055 -0.53866 C -0.36419 -0.54283 -0.36823 -0.54561 -0.37201 -0.54931 C -0.37878 -0.55649 -0.38555 -0.56412 -0.39245 -0.57107 C -0.40169 -0.58033 -0.41107 -0.58912 -0.42044 -0.59792 C -0.425 -0.60209 -0.4293 -0.60695 -0.43412 -0.60996 C -0.45052 -0.62061 -0.45287 -0.62292 -0.46888 -0.63033 C -0.47344 -0.63218 -0.478 -0.63426 -0.48255 -0.63565 C -0.48607 -0.63658 -0.48958 -0.63658 -0.49323 -0.63704 C -0.4987 -0.63658 -0.5043 -0.63635 -0.5099 -0.63565 C -0.51133 -0.63542 -0.51302 -0.63519 -0.51445 -0.63426 C -0.5168 -0.63264 -0.51901 -0.62987 -0.52123 -0.62755 C -0.52526 -0.62315 -0.52995 -0.62014 -0.53333 -0.61412 C -0.53464 -0.61181 -0.53607 -0.60996 -0.53711 -0.60741 C -0.5444 -0.58982 -0.54987 -0.56829 -0.55534 -0.54931 C -0.55651 -0.54537 -0.56719 -0.50741 -0.56823 -0.50232 C -0.57214 -0.48125 -0.56953 -0.49098 -0.57578 -0.47269 C -0.58047 -0.44329 -0.57305 -0.48635 -0.58112 -0.45255 C -0.58216 -0.44769 -0.58255 -0.4426 -0.58333 -0.43774 C -0.58386 -0.4301 -0.58568 -0.42223 -0.5849 -0.41482 C -0.58386 -0.40463 -0.58125 -0.39491 -0.578 -0.38635 C -0.57487 -0.37824 -0.55664 -0.35787 -0.55378 -0.35417 C -0.54505 -0.34283 -0.528 -0.31922 -0.528 -0.31922 C -0.52956 -0.30232 -0.52787 -0.30857 -0.54323 -0.2963 C -0.55807 -0.28403 -0.57357 -0.27385 -0.58867 -0.2625 C -0.59505 -0.25787 -0.60104 -0.25139 -0.60755 -0.24769 C -0.61042 -0.24607 -0.63021 -0.23542 -0.63711 -0.23033 C -0.67526 -0.20209 -0.65677 -0.20949 -0.68333 -0.20186 C -0.70365 -0.18843 -0.70274 -0.18565 -0.73412 -0.19792 C -0.74037 -0.20047 -0.74518 -0.20949 -0.75078 -0.21551 C -0.76589 -0.25093 -0.7832 -0.2838 -0.79623 -0.32176 C -0.8082 -0.35695 -0.81602 -0.39584 -0.825 -0.43357 C -0.86797 -0.6125 -0.85768 -0.55949 -0.87878 -0.7044 C -0.88268 -0.76204 -0.8875 -0.80348 -0.88333 -0.86181 C -0.88242 -0.87431 -0.87722 -0.88172 -0.87201 -0.8875 C -0.87057 -0.88912 -0.86914 -0.89098 -0.86745 -0.89144 C -0.86276 -0.89283 -0.85781 -0.89237 -0.853 -0.89283 C -0.83151 -0.89144 -0.79492 -0.89283 -0.76966 -0.88334 C -0.76003 -0.87963 -0.75052 -0.87408 -0.74089 -0.86991 C -0.62474 -0.82037 -0.79245 -0.90232 -0.55755 -0.78241 C -0.54948 -0.77824 -0.54141 -0.77362 -0.53333 -0.76899 C -0.49557 -0.74699 -0.46485 -0.73195 -0.43034 -0.69746 C -0.41445 -0.68172 -0.39909 -0.66366 -0.3849 -0.64375 C -0.33672 -0.57616 -0.39844 -0.66389 -0.35977 -0.60602 C -0.35547 -0.59931 -0.35039 -0.59422 -0.34623 -0.58704 C -0.33047 -0.56065 -0.31185 -0.52431 -0.29766 -0.49422 C -0.28893 -0.4757 -0.27982 -0.45741 -0.27201 -0.43774 C -0.25781 -0.40162 -0.24557 -0.3632 -0.22956 -0.32987 C -0.22344 -0.31737 -0.21706 -0.30533 -0.21133 -0.29213 C -0.20794 -0.28426 -0.2056 -0.27477 -0.20222 -0.26667 C -0.19922 -0.25903 -0.19544 -0.25255 -0.19245 -0.24514 C -0.18099 -0.21737 -0.17904 -0.20047 -0.15977 -0.17778 C -0.15456 -0.17153 -0.14935 -0.16482 -0.14388 -0.1588 C -0.14076 -0.15533 -0.1375 -0.15209 -0.13412 -0.14931 C -0.08607 -0.11042 -0.07695 -0.10394 -0.01888 -0.07662 C 0.00872 -0.06389 0.03646 -0.05209 0.06445 -0.04306 C 0.07812 -0.03866 0.09219 -0.03866 0.10612 -0.03635 L 0.12812 -0.03218 C 0.13919 -0.02431 0.13255 -0.03102 0.11068 -0.01204 C 0.10937 -0.01088 0.1082 -0.00903 0.1069 -0.00811 C 0.10443 -0.00602 0.10182 -0.0044 0.09935 -0.00255 C 0.097 -0.00093 0.09479 0.00115 0.09245 0.00277 C 0.09075 0.00393 0.08893 0.00439 0.08724 0.00555 C 0.08489 0.00694 0.08268 0.00926 0.08034 0.01088 C 0.07838 0.01226 0.07617 0.01319 0.07435 0.01481 C 0.07213 0.01689 0.07044 0.0199 0.06823 0.02152 C 0.06706 0.02268 0.06575 0.02245 0.06445 0.02291 C 0.06367 0.02338 0.06289 0.02384 0.06224 0.0243 C 0.05403 0.02384 0.04596 0.02384 0.03789 0.02291 C 0.03711 0.02291 0.03646 0.02199 0.03568 0.02152 C 0.03112 0.01967 0.0289 0.01944 0.025 0.01759 C 0.02435 0.01713 0.02357 0.01666 0.02278 0.0162 C 0.02018 0.01458 0.01784 0.0118 0.01523 0.01088 L 0.01146 0.00949 C 0.00469 0.00046 0.01198 0.00926 0.00534 0.00416 C 0.00456 0.00347 0.0039 0.00208 0.00312 0.00138 C 0.00143 -3.7037E-7 0.0013 -3.7037E-7 -1.45833E-6 -3.7037E-7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31"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ýsledok vyhľadávania obrázkov pre dopyt kreslený muž"/>
          <p:cNvPicPr>
            <a:picLocks noChangeAspect="1" noChangeArrowheads="1"/>
          </p:cNvPicPr>
          <p:nvPr/>
        </p:nvPicPr>
        <p:blipFill rotWithShape="1">
          <a:blip r:embed="rId2">
            <a:extLst>
              <a:ext uri="{28A0092B-C50C-407E-A947-70E740481C1C}">
                <a14:useLocalDpi xmlns:a14="http://schemas.microsoft.com/office/drawing/2010/main" val="0"/>
              </a:ext>
            </a:extLst>
          </a:blip>
          <a:srcRect l="14253" r="9527"/>
          <a:stretch/>
        </p:blipFill>
        <p:spPr bwMode="auto">
          <a:xfrm>
            <a:off x="485521" y="2041215"/>
            <a:ext cx="919139" cy="2411830"/>
          </a:xfrm>
          <a:prstGeom prst="rect">
            <a:avLst/>
          </a:prstGeom>
          <a:solidFill>
            <a:srgbClr val="FFFFFF">
              <a:shade val="85000"/>
            </a:srgbClr>
          </a:solidFill>
          <a:ln w="34925" cap="sq">
            <a:noFill/>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sp>
        <p:nvSpPr>
          <p:cNvPr id="2" name="Nadpis 1"/>
          <p:cNvSpPr>
            <a:spLocks noGrp="1"/>
          </p:cNvSpPr>
          <p:nvPr>
            <p:ph type="title"/>
          </p:nvPr>
        </p:nvSpPr>
        <p:spPr/>
        <p:txBody>
          <a:bodyPr>
            <a:normAutofit/>
          </a:bodyPr>
          <a:lstStyle/>
          <a:p>
            <a:pPr algn="ctr"/>
            <a:r>
              <a:rPr lang="sk-SK" sz="4000" dirty="0" smtClean="0"/>
              <a:t>Risk nemusí byť zisk</a:t>
            </a:r>
            <a:endParaRPr lang="sk-SK" sz="4000" dirty="0"/>
          </a:p>
        </p:txBody>
      </p:sp>
      <p:sp>
        <p:nvSpPr>
          <p:cNvPr id="3" name="Zástupný symbol obsahu 2"/>
          <p:cNvSpPr>
            <a:spLocks noGrp="1"/>
          </p:cNvSpPr>
          <p:nvPr>
            <p:ph idx="1"/>
          </p:nvPr>
        </p:nvSpPr>
        <p:spPr>
          <a:xfrm>
            <a:off x="1264381" y="2041215"/>
            <a:ext cx="9320001" cy="2336575"/>
          </a:xfrm>
        </p:spPr>
        <p:txBody>
          <a:bodyPr>
            <a:normAutofit/>
          </a:bodyPr>
          <a:lstStyle/>
          <a:p>
            <a:pPr marL="45720" indent="0" algn="just" defTabSz="693738">
              <a:buNone/>
              <a:tabLst>
                <a:tab pos="7623175" algn="l"/>
              </a:tabLst>
            </a:pPr>
            <a:r>
              <a:rPr lang="sk-SK" sz="2000" dirty="0" smtClean="0"/>
              <a:t>Bol raz jeden muž, ktorý pracoval v </a:t>
            </a:r>
            <a:r>
              <a:rPr lang="sk-SK" sz="2000" dirty="0" smtClean="0">
                <a:solidFill>
                  <a:srgbClr val="FF0000"/>
                </a:solidFill>
              </a:rPr>
              <a:t>banke</a:t>
            </a:r>
            <a:r>
              <a:rPr lang="sk-SK" sz="2000" dirty="0" smtClean="0"/>
              <a:t>, dával ľuďom pôžičky a úvery. Cestou domov z práce odrazu dostal zaujímavý nápad: kúpi si na </a:t>
            </a:r>
            <a:r>
              <a:rPr lang="sk-SK" sz="2000" dirty="0" smtClean="0">
                <a:solidFill>
                  <a:srgbClr val="FF0000"/>
                </a:solidFill>
              </a:rPr>
              <a:t>burze cenné papiere </a:t>
            </a:r>
            <a:r>
              <a:rPr lang="sk-SK" sz="2000" dirty="0" smtClean="0"/>
              <a:t>a</a:t>
            </a:r>
            <a:r>
              <a:rPr lang="sk-SK" sz="2000" dirty="0" smtClean="0">
                <a:solidFill>
                  <a:srgbClr val="FF0000"/>
                </a:solidFill>
              </a:rPr>
              <a:t> dlhopisy</a:t>
            </a:r>
            <a:r>
              <a:rPr lang="sk-SK" sz="2000" dirty="0" smtClean="0"/>
              <a:t>, zarobí veľa peňazí a stane sa milionárom. Doma zobral z trezoru peniaze a vyrazil na cestu. Zo svojho nápadu bol taký nadšený, že za všetky svoje </a:t>
            </a:r>
            <a:r>
              <a:rPr lang="sk-SK" sz="2000" dirty="0" smtClean="0">
                <a:solidFill>
                  <a:srgbClr val="FF0000"/>
                </a:solidFill>
              </a:rPr>
              <a:t>peniaze</a:t>
            </a:r>
            <a:r>
              <a:rPr lang="sk-SK" sz="2000" dirty="0" smtClean="0"/>
              <a:t> nakúpil </a:t>
            </a:r>
            <a:r>
              <a:rPr lang="sk-SK" sz="2000" dirty="0" smtClean="0">
                <a:solidFill>
                  <a:srgbClr val="FF0000"/>
                </a:solidFill>
              </a:rPr>
              <a:t>akcie.</a:t>
            </a:r>
            <a:r>
              <a:rPr lang="sk-SK" sz="2000" dirty="0" smtClean="0"/>
              <a:t> Keď sa spamätal, zhrozil sa. Minul všetky svoje peniaze a mal iba kôpku </a:t>
            </a:r>
            <a:r>
              <a:rPr lang="sk-SK" sz="2000" dirty="0" smtClean="0">
                <a:solidFill>
                  <a:srgbClr val="FF0000"/>
                </a:solidFill>
              </a:rPr>
              <a:t>akcií</a:t>
            </a:r>
            <a:r>
              <a:rPr lang="sk-SK" sz="2000" dirty="0" smtClean="0"/>
              <a:t>. Dúfal však, že ich hodnota stúpne a on na tom zarobí. Keď o mesiac išiel na burzu, zistil, že jeho akcie prudko klesli a nemajú skoro žiadnu hodnotu. Prišiel o všetky svoje </a:t>
            </a:r>
            <a:r>
              <a:rPr lang="sk-SK" sz="2000" dirty="0" smtClean="0">
                <a:solidFill>
                  <a:srgbClr val="FF0000"/>
                </a:solidFill>
              </a:rPr>
              <a:t>úspory</a:t>
            </a:r>
            <a:r>
              <a:rPr lang="sk-SK" sz="2000" dirty="0" smtClean="0"/>
              <a:t>. Zobral si z toho ponaučenie, že risk nie vždy prináša </a:t>
            </a:r>
            <a:r>
              <a:rPr lang="sk-SK" sz="2000" dirty="0" smtClean="0">
                <a:solidFill>
                  <a:srgbClr val="FF0000"/>
                </a:solidFill>
              </a:rPr>
              <a:t>zisk</a:t>
            </a:r>
            <a:r>
              <a:rPr lang="sk-SK" sz="2000" dirty="0" smtClean="0"/>
              <a:t>.</a:t>
            </a:r>
          </a:p>
        </p:txBody>
      </p:sp>
      <p:sp>
        <p:nvSpPr>
          <p:cNvPr id="4" name="BlokTextu 3"/>
          <p:cNvSpPr txBox="1"/>
          <p:nvPr/>
        </p:nvSpPr>
        <p:spPr>
          <a:xfrm>
            <a:off x="9597155" y="6182315"/>
            <a:ext cx="2346690" cy="400110"/>
          </a:xfrm>
          <a:prstGeom prst="rect">
            <a:avLst/>
          </a:prstGeom>
          <a:noFill/>
        </p:spPr>
        <p:txBody>
          <a:bodyPr wrap="square" rtlCol="0">
            <a:spAutoFit/>
          </a:bodyPr>
          <a:lstStyle/>
          <a:p>
            <a:r>
              <a:rPr lang="sk-SK" sz="2000" b="1" dirty="0" smtClean="0">
                <a:solidFill>
                  <a:schemeClr val="accent1"/>
                </a:solidFill>
              </a:rPr>
              <a:t>Michal Čarnogurský</a:t>
            </a:r>
            <a:endParaRPr lang="sk-SK" sz="2000" b="1" dirty="0">
              <a:solidFill>
                <a:schemeClr val="accent1"/>
              </a:solidFill>
            </a:endParaRPr>
          </a:p>
        </p:txBody>
      </p:sp>
      <p:pic>
        <p:nvPicPr>
          <p:cNvPr id="1028" name="Picture 4" descr="Výsledok vyhľadávania obrázkov pre dopyt saxo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613" y="4224043"/>
            <a:ext cx="3263933" cy="183464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edge">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80">
                                          <p:stCondLst>
                                            <p:cond delay="0"/>
                                          </p:stCondLst>
                                        </p:cTn>
                                        <p:tgtEl>
                                          <p:spTgt spid="1026"/>
                                        </p:tgtEl>
                                      </p:cBhvr>
                                    </p:animEffect>
                                    <p:anim calcmode="lin" valueType="num">
                                      <p:cBhvr>
                                        <p:cTn id="3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6"/>
                                        </p:tgtEl>
                                      </p:cBhvr>
                                      <p:to x="100000" y="60000"/>
                                    </p:animScale>
                                    <p:animScale>
                                      <p:cBhvr>
                                        <p:cTn id="36" dur="166" decel="50000">
                                          <p:stCondLst>
                                            <p:cond delay="676"/>
                                          </p:stCondLst>
                                        </p:cTn>
                                        <p:tgtEl>
                                          <p:spTgt spid="1026"/>
                                        </p:tgtEl>
                                      </p:cBhvr>
                                      <p:to x="100000" y="100000"/>
                                    </p:animScale>
                                    <p:animScale>
                                      <p:cBhvr>
                                        <p:cTn id="37" dur="26">
                                          <p:stCondLst>
                                            <p:cond delay="1312"/>
                                          </p:stCondLst>
                                        </p:cTn>
                                        <p:tgtEl>
                                          <p:spTgt spid="1026"/>
                                        </p:tgtEl>
                                      </p:cBhvr>
                                      <p:to x="100000" y="80000"/>
                                    </p:animScale>
                                    <p:animScale>
                                      <p:cBhvr>
                                        <p:cTn id="38" dur="166" decel="50000">
                                          <p:stCondLst>
                                            <p:cond delay="1338"/>
                                          </p:stCondLst>
                                        </p:cTn>
                                        <p:tgtEl>
                                          <p:spTgt spid="1026"/>
                                        </p:tgtEl>
                                      </p:cBhvr>
                                      <p:to x="100000" y="100000"/>
                                    </p:animScale>
                                    <p:animScale>
                                      <p:cBhvr>
                                        <p:cTn id="39" dur="26">
                                          <p:stCondLst>
                                            <p:cond delay="1642"/>
                                          </p:stCondLst>
                                        </p:cTn>
                                        <p:tgtEl>
                                          <p:spTgt spid="1026"/>
                                        </p:tgtEl>
                                      </p:cBhvr>
                                      <p:to x="100000" y="90000"/>
                                    </p:animScale>
                                    <p:animScale>
                                      <p:cBhvr>
                                        <p:cTn id="40" dur="166" decel="50000">
                                          <p:stCondLst>
                                            <p:cond delay="1668"/>
                                          </p:stCondLst>
                                        </p:cTn>
                                        <p:tgtEl>
                                          <p:spTgt spid="1026"/>
                                        </p:tgtEl>
                                      </p:cBhvr>
                                      <p:to x="100000" y="100000"/>
                                    </p:animScale>
                                    <p:animScale>
                                      <p:cBhvr>
                                        <p:cTn id="41" dur="26">
                                          <p:stCondLst>
                                            <p:cond delay="1808"/>
                                          </p:stCondLst>
                                        </p:cTn>
                                        <p:tgtEl>
                                          <p:spTgt spid="1026"/>
                                        </p:tgtEl>
                                      </p:cBhvr>
                                      <p:to x="100000" y="95000"/>
                                    </p:animScale>
                                    <p:animScale>
                                      <p:cBhvr>
                                        <p:cTn id="42" dur="166" decel="50000">
                                          <p:stCondLst>
                                            <p:cond delay="1834"/>
                                          </p:stCondLst>
                                        </p:cTn>
                                        <p:tgtEl>
                                          <p:spTgt spid="102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1000"/>
                                        <p:tgtEl>
                                          <p:spTgt spid="1028"/>
                                        </p:tgtEl>
                                      </p:cBhvr>
                                    </p:animEffect>
                                    <p:anim calcmode="lin" valueType="num">
                                      <p:cBhvr>
                                        <p:cTn id="48" dur="1000" fill="hold"/>
                                        <p:tgtEl>
                                          <p:spTgt spid="1028"/>
                                        </p:tgtEl>
                                        <p:attrNameLst>
                                          <p:attrName>ppt_x</p:attrName>
                                        </p:attrNameLst>
                                      </p:cBhvr>
                                      <p:tavLst>
                                        <p:tav tm="0">
                                          <p:val>
                                            <p:strVal val="#ppt_x"/>
                                          </p:val>
                                        </p:tav>
                                        <p:tav tm="100000">
                                          <p:val>
                                            <p:strVal val="#ppt_x"/>
                                          </p:val>
                                        </p:tav>
                                      </p:tavLst>
                                    </p:anim>
                                    <p:anim calcmode="lin" valueType="num">
                                      <p:cBhvr>
                                        <p:cTn id="4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Centík</a:t>
            </a:r>
            <a:endParaRPr lang="sk-SK" dirty="0"/>
          </a:p>
        </p:txBody>
      </p:sp>
      <p:sp>
        <p:nvSpPr>
          <p:cNvPr id="3" name="Zástupný symbol obsahu 2"/>
          <p:cNvSpPr>
            <a:spLocks noGrp="1"/>
          </p:cNvSpPr>
          <p:nvPr>
            <p:ph idx="1"/>
          </p:nvPr>
        </p:nvSpPr>
        <p:spPr/>
        <p:txBody>
          <a:bodyPr/>
          <a:lstStyle/>
          <a:p>
            <a:pPr marL="45720" indent="0">
              <a:buNone/>
            </a:pPr>
            <a:r>
              <a:rPr lang="sk-SK" dirty="0" smtClean="0"/>
              <a:t> </a:t>
            </a:r>
          </a:p>
          <a:p>
            <a:pPr marL="45720" indent="0" algn="just">
              <a:buNone/>
            </a:pPr>
            <a:r>
              <a:rPr lang="sk-SK" dirty="0" smtClean="0"/>
              <a:t>Centík, býval v Trezore v meste Banka, aj s ostatnými peniazmi. V celom meste Banka bolo peňazí viac než </a:t>
            </a:r>
            <a:r>
              <a:rPr lang="sk-SK" dirty="0" smtClean="0">
                <a:solidFill>
                  <a:srgbClr val="FF0000"/>
                </a:solidFill>
              </a:rPr>
              <a:t>milión</a:t>
            </a:r>
            <a:r>
              <a:rPr lang="sk-SK" dirty="0" smtClean="0"/>
              <a:t>. Jedného dňa Centík vybrali z </a:t>
            </a:r>
            <a:r>
              <a:rPr lang="sk-SK" dirty="0" smtClean="0">
                <a:solidFill>
                  <a:srgbClr val="FF0000"/>
                </a:solidFill>
              </a:rPr>
              <a:t>trezoru</a:t>
            </a:r>
            <a:r>
              <a:rPr lang="sk-SK" dirty="0" smtClean="0"/>
              <a:t> aj s </a:t>
            </a:r>
            <a:r>
              <a:rPr lang="sk-SK" sz="2000" dirty="0" smtClean="0"/>
              <a:t>218</a:t>
            </a:r>
            <a:r>
              <a:rPr lang="sk-SK" dirty="0" smtClean="0"/>
              <a:t> centami takže dokopy ich išlo 2,20 eur do </a:t>
            </a:r>
            <a:r>
              <a:rPr lang="sk-SK" dirty="0" smtClean="0">
                <a:solidFill>
                  <a:srgbClr val="FF0000"/>
                </a:solidFill>
              </a:rPr>
              <a:t>peňaženky</a:t>
            </a:r>
            <a:r>
              <a:rPr lang="sk-SK" dirty="0" smtClean="0"/>
              <a:t>, lebo presne toľko stáli nové papučky. Potom nič netušiaci cent do pokladne. A keď v papučiarstve nastal čas výplaty Centík preložili do inej peňaženky a z nej do inej pokladne a tak centík cestoval niekoľko dní...týždňov...mesiacov... Až mal Centík toho cestovania akurát dosť a povedal</a:t>
            </a:r>
            <a:r>
              <a:rPr lang="sk-SK" dirty="0"/>
              <a:t> </a:t>
            </a:r>
            <a:r>
              <a:rPr lang="sk-SK" dirty="0" smtClean="0"/>
              <a:t>“ja už nechcem cestovať,, a vykotúľal sa z peňaženky, až sa dokotúľal do </a:t>
            </a:r>
            <a:r>
              <a:rPr lang="sk-SK" dirty="0" smtClean="0">
                <a:solidFill>
                  <a:srgbClr val="FF0000"/>
                </a:solidFill>
              </a:rPr>
              <a:t>Trezoru</a:t>
            </a:r>
            <a:r>
              <a:rPr lang="sk-SK" dirty="0" smtClean="0"/>
              <a:t> do mesta </a:t>
            </a:r>
            <a:r>
              <a:rPr lang="sk-SK" dirty="0" smtClean="0">
                <a:solidFill>
                  <a:srgbClr val="FF0000"/>
                </a:solidFill>
              </a:rPr>
              <a:t>Banka</a:t>
            </a:r>
            <a:r>
              <a:rPr lang="sk-SK" dirty="0" smtClean="0"/>
              <a:t> a tam ostal.      </a:t>
            </a:r>
            <a:endParaRPr lang="sk-SK" dirty="0"/>
          </a:p>
        </p:txBody>
      </p:sp>
      <p:sp>
        <p:nvSpPr>
          <p:cNvPr id="4" name="BlokTextu 3"/>
          <p:cNvSpPr txBox="1"/>
          <p:nvPr/>
        </p:nvSpPr>
        <p:spPr>
          <a:xfrm>
            <a:off x="9662984" y="6244281"/>
            <a:ext cx="2117124" cy="369332"/>
          </a:xfrm>
          <a:prstGeom prst="rect">
            <a:avLst/>
          </a:prstGeom>
          <a:noFill/>
        </p:spPr>
        <p:txBody>
          <a:bodyPr wrap="square" rtlCol="0">
            <a:spAutoFit/>
          </a:bodyPr>
          <a:lstStyle/>
          <a:p>
            <a:r>
              <a:rPr lang="sk-SK" dirty="0" smtClean="0">
                <a:ln w="0"/>
                <a:solidFill>
                  <a:schemeClr val="accent1"/>
                </a:solidFill>
                <a:effectLst>
                  <a:outerShdw blurRad="38100" dist="25400" dir="5400000" algn="ctr" rotWithShape="0">
                    <a:srgbClr val="6E747A">
                      <a:alpha val="43000"/>
                    </a:srgbClr>
                  </a:outerShdw>
                </a:effectLst>
              </a:rPr>
              <a:t>Soňa Pavlíková</a:t>
            </a:r>
            <a:endParaRPr lang="sk-SK" dirty="0">
              <a:ln w="0"/>
              <a:solidFill>
                <a:schemeClr val="accent1"/>
              </a:solidFill>
              <a:effectLst>
                <a:outerShdw blurRad="38100" dist="25400" dir="5400000" algn="ctr" rotWithShape="0">
                  <a:srgbClr val="6E747A">
                    <a:alpha val="43000"/>
                  </a:srgbClr>
                </a:outerShdw>
              </a:effectLst>
            </a:endParaRPr>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583" y="4913142"/>
            <a:ext cx="1202793" cy="1274297"/>
          </a:xfrm>
          <a:prstGeom prst="rect">
            <a:avLst/>
          </a:prstGeom>
        </p:spPr>
      </p:pic>
      <p:sp>
        <p:nvSpPr>
          <p:cNvPr id="6" name="Ovál 5"/>
          <p:cNvSpPr/>
          <p:nvPr/>
        </p:nvSpPr>
        <p:spPr>
          <a:xfrm>
            <a:off x="6878230" y="5343099"/>
            <a:ext cx="202301" cy="2071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7" name="Ovál 6"/>
          <p:cNvSpPr/>
          <p:nvPr/>
        </p:nvSpPr>
        <p:spPr>
          <a:xfrm>
            <a:off x="7185726" y="5343099"/>
            <a:ext cx="183198" cy="2071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8" name="Ohnutý pruh 7"/>
          <p:cNvSpPr/>
          <p:nvPr/>
        </p:nvSpPr>
        <p:spPr>
          <a:xfrm rot="15384927">
            <a:off x="6684433" y="4885897"/>
            <a:ext cx="914400" cy="914400"/>
          </a:xfrm>
          <a:prstGeom prst="blockArc">
            <a:avLst>
              <a:gd name="adj1" fmla="val 10800000"/>
              <a:gd name="adj2" fmla="val 12869618"/>
              <a:gd name="adj3" fmla="val 624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k-SK">
              <a:solidFill>
                <a:schemeClr val="tx1"/>
              </a:solidFill>
            </a:endParaRPr>
          </a:p>
        </p:txBody>
      </p:sp>
      <p:pic>
        <p:nvPicPr>
          <p:cNvPr id="9" name="Obrázo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376" y="4724397"/>
            <a:ext cx="1852608" cy="1651788"/>
          </a:xfrm>
          <a:prstGeom prst="rect">
            <a:avLst/>
          </a:prstGeom>
        </p:spPr>
      </p:pic>
    </p:spTree>
    <p:extLst>
      <p:ext uri="{BB962C8B-B14F-4D97-AF65-F5344CB8AC3E}">
        <p14:creationId xmlns:p14="http://schemas.microsoft.com/office/powerpoint/2010/main" val="40154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0066492" y="6002774"/>
            <a:ext cx="1337995" cy="369332"/>
          </a:xfrm>
          <a:prstGeom prst="rect">
            <a:avLst/>
          </a:prstGeom>
          <a:noFill/>
        </p:spPr>
        <p:txBody>
          <a:bodyPr wrap="none" rtlCol="0">
            <a:spAutoFit/>
          </a:bodyPr>
          <a:lstStyle/>
          <a:p>
            <a:r>
              <a:rPr lang="sk-SK" dirty="0" smtClean="0">
                <a:ln w="0"/>
                <a:solidFill>
                  <a:schemeClr val="accent1"/>
                </a:solidFill>
                <a:effectLst>
                  <a:outerShdw blurRad="38100" dist="25400" dir="5400000" algn="ctr" rotWithShape="0">
                    <a:srgbClr val="6E747A">
                      <a:alpha val="43000"/>
                    </a:srgbClr>
                  </a:outerShdw>
                </a:effectLst>
              </a:rPr>
              <a:t>Jonáš  Šulek</a:t>
            </a:r>
            <a:endParaRPr lang="sk-SK" dirty="0">
              <a:ln w="0"/>
              <a:solidFill>
                <a:schemeClr val="accent1"/>
              </a:solidFill>
              <a:effectLst>
                <a:outerShdw blurRad="38100" dist="25400" dir="5400000" algn="ctr" rotWithShape="0">
                  <a:srgbClr val="6E747A">
                    <a:alpha val="43000"/>
                  </a:srgbClr>
                </a:outerShdw>
              </a:effectLst>
            </a:endParaRPr>
          </a:p>
        </p:txBody>
      </p:sp>
      <p:pic>
        <p:nvPicPr>
          <p:cNvPr id="2052" name="Picture 4" descr="Výsledok vyhľadávania obrázkov pre dopyt cent"/>
          <p:cNvPicPr>
            <a:picLocks noChangeAspect="1" noChangeArrowheads="1"/>
          </p:cNvPicPr>
          <p:nvPr/>
        </p:nvPicPr>
        <p:blipFill rotWithShape="1">
          <a:blip r:embed="rId2">
            <a:extLst>
              <a:ext uri="{28A0092B-C50C-407E-A947-70E740481C1C}">
                <a14:useLocalDpi xmlns:a14="http://schemas.microsoft.com/office/drawing/2010/main" val="0"/>
              </a:ext>
            </a:extLst>
          </a:blip>
          <a:srcRect l="-790"/>
          <a:stretch/>
        </p:blipFill>
        <p:spPr bwMode="auto">
          <a:xfrm>
            <a:off x="890031" y="2107424"/>
            <a:ext cx="1542390" cy="1530290"/>
          </a:xfrm>
          <a:prstGeom prst="rect">
            <a:avLst/>
          </a:prstGeom>
          <a:noFill/>
          <a:effectLst>
            <a:outerShdw blurRad="76200" dist="292100" dir="11820000" algn="ctr" rotWithShape="0">
              <a:srgbClr val="000000">
                <a:alpha val="28000"/>
              </a:srgbClr>
            </a:outerShdw>
          </a:effectLst>
          <a:extLst>
            <a:ext uri="{909E8E84-426E-40DD-AFC4-6F175D3DCCD1}">
              <a14:hiddenFill xmlns:a14="http://schemas.microsoft.com/office/drawing/2010/main">
                <a:solidFill>
                  <a:srgbClr val="FFFFFF"/>
                </a:solidFill>
              </a14:hiddenFill>
            </a:ext>
          </a:extLst>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0117">
            <a:off x="8774773" y="4727920"/>
            <a:ext cx="2180070" cy="925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366" y="2377647"/>
            <a:ext cx="1726937" cy="1539740"/>
          </a:xfrm>
          <a:prstGeom prst="rect">
            <a:avLst/>
          </a:prstGeom>
          <a:ln w="190500" cap="sq">
            <a:solidFill>
              <a:srgbClr val="C8C6BD"/>
            </a:solidFill>
            <a:prstDash val="solid"/>
            <a:miter lim="800000"/>
          </a:ln>
          <a:effectLst>
            <a:outerShdw blurRad="63500" sx="102000" sy="102000" algn="ctr" rotWithShape="0">
              <a:prstClr val="black">
                <a:alpha val="40000"/>
              </a:prstClr>
            </a:outerShdw>
          </a:effectLst>
          <a:scene3d>
            <a:camera prst="perspectiveFront" fov="3000000">
              <a:rot lat="143920" lon="21201062" rev="21578500"/>
            </a:camera>
            <a:lightRig rig="brightRoom" dir="t"/>
          </a:scene3d>
          <a:sp3d extrusionH="25400">
            <a:bevelT w="304800" h="152400" prst="convex"/>
            <a:extrusionClr>
              <a:srgbClr val="000000"/>
            </a:extrusionClr>
          </a:sp3d>
        </p:spPr>
      </p:pic>
      <p:pic>
        <p:nvPicPr>
          <p:cNvPr id="1026" name="Picture 2" descr="Súvisiaci obrázok"/>
          <p:cNvPicPr>
            <a:picLocks noChangeAspect="1" noChangeArrowheads="1"/>
          </p:cNvPicPr>
          <p:nvPr/>
        </p:nvPicPr>
        <p:blipFill rotWithShape="1">
          <a:blip r:embed="rId5">
            <a:extLst>
              <a:ext uri="{28A0092B-C50C-407E-A947-70E740481C1C}">
                <a14:useLocalDpi xmlns:a14="http://schemas.microsoft.com/office/drawing/2010/main" val="0"/>
              </a:ext>
            </a:extLst>
          </a:blip>
          <a:srcRect l="4106"/>
          <a:stretch/>
        </p:blipFill>
        <p:spPr bwMode="auto">
          <a:xfrm>
            <a:off x="7630445" y="528083"/>
            <a:ext cx="1686549" cy="14656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Zástupný symbol obsahu 2"/>
          <p:cNvSpPr>
            <a:spLocks noGrp="1"/>
          </p:cNvSpPr>
          <p:nvPr>
            <p:ph idx="1"/>
          </p:nvPr>
        </p:nvSpPr>
        <p:spPr>
          <a:xfrm>
            <a:off x="958962" y="2107424"/>
            <a:ext cx="9872871" cy="4038600"/>
          </a:xfrm>
        </p:spPr>
        <p:txBody>
          <a:bodyPr/>
          <a:lstStyle/>
          <a:p>
            <a:pPr marL="45720" indent="0" algn="just">
              <a:buNone/>
            </a:pPr>
            <a:r>
              <a:rPr lang="sk-SK" dirty="0" smtClean="0"/>
              <a:t>Bolo raz jedno mesto. Volalo sa </a:t>
            </a:r>
            <a:r>
              <a:rPr lang="sk-SK" dirty="0" smtClean="0">
                <a:solidFill>
                  <a:srgbClr val="FF0000"/>
                </a:solidFill>
              </a:rPr>
              <a:t>Bankovo</a:t>
            </a:r>
            <a:r>
              <a:rPr lang="sk-SK" dirty="0" smtClean="0"/>
              <a:t>. Stretli sa raz pri ňom ujo </a:t>
            </a:r>
            <a:r>
              <a:rPr lang="sk-SK" dirty="0" smtClean="0">
                <a:solidFill>
                  <a:srgbClr val="FF0000"/>
                </a:solidFill>
              </a:rPr>
              <a:t>Trezor</a:t>
            </a:r>
            <a:r>
              <a:rPr lang="sk-SK" dirty="0" smtClean="0"/>
              <a:t> a ujo </a:t>
            </a:r>
            <a:r>
              <a:rPr lang="sk-SK" dirty="0" smtClean="0">
                <a:solidFill>
                  <a:srgbClr val="FF0000"/>
                </a:solidFill>
              </a:rPr>
              <a:t>Dolár</a:t>
            </a:r>
            <a:r>
              <a:rPr lang="sk-SK" dirty="0" smtClean="0"/>
              <a:t>. Ujo </a:t>
            </a:r>
            <a:r>
              <a:rPr lang="sk-SK" dirty="0" smtClean="0">
                <a:solidFill>
                  <a:srgbClr val="FF0000"/>
                </a:solidFill>
              </a:rPr>
              <a:t>Dolár</a:t>
            </a:r>
            <a:r>
              <a:rPr lang="sk-SK" dirty="0" smtClean="0"/>
              <a:t> chcel ísť do mesta </a:t>
            </a:r>
            <a:r>
              <a:rPr lang="sk-SK" dirty="0" smtClean="0">
                <a:solidFill>
                  <a:srgbClr val="FF0000"/>
                </a:solidFill>
              </a:rPr>
              <a:t>Bankova</a:t>
            </a:r>
            <a:r>
              <a:rPr lang="sk-SK" dirty="0" smtClean="0"/>
              <a:t> ale, nemohol. Strážili tam totiž stráže </a:t>
            </a:r>
            <a:r>
              <a:rPr lang="sk-SK" dirty="0" smtClean="0">
                <a:solidFill>
                  <a:srgbClr val="FF0000"/>
                </a:solidFill>
              </a:rPr>
              <a:t>Centy</a:t>
            </a:r>
            <a:r>
              <a:rPr lang="sk-SK" dirty="0" smtClean="0"/>
              <a:t> a tí boli veľmi prísny. Ujo Dolár sa dohodol s ujom </a:t>
            </a:r>
            <a:r>
              <a:rPr lang="sk-SK" dirty="0" smtClean="0">
                <a:solidFill>
                  <a:srgbClr val="FF0000"/>
                </a:solidFill>
              </a:rPr>
              <a:t>Trezorom</a:t>
            </a:r>
            <a:r>
              <a:rPr lang="sk-SK" dirty="0" smtClean="0"/>
              <a:t>, že sa doň skryje a prejde do mesta </a:t>
            </a:r>
            <a:r>
              <a:rPr lang="sk-SK" dirty="0" smtClean="0">
                <a:solidFill>
                  <a:srgbClr val="FF0000"/>
                </a:solidFill>
              </a:rPr>
              <a:t>Bankova</a:t>
            </a:r>
            <a:r>
              <a:rPr lang="sk-SK" dirty="0" smtClean="0"/>
              <a:t>. Do mesta mohli vstúpiť iba zamestnanci a obyvatelia. Ujo Trezor robil v banke. Banka bola centrum Bankova. Ujo Dolár si len chcel vyskúšať či je lepšie pôžička v </a:t>
            </a:r>
            <a:r>
              <a:rPr lang="sk-SK" dirty="0" smtClean="0">
                <a:solidFill>
                  <a:srgbClr val="FF0000"/>
                </a:solidFill>
              </a:rPr>
              <a:t>Bankove</a:t>
            </a:r>
            <a:r>
              <a:rPr lang="sk-SK" dirty="0" smtClean="0"/>
              <a:t> alebo v jeho meste </a:t>
            </a:r>
            <a:r>
              <a:rPr lang="sk-SK" dirty="0" smtClean="0">
                <a:solidFill>
                  <a:srgbClr val="FF0000"/>
                </a:solidFill>
              </a:rPr>
              <a:t>Pokladňovo</a:t>
            </a:r>
            <a:r>
              <a:rPr lang="sk-SK" dirty="0" smtClean="0"/>
              <a:t>. Zistil, že </a:t>
            </a:r>
            <a:r>
              <a:rPr lang="sk-SK" dirty="0" smtClean="0">
                <a:solidFill>
                  <a:srgbClr val="FF0000"/>
                </a:solidFill>
              </a:rPr>
              <a:t>pôžička</a:t>
            </a:r>
            <a:r>
              <a:rPr lang="sk-SK" dirty="0" smtClean="0"/>
              <a:t> je lepšia v </a:t>
            </a:r>
            <a:r>
              <a:rPr lang="sk-SK" dirty="0" smtClean="0">
                <a:solidFill>
                  <a:srgbClr val="FF0000"/>
                </a:solidFill>
              </a:rPr>
              <a:t>Bankove</a:t>
            </a:r>
            <a:r>
              <a:rPr lang="sk-SK" dirty="0"/>
              <a:t> </a:t>
            </a:r>
            <a:r>
              <a:rPr lang="sk-SK" dirty="0" smtClean="0"/>
              <a:t>a v </a:t>
            </a:r>
            <a:r>
              <a:rPr lang="sk-SK" dirty="0" smtClean="0">
                <a:solidFill>
                  <a:srgbClr val="FF0000"/>
                </a:solidFill>
              </a:rPr>
              <a:t>Bankove</a:t>
            </a:r>
            <a:r>
              <a:rPr lang="sk-SK" dirty="0" smtClean="0"/>
              <a:t> sú aj lepší zamestnanci. V Bankove sa mu tak zapáčilo, že tam zostal uložený.     </a:t>
            </a:r>
            <a:endParaRPr lang="sk-SK" dirty="0"/>
          </a:p>
        </p:txBody>
      </p:sp>
      <p:sp>
        <p:nvSpPr>
          <p:cNvPr id="2" name="Nadpis 1"/>
          <p:cNvSpPr>
            <a:spLocks noGrp="1"/>
          </p:cNvSpPr>
          <p:nvPr>
            <p:ph type="title"/>
          </p:nvPr>
        </p:nvSpPr>
        <p:spPr>
          <a:xfrm>
            <a:off x="238897" y="582726"/>
            <a:ext cx="11738919" cy="1356360"/>
          </a:xfrm>
        </p:spPr>
        <p:txBody>
          <a:bodyPr>
            <a:normAutofit/>
          </a:bodyPr>
          <a:lstStyle/>
          <a:p>
            <a:pPr algn="ctr"/>
            <a:r>
              <a:rPr lang="sk-SK" sz="4000" dirty="0" smtClean="0"/>
              <a:t>Mesto </a:t>
            </a:r>
            <a:r>
              <a:rPr lang="sk-SK" sz="4000" dirty="0" smtClean="0">
                <a:solidFill>
                  <a:srgbClr val="FF0000"/>
                </a:solidFill>
              </a:rPr>
              <a:t>Bankovo</a:t>
            </a:r>
            <a:r>
              <a:rPr lang="sk-SK" sz="4000" dirty="0" smtClean="0"/>
              <a:t> a ich </a:t>
            </a:r>
            <a:r>
              <a:rPr lang="sk-SK" sz="4000" dirty="0" smtClean="0">
                <a:solidFill>
                  <a:srgbClr val="FF0000"/>
                </a:solidFill>
              </a:rPr>
              <a:t>banka</a:t>
            </a:r>
            <a:endParaRPr lang="sk-SK" sz="4000" dirty="0">
              <a:solidFill>
                <a:srgbClr val="FF0000"/>
              </a:solidFill>
            </a:endParaRPr>
          </a:p>
        </p:txBody>
      </p:sp>
    </p:spTree>
    <p:extLst>
      <p:ext uri="{BB962C8B-B14F-4D97-AF65-F5344CB8AC3E}">
        <p14:creationId xmlns:p14="http://schemas.microsoft.com/office/powerpoint/2010/main" val="35323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2"/>
                                        </p:tgtEl>
                                        <p:attrNameLst>
                                          <p:attrName>style.visibility</p:attrName>
                                        </p:attrNameLst>
                                      </p:cBhvr>
                                      <p:to>
                                        <p:strVal val="visible"/>
                                      </p:to>
                                    </p:set>
                                    <p:set>
                                      <p:cBhvr>
                                        <p:cTn id="25" dur="227" fill="hold">
                                          <p:stCondLst>
                                            <p:cond delay="0"/>
                                          </p:stCondLst>
                                        </p:cTn>
                                        <p:tgtEl>
                                          <p:spTgt spid="2"/>
                                        </p:tgtEl>
                                        <p:attrNameLst>
                                          <p:attrName>style.rotation</p:attrName>
                                        </p:attrNameLst>
                                      </p:cBhvr>
                                      <p:to>
                                        <p:strVal val="-45.0"/>
                                      </p:to>
                                    </p:set>
                                    <p:anim calcmode="lin" valueType="num">
                                      <p:cBhvr>
                                        <p:cTn id="26"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7"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heel(1)">
                                      <p:cBhvr>
                                        <p:cTn id="34" dur="2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anim calcmode="lin" valueType="num">
                                      <p:cBhvr>
                                        <p:cTn id="40" dur="1000" fill="hold"/>
                                        <p:tgtEl>
                                          <p:spTgt spid="1026"/>
                                        </p:tgtEl>
                                        <p:attrNameLst>
                                          <p:attrName>ppt_x</p:attrName>
                                        </p:attrNameLst>
                                      </p:cBhvr>
                                      <p:tavLst>
                                        <p:tav tm="0">
                                          <p:val>
                                            <p:strVal val="#ppt_x"/>
                                          </p:val>
                                        </p:tav>
                                        <p:tav tm="100000">
                                          <p:val>
                                            <p:strVal val="#ppt_x"/>
                                          </p:val>
                                        </p:tav>
                                      </p:tavLst>
                                    </p:anim>
                                    <p:anim calcmode="lin" valueType="num">
                                      <p:cBhvr>
                                        <p:cTn id="4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wipe(down)">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750" fill="hold"/>
                                        <p:tgtEl>
                                          <p:spTgt spid="6"/>
                                        </p:tgtEl>
                                        <p:attrNameLst>
                                          <p:attrName>ppt_w</p:attrName>
                                        </p:attrNameLst>
                                      </p:cBhvr>
                                      <p:tavLst>
                                        <p:tav tm="0">
                                          <p:val>
                                            <p:fltVal val="0"/>
                                          </p:val>
                                        </p:tav>
                                        <p:tav tm="100000">
                                          <p:val>
                                            <p:strVal val="#ppt_w"/>
                                          </p:val>
                                        </p:tav>
                                      </p:tavLst>
                                    </p:anim>
                                    <p:anim calcmode="lin" valueType="num">
                                      <p:cBhvr>
                                        <p:cTn id="57" dur="1750" fill="hold"/>
                                        <p:tgtEl>
                                          <p:spTgt spid="6"/>
                                        </p:tgtEl>
                                        <p:attrNameLst>
                                          <p:attrName>ppt_h</p:attrName>
                                        </p:attrNameLst>
                                      </p:cBhvr>
                                      <p:tavLst>
                                        <p:tav tm="0">
                                          <p:val>
                                            <p:fltVal val="0"/>
                                          </p:val>
                                        </p:tav>
                                        <p:tav tm="100000">
                                          <p:val>
                                            <p:strVal val="#ppt_h"/>
                                          </p:val>
                                        </p:tav>
                                      </p:tavLst>
                                    </p:anim>
                                    <p:anim calcmode="lin" valueType="num">
                                      <p:cBhvr>
                                        <p:cTn id="58" dur="1750" fill="hold"/>
                                        <p:tgtEl>
                                          <p:spTgt spid="6"/>
                                        </p:tgtEl>
                                        <p:attrNameLst>
                                          <p:attrName>style.rotation</p:attrName>
                                        </p:attrNameLst>
                                      </p:cBhvr>
                                      <p:tavLst>
                                        <p:tav tm="0">
                                          <p:val>
                                            <p:fltVal val="90"/>
                                          </p:val>
                                        </p:tav>
                                        <p:tav tm="100000">
                                          <p:val>
                                            <p:fltVal val="0"/>
                                          </p:val>
                                        </p:tav>
                                      </p:tavLst>
                                    </p:anim>
                                    <p:animEffect transition="in" filter="fade">
                                      <p:cBhvr>
                                        <p:cTn id="5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2" grpId="0"/>
    </p:bldLst>
  </p:timing>
</p:sld>
</file>

<file path=ppt/theme/theme1.xml><?xml version="1.0" encoding="utf-8"?>
<a:theme xmlns:a="http://schemas.openxmlformats.org/drawingml/2006/main" name="Základ">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TM03457444[[fn=Základ]]</Template>
  <TotalTime>508</TotalTime>
  <Words>1054</Words>
  <Application>Microsoft Office PowerPoint</Application>
  <PresentationFormat>Širokouhlá</PresentationFormat>
  <Paragraphs>45</Paragraphs>
  <Slides>8</Slides>
  <Notes>0</Notes>
  <HiddenSlides>0</HiddenSlides>
  <MMClips>0</MMClips>
  <ScaleCrop>false</ScaleCrop>
  <HeadingPairs>
    <vt:vector size="6" baseType="variant">
      <vt:variant>
        <vt:lpstr>Použité písma</vt:lpstr>
      </vt:variant>
      <vt:variant>
        <vt:i4>1</vt:i4>
      </vt:variant>
      <vt:variant>
        <vt:lpstr>Motív</vt:lpstr>
      </vt:variant>
      <vt:variant>
        <vt:i4>1</vt:i4>
      </vt:variant>
      <vt:variant>
        <vt:lpstr>Nadpisy snímok</vt:lpstr>
      </vt:variant>
      <vt:variant>
        <vt:i4>8</vt:i4>
      </vt:variant>
    </vt:vector>
  </HeadingPairs>
  <TitlesOfParts>
    <vt:vector size="10" baseType="lpstr">
      <vt:lpstr>Corbel</vt:lpstr>
      <vt:lpstr>Základ</vt:lpstr>
      <vt:lpstr>Prezentácia programu PowerPoint</vt:lpstr>
      <vt:lpstr>Bankár Miliardár</vt:lpstr>
      <vt:lpstr>Ako sa môže vyvŕšiť celkom obyčajný deň</vt:lpstr>
      <vt:lpstr>Bankárka Oľga a zlodej Zlato</vt:lpstr>
      <vt:lpstr>Milionár bez peňazí</vt:lpstr>
      <vt:lpstr>Risk nemusí byť zisk</vt:lpstr>
      <vt:lpstr>Centík</vt:lpstr>
      <vt:lpstr>Mesto Bankovo a ich banka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JULKA</dc:creator>
  <cp:lastModifiedBy>JULKA</cp:lastModifiedBy>
  <cp:revision>56</cp:revision>
  <dcterms:created xsi:type="dcterms:W3CDTF">2017-03-17T09:42:42Z</dcterms:created>
  <dcterms:modified xsi:type="dcterms:W3CDTF">2017-03-27T16:01:38Z</dcterms:modified>
</cp:coreProperties>
</file>