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9" r:id="rId13"/>
    <p:sldId id="270" r:id="rId14"/>
    <p:sldId id="271" r:id="rId15"/>
    <p:sldId id="272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48" autoAdjust="0"/>
    <p:restoredTop sz="94660"/>
  </p:normalViewPr>
  <p:slideViewPr>
    <p:cSldViewPr>
      <p:cViewPr>
        <p:scale>
          <a:sx n="100" d="100"/>
          <a:sy n="100" d="100"/>
        </p:scale>
        <p:origin x="-2280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1014D-7E73-4112-B260-88157745556D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7A753-3181-4369-89BC-2550A9250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2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7A753-3181-4369-89BC-2550A9250D6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54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7C4B-1268-4223-9162-86DC0827C349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84C71B-A022-4201-ADEE-4950C0893D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7C4B-1268-4223-9162-86DC0827C349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C71B-A022-4201-ADEE-4950C0893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7C4B-1268-4223-9162-86DC0827C349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C71B-A022-4201-ADEE-4950C0893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7C4B-1268-4223-9162-86DC0827C349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C71B-A022-4201-ADEE-4950C0893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3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7C4B-1268-4223-9162-86DC0827C349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C71B-A022-4201-ADEE-4950C0893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7C4B-1268-4223-9162-86DC0827C349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C71B-A022-4201-ADEE-4950C0893D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7C4B-1268-4223-9162-86DC0827C349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C71B-A022-4201-ADEE-4950C0893D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7C4B-1268-4223-9162-86DC0827C349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C71B-A022-4201-ADEE-4950C0893D8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7C4B-1268-4223-9162-86DC0827C349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C71B-A022-4201-ADEE-4950C0893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7C4B-1268-4223-9162-86DC0827C349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C71B-A022-4201-ADEE-4950C0893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7C4B-1268-4223-9162-86DC0827C349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C71B-A022-4201-ADEE-4950C0893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7C4B-1268-4223-9162-86DC0827C349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C71B-A022-4201-ADEE-4950C0893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6577C4B-1268-4223-9162-86DC0827C349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D84C71B-A022-4201-ADEE-4950C0893D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sr.wikipedia.org/wiki/%D0%9F%D0%B8" TargetMode="External"/><Relationship Id="rId7" Type="http://schemas.openxmlformats.org/officeDocument/2006/relationships/hyperlink" Target="https://www.pcworld.com/article/191389/a-brief-history-of-pi.html?fbclid=IwAR0jY-mBitHh8RSjCmwkNckghzSMVoQ6Xrpg3t4zMbAe8tq2NjezFMApWH0" TargetMode="External"/><Relationship Id="rId2" Type="http://schemas.openxmlformats.org/officeDocument/2006/relationships/hyperlink" Target="https://en.wikipedia.org/wiki/Pi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sites.math.rutgers.edu/~cherlin/History/Papers2000/wilson.html?fbclid=IwAR3UA9ZgUzfJ3yKCGYJhb_qHTu6s-fa-4iLftfamoyA5k86oXrTvur5aCIY" TargetMode="External"/><Relationship Id="rId5" Type="http://schemas.openxmlformats.org/officeDocument/2006/relationships/hyperlink" Target="http://www.astronomija.org.rs/nauka/12070-istorija-broja-pi" TargetMode="External"/><Relationship Id="rId4" Type="http://schemas.openxmlformats.org/officeDocument/2006/relationships/hyperlink" Target="https://www.exploratorium.edu/pi/history-of-p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Istorija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broja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b="1" dirty="0">
                <a:solidFill>
                  <a:schemeClr val="tx1"/>
                </a:solidFill>
                <a:effectLst/>
              </a:rPr>
              <a:t>π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Priča</a:t>
            </a:r>
            <a:r>
              <a:rPr lang="en-US" dirty="0"/>
              <a:t> o </a:t>
            </a:r>
            <a:r>
              <a:rPr lang="en-US" dirty="0" err="1" smtClean="0"/>
              <a:t>ovom</a:t>
            </a:r>
            <a:r>
              <a:rPr lang="en-US" dirty="0" smtClean="0"/>
              <a:t> </a:t>
            </a:r>
            <a:r>
              <a:rPr lang="en-US" dirty="0" err="1" smtClean="0"/>
              <a:t>broju</a:t>
            </a:r>
            <a:r>
              <a:rPr lang="en-US" dirty="0" smtClean="0"/>
              <a:t> </a:t>
            </a:r>
            <a:r>
              <a:rPr lang="en-US" dirty="0" err="1" smtClean="0"/>
              <a:t>stara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oko</a:t>
            </a:r>
            <a:r>
              <a:rPr lang="en-US" dirty="0"/>
              <a:t> 4000 </a:t>
            </a:r>
            <a:r>
              <a:rPr lang="en-US" dirty="0" err="1"/>
              <a:t>godina</a:t>
            </a:r>
            <a:r>
              <a:rPr lang="en-US" dirty="0"/>
              <a:t>. </a:t>
            </a:r>
            <a:r>
              <a:rPr lang="en-US" dirty="0" err="1"/>
              <a:t>Počela</a:t>
            </a:r>
            <a:r>
              <a:rPr lang="en-US" dirty="0"/>
              <a:t> je </a:t>
            </a:r>
            <a:r>
              <a:rPr lang="en-US" dirty="0" err="1"/>
              <a:t>onda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pojavila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da se </a:t>
            </a:r>
            <a:r>
              <a:rPr lang="en-US" dirty="0" err="1"/>
              <a:t>izmeri</a:t>
            </a:r>
            <a:r>
              <a:rPr lang="en-US" dirty="0"/>
              <a:t> </a:t>
            </a:r>
            <a:r>
              <a:rPr lang="en-US" dirty="0" err="1"/>
              <a:t>dužina</a:t>
            </a:r>
            <a:r>
              <a:rPr lang="en-US" dirty="0"/>
              <a:t> </a:t>
            </a:r>
            <a:r>
              <a:rPr lang="en-US" dirty="0" err="1" smtClean="0"/>
              <a:t>jedne</a:t>
            </a:r>
            <a:r>
              <a:rPr lang="en-US" dirty="0" smtClean="0"/>
              <a:t> </a:t>
            </a:r>
            <a:r>
              <a:rPr lang="en-US" dirty="0" err="1" smtClean="0"/>
              <a:t>kružne</a:t>
            </a:r>
            <a:r>
              <a:rPr lang="en-US" dirty="0" smtClean="0"/>
              <a:t> </a:t>
            </a:r>
            <a:r>
              <a:rPr lang="en-US" dirty="0" err="1"/>
              <a:t>linije</a:t>
            </a:r>
            <a:r>
              <a:rPr lang="en-US" dirty="0"/>
              <a:t> (</a:t>
            </a:r>
            <a:r>
              <a:rPr lang="en-US" dirty="0" err="1"/>
              <a:t>obim</a:t>
            </a:r>
            <a:r>
              <a:rPr lang="en-US" dirty="0"/>
              <a:t> </a:t>
            </a:r>
            <a:r>
              <a:rPr lang="en-US" dirty="0" err="1"/>
              <a:t>kruga</a:t>
            </a:r>
            <a:r>
              <a:rPr lang="en-US" dirty="0" smtClean="0"/>
              <a:t>).</a:t>
            </a:r>
            <a:endParaRPr lang="en-US" dirty="0"/>
          </a:p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endParaRPr lang="en-US" dirty="0"/>
          </a:p>
          <a:p>
            <a:pPr marL="0" indent="0" algn="r">
              <a:buNone/>
            </a:pPr>
            <a:r>
              <a:rPr lang="sr-Latn-RS" dirty="0"/>
              <a:t>Prva kragujevačka </a:t>
            </a:r>
            <a:r>
              <a:rPr lang="sr-Latn-RS" dirty="0" smtClean="0"/>
              <a:t>gimnazija</a:t>
            </a:r>
            <a:endParaRPr lang="en-US" dirty="0"/>
          </a:p>
          <a:p>
            <a:pPr marL="0" indent="0" algn="r">
              <a:buNone/>
            </a:pPr>
            <a:r>
              <a:rPr lang="en-US" dirty="0" smtClean="0"/>
              <a:t>Iva </a:t>
            </a:r>
            <a:r>
              <a:rPr lang="en-US" dirty="0" err="1" smtClean="0"/>
              <a:t>Markovi</a:t>
            </a:r>
            <a:r>
              <a:rPr lang="sr-Latn-RS" dirty="0" smtClean="0"/>
              <a:t>ć</a:t>
            </a:r>
          </a:p>
          <a:p>
            <a:pPr marL="0" indent="0" algn="r">
              <a:buNone/>
            </a:pPr>
            <a:r>
              <a:rPr lang="sr-Latn-RS" dirty="0" smtClean="0"/>
              <a:t>Marko Stojković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794645"/>
            <a:ext cx="3610235" cy="357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633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1000 </a:t>
            </a:r>
            <a:r>
              <a:rPr lang="en-US" dirty="0" err="1" smtClean="0"/>
              <a:t>godina</a:t>
            </a:r>
            <a:r>
              <a:rPr lang="en-US" dirty="0" smtClean="0"/>
              <a:t> </a:t>
            </a:r>
            <a:r>
              <a:rPr lang="en-US" dirty="0" err="1" smtClean="0"/>
              <a:t>nakod</a:t>
            </a:r>
            <a:r>
              <a:rPr lang="en-US" dirty="0" smtClean="0"/>
              <a:t> </a:t>
            </a:r>
            <a:r>
              <a:rPr lang="en-US" dirty="0" err="1" smtClean="0"/>
              <a:t>Tsua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en-US" dirty="0"/>
              <a:t>1424. </a:t>
            </a:r>
            <a:r>
              <a:rPr lang="en-US" dirty="0" err="1" smtClean="0"/>
              <a:t>godine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ersijanac</a:t>
            </a:r>
            <a:r>
              <a:rPr lang="en-US" dirty="0" smtClean="0"/>
              <a:t> </a:t>
            </a:r>
            <a:r>
              <a:rPr lang="en-US" dirty="0"/>
              <a:t>Al </a:t>
            </a:r>
            <a:r>
              <a:rPr lang="en-US" dirty="0" err="1"/>
              <a:t>Kaši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Samarkanda</a:t>
            </a:r>
            <a:r>
              <a:rPr lang="en-US" dirty="0"/>
              <a:t>, je </a:t>
            </a:r>
            <a:r>
              <a:rPr lang="en-US" dirty="0" err="1"/>
              <a:t>nastavljajući</a:t>
            </a:r>
            <a:r>
              <a:rPr lang="en-US" dirty="0"/>
              <a:t> </a:t>
            </a:r>
            <a:r>
              <a:rPr lang="en-US" dirty="0" err="1"/>
              <a:t>Arhimedovu</a:t>
            </a:r>
            <a:r>
              <a:rPr lang="en-US" dirty="0"/>
              <a:t> </a:t>
            </a:r>
            <a:r>
              <a:rPr lang="en-US" dirty="0" err="1"/>
              <a:t>metodu</a:t>
            </a:r>
            <a:r>
              <a:rPr lang="en-US" dirty="0"/>
              <a:t>, </a:t>
            </a:r>
            <a:r>
              <a:rPr lang="en-US" dirty="0" err="1"/>
              <a:t>izračunao</a:t>
            </a:r>
            <a:r>
              <a:rPr lang="en-US" dirty="0"/>
              <a:t> 16 </a:t>
            </a:r>
            <a:r>
              <a:rPr lang="en-US" dirty="0" err="1"/>
              <a:t>decimala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l-GR" dirty="0"/>
              <a:t>π. </a:t>
            </a:r>
            <a:endParaRPr lang="en-US" dirty="0" smtClean="0"/>
          </a:p>
          <a:p>
            <a:pPr marL="0" indent="0" algn="ctr">
              <a:buNone/>
            </a:pPr>
            <a:r>
              <a:rPr lang="el-GR" dirty="0"/>
              <a:t>π</a:t>
            </a:r>
            <a:r>
              <a:rPr lang="el-GR" dirty="0" smtClean="0"/>
              <a:t> ≈ </a:t>
            </a:r>
            <a:r>
              <a:rPr lang="el-GR" dirty="0" smtClean="0">
                <a:solidFill>
                  <a:srgbClr val="FF0000"/>
                </a:solidFill>
              </a:rPr>
              <a:t>3.1415926535897932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/>
              <a:t>Njegov</a:t>
            </a:r>
            <a:r>
              <a:rPr lang="en-US" dirty="0"/>
              <a:t> </a:t>
            </a:r>
            <a:r>
              <a:rPr lang="en-US" dirty="0" err="1"/>
              <a:t>mnogougao</a:t>
            </a:r>
            <a:r>
              <a:rPr lang="en-US" dirty="0"/>
              <a:t> je </a:t>
            </a:r>
            <a:r>
              <a:rPr lang="en-US" dirty="0" err="1"/>
              <a:t>imao</a:t>
            </a:r>
            <a:r>
              <a:rPr lang="en-US" dirty="0"/>
              <a:t> 3 x </a:t>
            </a:r>
            <a:r>
              <a:rPr lang="en-US" dirty="0" smtClean="0"/>
              <a:t>2^28 </a:t>
            </a:r>
            <a:r>
              <a:rPr lang="en-US" dirty="0" err="1"/>
              <a:t>stranica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ih</a:t>
            </a:r>
            <a:r>
              <a:rPr lang="en-US" dirty="0"/>
              <a:t> je </a:t>
            </a:r>
            <a:r>
              <a:rPr lang="en-US" dirty="0" err="1"/>
              <a:t>bilo</a:t>
            </a:r>
            <a:r>
              <a:rPr lang="en-US" dirty="0"/>
              <a:t> 805.306.368)</a:t>
            </a:r>
          </a:p>
        </p:txBody>
      </p:sp>
    </p:spTree>
    <p:extLst>
      <p:ext uri="{BB962C8B-B14F-4D97-AF65-F5344CB8AC3E}">
        <p14:creationId xmlns:p14="http://schemas.microsoft.com/office/powerpoint/2010/main" val="1490036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n-US" b="1" dirty="0" err="1"/>
              <a:t>Ludolf</a:t>
            </a:r>
            <a:r>
              <a:rPr lang="en-US" b="1" dirty="0"/>
              <a:t> van </a:t>
            </a:r>
            <a:r>
              <a:rPr lang="en-US" b="1" dirty="0" err="1"/>
              <a:t>Selen</a:t>
            </a:r>
            <a:r>
              <a:rPr lang="en-US" dirty="0"/>
              <a:t> (</a:t>
            </a:r>
            <a:r>
              <a:rPr lang="en-US" dirty="0" err="1"/>
              <a:t>oko</a:t>
            </a:r>
            <a:r>
              <a:rPr lang="en-US" dirty="0"/>
              <a:t> 1600.god) , </a:t>
            </a:r>
            <a:r>
              <a:rPr lang="en-US" dirty="0" err="1"/>
              <a:t>Nemac</a:t>
            </a:r>
            <a:r>
              <a:rPr lang="en-US" dirty="0"/>
              <a:t>, </a:t>
            </a:r>
            <a:r>
              <a:rPr lang="en-US" dirty="0" err="1"/>
              <a:t>profesor</a:t>
            </a:r>
            <a:r>
              <a:rPr lang="en-US" dirty="0"/>
              <a:t> </a:t>
            </a:r>
            <a:r>
              <a:rPr lang="en-US" dirty="0" err="1"/>
              <a:t>matematike</a:t>
            </a:r>
            <a:r>
              <a:rPr lang="en-US" dirty="0"/>
              <a:t>, 34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 ( </a:t>
            </a:r>
            <a:r>
              <a:rPr lang="en-US" dirty="0" err="1"/>
              <a:t>skoro</a:t>
            </a:r>
            <a:r>
              <a:rPr lang="en-US" dirty="0"/>
              <a:t> </a:t>
            </a:r>
            <a:r>
              <a:rPr lang="en-US" dirty="0" err="1"/>
              <a:t>trećinu</a:t>
            </a:r>
            <a:r>
              <a:rPr lang="en-US" dirty="0"/>
              <a:t>) </a:t>
            </a:r>
            <a:r>
              <a:rPr lang="en-US" dirty="0" err="1"/>
              <a:t>proveo</a:t>
            </a:r>
            <a:r>
              <a:rPr lang="en-US" dirty="0"/>
              <a:t> je </a:t>
            </a:r>
            <a:r>
              <a:rPr lang="en-US" dirty="0" err="1"/>
              <a:t>računajući</a:t>
            </a:r>
            <a:r>
              <a:rPr lang="en-US" dirty="0"/>
              <a:t> 35 </a:t>
            </a:r>
            <a:r>
              <a:rPr lang="en-US" dirty="0" err="1"/>
              <a:t>decimala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l-GR" dirty="0"/>
              <a:t>π</a:t>
            </a:r>
            <a:r>
              <a:rPr lang="el-GR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U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čast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l-GR" dirty="0"/>
              <a:t>π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Nemačkoj</a:t>
            </a:r>
            <a:r>
              <a:rPr lang="en-US" dirty="0"/>
              <a:t> </a:t>
            </a:r>
            <a:r>
              <a:rPr lang="en-US" dirty="0" err="1"/>
              <a:t>nazvali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Ludolfov</a:t>
            </a:r>
            <a:r>
              <a:rPr lang="en-US" dirty="0" smtClean="0"/>
              <a:t> </a:t>
            </a:r>
            <a:r>
              <a:rPr lang="en-US" dirty="0" err="1"/>
              <a:t>broj</a:t>
            </a:r>
            <a:r>
              <a:rPr lang="en-US" dirty="0"/>
              <a:t>. Pod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 smtClean="0"/>
              <a:t>nazivom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poznat</a:t>
            </a:r>
            <a:r>
              <a:rPr lang="en-US" dirty="0" smtClean="0"/>
              <a:t> </a:t>
            </a:r>
            <a:r>
              <a:rPr lang="en-US" dirty="0"/>
              <a:t>je i </a:t>
            </a:r>
            <a:r>
              <a:rPr lang="en-US" dirty="0" err="1" smtClean="0"/>
              <a:t>danas</a:t>
            </a:r>
            <a:endParaRPr lang="en-US" dirty="0" smtClean="0"/>
          </a:p>
          <a:p>
            <a:pPr marL="0" indent="0">
              <a:buNone/>
            </a:pPr>
            <a:r>
              <a:rPr lang="pl-PL" dirty="0"/>
              <a:t>On je poslednji računao broj </a:t>
            </a:r>
            <a:endParaRPr lang="en-US" dirty="0" smtClean="0"/>
          </a:p>
          <a:p>
            <a:pPr marL="0" indent="0">
              <a:buNone/>
            </a:pPr>
            <a:r>
              <a:rPr lang="pl-PL" dirty="0" smtClean="0"/>
              <a:t>originalnom </a:t>
            </a:r>
            <a:r>
              <a:rPr lang="pl-PL" dirty="0"/>
              <a:t>Arhimedovom </a:t>
            </a:r>
            <a:r>
              <a:rPr lang="pl-PL" dirty="0" smtClean="0"/>
              <a:t>metodom</a:t>
            </a:r>
            <a:r>
              <a:rPr lang="en-US" dirty="0" smtClean="0"/>
              <a:t>.</a:t>
            </a:r>
            <a:r>
              <a:rPr lang="pl-PL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</a:t>
            </a:r>
            <a:r>
              <a:rPr lang="nl-NL" dirty="0"/>
              <a:t>Ludolf van </a:t>
            </a:r>
            <a:r>
              <a:rPr lang="nl-NL" dirty="0" smtClean="0"/>
              <a:t>Ceulen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687090"/>
            <a:ext cx="2540000" cy="318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793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Beskona</a:t>
            </a:r>
            <a:r>
              <a:rPr lang="sr-Latn-RS" dirty="0" smtClean="0"/>
              <a:t>čne formule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1579. </a:t>
            </a:r>
            <a:r>
              <a:rPr lang="en-US" dirty="0" err="1"/>
              <a:t>godine</a:t>
            </a:r>
            <a:r>
              <a:rPr lang="en-US" dirty="0"/>
              <a:t>, </a:t>
            </a:r>
            <a:r>
              <a:rPr lang="en-US" dirty="0" err="1"/>
              <a:t>francuski</a:t>
            </a:r>
            <a:r>
              <a:rPr lang="en-US" dirty="0"/>
              <a:t> </a:t>
            </a:r>
            <a:r>
              <a:rPr lang="en-US" dirty="0" err="1"/>
              <a:t>matematičar</a:t>
            </a:r>
            <a:r>
              <a:rPr lang="en-US" dirty="0"/>
              <a:t> </a:t>
            </a:r>
            <a:r>
              <a:rPr lang="en-US" b="1" dirty="0" err="1"/>
              <a:t>Fransoa</a:t>
            </a:r>
            <a:r>
              <a:rPr lang="en-US" b="1" dirty="0"/>
              <a:t> </a:t>
            </a:r>
            <a:r>
              <a:rPr lang="en-US" b="1" dirty="0" err="1"/>
              <a:t>Vijet</a:t>
            </a:r>
            <a:r>
              <a:rPr lang="en-US" dirty="0"/>
              <a:t>, </a:t>
            </a:r>
            <a:r>
              <a:rPr lang="en-US" dirty="0" err="1"/>
              <a:t>prvi</a:t>
            </a:r>
            <a:r>
              <a:rPr lang="en-US" dirty="0"/>
              <a:t> put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računanje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l-GR" dirty="0"/>
              <a:t>π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beskonačnu</a:t>
            </a:r>
            <a:r>
              <a:rPr lang="en-US" dirty="0"/>
              <a:t> </a:t>
            </a:r>
            <a:r>
              <a:rPr lang="en-US" dirty="0" err="1"/>
              <a:t>formulu</a:t>
            </a:r>
            <a:r>
              <a:rPr lang="en-US" dirty="0"/>
              <a:t> 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492896"/>
            <a:ext cx="3533758" cy="42985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061716"/>
            <a:ext cx="4572000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309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dirty="0" smtClean="0"/>
              <a:t> </a:t>
            </a:r>
            <a:r>
              <a:rPr lang="en-US" b="1" dirty="0" smtClean="0"/>
              <a:t>John </a:t>
            </a:r>
            <a:r>
              <a:rPr lang="en-US" b="1" dirty="0"/>
              <a:t>Wallis (</a:t>
            </a:r>
            <a:r>
              <a:rPr lang="en-US" b="1" dirty="0" smtClean="0"/>
              <a:t>16</a:t>
            </a:r>
            <a:r>
              <a:rPr lang="sr-Latn-RS" b="1" dirty="0" smtClean="0"/>
              <a:t>16-1703</a:t>
            </a:r>
            <a:r>
              <a:rPr lang="en-US" b="1" dirty="0" smtClean="0"/>
              <a:t>)</a:t>
            </a:r>
            <a:endParaRPr lang="sr-Latn-RS" b="1" dirty="0" smtClean="0"/>
          </a:p>
          <a:p>
            <a:pPr marL="0" indent="0" algn="ctr">
              <a:buNone/>
            </a:pP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00808"/>
            <a:ext cx="4536504" cy="22837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628800"/>
            <a:ext cx="3168352" cy="3830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211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William </a:t>
            </a:r>
            <a:r>
              <a:rPr lang="en-US" b="1" dirty="0" err="1"/>
              <a:t>Brouncker</a:t>
            </a:r>
            <a:r>
              <a:rPr lang="en-US" b="1" dirty="0"/>
              <a:t> (1620-1684)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87" y="1628800"/>
            <a:ext cx="4171869" cy="30182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340768"/>
            <a:ext cx="3065401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817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en-US" dirty="0"/>
              <a:t>1706. </a:t>
            </a:r>
            <a:r>
              <a:rPr lang="en-US" dirty="0" err="1"/>
              <a:t>godine</a:t>
            </a:r>
            <a:r>
              <a:rPr lang="en-US" dirty="0"/>
              <a:t>, </a:t>
            </a:r>
            <a:r>
              <a:rPr lang="en-US" dirty="0" err="1" smtClean="0"/>
              <a:t>je</a:t>
            </a:r>
            <a:r>
              <a:rPr lang="en-US" b="1" dirty="0" err="1" smtClean="0"/>
              <a:t>William</a:t>
            </a:r>
            <a:r>
              <a:rPr lang="en-US" b="1" dirty="0" smtClean="0"/>
              <a:t> </a:t>
            </a:r>
            <a:r>
              <a:rPr lang="en-US" b="1" dirty="0"/>
              <a:t>Jones</a:t>
            </a:r>
            <a:r>
              <a:rPr lang="en-US" dirty="0"/>
              <a:t>, </a:t>
            </a:r>
            <a:r>
              <a:rPr lang="en-US" dirty="0" err="1"/>
              <a:t>prvi</a:t>
            </a:r>
            <a:r>
              <a:rPr lang="en-US" dirty="0"/>
              <a:t> put </a:t>
            </a:r>
            <a:r>
              <a:rPr lang="en-US" dirty="0" err="1"/>
              <a:t>upotrebio</a:t>
            </a:r>
            <a:r>
              <a:rPr lang="en-US" dirty="0"/>
              <a:t> </a:t>
            </a:r>
            <a:r>
              <a:rPr lang="en-US" dirty="0" err="1"/>
              <a:t>slovo</a:t>
            </a:r>
            <a:r>
              <a:rPr lang="en-US" dirty="0"/>
              <a:t> </a:t>
            </a:r>
            <a:r>
              <a:rPr lang="en-US" dirty="0" err="1"/>
              <a:t>grčkog</a:t>
            </a:r>
            <a:r>
              <a:rPr lang="en-US" dirty="0"/>
              <a:t> </a:t>
            </a:r>
            <a:r>
              <a:rPr lang="en-US" dirty="0" err="1"/>
              <a:t>alfabeta</a:t>
            </a:r>
            <a:r>
              <a:rPr lang="en-US" dirty="0"/>
              <a:t> </a:t>
            </a:r>
            <a:r>
              <a:rPr lang="el-GR" dirty="0"/>
              <a:t>π (</a:t>
            </a:r>
            <a:r>
              <a:rPr lang="en-US" dirty="0"/>
              <a:t>pi), da bi </a:t>
            </a:r>
            <a:r>
              <a:rPr lang="en-US" dirty="0" err="1"/>
              <a:t>imenovao</a:t>
            </a:r>
            <a:r>
              <a:rPr lang="en-US" dirty="0"/>
              <a:t> </a:t>
            </a:r>
            <a:r>
              <a:rPr lang="en-US" dirty="0" err="1"/>
              <a:t>konstantu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obim</a:t>
            </a:r>
            <a:r>
              <a:rPr lang="en-US" dirty="0"/>
              <a:t> </a:t>
            </a:r>
            <a:r>
              <a:rPr lang="en-US" dirty="0" err="1"/>
              <a:t>kruga</a:t>
            </a:r>
            <a:r>
              <a:rPr lang="en-US" dirty="0"/>
              <a:t> </a:t>
            </a:r>
            <a:r>
              <a:rPr lang="en-US" dirty="0" err="1"/>
              <a:t>delimo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njegovim</a:t>
            </a:r>
            <a:r>
              <a:rPr lang="en-US" dirty="0"/>
              <a:t> </a:t>
            </a:r>
            <a:r>
              <a:rPr lang="en-US" dirty="0" err="1"/>
              <a:t>prečnikom</a:t>
            </a:r>
            <a:r>
              <a:rPr lang="en-US" dirty="0" smtClean="0"/>
              <a:t>.</a:t>
            </a:r>
            <a:endParaRPr lang="sr-Latn-RS" dirty="0" smtClean="0"/>
          </a:p>
          <a:p>
            <a:r>
              <a:rPr lang="en-US" dirty="0"/>
              <a:t>A </a:t>
            </a:r>
            <a:r>
              <a:rPr lang="en-US" dirty="0" err="1"/>
              <a:t>zašto</a:t>
            </a:r>
            <a:r>
              <a:rPr lang="en-US" dirty="0"/>
              <a:t> </a:t>
            </a:r>
            <a:r>
              <a:rPr lang="en-US" dirty="0" err="1"/>
              <a:t>baš</a:t>
            </a:r>
            <a:r>
              <a:rPr lang="en-US" dirty="0"/>
              <a:t> </a:t>
            </a:r>
            <a:r>
              <a:rPr lang="el-GR" dirty="0"/>
              <a:t>π </a:t>
            </a:r>
            <a:r>
              <a:rPr lang="sr-Latn-RS" dirty="0" smtClean="0"/>
              <a:t>?</a:t>
            </a:r>
          </a:p>
          <a:p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to </a:t>
            </a:r>
            <a:r>
              <a:rPr lang="en-US" dirty="0" err="1"/>
              <a:t>početno</a:t>
            </a:r>
            <a:r>
              <a:rPr lang="en-US" dirty="0"/>
              <a:t> </a:t>
            </a:r>
            <a:endParaRPr lang="sr-Latn-RS" dirty="0" smtClean="0"/>
          </a:p>
          <a:p>
            <a:pPr marL="0" indent="0">
              <a:buNone/>
            </a:pPr>
            <a:r>
              <a:rPr lang="en-US" dirty="0" err="1" smtClean="0"/>
              <a:t>slovo</a:t>
            </a:r>
            <a:r>
              <a:rPr lang="en-US" dirty="0" smtClean="0"/>
              <a:t> </a:t>
            </a:r>
            <a:r>
              <a:rPr lang="en-US" dirty="0" err="1"/>
              <a:t>grčke</a:t>
            </a:r>
            <a:r>
              <a:rPr lang="en-US" dirty="0"/>
              <a:t> </a:t>
            </a:r>
            <a:r>
              <a:rPr lang="en-US" dirty="0" err="1"/>
              <a:t>reči</a:t>
            </a:r>
            <a:r>
              <a:rPr lang="en-US" dirty="0"/>
              <a:t> </a:t>
            </a:r>
            <a:endParaRPr lang="sr-Latn-RS" dirty="0" smtClean="0"/>
          </a:p>
          <a:p>
            <a:pPr marL="0" indent="0">
              <a:buNone/>
            </a:pPr>
            <a:r>
              <a:rPr lang="el-GR" b="1" dirty="0" smtClean="0"/>
              <a:t>περιφέρεια</a:t>
            </a:r>
            <a:r>
              <a:rPr lang="el-GR" dirty="0" smtClean="0"/>
              <a:t> </a:t>
            </a:r>
            <a:r>
              <a:rPr lang="el-GR" dirty="0"/>
              <a:t>(</a:t>
            </a:r>
            <a:r>
              <a:rPr lang="en-US" dirty="0" err="1"/>
              <a:t>periferia</a:t>
            </a:r>
            <a:r>
              <a:rPr lang="en-US" dirty="0"/>
              <a:t>) </a:t>
            </a:r>
            <a:endParaRPr lang="sr-Latn-RS" dirty="0" smtClean="0"/>
          </a:p>
          <a:p>
            <a:pPr marL="0" indent="0">
              <a:buNone/>
            </a:pP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 smtClean="0"/>
              <a:t>obod</a:t>
            </a:r>
            <a:r>
              <a:rPr lang="en-US" dirty="0" smtClean="0"/>
              <a:t> </a:t>
            </a:r>
            <a:endParaRPr lang="sr-Latn-RS" dirty="0" smtClean="0"/>
          </a:p>
          <a:p>
            <a:pPr marL="0" indent="0">
              <a:buNone/>
            </a:pPr>
            <a:r>
              <a:rPr lang="en-US" dirty="0" err="1" smtClean="0"/>
              <a:t>matematički</a:t>
            </a:r>
            <a:r>
              <a:rPr lang="en-US" dirty="0" smtClean="0"/>
              <a:t> </a:t>
            </a:r>
            <a:r>
              <a:rPr lang="en-US" dirty="0" err="1"/>
              <a:t>obim</a:t>
            </a:r>
            <a:r>
              <a:rPr lang="en-US" dirty="0"/>
              <a:t> </a:t>
            </a:r>
            <a:endParaRPr lang="sr-Latn-R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/>
              <a:t>dužina</a:t>
            </a:r>
            <a:r>
              <a:rPr lang="en-US" dirty="0"/>
              <a:t>) </a:t>
            </a:r>
            <a:r>
              <a:rPr lang="en-US" dirty="0" err="1"/>
              <a:t>kružne</a:t>
            </a:r>
            <a:r>
              <a:rPr lang="en-US" dirty="0"/>
              <a:t> </a:t>
            </a:r>
            <a:r>
              <a:rPr lang="en-US" dirty="0" err="1" smtClean="0"/>
              <a:t>linije</a:t>
            </a:r>
            <a:r>
              <a:rPr lang="sr-Latn-RS" dirty="0" smtClean="0"/>
              <a:t>.</a:t>
            </a:r>
            <a:r>
              <a:rPr lang="en-US" dirty="0" smtClean="0"/>
              <a:t> </a:t>
            </a:r>
            <a:endParaRPr lang="sr-Latn-R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182763"/>
            <a:ext cx="4578267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758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>
                <a:effectLst/>
              </a:rPr>
              <a:t>π</a:t>
            </a:r>
            <a:r>
              <a:rPr lang="el-GR" dirty="0">
                <a:effectLst/>
              </a:rPr>
              <a:t> </a:t>
            </a:r>
            <a:r>
              <a:rPr lang="sr-Latn-RS" dirty="0" smtClean="0">
                <a:effectLst/>
              </a:rPr>
              <a:t>danas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smtClean="0"/>
              <a:t>Svakog dana se otkriva sve više i više cifara broja pomoću najnovijih kompjuterskih algoritama.</a:t>
            </a:r>
          </a:p>
          <a:p>
            <a:r>
              <a:rPr lang="sr-Latn-RS" dirty="0" smtClean="0"/>
              <a:t>Za sada je otkriveno oko 10 biliona pi decimala ali će se taj broj zasigurno povećavati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212975"/>
            <a:ext cx="6624736" cy="341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1624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dirty="0" smtClean="0"/>
              <a:t>Literatura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en.wikipedia.org/wiki/Pi</a:t>
            </a:r>
            <a:endParaRPr lang="sr-Latn-RS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https://sr.wikipedia.org/wiki/%</a:t>
            </a:r>
            <a:r>
              <a:rPr lang="en-US" dirty="0" smtClean="0">
                <a:hlinkClick r:id="rId3"/>
              </a:rPr>
              <a:t>D0%9F%D0%B8</a:t>
            </a:r>
            <a:endParaRPr lang="sr-Latn-RS" dirty="0" smtClean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www.exploratorium.edu/pi/history-of-pi</a:t>
            </a:r>
            <a:endParaRPr lang="sr-Latn-RS" dirty="0" smtClean="0"/>
          </a:p>
          <a:p>
            <a:pPr marL="0" indent="0">
              <a:buNone/>
            </a:pP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www.astronomija.org.rs/nauka/12070-istorija-broja-pi</a:t>
            </a:r>
            <a:endParaRPr lang="sr-Latn-RS" dirty="0" smtClean="0"/>
          </a:p>
          <a:p>
            <a:pPr marL="0" indent="0">
              <a:buNone/>
            </a:pPr>
            <a:r>
              <a:rPr lang="en-US" dirty="0">
                <a:hlinkClick r:id="rId6"/>
              </a:rPr>
              <a:t>http://sites.math.rutgers.edu/~</a:t>
            </a:r>
            <a:r>
              <a:rPr lang="en-US" dirty="0" smtClean="0">
                <a:hlinkClick r:id="rId6"/>
              </a:rPr>
              <a:t>cherlin/History/Papers2000/wilson.html?fbclid=IwAR3UA9ZgUzfJ3yKCGYJhb_qHTu6s-fa-4iLftfamoyA5k86oXrTvur5aCIY</a:t>
            </a:r>
            <a:endParaRPr lang="sr-Latn-RS" dirty="0" smtClean="0"/>
          </a:p>
          <a:p>
            <a:pPr marL="0" indent="0">
              <a:buNone/>
            </a:pPr>
            <a:r>
              <a:rPr lang="sr-Latn-RS" dirty="0">
                <a:hlinkClick r:id="rId7"/>
              </a:rPr>
              <a:t>https://</a:t>
            </a:r>
            <a:r>
              <a:rPr lang="sr-Latn-RS" dirty="0" smtClean="0">
                <a:hlinkClick r:id="rId7"/>
              </a:rPr>
              <a:t>www.pcworld.com/article/191389/a-brief-history-of-pi.html?fbclid=IwAR0jY-mBitHh8RSjCmwkNckghzSMVoQ6Xrpg3t4zMbAe8tq2NjezFMApWH0</a:t>
            </a:r>
            <a:endParaRPr lang="sr-Latn-RS" dirty="0" smtClean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88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Kakav</a:t>
            </a:r>
            <a:r>
              <a:rPr lang="en-US" dirty="0" smtClean="0"/>
              <a:t> je to </a:t>
            </a:r>
            <a:r>
              <a:rPr lang="en-US" dirty="0" err="1" smtClean="0"/>
              <a:t>broj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izračunavanju</a:t>
            </a:r>
            <a:r>
              <a:rPr lang="en-US" dirty="0"/>
              <a:t> </a:t>
            </a:r>
            <a:r>
              <a:rPr lang="en-US" dirty="0" err="1"/>
              <a:t>dužine</a:t>
            </a:r>
            <a:r>
              <a:rPr lang="en-US" dirty="0"/>
              <a:t> </a:t>
            </a:r>
            <a:r>
              <a:rPr lang="en-US" dirty="0" err="1"/>
              <a:t>kružne</a:t>
            </a:r>
            <a:r>
              <a:rPr lang="en-US" dirty="0"/>
              <a:t> </a:t>
            </a:r>
            <a:r>
              <a:rPr lang="en-US" dirty="0" err="1"/>
              <a:t>linije</a:t>
            </a:r>
            <a:r>
              <a:rPr lang="en-US" dirty="0"/>
              <a:t> </a:t>
            </a:r>
            <a:r>
              <a:rPr lang="en-US" dirty="0" err="1"/>
              <a:t>uočeno</a:t>
            </a:r>
            <a:r>
              <a:rPr lang="en-US" dirty="0"/>
              <a:t> je da je </a:t>
            </a:r>
            <a:r>
              <a:rPr lang="en-US" dirty="0" err="1"/>
              <a:t>količnik</a:t>
            </a:r>
            <a:r>
              <a:rPr lang="en-US" dirty="0"/>
              <a:t> </a:t>
            </a:r>
            <a:r>
              <a:rPr lang="en-US" dirty="0" err="1"/>
              <a:t>obima</a:t>
            </a:r>
            <a:r>
              <a:rPr lang="en-US" dirty="0"/>
              <a:t> </a:t>
            </a:r>
            <a:r>
              <a:rPr lang="en-US" dirty="0" err="1"/>
              <a:t>kruga</a:t>
            </a:r>
            <a:r>
              <a:rPr lang="en-US" dirty="0"/>
              <a:t> i </a:t>
            </a:r>
            <a:r>
              <a:rPr lang="en-US" dirty="0" err="1"/>
              <a:t>njegovog</a:t>
            </a:r>
            <a:r>
              <a:rPr lang="en-US" dirty="0"/>
              <a:t> </a:t>
            </a:r>
            <a:r>
              <a:rPr lang="en-US" dirty="0" err="1"/>
              <a:t>prečnika</a:t>
            </a:r>
            <a:r>
              <a:rPr lang="en-US" dirty="0"/>
              <a:t> </a:t>
            </a:r>
            <a:r>
              <a:rPr lang="en-US" dirty="0" err="1"/>
              <a:t>uvek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. </a:t>
            </a:r>
            <a:r>
              <a:rPr lang="en-US" dirty="0" smtClean="0"/>
              <a:t>Ta </a:t>
            </a:r>
            <a:r>
              <a:rPr lang="en-US" dirty="0" err="1"/>
              <a:t>konstanta</a:t>
            </a:r>
            <a:r>
              <a:rPr lang="en-US" dirty="0"/>
              <a:t> je </a:t>
            </a:r>
            <a:r>
              <a:rPr lang="en-US" dirty="0" err="1"/>
              <a:t>dobila</a:t>
            </a:r>
            <a:r>
              <a:rPr lang="en-US" dirty="0"/>
              <a:t> </a:t>
            </a:r>
            <a:r>
              <a:rPr lang="en-US" dirty="0" err="1"/>
              <a:t>naziv</a:t>
            </a:r>
            <a:r>
              <a:rPr lang="en-US" dirty="0"/>
              <a:t> </a:t>
            </a:r>
            <a:r>
              <a:rPr lang="el-GR" dirty="0"/>
              <a:t>π (</a:t>
            </a:r>
            <a:r>
              <a:rPr lang="en-US" dirty="0"/>
              <a:t>pi</a:t>
            </a:r>
            <a:r>
              <a:rPr lang="en-US" dirty="0" smtClean="0"/>
              <a:t>).</a:t>
            </a:r>
          </a:p>
          <a:p>
            <a:r>
              <a:rPr lang="pt-BR" dirty="0">
                <a:solidFill>
                  <a:srgbClr val="FF0000"/>
                </a:solidFill>
              </a:rPr>
              <a:t>r-poluprečnik</a:t>
            </a:r>
            <a:r>
              <a:rPr lang="pt-BR" dirty="0"/>
              <a:t> 2</a:t>
            </a:r>
            <a:r>
              <a:rPr lang="pt-BR" dirty="0">
                <a:solidFill>
                  <a:srgbClr val="FF0000"/>
                </a:solidFill>
              </a:rPr>
              <a:t>r</a:t>
            </a:r>
            <a:r>
              <a:rPr lang="pt-BR" dirty="0"/>
              <a:t>-prečnik </a:t>
            </a:r>
            <a:endParaRPr lang="pt-BR" dirty="0" smtClean="0"/>
          </a:p>
          <a:p>
            <a:r>
              <a:rPr lang="pt-BR" dirty="0" smtClean="0"/>
              <a:t>O-obim </a:t>
            </a:r>
            <a:r>
              <a:rPr lang="pt-BR" dirty="0"/>
              <a:t>(dužina kružne linije) </a:t>
            </a:r>
          </a:p>
          <a:p>
            <a:pPr marL="0" indent="0">
              <a:buNone/>
            </a:pPr>
            <a:r>
              <a:rPr lang="pt-BR" dirty="0" smtClean="0"/>
              <a:t>                                              </a:t>
            </a:r>
            <a:r>
              <a:rPr lang="pt-BR" dirty="0" smtClean="0">
                <a:solidFill>
                  <a:srgbClr val="FF0000"/>
                </a:solidFill>
              </a:rPr>
              <a:t>O/2r=π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53" y="3212976"/>
            <a:ext cx="3323949" cy="33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49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Istorija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Pretpostavlja</a:t>
            </a:r>
            <a:r>
              <a:rPr lang="en-US" dirty="0"/>
              <a:t> se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Vavilonci</a:t>
            </a:r>
            <a:r>
              <a:rPr lang="en-US" dirty="0"/>
              <a:t>, 1900-1600 </a:t>
            </a:r>
            <a:r>
              <a:rPr lang="en-US" dirty="0" err="1"/>
              <a:t>godine</a:t>
            </a:r>
            <a:r>
              <a:rPr lang="en-US" dirty="0"/>
              <a:t> pre </a:t>
            </a:r>
            <a:r>
              <a:rPr lang="en-US" dirty="0" err="1"/>
              <a:t>nove</a:t>
            </a:r>
            <a:r>
              <a:rPr lang="en-US" dirty="0"/>
              <a:t> ere,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izračunavanju</a:t>
            </a:r>
            <a:r>
              <a:rPr lang="en-US" dirty="0"/>
              <a:t> </a:t>
            </a:r>
            <a:r>
              <a:rPr lang="en-US" dirty="0" err="1"/>
              <a:t>površine</a:t>
            </a:r>
            <a:r>
              <a:rPr lang="en-US" dirty="0"/>
              <a:t> i </a:t>
            </a:r>
            <a:r>
              <a:rPr lang="en-US" dirty="0" err="1"/>
              <a:t>obima</a:t>
            </a:r>
            <a:r>
              <a:rPr lang="en-US" dirty="0"/>
              <a:t> </a:t>
            </a:r>
            <a:r>
              <a:rPr lang="en-US" dirty="0" err="1"/>
              <a:t>kruga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l-GR" dirty="0"/>
              <a:t>π </a:t>
            </a:r>
            <a:r>
              <a:rPr lang="en-US" dirty="0" err="1"/>
              <a:t>koristili</a:t>
            </a:r>
            <a:r>
              <a:rPr lang="en-US" dirty="0"/>
              <a:t> </a:t>
            </a:r>
            <a:r>
              <a:rPr lang="en-US" dirty="0" err="1"/>
              <a:t>procenu</a:t>
            </a:r>
            <a:r>
              <a:rPr lang="en-US" dirty="0"/>
              <a:t> 3</a:t>
            </a:r>
            <a:r>
              <a:rPr lang="en-US" dirty="0" smtClean="0"/>
              <a:t>.</a:t>
            </a:r>
          </a:p>
          <a:p>
            <a:r>
              <a:rPr lang="el-GR" dirty="0"/>
              <a:t>π ≈ </a:t>
            </a:r>
            <a:r>
              <a:rPr lang="el-GR" dirty="0" smtClean="0"/>
              <a:t>3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Glinene</a:t>
            </a:r>
            <a:r>
              <a:rPr lang="en-US" dirty="0" smtClean="0"/>
              <a:t> </a:t>
            </a:r>
            <a:r>
              <a:rPr lang="en-US" dirty="0" err="1"/>
              <a:t>ploče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Vavilonci</a:t>
            </a:r>
            <a:r>
              <a:rPr lang="en-US" dirty="0" smtClean="0"/>
              <a:t> </a:t>
            </a:r>
            <a:r>
              <a:rPr lang="en-US" dirty="0" err="1"/>
              <a:t>koristili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pisanje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852936"/>
            <a:ext cx="2400300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846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sr-Latn-RS" dirty="0" smtClean="0"/>
              <a:t>Prvi zapisi o broju pi stari su oko 3650 godina i nalaze se na papirusu koji je pronađen u 19.veku.Pisao ga je pisar Ahmes ali on nije bio autor ovog matematičkog spisa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Ahmesov</a:t>
            </a:r>
            <a:r>
              <a:rPr lang="en-US" dirty="0" smtClean="0"/>
              <a:t> </a:t>
            </a:r>
            <a:r>
              <a:rPr lang="en-US" dirty="0" err="1"/>
              <a:t>papirus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222773"/>
            <a:ext cx="5173403" cy="309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617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en-US" dirty="0" err="1"/>
              <a:t>Ahmes</a:t>
            </a:r>
            <a:r>
              <a:rPr lang="en-US" dirty="0"/>
              <a:t> je </a:t>
            </a:r>
            <a:r>
              <a:rPr lang="en-US" dirty="0" err="1"/>
              <a:t>napisao</a:t>
            </a:r>
            <a:r>
              <a:rPr lang="en-US" dirty="0"/>
              <a:t>: “ </a:t>
            </a:r>
            <a:r>
              <a:rPr lang="en-US" dirty="0" err="1"/>
              <a:t>Oduzmite</a:t>
            </a:r>
            <a:r>
              <a:rPr lang="en-US" dirty="0"/>
              <a:t> 1/9 </a:t>
            </a:r>
            <a:r>
              <a:rPr lang="en-US" dirty="0" err="1"/>
              <a:t>prečnika</a:t>
            </a:r>
            <a:r>
              <a:rPr lang="en-US" dirty="0"/>
              <a:t>, a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ostatkom</a:t>
            </a:r>
            <a:r>
              <a:rPr lang="en-US" dirty="0"/>
              <a:t> </a:t>
            </a:r>
            <a:r>
              <a:rPr lang="en-US" dirty="0" err="1"/>
              <a:t>konstruišite</a:t>
            </a:r>
            <a:r>
              <a:rPr lang="en-US" dirty="0"/>
              <a:t> </a:t>
            </a:r>
            <a:r>
              <a:rPr lang="en-US" dirty="0" err="1"/>
              <a:t>kvadrat</a:t>
            </a:r>
            <a:r>
              <a:rPr lang="en-US" dirty="0"/>
              <a:t>, on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istu</a:t>
            </a:r>
            <a:r>
              <a:rPr lang="en-US" dirty="0"/>
              <a:t> </a:t>
            </a:r>
            <a:r>
              <a:rPr lang="en-US" dirty="0" err="1"/>
              <a:t>površinu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krug</a:t>
            </a:r>
            <a:r>
              <a:rPr lang="en-US" dirty="0"/>
              <a:t>.”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 </a:t>
            </a:r>
            <a:r>
              <a:rPr lang="en-US" dirty="0" err="1"/>
              <a:t>Ahmesovom</a:t>
            </a:r>
            <a:r>
              <a:rPr lang="en-US" dirty="0"/>
              <a:t> </a:t>
            </a:r>
            <a:r>
              <a:rPr lang="en-US" dirty="0" err="1"/>
              <a:t>papirusu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l-GR" dirty="0"/>
              <a:t>π </a:t>
            </a:r>
            <a:r>
              <a:rPr lang="en-US" dirty="0"/>
              <a:t>je </a:t>
            </a:r>
            <a:r>
              <a:rPr lang="en-US" dirty="0" err="1"/>
              <a:t>izračunata</a:t>
            </a:r>
            <a:r>
              <a:rPr lang="en-US" dirty="0"/>
              <a:t> </a:t>
            </a:r>
            <a:r>
              <a:rPr lang="en-US" dirty="0" err="1"/>
              <a:t>približna</a:t>
            </a:r>
            <a:r>
              <a:rPr lang="en-US" dirty="0"/>
              <a:t> </a:t>
            </a:r>
            <a:r>
              <a:rPr lang="en-US" dirty="0" err="1"/>
              <a:t>vrednost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greškom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drugoj</a:t>
            </a:r>
            <a:r>
              <a:rPr lang="en-US" dirty="0"/>
              <a:t> </a:t>
            </a:r>
            <a:r>
              <a:rPr lang="en-US" dirty="0" err="1"/>
              <a:t>decimali</a:t>
            </a:r>
            <a:r>
              <a:rPr lang="en-US" dirty="0"/>
              <a:t>: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π</a:t>
            </a:r>
            <a:r>
              <a:rPr lang="en-US" dirty="0" smtClean="0">
                <a:solidFill>
                  <a:srgbClr val="FF0000"/>
                </a:solidFill>
              </a:rPr>
              <a:t>≈3.1</a:t>
            </a:r>
            <a:r>
              <a:rPr lang="en-US" dirty="0" smtClean="0"/>
              <a:t>605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006" y="1484784"/>
            <a:ext cx="3147988" cy="3081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012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Arhimed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matematičar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najozbiljnije</a:t>
            </a:r>
            <a:r>
              <a:rPr lang="en-US" dirty="0"/>
              <a:t> </a:t>
            </a:r>
            <a:r>
              <a:rPr lang="en-US" dirty="0" err="1"/>
              <a:t>počeo</a:t>
            </a:r>
            <a:r>
              <a:rPr lang="en-US" dirty="0"/>
              <a:t> </a:t>
            </a:r>
            <a:r>
              <a:rPr lang="en-US" dirty="0" err="1"/>
              <a:t>baviti</a:t>
            </a:r>
            <a:r>
              <a:rPr lang="en-US" dirty="0"/>
              <a:t> </a:t>
            </a:r>
            <a:r>
              <a:rPr lang="en-US" dirty="0" err="1"/>
              <a:t>izračunavanjem</a:t>
            </a:r>
            <a:r>
              <a:rPr lang="en-US" dirty="0"/>
              <a:t> </a:t>
            </a:r>
            <a:r>
              <a:rPr lang="en-US" dirty="0" err="1"/>
              <a:t>tačne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l-GR" dirty="0"/>
              <a:t>π </a:t>
            </a:r>
            <a:r>
              <a:rPr lang="en-US" dirty="0"/>
              <a:t>bio je </a:t>
            </a:r>
            <a:r>
              <a:rPr lang="en-US" dirty="0" err="1"/>
              <a:t>slavni</a:t>
            </a:r>
            <a:r>
              <a:rPr lang="en-US" dirty="0"/>
              <a:t> </a:t>
            </a:r>
            <a:r>
              <a:rPr lang="en-US" dirty="0" err="1" smtClean="0"/>
              <a:t>Arhimed</a:t>
            </a:r>
            <a:r>
              <a:rPr lang="en-US" dirty="0" smtClean="0"/>
              <a:t>.</a:t>
            </a:r>
          </a:p>
          <a:p>
            <a:r>
              <a:rPr lang="en-US" dirty="0" err="1"/>
              <a:t>Arhimed</a:t>
            </a:r>
            <a:r>
              <a:rPr lang="en-US" dirty="0"/>
              <a:t> je </a:t>
            </a:r>
            <a:r>
              <a:rPr lang="en-US" dirty="0" err="1"/>
              <a:t>zaslužan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prve</a:t>
            </a:r>
            <a:r>
              <a:rPr lang="en-US" dirty="0"/>
              <a:t> </a:t>
            </a:r>
            <a:r>
              <a:rPr lang="en-US" dirty="0" err="1"/>
              <a:t>dve</a:t>
            </a:r>
            <a:r>
              <a:rPr lang="en-US" dirty="0"/>
              <a:t> </a:t>
            </a:r>
            <a:r>
              <a:rPr lang="en-US" dirty="0" err="1"/>
              <a:t>decimale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pi </a:t>
            </a:r>
            <a:r>
              <a:rPr lang="en-US" dirty="0" err="1"/>
              <a:t>koje</a:t>
            </a:r>
            <a:r>
              <a:rPr lang="en-US" dirty="0"/>
              <a:t>, </a:t>
            </a:r>
            <a:r>
              <a:rPr lang="en-US" dirty="0" err="1"/>
              <a:t>verovatno</a:t>
            </a:r>
            <a:r>
              <a:rPr lang="en-US" dirty="0"/>
              <a:t>,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znaju</a:t>
            </a:r>
            <a:r>
              <a:rPr lang="en-US" dirty="0"/>
              <a:t>: 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789040"/>
            <a:ext cx="45720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128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n-US" dirty="0" err="1"/>
              <a:t>Arhimed</a:t>
            </a:r>
            <a:r>
              <a:rPr lang="en-US" dirty="0"/>
              <a:t> je </a:t>
            </a:r>
            <a:r>
              <a:rPr lang="en-US" dirty="0" err="1"/>
              <a:t>osmislio</a:t>
            </a:r>
            <a:r>
              <a:rPr lang="en-US" dirty="0"/>
              <a:t> </a:t>
            </a:r>
            <a:r>
              <a:rPr lang="en-US" dirty="0" err="1"/>
              <a:t>metodu</a:t>
            </a:r>
            <a:r>
              <a:rPr lang="en-US" dirty="0"/>
              <a:t> </a:t>
            </a:r>
            <a:r>
              <a:rPr lang="en-US" dirty="0" err="1"/>
              <a:t>opisivanja</a:t>
            </a:r>
            <a:r>
              <a:rPr lang="en-US" dirty="0"/>
              <a:t> i </a:t>
            </a:r>
            <a:r>
              <a:rPr lang="en-US" dirty="0" err="1"/>
              <a:t>upisivanja</a:t>
            </a:r>
            <a:r>
              <a:rPr lang="en-US" dirty="0"/>
              <a:t> </a:t>
            </a:r>
            <a:r>
              <a:rPr lang="en-US" dirty="0" err="1"/>
              <a:t>pravilnog</a:t>
            </a:r>
            <a:r>
              <a:rPr lang="en-US" dirty="0"/>
              <a:t> </a:t>
            </a:r>
            <a:r>
              <a:rPr lang="en-US" dirty="0" err="1"/>
              <a:t>mnogougla</a:t>
            </a:r>
            <a:r>
              <a:rPr lang="en-US" dirty="0"/>
              <a:t> u i </a:t>
            </a:r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err="1"/>
              <a:t>kruga</a:t>
            </a:r>
            <a:r>
              <a:rPr lang="en-US" dirty="0"/>
              <a:t>.(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 smtClean="0"/>
              <a:t>iscrpljivanja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/>
              <a:t>Koristio</a:t>
            </a:r>
            <a:r>
              <a:rPr lang="en-US" dirty="0"/>
              <a:t> je </a:t>
            </a:r>
            <a:r>
              <a:rPr lang="en-US" dirty="0" err="1"/>
              <a:t>činjenicu</a:t>
            </a:r>
            <a:r>
              <a:rPr lang="en-US" dirty="0"/>
              <a:t> da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povećanjem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stranica</a:t>
            </a:r>
            <a:r>
              <a:rPr lang="en-US" dirty="0"/>
              <a:t> </a:t>
            </a:r>
            <a:r>
              <a:rPr lang="en-US" dirty="0" err="1"/>
              <a:t>mnogougla</a:t>
            </a:r>
            <a:r>
              <a:rPr lang="en-US" dirty="0"/>
              <a:t>, </a:t>
            </a:r>
            <a:r>
              <a:rPr lang="en-US" dirty="0" err="1"/>
              <a:t>obim</a:t>
            </a:r>
            <a:r>
              <a:rPr lang="en-US" dirty="0"/>
              <a:t> </a:t>
            </a:r>
            <a:r>
              <a:rPr lang="en-US" dirty="0" err="1"/>
              <a:t>mnogougla</a:t>
            </a:r>
            <a:r>
              <a:rPr lang="en-US" dirty="0"/>
              <a:t> </a:t>
            </a:r>
            <a:r>
              <a:rPr lang="en-US" dirty="0" err="1"/>
              <a:t>teži</a:t>
            </a:r>
            <a:r>
              <a:rPr lang="en-US" dirty="0"/>
              <a:t> </a:t>
            </a:r>
            <a:r>
              <a:rPr lang="en-US" dirty="0" err="1"/>
              <a:t>obimu</a:t>
            </a:r>
            <a:r>
              <a:rPr lang="en-US" dirty="0"/>
              <a:t> </a:t>
            </a:r>
            <a:r>
              <a:rPr lang="en-US" dirty="0" err="1"/>
              <a:t>kruga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493" y="1484784"/>
            <a:ext cx="695325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931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r>
              <a:rPr lang="en-US" dirty="0" err="1"/>
              <a:t>Ponavljajući</a:t>
            </a:r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povećavanja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stranica</a:t>
            </a:r>
            <a:r>
              <a:rPr lang="en-US" dirty="0"/>
              <a:t> </a:t>
            </a:r>
            <a:r>
              <a:rPr lang="en-US" dirty="0" err="1"/>
              <a:t>mnogouglova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upisani</a:t>
            </a:r>
            <a:r>
              <a:rPr lang="en-US" dirty="0"/>
              <a:t> i </a:t>
            </a:r>
            <a:r>
              <a:rPr lang="en-US" dirty="0" err="1"/>
              <a:t>opisani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err="1"/>
              <a:t>kruga</a:t>
            </a:r>
            <a:r>
              <a:rPr lang="en-US" dirty="0"/>
              <a:t> , </a:t>
            </a:r>
            <a:r>
              <a:rPr lang="en-US" dirty="0" err="1"/>
              <a:t>Arhimed</a:t>
            </a:r>
            <a:r>
              <a:rPr lang="en-US" dirty="0"/>
              <a:t> je </a:t>
            </a:r>
            <a:r>
              <a:rPr lang="en-US" dirty="0" err="1"/>
              <a:t>stigavši</a:t>
            </a:r>
            <a:r>
              <a:rPr lang="en-US" dirty="0"/>
              <a:t> do </a:t>
            </a:r>
            <a:r>
              <a:rPr lang="en-US" dirty="0" err="1"/>
              <a:t>devedesetšestougla</a:t>
            </a:r>
            <a:r>
              <a:rPr lang="en-US" dirty="0"/>
              <a:t> (96-ougao) , </a:t>
            </a:r>
            <a:r>
              <a:rPr lang="en-US" dirty="0" err="1"/>
              <a:t>došao</a:t>
            </a:r>
            <a:r>
              <a:rPr lang="en-US" dirty="0"/>
              <a:t> do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precizne</a:t>
            </a:r>
            <a:r>
              <a:rPr lang="en-US" dirty="0"/>
              <a:t> </a:t>
            </a:r>
            <a:r>
              <a:rPr lang="en-US" dirty="0" err="1"/>
              <a:t>procene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l-GR" dirty="0"/>
              <a:t>π</a:t>
            </a:r>
            <a:r>
              <a:rPr lang="el-GR" dirty="0" smtClean="0"/>
              <a:t>:</a:t>
            </a:r>
            <a:endParaRPr lang="en-US" dirty="0" smtClean="0"/>
          </a:p>
          <a:p>
            <a:r>
              <a:rPr lang="el-GR" sz="4000" dirty="0" smtClean="0"/>
              <a:t>π</a:t>
            </a:r>
            <a:r>
              <a:rPr lang="en-US" sz="4000" dirty="0"/>
              <a:t> </a:t>
            </a:r>
            <a:r>
              <a:rPr lang="en-US" sz="4000" dirty="0" smtClean="0"/>
              <a:t>≈ 22/7</a:t>
            </a:r>
            <a:endParaRPr lang="en-US" sz="4000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: </a:t>
            </a:r>
            <a:r>
              <a:rPr lang="el-GR" dirty="0"/>
              <a:t>π ≈ </a:t>
            </a:r>
            <a:r>
              <a:rPr lang="el-GR" dirty="0">
                <a:solidFill>
                  <a:srgbClr val="FF0000"/>
                </a:solidFill>
              </a:rPr>
              <a:t>3.14</a:t>
            </a:r>
            <a:r>
              <a:rPr lang="el-GR" dirty="0"/>
              <a:t>28571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558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29600" cy="5832648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Istu</a:t>
            </a:r>
            <a:r>
              <a:rPr lang="en-US" dirty="0"/>
              <a:t> </a:t>
            </a:r>
            <a:r>
              <a:rPr lang="en-US" dirty="0" err="1"/>
              <a:t>ideju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upisivanjem</a:t>
            </a:r>
            <a:r>
              <a:rPr lang="en-US" dirty="0"/>
              <a:t> i </a:t>
            </a:r>
            <a:r>
              <a:rPr lang="en-US" dirty="0" err="1"/>
              <a:t>opisivanjem</a:t>
            </a:r>
            <a:r>
              <a:rPr lang="en-US" dirty="0"/>
              <a:t> </a:t>
            </a:r>
            <a:r>
              <a:rPr lang="en-US" dirty="0" err="1"/>
              <a:t>pravilnih</a:t>
            </a:r>
            <a:r>
              <a:rPr lang="en-US" dirty="0"/>
              <a:t> </a:t>
            </a:r>
            <a:r>
              <a:rPr lang="en-US" dirty="0" err="1"/>
              <a:t>mnogouglova</a:t>
            </a:r>
            <a:r>
              <a:rPr lang="en-US" dirty="0"/>
              <a:t> u i </a:t>
            </a:r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err="1"/>
              <a:t>kruga</a:t>
            </a:r>
            <a:r>
              <a:rPr lang="en-US" dirty="0"/>
              <a:t> </a:t>
            </a:r>
            <a:r>
              <a:rPr lang="en-US" dirty="0" err="1"/>
              <a:t>iskoristili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i </a:t>
            </a:r>
            <a:r>
              <a:rPr lang="en-US" dirty="0" err="1"/>
              <a:t>kineski</a:t>
            </a:r>
            <a:r>
              <a:rPr lang="en-US" dirty="0"/>
              <a:t> </a:t>
            </a:r>
            <a:r>
              <a:rPr lang="en-US" dirty="0" err="1"/>
              <a:t>matematičari</a:t>
            </a:r>
            <a:r>
              <a:rPr lang="en-US" dirty="0"/>
              <a:t> </a:t>
            </a:r>
            <a:r>
              <a:rPr lang="en-US" b="1" dirty="0" err="1"/>
              <a:t>Tsu</a:t>
            </a:r>
            <a:r>
              <a:rPr lang="en-US" b="1" dirty="0"/>
              <a:t> </a:t>
            </a:r>
            <a:r>
              <a:rPr lang="en-US" b="1" dirty="0" err="1"/>
              <a:t>Ch’ung</a:t>
            </a:r>
            <a:r>
              <a:rPr lang="en-US" b="1" dirty="0"/>
              <a:t> </a:t>
            </a:r>
            <a:r>
              <a:rPr lang="en-US" b="1" dirty="0" err="1"/>
              <a:t>Chih</a:t>
            </a:r>
            <a:r>
              <a:rPr lang="en-US" b="1" dirty="0" smtClean="0"/>
              <a:t> </a:t>
            </a:r>
            <a:r>
              <a:rPr lang="en-US" dirty="0"/>
              <a:t>i </a:t>
            </a:r>
            <a:r>
              <a:rPr lang="en-US" dirty="0" err="1"/>
              <a:t>njegov</a:t>
            </a:r>
            <a:r>
              <a:rPr lang="en-US" dirty="0"/>
              <a:t> sin </a:t>
            </a:r>
            <a:r>
              <a:rPr lang="en-US" dirty="0" err="1"/>
              <a:t>oko</a:t>
            </a:r>
            <a:r>
              <a:rPr lang="en-US" dirty="0"/>
              <a:t> 450.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ere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Stigavši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mnogougla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24.576 </a:t>
            </a:r>
            <a:r>
              <a:rPr lang="en-US" dirty="0" err="1"/>
              <a:t>stranica</a:t>
            </a:r>
            <a:r>
              <a:rPr lang="en-US" dirty="0"/>
              <a:t>, </a:t>
            </a:r>
            <a:r>
              <a:rPr lang="en-US" dirty="0" err="1"/>
              <a:t>izračunali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prvih</a:t>
            </a:r>
            <a:r>
              <a:rPr lang="en-US" dirty="0" smtClean="0"/>
              <a:t> </a:t>
            </a:r>
            <a:r>
              <a:rPr lang="en-US" dirty="0" err="1"/>
              <a:t>sedam</a:t>
            </a:r>
            <a:r>
              <a:rPr lang="en-US" dirty="0"/>
              <a:t> </a:t>
            </a:r>
            <a:r>
              <a:rPr lang="en-US" dirty="0" err="1"/>
              <a:t>decimala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l-GR" dirty="0"/>
              <a:t>π</a:t>
            </a:r>
            <a:r>
              <a:rPr lang="el-GR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l-GR" dirty="0"/>
              <a:t>π ≈ 3,1415926...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/>
              <a:t>podvig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dostignut</a:t>
            </a:r>
            <a:r>
              <a:rPr lang="en-US" dirty="0"/>
              <a:t> </a:t>
            </a:r>
            <a:r>
              <a:rPr lang="en-US" dirty="0" err="1"/>
              <a:t>narednih</a:t>
            </a:r>
            <a:r>
              <a:rPr lang="en-US" dirty="0"/>
              <a:t> 1000 </a:t>
            </a:r>
            <a:r>
              <a:rPr lang="en-US" dirty="0" err="1"/>
              <a:t>godina</a:t>
            </a:r>
            <a:r>
              <a:rPr lang="en-US" dirty="0" smtClean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911" y="1988840"/>
            <a:ext cx="2353265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653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145</TotalTime>
  <Words>614</Words>
  <Application>Microsoft Office PowerPoint</Application>
  <PresentationFormat>On-screen Show (4:3)</PresentationFormat>
  <Paragraphs>124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Executive</vt:lpstr>
      <vt:lpstr>Istorija broja π</vt:lpstr>
      <vt:lpstr>Kakav je to broj?</vt:lpstr>
      <vt:lpstr>Istorija</vt:lpstr>
      <vt:lpstr>PowerPoint Presentation</vt:lpstr>
      <vt:lpstr>PowerPoint Presentation</vt:lpstr>
      <vt:lpstr>Arhimed</vt:lpstr>
      <vt:lpstr>PowerPoint Presentation</vt:lpstr>
      <vt:lpstr>PowerPoint Presentation</vt:lpstr>
      <vt:lpstr>PowerPoint Presentation</vt:lpstr>
      <vt:lpstr>1000 godina nakod Tsua</vt:lpstr>
      <vt:lpstr>PowerPoint Presentation</vt:lpstr>
      <vt:lpstr>Beskonačne formule</vt:lpstr>
      <vt:lpstr>PowerPoint Presentation</vt:lpstr>
      <vt:lpstr>PowerPoint Presentation</vt:lpstr>
      <vt:lpstr>PowerPoint Presentation</vt:lpstr>
      <vt:lpstr>π danas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Istorija broja π</dc:title>
  <dc:creator>Marko</dc:creator>
  <cp:lastModifiedBy>Marko</cp:lastModifiedBy>
  <cp:revision>16</cp:revision>
  <dcterms:created xsi:type="dcterms:W3CDTF">2019-03-12T21:48:52Z</dcterms:created>
  <dcterms:modified xsi:type="dcterms:W3CDTF">2019-03-24T21:54:01Z</dcterms:modified>
</cp:coreProperties>
</file>