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620B69-05FC-4630-9418-73B5F1FEC1D8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EB3CC1-D8F6-4119-BC5D-31403D44BF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8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0D48A1-1B46-4AE2-BBC6-CCED33340B65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D66F54-2F10-4C2B-936D-7422FDCA6E70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3CC8F4-0730-4F15-B5B1-494CA1BAE9CF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608F9F-7838-4A4D-951B-12B434A32AB5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4832FB-8DD1-4B47-BEFD-45C5DA6D37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76790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91C2FA-E1B2-4441-9CA4-142648F2ECCD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95021-0836-4DD0-BCC6-055AD5D9AE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82480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3D6A5B-1A0D-43F7-ABAB-B059C07571E7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DAF454-E19D-4232-A1DF-38646FC385A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1048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8AF7C9-7DBD-40BD-BA48-CA754EAA29B9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5E60E-3B58-4B69-A4E6-3D20470D8A1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98803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C9A694-470F-401F-8843-F31258AC827F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16AFE-F41A-4CE5-92C4-70EECB54D4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4778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BEB558-5283-40CE-A034-3E2370DDB270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567680-54EE-46E2-8153-8835C8B299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2340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B1974-D773-4778-B9A5-766F6583EB2E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49D21-B9D4-4126-AD71-76418C22B24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1388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2B27CD-4D74-4825-B13C-04F0475781A6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F8339-7F61-4E2C-8670-C28D4B9A4B6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5939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67F9E-7A69-479D-8C66-45A2699086FE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58471-3DDD-43AB-B59D-53F6555CF3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0437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1F2DB8-9499-435E-AFE3-F1C72EB1C5CD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05050B-1B76-435E-86FF-12C5BF1D6A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1990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B1394B-8962-4DDC-8427-56987257A79B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168AA-C2BF-4DF0-993B-A29BDF2AEFF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2007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FCD574A-8D6D-4B4F-8973-AC5A0FBD3DE6}" type="datetime1">
              <a:rPr lang="en-GB"/>
              <a:pPr lvl="0"/>
              <a:t>26/03/2019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6BA6929-F476-4275-A63F-824293240DF1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21"/>
          <p:cNvSpPr>
            <a:spLocks noMove="1" noResize="1"/>
          </p:cNvSpPr>
          <p:nvPr/>
        </p:nvSpPr>
        <p:spPr>
          <a:xfrm>
            <a:off x="0" y="4242816"/>
            <a:ext cx="12191996" cy="2615184"/>
          </a:xfrm>
          <a:prstGeom prst="rect">
            <a:avLst/>
          </a:prstGeom>
          <a:solidFill>
            <a:srgbClr val="40404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707014" y="4502331"/>
            <a:ext cx="10765414" cy="1207273"/>
          </a:xfrm>
        </p:spPr>
        <p:txBody>
          <a:bodyPr/>
          <a:lstStyle/>
          <a:p>
            <a:pPr lvl="0"/>
            <a:r>
              <a:rPr lang="en-GB" sz="6600">
                <a:solidFill>
                  <a:srgbClr val="FFFFFF"/>
                </a:solidFill>
              </a:rPr>
              <a:t>PI (BROJ)</a:t>
            </a:r>
            <a:r>
              <a:rPr lang="hr-BA" sz="6600">
                <a:solidFill>
                  <a:srgbClr val="FFFFFF"/>
                </a:solidFill>
              </a:rPr>
              <a:t> </a:t>
            </a:r>
            <a:r>
              <a:rPr lang="el-GR" sz="6600">
                <a:solidFill>
                  <a:srgbClr val="FFFFFF"/>
                </a:solidFill>
              </a:rPr>
              <a:t>π</a:t>
            </a:r>
            <a:endParaRPr lang="en-GB" sz="6600">
              <a:solidFill>
                <a:srgbClr val="FFFFFF"/>
              </a:solidFill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1376309" y="5665512"/>
            <a:ext cx="9426805" cy="719120"/>
          </a:xfrm>
        </p:spPr>
        <p:txBody>
          <a:bodyPr/>
          <a:lstStyle/>
          <a:p>
            <a:pPr lvl="0"/>
            <a:r>
              <a:rPr lang="hr-BA" sz="2800">
                <a:solidFill>
                  <a:srgbClr val="E7E6E6"/>
                </a:solidFill>
              </a:rPr>
              <a:t>Amina Mešković IIE</a:t>
            </a:r>
          </a:p>
          <a:p>
            <a:pPr lvl="0"/>
            <a:endParaRPr lang="en-GB" sz="2800">
              <a:solidFill>
                <a:srgbClr val="E7E6E6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424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BA" sz="4800" b="1">
                <a:effectLst>
                  <a:outerShdw dist="38096" dir="2700000">
                    <a:srgbClr val="000000"/>
                  </a:outerShdw>
                </a:effectLst>
              </a:rPr>
              <a:t>ZANIMLJIVOSTI O BROJU PI (</a:t>
            </a:r>
            <a:r>
              <a:rPr lang="el-GR" sz="4800" b="1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hr-BA" sz="4800" b="1">
                <a:effectLst>
                  <a:outerShdw dist="38096" dir="2700000">
                    <a:srgbClr val="000000"/>
                  </a:outerShdw>
                </a:effectLst>
              </a:rPr>
              <a:t>)</a:t>
            </a:r>
            <a:endParaRPr lang="en-GB" sz="48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418033" cy="4900598"/>
          </a:xfrm>
        </p:spPr>
        <p:txBody>
          <a:bodyPr/>
          <a:lstStyle/>
          <a:p>
            <a:pPr marL="0" lvl="0" indent="0" algn="just">
              <a:buNone/>
            </a:pPr>
            <a:endParaRPr lang="en-GB" sz="3000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buNone/>
            </a:pPr>
            <a:r>
              <a:rPr lang="x-none" sz="3000"/>
              <a:t>12.</a:t>
            </a:r>
            <a:r>
              <a:rPr lang="en-GB" sz="3000"/>
              <a:t>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Michael Blake </a:t>
            </a:r>
            <a:r>
              <a:rPr lang="en-GB" sz="3000"/>
              <a:t>je pretvorio decimalne </a:t>
            </a:r>
            <a:r>
              <a:rPr lang="x-none" sz="3000"/>
              <a:t>cifre</a:t>
            </a:r>
            <a:r>
              <a:rPr lang="en-GB" sz="3000"/>
              <a:t> u note te tako uglazbio broj pi. </a:t>
            </a:r>
            <a:endParaRPr lang="hr-BA" sz="3000"/>
          </a:p>
          <a:p>
            <a:pPr marL="0" lvl="0" indent="0" algn="just">
              <a:buNone/>
            </a:pPr>
            <a:r>
              <a:rPr lang="en-GB" sz="3000"/>
              <a:t>1</a:t>
            </a:r>
            <a:r>
              <a:rPr lang="x-none" sz="3000"/>
              <a:t>3. </a:t>
            </a:r>
            <a:r>
              <a:rPr lang="en-GB" sz="3000"/>
              <a:t>Postoji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Klub prijatelja pi</a:t>
            </a:r>
            <a:r>
              <a:rPr lang="en-GB" sz="3000">
                <a:solidFill>
                  <a:srgbClr val="203864"/>
                </a:solidFill>
              </a:rPr>
              <a:t>, </a:t>
            </a:r>
            <a:r>
              <a:rPr lang="en-GB" sz="3000"/>
              <a:t>čiji je cilj podržati, unaprijediti i slaviti duh broja pi. </a:t>
            </a:r>
            <a:endParaRPr lang="hr-BA" sz="3000"/>
          </a:p>
          <a:p>
            <a:pPr marL="0" lvl="0" indent="0" algn="just">
              <a:buNone/>
            </a:pPr>
            <a:r>
              <a:rPr lang="pl-PL" sz="3000">
                <a:effectLst>
                  <a:outerShdw dist="38096" dir="2700000">
                    <a:srgbClr val="000000"/>
                  </a:outerShdw>
                </a:effectLst>
              </a:rPr>
              <a:t>I za kraj…</a:t>
            </a:r>
          </a:p>
          <a:p>
            <a:pPr marL="0" lvl="0" indent="0" algn="just">
              <a:buNone/>
            </a:pPr>
            <a:r>
              <a:rPr lang="pl-PL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16. Jeste li znali da su 3.14 posto mornara zapravo PI-rati? </a:t>
            </a:r>
          </a:p>
          <a:p>
            <a:pPr lvl="0" algn="just"/>
            <a:endParaRPr lang="en-GB" sz="3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002" y="1512088"/>
            <a:ext cx="2763838" cy="276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572" y="4363068"/>
            <a:ext cx="3089913" cy="231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73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29643" y="3154679"/>
            <a:ext cx="10515600" cy="1325559"/>
          </a:xfrm>
        </p:spPr>
        <p:txBody>
          <a:bodyPr anchorCtr="1"/>
          <a:lstStyle/>
          <a:p>
            <a:pPr lvl="0" algn="ctr"/>
            <a:r>
              <a:rPr lang="hr-BA" sz="72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>SRETAN DAN BROJA PI!</a:t>
            </a:r>
            <a:r>
              <a:rPr lang="en-GB" sz="72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  <a:t/>
            </a:r>
            <a:br>
              <a:rPr lang="en-GB" sz="72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Times New Roman" pitchFamily="18"/>
                <a:cs typeface="Times New Roman" pitchFamily="18"/>
              </a:rPr>
            </a:br>
            <a:endParaRPr lang="en-GB" sz="720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5400">
                <a:effectLst>
                  <a:outerShdw dist="38096" dir="2700000">
                    <a:srgbClr val="000000"/>
                  </a:outerShdw>
                </a:effectLst>
              </a:rPr>
              <a:t>BROJ</a:t>
            </a:r>
            <a:r>
              <a:rPr lang="x-none" sz="5400">
                <a:effectLst>
                  <a:outerShdw dist="38096" dir="2700000">
                    <a:srgbClr val="000000"/>
                  </a:outerShdw>
                </a:effectLst>
              </a:rPr>
              <a:t> PI</a:t>
            </a:r>
            <a:endParaRPr lang="en-GB" sz="5400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/>
              <a:t> </a:t>
            </a:r>
            <a:r>
              <a:rPr lang="el-GR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el-GR"/>
              <a:t> </a:t>
            </a:r>
            <a:r>
              <a:rPr lang="en-GB"/>
              <a:t>je matematička konstanta, danas široko primjenjivana u matematici i fizici. Defini</a:t>
            </a:r>
            <a:r>
              <a:rPr lang="x-none"/>
              <a:t>še</a:t>
            </a:r>
            <a:r>
              <a:rPr lang="en-GB"/>
              <a:t> se kao odnos</a:t>
            </a:r>
            <a:r>
              <a:rPr lang="x-none"/>
              <a:t> dužina</a:t>
            </a:r>
            <a:r>
              <a:rPr lang="en-GB"/>
              <a:t> o</a:t>
            </a:r>
            <a:r>
              <a:rPr lang="x-none"/>
              <a:t>bima</a:t>
            </a:r>
            <a:r>
              <a:rPr lang="en-GB"/>
              <a:t> i pr</a:t>
            </a:r>
            <a:r>
              <a:rPr lang="x-none"/>
              <a:t>ečnika</a:t>
            </a:r>
            <a:r>
              <a:rPr lang="en-GB"/>
              <a:t> kruga.</a:t>
            </a:r>
          </a:p>
          <a:p>
            <a:pPr lvl="0" algn="just"/>
            <a:r>
              <a:rPr lang="en-GB"/>
              <a:t>Pi je također poznat i kao </a:t>
            </a:r>
            <a:r>
              <a:rPr lang="en-GB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Arhimedova konstanta</a:t>
            </a:r>
            <a:r>
              <a:rPr lang="en-GB"/>
              <a:t>  ili </a:t>
            </a:r>
            <a:r>
              <a:rPr lang="en-GB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Ludolfov broj. </a:t>
            </a:r>
          </a:p>
          <a:p>
            <a:pPr lvl="0" algn="just"/>
            <a:r>
              <a:rPr lang="en-GB"/>
              <a:t>U praksi se bilježi malim grčkim slovom </a:t>
            </a:r>
            <a:r>
              <a:rPr lang="el-GR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el-GR"/>
              <a:t> </a:t>
            </a:r>
            <a:r>
              <a:rPr lang="en-GB" b="1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</a:rPr>
              <a:t>.</a:t>
            </a:r>
            <a:r>
              <a:rPr lang="en-GB"/>
              <a:t>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53" y="4321170"/>
            <a:ext cx="6858000" cy="21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/>
          <p:nvPr/>
        </p:nvSpPr>
        <p:spPr>
          <a:xfrm>
            <a:off x="3775703" y="6410318"/>
            <a:ext cx="4750015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</a:rPr>
              <a:t>Broj pi opisan pomoću jedinične kružnice</a:t>
            </a:r>
            <a:endParaRPr lang="en-GB" sz="1800" b="1" i="0" u="none" strike="noStrike" kern="1200" cap="none" spc="0" baseline="0">
              <a:solidFill>
                <a:srgbClr val="00206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4000">
                <a:effectLst>
                  <a:outerShdw dist="38096" dir="2700000">
                    <a:srgbClr val="000000"/>
                  </a:outerShdw>
                </a:effectLst>
              </a:rPr>
              <a:t>NEKE FORMULE U KOJIMA SE POJAVLJUJE PI (</a:t>
            </a:r>
            <a:r>
              <a:rPr lang="el-GR" sz="4000">
                <a:effectLst>
                  <a:outerShdw dist="38096" dir="2700000">
                    <a:srgbClr val="000000"/>
                  </a:outerShdw>
                </a:effectLst>
              </a:rPr>
              <a:t>π)</a:t>
            </a:r>
            <a:endParaRPr lang="en-GB" sz="4000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AutoShape 4" descr="{\displaystyle O=\pi d=2\pi r\,\!}"/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AutoShape 5" descr="{\displaystyle O=\pi d=2\pi r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6" descr="{\displaystyle P=\pi r^{2}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7" descr="{\displaystyle P=\pi ab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{\displaystyle V={\frac {4}{3}}\pi r^{3}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9" descr="{\displaystyle P=4\pi r^{2}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AutoShape 10" descr="{\displaystyle V=\pi r^{2}H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AutoShape 11" descr="{\displaystyle P=2(\pi r^{2})+(2\pi r)H=2\pi r(r+H)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AutoShape 12" descr="{\displaystyle V={\frac {1}{3}}\pi r^{2}H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AutoShape 13" descr="{\displaystyle P=\pi r{\sqrt {r^{2}+H^{2}}}+\pi r^{2}=\pi r(r+{\sqrt {r^{2}+H^{2}}})\,\!}"/>
          <p:cNvSpPr/>
          <p:nvPr/>
        </p:nvSpPr>
        <p:spPr>
          <a:xfrm>
            <a:off x="954084" y="1782759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3" y="1898641"/>
            <a:ext cx="10515600" cy="3580205"/>
          </a:xfrm>
        </p:spPr>
      </p:pic>
      <p:sp>
        <p:nvSpPr>
          <p:cNvPr id="14" name="Rectangle 14"/>
          <p:cNvSpPr/>
          <p:nvPr/>
        </p:nvSpPr>
        <p:spPr>
          <a:xfrm>
            <a:off x="838203" y="5814852"/>
            <a:ext cx="6323140" cy="36933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i="0" u="none" strike="noStrike" kern="1200" cap="none" spc="0" baseline="0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</a:rPr>
              <a:t>Također, ugao od 180° (u stepenima) iznosi π radijana.</a:t>
            </a:r>
            <a:endParaRPr lang="en-GB" sz="1800" b="1" i="0" u="none" strike="noStrike" kern="1200" cap="none" spc="0" baseline="0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15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>
                <a:effectLst>
                  <a:outerShdw dist="38096" dir="2700000">
                    <a:srgbClr val="000000"/>
                  </a:outerShdw>
                </a:effectLst>
              </a:rPr>
              <a:t>OSNOVE BROJA PI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526292" y="1751880"/>
                <a:ext cx="7713137" cy="4780318"/>
              </a:xfrm>
            </p:spPr>
            <p:txBody>
              <a:bodyPr/>
              <a:lstStyle/>
              <a:p>
                <a:pPr marL="0" lvl="0" indent="0" algn="just">
                  <a:buNone/>
                </a:pPr>
                <a:r>
                  <a:rPr lang="en-GB" sz="2400"/>
                  <a:t> </a:t>
                </a:r>
              </a:p>
              <a:p>
                <a:pPr lvl="0" algn="just"/>
                <a:r>
                  <a:rPr lang="en-GB" sz="2400"/>
                  <a:t>Druga definicija </a:t>
                </a:r>
                <a:r>
                  <a:rPr lang="x-none" sz="2400"/>
                  <a:t>broja pi </a:t>
                </a:r>
                <a:r>
                  <a:rPr lang="en-GB" sz="2400"/>
                  <a:t>proizlazi iz površine kruga. Pi je o</a:t>
                </a:r>
                <a:r>
                  <a:rPr lang="x-none" sz="2400"/>
                  <a:t>dnos</a:t>
                </a:r>
                <a:r>
                  <a:rPr lang="en-GB" sz="2400"/>
                  <a:t> površine kruga i kvadrata </a:t>
                </a:r>
                <a:r>
                  <a:rPr lang="x-none" sz="2400"/>
                  <a:t> njegovog poluprečnika </a:t>
                </a:r>
                <a:r>
                  <a:rPr lang="en-GB" sz="2400"/>
                  <a:t>: </a:t>
                </a:r>
              </a:p>
              <a:p>
                <a:pPr lvl="0" algn="just"/>
                <a:r>
                  <a:rPr lang="el-GR" sz="24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π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Latn-BA" b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 b="1" i="1">
                            <a:latin typeface="Cambria Math"/>
                          </a:rPr>
                          <m:t>𝑷</m:t>
                        </m:r>
                      </m:num>
                      <m:den>
                        <m:sSup>
                          <m:sSupPr>
                            <m:ctrlPr>
                              <a:rPr lang="bs-Latn-BA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bs-Latn-BA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bs-Latn-BA" b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sz="2400" b="1">
                  <a:solidFill>
                    <a:srgbClr val="002060"/>
                  </a:solidFill>
                  <a:effectLst>
                    <a:outerShdw dist="38096" dir="2700000">
                      <a:srgbClr val="000000"/>
                    </a:outerShdw>
                  </a:effectLst>
                </a:endParaRPr>
              </a:p>
              <a:p>
                <a:pPr lvl="0" algn="just"/>
                <a:r>
                  <a:rPr lang="en-GB" sz="2400"/>
                  <a:t>Konstanta </a:t>
                </a:r>
                <a:r>
                  <a:rPr lang="el-GR" sz="2400"/>
                  <a:t>π </a:t>
                </a:r>
                <a:r>
                  <a:rPr lang="en-GB" sz="2400"/>
                  <a:t>je iracionalan broj</a:t>
                </a:r>
                <a:r>
                  <a:rPr lang="x-none" sz="2400"/>
                  <a:t>. Kao iracionalan broj, broj pi </a:t>
                </a:r>
                <a:r>
                  <a:rPr lang="en-GB" sz="2400"/>
                  <a:t>ne može</a:t>
                </a:r>
                <a:r>
                  <a:rPr lang="x-none" sz="2400"/>
                  <a:t>mo</a:t>
                </a:r>
                <a:r>
                  <a:rPr lang="en-GB" sz="2400"/>
                  <a:t> </a:t>
                </a:r>
                <a:r>
                  <a:rPr lang="x-none" sz="2400"/>
                  <a:t>napisati kao</a:t>
                </a:r>
                <a:r>
                  <a:rPr lang="en-GB" sz="2400"/>
                  <a:t> </a:t>
                </a:r>
                <a:r>
                  <a:rPr lang="x-none" sz="2400"/>
                  <a:t>količnik</a:t>
                </a:r>
                <a:r>
                  <a:rPr lang="en-GB" sz="2400"/>
                  <a:t> dva cijela broja. To je </a:t>
                </a:r>
                <a:r>
                  <a:rPr lang="en-GB" sz="24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1761.</a:t>
                </a:r>
                <a:r>
                  <a:rPr lang="en-GB" sz="2400"/>
                  <a:t> godine dokazao </a:t>
                </a:r>
                <a:r>
                  <a:rPr lang="x-none" sz="2400"/>
                  <a:t> </a:t>
                </a:r>
                <a:r>
                  <a:rPr lang="en-GB" sz="24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Johann Heinrich Lambert. </a:t>
                </a:r>
                <a:endParaRPr lang="hr-BA" sz="2400" b="1">
                  <a:solidFill>
                    <a:srgbClr val="002060"/>
                  </a:solidFill>
                  <a:effectLst>
                    <a:outerShdw dist="38096" dir="2700000">
                      <a:srgbClr val="000000"/>
                    </a:outerShdw>
                  </a:effectLst>
                </a:endParaRPr>
              </a:p>
              <a:p>
                <a:pPr lvl="0" algn="just"/>
                <a:r>
                  <a:rPr lang="en-GB" sz="2400"/>
                  <a:t>Dokazi izvedeni u 20. stoljeću vrlo često zahtijevaju znanje integralnog računa i visoke matematike općenito. </a:t>
                </a:r>
              </a:p>
            </p:txBody>
          </p:sp>
        </mc:Choice>
        <mc:Fallback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292" y="1751880"/>
                <a:ext cx="7713137" cy="4780318"/>
              </a:xfrm>
              <a:blipFill rotWithShape="1">
                <a:blip r:embed="rId2"/>
                <a:stretch>
                  <a:fillRect l="-1027" r="-1185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202" y="1596149"/>
            <a:ext cx="3327949" cy="43717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9"/>
          <p:cNvSpPr/>
          <p:nvPr/>
        </p:nvSpPr>
        <p:spPr>
          <a:xfrm>
            <a:off x="8886605" y="6092766"/>
            <a:ext cx="2845649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Johann Heinrich Lambert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GB" sz="4800">
                <a:effectLst>
                  <a:outerShdw dist="38096" dir="2700000">
                    <a:srgbClr val="000000"/>
                  </a:outerShdw>
                </a:effectLst>
              </a:rPr>
              <a:t>RAČUNANJE BROJA </a:t>
            </a:r>
            <a:r>
              <a:rPr lang="el-GR" sz="4800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endParaRPr lang="en-GB" sz="4800">
              <a:effectLst>
                <a:outerShdw dist="38096" dir="2700000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3" y="1825627"/>
                <a:ext cx="10515600" cy="4768211"/>
              </a:xfrm>
            </p:spPr>
            <p:txBody>
              <a:bodyPr/>
              <a:lstStyle/>
              <a:p>
                <a:pPr lvl="0" algn="just"/>
                <a:r>
                  <a:rPr lang="el-GR" sz="2600" b="1"/>
                  <a:t>π</a:t>
                </a:r>
                <a:r>
                  <a:rPr lang="el-GR" sz="2600"/>
                  <a:t> </a:t>
                </a:r>
                <a:r>
                  <a:rPr lang="en-GB" sz="2600"/>
                  <a:t>se može </a:t>
                </a:r>
                <a:r>
                  <a:rPr lang="en-GB" sz="26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empirički procijeniti</a:t>
                </a:r>
                <a:r>
                  <a:rPr lang="en-GB" sz="2600"/>
                  <a:t> crtanjem kruga, zatim mjerenjem njegovog </a:t>
                </a:r>
                <a:r>
                  <a:rPr lang="x-none" sz="2600"/>
                  <a:t> obima </a:t>
                </a:r>
                <a14:m>
                  <m:oMath xmlns:m="http://schemas.openxmlformats.org/officeDocument/2006/math">
                    <m:r>
                      <a:rPr lang="bs-Latn-BA" i="1">
                        <a:latin typeface="Cambria Math"/>
                      </a:rPr>
                      <m:t>𝑂</m:t>
                    </m:r>
                  </m:oMath>
                </a14:m>
                <a:r>
                  <a:rPr lang="x-none" sz="2600"/>
                  <a:t> </a:t>
                </a:r>
                <a:r>
                  <a:rPr lang="en-GB" sz="2600"/>
                  <a:t>i </a:t>
                </a:r>
                <a:r>
                  <a:rPr lang="x-none" sz="2600"/>
                  <a:t> poluprečnika </a:t>
                </a:r>
                <a14:m>
                  <m:oMath xmlns:m="http://schemas.openxmlformats.org/officeDocument/2006/math">
                    <m:r>
                      <a:rPr lang="bs-Latn-BA" i="1">
                        <a:latin typeface="Cambria Math"/>
                      </a:rPr>
                      <m:t>𝑟</m:t>
                    </m:r>
                  </m:oMath>
                </a14:m>
                <a:r>
                  <a:rPr lang="x-none" sz="2600"/>
                  <a:t>, a zatim računanjem  odnosa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Latn-BA">
                            <a:latin typeface="Cambria Math"/>
                          </a:rPr>
                        </m:ctrlPr>
                      </m:fPr>
                      <m:num>
                        <m:r>
                          <a:rPr lang="bs-Latn-BA" i="1">
                            <a:latin typeface="Cambria Math"/>
                          </a:rPr>
                          <m:t>𝑂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2</m:t>
                        </m:r>
                        <m:r>
                          <a:rPr lang="bs-Latn-BA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x-none" sz="2600"/>
                  <a:t>  </a:t>
                </a:r>
                <a:r>
                  <a:rPr lang="en-GB" sz="2600"/>
                  <a:t>. </a:t>
                </a:r>
                <a:endParaRPr lang="hr-BA" sz="2600"/>
              </a:p>
              <a:p>
                <a:pPr lvl="0" algn="just"/>
                <a:r>
                  <a:rPr lang="x-none" sz="2400"/>
                  <a:t> Aproksimacije broja pi pomoću Arhimedovog postupka upisivanja i opisivanja pravilnih mnogouglova u kružnicu.</a:t>
                </a:r>
                <a:r>
                  <a:rPr lang="en-GB" sz="2600"/>
                  <a:t> </a:t>
                </a:r>
                <a:endParaRPr lang="hr-BA" sz="2600"/>
              </a:p>
              <a:p>
                <a:pPr lvl="0" algn="just"/>
                <a:r>
                  <a:rPr lang="en-GB" sz="2600"/>
                  <a:t>Postoje i čisto numeričke metode za računanje </a:t>
                </a:r>
                <a:r>
                  <a:rPr lang="el-GR" sz="26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π</a:t>
                </a:r>
                <a:r>
                  <a:rPr lang="el-GR" sz="2600"/>
                  <a:t>. </a:t>
                </a:r>
                <a:r>
                  <a:rPr lang="x-none" sz="2600"/>
                  <a:t>Ali</a:t>
                </a:r>
                <a:r>
                  <a:rPr lang="en-GB" sz="2600"/>
                  <a:t>, u većini slučajeva one su teško razumljive bez prethodnog razumijevanja trigonometrije i infinitezimalnog računa. </a:t>
                </a:r>
              </a:p>
              <a:p>
                <a:pPr lvl="0" algn="just"/>
                <a:r>
                  <a:rPr lang="en-GB" sz="2600"/>
                  <a:t>Jedna, relativno jednostavna, jest metoda pomoću nizova koju su otkrili </a:t>
                </a:r>
                <a:r>
                  <a:rPr lang="en-GB" sz="26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Gottfried Leibniz </a:t>
                </a:r>
                <a:r>
                  <a:rPr lang="hr-BA" sz="2600" b="1">
                    <a:effectLst>
                      <a:outerShdw dist="38096" dir="2700000">
                        <a:srgbClr val="000000"/>
                      </a:outerShdw>
                    </a:effectLst>
                  </a:rPr>
                  <a:t>i</a:t>
                </a:r>
                <a:r>
                  <a:rPr lang="en-GB" sz="2600" b="1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 James Gregory</a:t>
                </a:r>
                <a:r>
                  <a:rPr lang="en-GB" sz="2600"/>
                  <a:t>: </a:t>
                </a:r>
              </a:p>
              <a:p>
                <a:pPr marL="0" lvl="0" indent="0" algn="ctr">
                  <a:buNone/>
                </a:pPr>
                <a:r>
                  <a:rPr lang="el-GR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π</a:t>
                </a:r>
                <a:r>
                  <a:rPr lang="hr-BA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s-Latn-BA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bs-Latn-BA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bs-Latn-BA" i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bs-Latn-BA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s-Latn-BA" i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bs-Latn-BA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bs-Latn-BA" i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bs-Latn-BA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s-Latn-BA" i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bs-Latn-BA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bs-Latn-BA" i="1">
                            <a:latin typeface="Cambria Math"/>
                          </a:rPr>
                        </m:ctrlPr>
                      </m:fPr>
                      <m:num>
                        <m:r>
                          <a:rPr lang="bs-Latn-BA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bs-Latn-BA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hr-BA">
                    <a:solidFill>
                      <a:srgbClr val="002060"/>
                    </a:solidFill>
                    <a:effectLst>
                      <a:outerShdw dist="38096" dir="2700000">
                        <a:srgbClr val="000000"/>
                      </a:outerShdw>
                    </a:effectLst>
                  </a:rPr>
                  <a:t>...</a:t>
                </a:r>
              </a:p>
              <a:p>
                <a:pPr lvl="0" algn="just"/>
                <a:endParaRPr lang="en-GB" sz="2600"/>
              </a:p>
            </p:txBody>
          </p:sp>
        </mc:Choice>
        <mc:Fallback>
          <p:sp>
            <p:nvSpPr>
              <p:cNvPr id="3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3" y="1825627"/>
                <a:ext cx="10515600" cy="4768211"/>
              </a:xfrm>
              <a:blipFill rotWithShape="1">
                <a:blip r:embed="rId2"/>
                <a:stretch>
                  <a:fillRect l="-928" t="-1916" r="-1043"/>
                </a:stretch>
              </a:blipFill>
            </p:spPr>
            <p:txBody>
              <a:bodyPr/>
              <a:lstStyle/>
              <a:p>
                <a:r>
                  <a:rPr lang="bs-Latn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ZANIMLJIVOSTI O BROJU PI (</a:t>
            </a:r>
            <a:r>
              <a:rPr lang="el-GR" b="1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)</a:t>
            </a:r>
            <a:endParaRPr lang="en-GB" b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490042" cy="4792342"/>
          </a:xfrm>
        </p:spPr>
        <p:txBody>
          <a:bodyPr/>
          <a:lstStyle/>
          <a:p>
            <a:pPr marL="514350" lvl="0" indent="-514350" algn="just">
              <a:lnSpc>
                <a:spcPct val="70000"/>
              </a:lnSpc>
              <a:buAutoNum type="arabicPeriod"/>
            </a:pP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14</a:t>
            </a:r>
            <a:r>
              <a:rPr lang="hr-BA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. marta</a:t>
            </a:r>
            <a:r>
              <a:rPr lang="en-GB"/>
              <a:t> svjetski je dan broja pi iz očitog razloga. U nekim zemljama najprije se piše mjesec, a potom dan, pa je danas tako 3/14. </a:t>
            </a:r>
            <a:r>
              <a:rPr lang="x-none"/>
              <a:t>2. </a:t>
            </a:r>
          </a:p>
          <a:p>
            <a:pPr marL="514350" lvl="0" indent="-514350" algn="just">
              <a:lnSpc>
                <a:spcPct val="70000"/>
              </a:lnSpc>
              <a:buAutoNum type="arabicPeriod"/>
            </a:pPr>
            <a:r>
              <a:rPr lang="x-none"/>
              <a:t>N</a:t>
            </a:r>
            <a:r>
              <a:rPr lang="en-GB"/>
              <a:t>a </a:t>
            </a:r>
            <a:r>
              <a:rPr lang="hr-BA"/>
              <a:t>taj</a:t>
            </a:r>
            <a:r>
              <a:rPr lang="en-GB"/>
              <a:t> je dan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1879. godine </a:t>
            </a:r>
            <a:r>
              <a:rPr lang="en-GB"/>
              <a:t>rođen je Albert Einstein , jedan od najvećih fizičara svih vremena.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x-none"/>
              <a:t>3</a:t>
            </a:r>
            <a:r>
              <a:rPr lang="x-none" sz="2400"/>
              <a:t>. </a:t>
            </a:r>
            <a:r>
              <a:rPr lang="en-GB" sz="2400"/>
              <a:t> Prvi koji je odlučio proslaviti dan broja pi bio je fizičar </a:t>
            </a:r>
            <a:r>
              <a:rPr lang="en-GB" sz="24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Larry Shaw, 1988. </a:t>
            </a:r>
            <a:r>
              <a:rPr lang="en-GB" sz="2400"/>
              <a:t>Sa svojim je kolegama promarširao kružnom dvoranom u muzeju Exploratorium u San Franciscu, nakon čega su jeli voćne torte. Kasnijih su godina jeli i pizze, a jedino što je bilo bitno pri odabiru jela jest da je </a:t>
            </a:r>
            <a:r>
              <a:rPr lang="en-GB" sz="24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porcija okruglog oblika.</a:t>
            </a:r>
            <a:r>
              <a:rPr lang="en-GB" sz="2400"/>
              <a:t> </a:t>
            </a:r>
            <a:r>
              <a:rPr lang="x-none" sz="2400"/>
              <a:t>Bosansko izdanje – Lepina s ćevapima </a:t>
            </a:r>
            <a:r>
              <a:rPr lang="x-none" sz="2400">
                <a:latin typeface="Wingdings" pitchFamily="2"/>
              </a:rPr>
              <a:t></a:t>
            </a:r>
            <a:r>
              <a:rPr lang="x-none" sz="2400"/>
              <a:t> !</a:t>
            </a:r>
            <a:endParaRPr lang="en-GB" sz="2400"/>
          </a:p>
          <a:p>
            <a:pPr marL="0" lvl="0" indent="0" algn="just">
              <a:lnSpc>
                <a:spcPct val="70000"/>
              </a:lnSpc>
              <a:buNone/>
            </a:pPr>
            <a:endParaRPr lang="en-GB" sz="24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966" y="4481410"/>
            <a:ext cx="2221233" cy="226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56" y="1523134"/>
            <a:ext cx="2221233" cy="29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90689"/>
            <a:ext cx="7517126" cy="5035536"/>
          </a:xfrm>
        </p:spPr>
        <p:txBody>
          <a:bodyPr/>
          <a:lstStyle/>
          <a:p>
            <a:pPr marL="0" lvl="0" indent="0" algn="just">
              <a:buNone/>
            </a:pPr>
            <a:r>
              <a:rPr lang="x-none"/>
              <a:t>4</a:t>
            </a:r>
            <a:r>
              <a:rPr lang="en-GB"/>
              <a:t>. Iako je poznato da pi postoji već 4000 godina i koristili su ga još Babilonci, tek je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1706. grčko slovo </a:t>
            </a:r>
            <a:r>
              <a:rPr lang="el-GR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π </a:t>
            </a:r>
            <a:r>
              <a:rPr lang="en-GB"/>
              <a:t>odabrano kao simbol ovog broja. Učinio je to engleski matematičar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William Jones. </a:t>
            </a:r>
            <a:endParaRPr lang="x-none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buNone/>
            </a:pPr>
            <a:endParaRPr lang="en-GB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buNone/>
            </a:pPr>
            <a:r>
              <a:rPr lang="x-none"/>
              <a:t>5</a:t>
            </a:r>
            <a:r>
              <a:rPr lang="en-GB"/>
              <a:t>. Svjetski rekord u broju zapamćenih decimala broja pi drži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Sharma, Suresh Kumar</a:t>
            </a:r>
            <a:r>
              <a:rPr lang="hr-BA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.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 </a:t>
            </a:r>
            <a:r>
              <a:rPr lang="en-GB"/>
              <a:t> Prema Guinnessovoj knjizi rekorda on je zapamtio  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70030</a:t>
            </a:r>
            <a:r>
              <a:rPr lang="x-none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 cifri</a:t>
            </a:r>
            <a:r>
              <a:rPr lang="en-GB"/>
              <a:t>, za što mu je trebalo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17 </a:t>
            </a:r>
            <a:r>
              <a:rPr lang="hr-BA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sati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 14 min</a:t>
            </a:r>
            <a:r>
              <a:rPr lang="hr-BA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uta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en-GB"/>
              <a:t>da ih izrecitira. </a:t>
            </a:r>
            <a:endParaRPr lang="en-GB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buNone/>
            </a:pPr>
            <a:endParaRPr lang="en-GB"/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ZANIMLJIVOSTI O BROJU PI (</a:t>
            </a:r>
            <a:r>
              <a:rPr lang="el-GR" b="1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)</a:t>
            </a:r>
            <a:endParaRPr lang="en-GB" b="1">
              <a:effectLst>
                <a:outerShdw dist="38096" dir="2700000">
                  <a:srgbClr val="000000"/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518" y="1734022"/>
            <a:ext cx="3252228" cy="4351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7"/>
          <p:cNvSpPr/>
          <p:nvPr/>
        </p:nvSpPr>
        <p:spPr>
          <a:xfrm>
            <a:off x="9405829" y="6085981"/>
            <a:ext cx="1947964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William Jones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ZANIMLJIVOSTI O BROJU PI (</a:t>
            </a:r>
            <a:r>
              <a:rPr lang="el-GR" b="1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hr-BA" b="1">
                <a:effectLst>
                  <a:outerShdw dist="38096" dir="2700000">
                    <a:srgbClr val="000000"/>
                  </a:outerShdw>
                </a:effectLst>
              </a:rPr>
              <a:t>)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90689"/>
            <a:ext cx="7940036" cy="5035536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endParaRPr lang="en-GB"/>
          </a:p>
          <a:p>
            <a:pPr marL="0" lvl="0" indent="0" algn="just">
              <a:lnSpc>
                <a:spcPct val="80000"/>
              </a:lnSpc>
              <a:buNone/>
            </a:pPr>
            <a:r>
              <a:rPr lang="x-none"/>
              <a:t>6</a:t>
            </a:r>
            <a:r>
              <a:rPr lang="en-GB"/>
              <a:t>. Prvom računa</a:t>
            </a:r>
            <a:r>
              <a:rPr lang="hr-BA"/>
              <a:t>ru</a:t>
            </a:r>
            <a:r>
              <a:rPr lang="en-GB"/>
              <a:t>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ENIAC iz 1949.</a:t>
            </a:r>
            <a:r>
              <a:rPr lang="en-GB"/>
              <a:t> trebalo je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70 sati </a:t>
            </a:r>
            <a:r>
              <a:rPr lang="en-GB"/>
              <a:t>da otkrije prv</a:t>
            </a:r>
            <a:r>
              <a:rPr lang="x-none"/>
              <a:t>e</a:t>
            </a:r>
            <a:r>
              <a:rPr lang="en-GB"/>
              <a:t> dvije </a:t>
            </a:r>
            <a:r>
              <a:rPr lang="x-none"/>
              <a:t>hiljade </a:t>
            </a:r>
            <a:r>
              <a:rPr lang="en-GB"/>
              <a:t>decimalnih mjesta broja pi.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x-none"/>
              <a:t>7</a:t>
            </a:r>
            <a:r>
              <a:rPr lang="en-GB"/>
              <a:t>. Rekord otkrivanja najviše decimala broja pi drži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Fabrice Bellard. </a:t>
            </a:r>
            <a:r>
              <a:rPr lang="en-GB"/>
              <a:t>On je izračunao pi do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2.7 bilijunte decimale </a:t>
            </a:r>
            <a:r>
              <a:rPr lang="en-GB"/>
              <a:t>na običnom stolnom računalu. 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x-none"/>
              <a:t>8</a:t>
            </a:r>
            <a:r>
              <a:rPr lang="en-GB"/>
              <a:t>. Postoji film naziva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‘Pi’ </a:t>
            </a:r>
            <a:r>
              <a:rPr lang="en-GB"/>
              <a:t>iz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1998.</a:t>
            </a:r>
            <a:r>
              <a:rPr lang="en-GB"/>
              <a:t> Govori o usamljenom, parananoičnom matematičaru Maxu čijim životom upravljaju brojke. Njegov način života određen brojkama privuče nekolicinu likova da ga </a:t>
            </a:r>
            <a:r>
              <a:rPr lang="x-none"/>
              <a:t>prate</a:t>
            </a:r>
            <a:r>
              <a:rPr lang="en-GB"/>
              <a:t>. Redatelj je </a:t>
            </a:r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Darren Aronofsky. 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8040" y="1690689"/>
            <a:ext cx="3025356" cy="4538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7"/>
          <p:cNvSpPr/>
          <p:nvPr/>
        </p:nvSpPr>
        <p:spPr>
          <a:xfrm>
            <a:off x="9281352" y="6292818"/>
            <a:ext cx="2567754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BA" sz="2000" b="1" i="0" u="none" strike="noStrike" kern="1200" cap="none" spc="0" baseline="0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„Pi”-</a:t>
            </a:r>
            <a:r>
              <a:rPr lang="en-GB" sz="2000" b="1" i="0" u="none" strike="noStrike" kern="1200" cap="none" spc="0" baseline="0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Darren Aronofsky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hr-BA" sz="4800" b="1">
                <a:effectLst>
                  <a:outerShdw dist="38096" dir="2700000">
                    <a:srgbClr val="000000"/>
                  </a:outerShdw>
                </a:effectLst>
              </a:rPr>
              <a:t>ZANIMLJIVOSTI O BROJU PI (</a:t>
            </a:r>
            <a:r>
              <a:rPr lang="el-GR" sz="4800" b="1">
                <a:effectLst>
                  <a:outerShdw dist="38096" dir="2700000">
                    <a:srgbClr val="000000"/>
                  </a:outerShdw>
                </a:effectLst>
              </a:rPr>
              <a:t>π</a:t>
            </a:r>
            <a:r>
              <a:rPr lang="hr-BA" sz="4800" b="1">
                <a:effectLst>
                  <a:outerShdw dist="38096" dir="2700000">
                    <a:srgbClr val="000000"/>
                  </a:outerShdw>
                </a:effectLst>
              </a:rPr>
              <a:t>)</a:t>
            </a:r>
            <a:endParaRPr lang="en-GB" sz="48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7490042" cy="4900598"/>
          </a:xfrm>
        </p:spPr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x-none" sz="3000"/>
              <a:t>9</a:t>
            </a:r>
            <a:r>
              <a:rPr lang="en-GB" sz="3000"/>
              <a:t>. Neki ljudi vjeruju da pi sadržava odgovore na pitanja o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beskonačnosti svemira. </a:t>
            </a:r>
            <a:endParaRPr lang="x-none" sz="3000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lnSpc>
                <a:spcPct val="80000"/>
              </a:lnSpc>
              <a:buNone/>
            </a:pPr>
            <a:endParaRPr lang="hr-BA" sz="3000" b="1">
              <a:solidFill>
                <a:srgbClr val="203864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en-GB" sz="3000"/>
              <a:t>1</a:t>
            </a:r>
            <a:r>
              <a:rPr lang="x-none" sz="3000"/>
              <a:t>0</a:t>
            </a:r>
            <a:r>
              <a:rPr lang="en-GB" sz="3000"/>
              <a:t>. Da biste izrecitirali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6.4 milijarde decimala </a:t>
            </a:r>
            <a:r>
              <a:rPr lang="en-GB" sz="3000"/>
              <a:t>broja pi, trebalo bi vam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133 godine </a:t>
            </a:r>
            <a:r>
              <a:rPr lang="en-GB" sz="3000"/>
              <a:t>recitiranja bez pauze. </a:t>
            </a:r>
            <a:endParaRPr lang="x-none" sz="3000"/>
          </a:p>
          <a:p>
            <a:pPr marL="0" lvl="0" indent="0" algn="just">
              <a:lnSpc>
                <a:spcPct val="80000"/>
              </a:lnSpc>
              <a:buNone/>
            </a:pPr>
            <a:endParaRPr lang="en-GB" sz="3000"/>
          </a:p>
          <a:p>
            <a:pPr marL="0" lvl="0" indent="0" algn="just">
              <a:lnSpc>
                <a:spcPct val="80000"/>
              </a:lnSpc>
              <a:buNone/>
            </a:pPr>
            <a:r>
              <a:rPr lang="en-GB" sz="3000"/>
              <a:t>1</a:t>
            </a:r>
            <a:r>
              <a:rPr lang="x-none" sz="3000"/>
              <a:t>1</a:t>
            </a:r>
            <a:r>
              <a:rPr lang="en-GB" sz="3000"/>
              <a:t>. U epizodi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Star Treka ‘Wolf in the Fold’</a:t>
            </a:r>
            <a:r>
              <a:rPr lang="en-GB" sz="3000"/>
              <a:t> Spock uništava zlo računalo tako da mu naredi da izračuna </a:t>
            </a:r>
            <a:r>
              <a:rPr lang="x-none" sz="3000"/>
              <a:t>zadnju</a:t>
            </a:r>
            <a:r>
              <a:rPr lang="en-GB" sz="3000"/>
              <a:t> </a:t>
            </a:r>
            <a:r>
              <a:rPr lang="x-none" sz="3000"/>
              <a:t>cifru</a:t>
            </a:r>
            <a:r>
              <a:rPr lang="en-GB" sz="3000"/>
              <a:t> broja pi. Tako je on jedino biće koje je problem riješio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racionalno, </a:t>
            </a:r>
            <a:r>
              <a:rPr lang="en-GB" sz="3000"/>
              <a:t>a koristeći </a:t>
            </a:r>
            <a:r>
              <a:rPr lang="en-GB" sz="3000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</a:rPr>
              <a:t>iracionalan broj. 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en-GB" sz="3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1774"/>
            <a:ext cx="677378" cy="6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816" y="1531802"/>
            <a:ext cx="3403661" cy="2744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920" y="4344232"/>
            <a:ext cx="2523369" cy="242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746</Words>
  <Application>Microsoft Office PowerPoint</Application>
  <PresentationFormat>On-screen Show (4:3)</PresentationFormat>
  <Paragraphs>53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PI (BROJ) π</vt:lpstr>
      <vt:lpstr>BROJ PI</vt:lpstr>
      <vt:lpstr>NEKE FORMULE U KOJIMA SE POJAVLJUJE PI (π)</vt:lpstr>
      <vt:lpstr>OSNOVE BROJA PI</vt:lpstr>
      <vt:lpstr>RAČUNANJE BROJA π</vt:lpstr>
      <vt:lpstr>ZANIMLJIVOSTI O BROJU PI (π)</vt:lpstr>
      <vt:lpstr>ZANIMLJIVOSTI O BROJU PI (π)</vt:lpstr>
      <vt:lpstr>ZANIMLJIVOSTI O BROJU PI (π)</vt:lpstr>
      <vt:lpstr>ZANIMLJIVOSTI O BROJU PI (π)</vt:lpstr>
      <vt:lpstr>ZANIMLJIVOSTI O BROJU PI (π)</vt:lpstr>
      <vt:lpstr>SRETAN DAN BROJA PI!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 (broj)π</dc:title>
  <dc:creator>Lamija Ahmetovic</dc:creator>
  <cp:lastModifiedBy>Senada</cp:lastModifiedBy>
  <cp:revision>3</cp:revision>
  <dcterms:created xsi:type="dcterms:W3CDTF">2019-02-27T10:37:31Z</dcterms:created>
  <dcterms:modified xsi:type="dcterms:W3CDTF">2019-03-26T14:27:28Z</dcterms:modified>
</cp:coreProperties>
</file>