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8" d="100"/>
          <a:sy n="68" d="100"/>
        </p:scale>
        <p:origin x="60"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dier Hochet" userId="ec6ed708a50911d7" providerId="LiveId" clId="{00C105A4-4B3E-4155-A040-C25E78088640}"/>
    <pc:docChg chg="modSld">
      <pc:chgData name="Didier Hochet" userId="ec6ed708a50911d7" providerId="LiveId" clId="{00C105A4-4B3E-4155-A040-C25E78088640}" dt="2021-06-03T06:40:14.636" v="0" actId="22"/>
      <pc:docMkLst>
        <pc:docMk/>
      </pc:docMkLst>
      <pc:sldChg chg="addSp mod">
        <pc:chgData name="Didier Hochet" userId="ec6ed708a50911d7" providerId="LiveId" clId="{00C105A4-4B3E-4155-A040-C25E78088640}" dt="2021-06-03T06:40:14.636" v="0" actId="22"/>
        <pc:sldMkLst>
          <pc:docMk/>
          <pc:sldMk cId="3784533417" sldId="257"/>
        </pc:sldMkLst>
        <pc:spChg chg="add">
          <ac:chgData name="Didier Hochet" userId="ec6ed708a50911d7" providerId="LiveId" clId="{00C105A4-4B3E-4155-A040-C25E78088640}" dt="2021-06-03T06:40:14.636" v="0" actId="22"/>
          <ac:spMkLst>
            <pc:docMk/>
            <pc:sldMk cId="3784533417" sldId="257"/>
            <ac:spMk id="10" creationId="{DF7ED5BB-0191-4FEB-AACB-0EA7C670A5F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6/3/2021</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302324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6/3/2021</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65010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6/3/2021</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280167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Font typeface="Arial" panose="020B0604020202020204" pitchFamily="34" charset="0"/>
              <a:buChar char="•"/>
              <a:defRPr/>
            </a:lvl1pPr>
            <a:lvl2pPr marL="228600" indent="-228600">
              <a:buFont typeface="Arial" panose="020B0604020202020204" pitchFamily="34" charset="0"/>
              <a:buChar char="•"/>
              <a:defRPr/>
            </a:lvl2pPr>
            <a:lvl3pPr marL="228600" indent="-228600">
              <a:buFont typeface="Arial" panose="020B0604020202020204" pitchFamily="34" charset="0"/>
              <a:buChar char="•"/>
              <a:defRPr/>
            </a:lvl3pPr>
            <a:lvl4pPr marL="228600" indent="-228600">
              <a:buFont typeface="Arial" panose="020B0604020202020204" pitchFamily="34" charset="0"/>
              <a:buChar char="•"/>
              <a:defRPr/>
            </a:lvl4pPr>
            <a:lvl5pPr marL="228600" indent="-2286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1CB9D56B-6EBE-4E5F-99D9-2A3DBDF37D0A}" type="datetime1">
              <a:rPr lang="en-US" smtClean="0"/>
              <a:t>6/3/2021</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4107903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6/3/2021</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375593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6/3/2021</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1942979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6/3/2021</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364146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6/3/2021</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200756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6/3/2021</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2084144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6/3/2021</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3234810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6/3/2021</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‹N°›</a:t>
            </a:fld>
            <a:endParaRPr lang="en-US"/>
          </a:p>
        </p:txBody>
      </p:sp>
    </p:spTree>
    <p:extLst>
      <p:ext uri="{BB962C8B-B14F-4D97-AF65-F5344CB8AC3E}">
        <p14:creationId xmlns:p14="http://schemas.microsoft.com/office/powerpoint/2010/main" val="332148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6/3/2021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‹N°›</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173605081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completefrance.com/travel/holiday-ideas/easter-egg-hunts-in-france-1-446152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completefrance.com/language-culture/food/decadent_chocolate_desserts_4_french_classics_1_4288341" TargetMode="External"/><Relationship Id="rId2" Type="http://schemas.openxmlformats.org/officeDocument/2006/relationships/hyperlink" Target="http://www.completefrance.com/language-culture/food/recipe_french_lamb_stew_1_4069013" TargetMode="Externa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www.completefrance.com/language-culture/food/10_expert_tips_for_creating_a_heavenly_french_cheese_board_1_4345423"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frenchmoments.eu/easter-in-fran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frenchmoments.eu/easter-in-fran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renchmoments.eu/easter-in-franc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dirty="0">
              <a:solidFill>
                <a:schemeClr val="tx1"/>
              </a:solidFill>
            </a:endParaRPr>
          </a:p>
        </p:txBody>
      </p:sp>
      <p:pic>
        <p:nvPicPr>
          <p:cNvPr id="4" name="Vidéo 3">
            <a:extLst>
              <a:ext uri="{FF2B5EF4-FFF2-40B4-BE49-F238E27FC236}">
                <a16:creationId xmlns:a16="http://schemas.microsoft.com/office/drawing/2014/main" id="{B8BB76A1-61EA-4696-9442-94C6037FF66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16631" y="-171707"/>
            <a:ext cx="12191980" cy="6857989"/>
          </a:xfrm>
          <a:prstGeom prst="rect">
            <a:avLst/>
          </a:prstGeom>
        </p:spPr>
      </p:pic>
      <p:grpSp>
        <p:nvGrpSpPr>
          <p:cNvPr id="11" name="Group 10">
            <a:extLst>
              <a:ext uri="{FF2B5EF4-FFF2-40B4-BE49-F238E27FC236}">
                <a16:creationId xmlns:a16="http://schemas.microsoft.com/office/drawing/2014/main" id="{E14ED0B8-5CE6-4AC7-8B17-EA48222717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F29A6D1E-B2C5-4EA5-AE1C-38B013F2F9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9931AB8-CF9B-4AD8-AC1D-4C2601AACD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2CCADA-1B82-43E3-833B-4060BE7F57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F08988-F992-4294-949D-DDCE169A3C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85FC3C8-5C9D-43F8-9E30-0803257695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6C109A7-0606-445C-9BD7-D34D2D5631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22D562A-981A-4601-A486-56FF6166F2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ED2D30-01A5-481E-BC98-230A36B19F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99B6A44-3E5B-4A1B-9F08-91A9AC7D5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EAA436-3B60-4F4D-969C-F9E59166B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12AB3E-0EB0-401C-AEB9-1B11EBFA2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12C0EF1-16A8-43D3-BB08-6324EA2B18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10C8DD8-4E78-4609-8B03-3B03707792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BF743F9-1D19-4FF2-8251-F57CA383B0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DB321D0-DFB6-4B6E-906B-9881779450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06D4111-68A3-4087-9A9D-1929BD93598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0306072-4363-499C-81A5-02B06A7F0B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D919DE-BA6B-4AFE-8C93-FE0D8613BF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AF5B730-8B89-4959-803E-A637FEE302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AD62196-A255-462C-806B-4343D25360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5DB4585-EC2B-48C9-88AD-993DF150E3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98895D7-763A-4933-9336-204257916D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65AD35-513F-4B81-B4DC-6349631911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CC64BBD-6AF9-4976-B460-FFA23615CB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F7C37CF-13E0-4F8F-9C0C-36F8307DFEC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5D31D96-DD3E-4B9F-8596-594BFBE8DF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693F56F-BB6A-475E-9C1D-15F77F3B1D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5552F12-F557-4C88-869D-73EA869783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11692E3-49EE-410A-92E3-C182E8B30F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Freeform: Shape 41">
            <a:extLst>
              <a:ext uri="{FF2B5EF4-FFF2-40B4-BE49-F238E27FC236}">
                <a16:creationId xmlns:a16="http://schemas.microsoft.com/office/drawing/2014/main" id="{0A4744D7-5764-4D74-8DF2-28385F080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4" y="3733815"/>
            <a:ext cx="12208613" cy="3124184"/>
          </a:xfrm>
          <a:custGeom>
            <a:avLst/>
            <a:gdLst>
              <a:gd name="connsiteX0" fmla="*/ 8951169 w 12179808"/>
              <a:gd name="connsiteY0" fmla="*/ 21 h 2933519"/>
              <a:gd name="connsiteX1" fmla="*/ 11653845 w 12179808"/>
              <a:gd name="connsiteY1" fmla="*/ 146056 h 2933519"/>
              <a:gd name="connsiteX2" fmla="*/ 12178450 w 12179808"/>
              <a:gd name="connsiteY2" fmla="*/ 199538 h 2933519"/>
              <a:gd name="connsiteX3" fmla="*/ 12178450 w 12179808"/>
              <a:gd name="connsiteY3" fmla="*/ 1261956 h 2933519"/>
              <a:gd name="connsiteX4" fmla="*/ 12179808 w 12179808"/>
              <a:gd name="connsiteY4" fmla="*/ 1261956 h 2933519"/>
              <a:gd name="connsiteX5" fmla="*/ 12179808 w 12179808"/>
              <a:gd name="connsiteY5" fmla="*/ 2933519 h 2933519"/>
              <a:gd name="connsiteX6" fmla="*/ 0 w 12179808"/>
              <a:gd name="connsiteY6" fmla="*/ 2933519 h 2933519"/>
              <a:gd name="connsiteX7" fmla="*/ 0 w 12179808"/>
              <a:gd name="connsiteY7" fmla="*/ 1392987 h 2933519"/>
              <a:gd name="connsiteX8" fmla="*/ 0 w 12179808"/>
              <a:gd name="connsiteY8" fmla="*/ 1261956 h 2933519"/>
              <a:gd name="connsiteX9" fmla="*/ 0 w 12179808"/>
              <a:gd name="connsiteY9" fmla="*/ 703569 h 2933519"/>
              <a:gd name="connsiteX10" fmla="*/ 8951169 w 12179808"/>
              <a:gd name="connsiteY10" fmla="*/ 21 h 29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79808" h="2933519">
                <a:moveTo>
                  <a:pt x="8951169" y="21"/>
                </a:moveTo>
                <a:cubicBezTo>
                  <a:pt x="9704520" y="1107"/>
                  <a:pt x="10578586" y="43239"/>
                  <a:pt x="11653845" y="146056"/>
                </a:cubicBezTo>
                <a:lnTo>
                  <a:pt x="12178450" y="199538"/>
                </a:lnTo>
                <a:lnTo>
                  <a:pt x="12178450" y="1261956"/>
                </a:lnTo>
                <a:lnTo>
                  <a:pt x="12179808" y="1261956"/>
                </a:lnTo>
                <a:lnTo>
                  <a:pt x="12179808" y="2933519"/>
                </a:lnTo>
                <a:lnTo>
                  <a:pt x="0" y="2933519"/>
                </a:lnTo>
                <a:lnTo>
                  <a:pt x="0" y="1392987"/>
                </a:lnTo>
                <a:lnTo>
                  <a:pt x="0" y="1261956"/>
                </a:lnTo>
                <a:lnTo>
                  <a:pt x="0" y="703569"/>
                </a:lnTo>
                <a:cubicBezTo>
                  <a:pt x="4768989" y="703569"/>
                  <a:pt x="5812206" y="-4505"/>
                  <a:pt x="8951169" y="21"/>
                </a:cubicBezTo>
                <a:close/>
              </a:path>
            </a:pathLst>
          </a:cu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re 1">
            <a:extLst>
              <a:ext uri="{FF2B5EF4-FFF2-40B4-BE49-F238E27FC236}">
                <a16:creationId xmlns:a16="http://schemas.microsoft.com/office/drawing/2014/main" id="{A4391AA0-1FEE-4A6F-8FE2-65BF53512552}"/>
              </a:ext>
            </a:extLst>
          </p:cNvPr>
          <p:cNvSpPr>
            <a:spLocks noGrp="1"/>
          </p:cNvSpPr>
          <p:nvPr>
            <p:ph type="ctrTitle"/>
          </p:nvPr>
        </p:nvSpPr>
        <p:spPr>
          <a:xfrm>
            <a:off x="1042908" y="471508"/>
            <a:ext cx="9144000" cy="1600200"/>
          </a:xfrm>
        </p:spPr>
        <p:txBody>
          <a:bodyPr>
            <a:normAutofit/>
          </a:bodyPr>
          <a:lstStyle/>
          <a:p>
            <a:r>
              <a:rPr lang="fr-FR" dirty="0">
                <a:solidFill>
                  <a:schemeClr val="tx1">
                    <a:lumMod val="50000"/>
                    <a:lumOff val="50000"/>
                  </a:schemeClr>
                </a:solidFill>
              </a:rPr>
              <a:t>EASTER   TRADITION IN FRANCE </a:t>
            </a:r>
          </a:p>
        </p:txBody>
      </p:sp>
      <p:sp>
        <p:nvSpPr>
          <p:cNvPr id="3" name="Sous-titre 2">
            <a:extLst>
              <a:ext uri="{FF2B5EF4-FFF2-40B4-BE49-F238E27FC236}">
                <a16:creationId xmlns:a16="http://schemas.microsoft.com/office/drawing/2014/main" id="{87BF4BA1-4F38-4522-A126-EFC981BFA88C}"/>
              </a:ext>
            </a:extLst>
          </p:cNvPr>
          <p:cNvSpPr>
            <a:spLocks noGrp="1"/>
          </p:cNvSpPr>
          <p:nvPr>
            <p:ph type="subTitle" idx="1"/>
          </p:nvPr>
        </p:nvSpPr>
        <p:spPr>
          <a:xfrm>
            <a:off x="1524000" y="5578782"/>
            <a:ext cx="9144000" cy="697889"/>
          </a:xfrm>
        </p:spPr>
        <p:txBody>
          <a:bodyPr>
            <a:normAutofit/>
          </a:bodyPr>
          <a:lstStyle/>
          <a:p>
            <a:r>
              <a:rPr lang="fr-FR" sz="2200" dirty="0"/>
              <a:t>https://www.completefrance.com/food-and-drink/</a:t>
            </a:r>
          </a:p>
        </p:txBody>
      </p:sp>
    </p:spTree>
    <p:extLst>
      <p:ext uri="{BB962C8B-B14F-4D97-AF65-F5344CB8AC3E}">
        <p14:creationId xmlns:p14="http://schemas.microsoft.com/office/powerpoint/2010/main" val="117199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59F3208-B968-4527-B2D4-798FEC5A8245}"/>
              </a:ext>
            </a:extLst>
          </p:cNvPr>
          <p:cNvSpPr>
            <a:spLocks noGrp="1"/>
          </p:cNvSpPr>
          <p:nvPr>
            <p:ph type="subTitle" idx="1"/>
          </p:nvPr>
        </p:nvSpPr>
        <p:spPr>
          <a:xfrm>
            <a:off x="820614" y="325903"/>
            <a:ext cx="10222523" cy="4779498"/>
          </a:xfrm>
        </p:spPr>
        <p:txBody>
          <a:bodyPr>
            <a:normAutofit fontScale="55000" lnSpcReduction="20000"/>
          </a:bodyPr>
          <a:lstStyle/>
          <a:p>
            <a:pPr algn="l"/>
            <a:r>
              <a:rPr lang="en-US" sz="4400" b="1" dirty="0">
                <a:solidFill>
                  <a:srgbClr val="333333"/>
                </a:solidFill>
                <a:latin typeface="droid"/>
              </a:rPr>
              <a:t>The Easter bells – </a:t>
            </a:r>
            <a:r>
              <a:rPr lang="en-US" sz="4400" i="1" dirty="0">
                <a:solidFill>
                  <a:srgbClr val="333333"/>
                </a:solidFill>
                <a:latin typeface="droid"/>
              </a:rPr>
              <a:t>les cloches de </a:t>
            </a:r>
            <a:r>
              <a:rPr lang="en-US" sz="4400" i="1" dirty="0" err="1">
                <a:solidFill>
                  <a:srgbClr val="333333"/>
                </a:solidFill>
                <a:latin typeface="droid"/>
              </a:rPr>
              <a:t>Pâques</a:t>
            </a:r>
            <a:endParaRPr lang="en-US" sz="4400" i="1" dirty="0">
              <a:solidFill>
                <a:srgbClr val="333333"/>
              </a:solidFill>
              <a:latin typeface="droid"/>
            </a:endParaRPr>
          </a:p>
          <a:p>
            <a:pPr algn="just"/>
            <a:br>
              <a:rPr lang="en-US" sz="4400" dirty="0">
                <a:solidFill>
                  <a:srgbClr val="333333"/>
                </a:solidFill>
                <a:latin typeface="droid"/>
              </a:rPr>
            </a:br>
            <a:r>
              <a:rPr lang="en-US" sz="4400" dirty="0">
                <a:solidFill>
                  <a:srgbClr val="333333"/>
                </a:solidFill>
                <a:latin typeface="droid"/>
              </a:rPr>
              <a:t>One of the main French Easter traditions are the Easter bells or </a:t>
            </a:r>
            <a:r>
              <a:rPr lang="en-US" sz="4400" i="1" dirty="0">
                <a:solidFill>
                  <a:srgbClr val="333333"/>
                </a:solidFill>
                <a:latin typeface="droid"/>
              </a:rPr>
              <a:t>les cloches de </a:t>
            </a:r>
            <a:r>
              <a:rPr lang="en-US" sz="4400" i="1" dirty="0" err="1">
                <a:solidFill>
                  <a:srgbClr val="333333"/>
                </a:solidFill>
                <a:latin typeface="droid"/>
              </a:rPr>
              <a:t>Pâques</a:t>
            </a:r>
            <a:r>
              <a:rPr lang="en-US" sz="4400" dirty="0">
                <a:solidFill>
                  <a:srgbClr val="333333"/>
                </a:solidFill>
                <a:latin typeface="droid"/>
              </a:rPr>
              <a:t>. On Maundy Thursday, the Thursday before Easter, church bells across France are silenced to mourn the death of Christ and they remain silent until Easter Sunday. According to legend, the bells would fly to Rome to be blessed by the Pope. They would then begin their journey back to the French churches, but would pick up eggs along the way before scattering them into the gardens. The bells would then ring on Easter Sunday to announce the Resurrection of Christ and therefore 'return'. So in France it is the bells rather than the Easter bunny who delivers the Easter eggs.</a:t>
            </a:r>
          </a:p>
          <a:p>
            <a:pPr algn="just"/>
            <a:br>
              <a:rPr lang="en-US" sz="4400" dirty="0">
                <a:solidFill>
                  <a:srgbClr val="333333"/>
                </a:solidFill>
                <a:latin typeface="droid"/>
              </a:rPr>
            </a:br>
            <a:endParaRPr lang="fr-FR" sz="4400" dirty="0"/>
          </a:p>
          <a:p>
            <a:endParaRPr lang="fr-FR" dirty="0"/>
          </a:p>
        </p:txBody>
      </p:sp>
      <p:sp>
        <p:nvSpPr>
          <p:cNvPr id="4" name="AutoShape 2" descr="French Easter tradition of the flying bells © tilo / ThinkstockPhotos">
            <a:extLst>
              <a:ext uri="{FF2B5EF4-FFF2-40B4-BE49-F238E27FC236}">
                <a16:creationId xmlns:a16="http://schemas.microsoft.com/office/drawing/2014/main" id="{730F8FBA-A8B1-4AD2-8333-16B947E19276}"/>
              </a:ext>
            </a:extLst>
          </p:cNvPr>
          <p:cNvSpPr>
            <a:spLocks noChangeAspect="1" noChangeArrowheads="1"/>
          </p:cNvSpPr>
          <p:nvPr/>
        </p:nvSpPr>
        <p:spPr bwMode="auto">
          <a:xfrm>
            <a:off x="5240215" y="3124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a:extLst>
              <a:ext uri="{FF2B5EF4-FFF2-40B4-BE49-F238E27FC236}">
                <a16:creationId xmlns:a16="http://schemas.microsoft.com/office/drawing/2014/main" id="{7EE3C028-F585-4E1E-A353-19242671C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625" y="4493284"/>
            <a:ext cx="2449390" cy="1734013"/>
          </a:xfrm>
          <a:prstGeom prst="rect">
            <a:avLst/>
          </a:prstGeom>
        </p:spPr>
      </p:pic>
      <p:sp>
        <p:nvSpPr>
          <p:cNvPr id="10" name="ZoneTexte 9">
            <a:extLst>
              <a:ext uri="{FF2B5EF4-FFF2-40B4-BE49-F238E27FC236}">
                <a16:creationId xmlns:a16="http://schemas.microsoft.com/office/drawing/2014/main" id="{DF7ED5BB-0191-4FEB-AACB-0EA7C670A5F9}"/>
              </a:ext>
            </a:extLst>
          </p:cNvPr>
          <p:cNvSpPr txBox="1"/>
          <p:nvPr/>
        </p:nvSpPr>
        <p:spPr>
          <a:xfrm>
            <a:off x="3045655" y="3116386"/>
            <a:ext cx="6119446" cy="646331"/>
          </a:xfrm>
          <a:prstGeom prst="rect">
            <a:avLst/>
          </a:prstGeom>
          <a:noFill/>
        </p:spPr>
        <p:txBody>
          <a:bodyPr wrap="square">
            <a:spAutoFit/>
          </a:bodyPr>
          <a:lstStyle/>
          <a:p>
            <a:r>
              <a:rPr lang="fr-FR"/>
              <a:t>https://www.gouvernement.fr/en/france-sustainable-development</a:t>
            </a:r>
          </a:p>
        </p:txBody>
      </p:sp>
    </p:spTree>
    <p:extLst>
      <p:ext uri="{BB962C8B-B14F-4D97-AF65-F5344CB8AC3E}">
        <p14:creationId xmlns:p14="http://schemas.microsoft.com/office/powerpoint/2010/main" val="378453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805781-D7A3-4D76-83D6-65A51EC42B96}"/>
              </a:ext>
            </a:extLst>
          </p:cNvPr>
          <p:cNvSpPr>
            <a:spLocks noGrp="1"/>
          </p:cNvSpPr>
          <p:nvPr>
            <p:ph idx="1"/>
          </p:nvPr>
        </p:nvSpPr>
        <p:spPr>
          <a:xfrm>
            <a:off x="288388" y="714277"/>
            <a:ext cx="10722932" cy="4351338"/>
          </a:xfrm>
        </p:spPr>
        <p:txBody>
          <a:bodyPr/>
          <a:lstStyle/>
          <a:p>
            <a:pPr algn="l"/>
            <a:r>
              <a:rPr lang="en-US" b="1" i="0" dirty="0">
                <a:solidFill>
                  <a:srgbClr val="333333"/>
                </a:solidFill>
                <a:effectLst/>
                <a:latin typeface="droid"/>
              </a:rPr>
              <a:t>2. Easter chocolate</a:t>
            </a:r>
            <a:endParaRPr lang="en-US" b="0" i="0" dirty="0">
              <a:solidFill>
                <a:srgbClr val="333333"/>
              </a:solidFill>
              <a:effectLst/>
              <a:latin typeface="droid"/>
            </a:endParaRPr>
          </a:p>
          <a:p>
            <a:pPr algn="just"/>
            <a:r>
              <a:rPr lang="en-US" b="0" i="0" dirty="0">
                <a:solidFill>
                  <a:srgbClr val="333333"/>
                </a:solidFill>
                <a:effectLst/>
                <a:latin typeface="droid"/>
              </a:rPr>
              <a:t>Chocolate is also a popular French Easter tradition. Decorated chocolate eggs, chocolate bunnies and chocolate bells are common gifts to give children (and adults) at Easter. </a:t>
            </a:r>
            <a:r>
              <a:rPr lang="en-US" b="0" i="1" dirty="0">
                <a:solidFill>
                  <a:srgbClr val="333333"/>
                </a:solidFill>
                <a:effectLst/>
                <a:latin typeface="droid"/>
              </a:rPr>
              <a:t>Chocolatiers</a:t>
            </a:r>
            <a:r>
              <a:rPr lang="en-US" b="0" i="0" dirty="0">
                <a:solidFill>
                  <a:srgbClr val="333333"/>
                </a:solidFill>
                <a:effectLst/>
                <a:latin typeface="droid"/>
              </a:rPr>
              <a:t> take the opportunity to let their imaginations run wild and the windows of chocolate shops and </a:t>
            </a:r>
            <a:r>
              <a:rPr lang="en-US" b="0" i="0" dirty="0" err="1">
                <a:solidFill>
                  <a:srgbClr val="333333"/>
                </a:solidFill>
                <a:effectLst/>
                <a:latin typeface="droid"/>
              </a:rPr>
              <a:t>pâtisseries</a:t>
            </a:r>
            <a:r>
              <a:rPr lang="en-US" b="0" i="0" dirty="0">
                <a:solidFill>
                  <a:srgbClr val="333333"/>
                </a:solidFill>
                <a:effectLst/>
                <a:latin typeface="droid"/>
              </a:rPr>
              <a:t> display intricate works of art.</a:t>
            </a:r>
          </a:p>
          <a:p>
            <a:endParaRPr lang="fr-FR" dirty="0"/>
          </a:p>
        </p:txBody>
      </p:sp>
      <p:pic>
        <p:nvPicPr>
          <p:cNvPr id="5" name="Image 4" descr="Une image contenant différent, plusieurs, arrangé, encombré&#10;&#10;Description générée automatiquement">
            <a:extLst>
              <a:ext uri="{FF2B5EF4-FFF2-40B4-BE49-F238E27FC236}">
                <a16:creationId xmlns:a16="http://schemas.microsoft.com/office/drawing/2014/main" id="{E4D1EA6D-EA78-4430-8B3D-8F3AA6A88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1318" y="3998887"/>
            <a:ext cx="3800973" cy="2144835"/>
          </a:xfrm>
          <a:prstGeom prst="rect">
            <a:avLst/>
          </a:prstGeom>
        </p:spPr>
      </p:pic>
    </p:spTree>
    <p:extLst>
      <p:ext uri="{BB962C8B-B14F-4D97-AF65-F5344CB8AC3E}">
        <p14:creationId xmlns:p14="http://schemas.microsoft.com/office/powerpoint/2010/main" val="358157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DE621072-C4D4-4836-AE58-058288B1F780}"/>
              </a:ext>
            </a:extLst>
          </p:cNvPr>
          <p:cNvSpPr>
            <a:spLocks noGrp="1"/>
          </p:cNvSpPr>
          <p:nvPr>
            <p:ph type="subTitle" idx="1"/>
          </p:nvPr>
        </p:nvSpPr>
        <p:spPr>
          <a:xfrm>
            <a:off x="1397391" y="590844"/>
            <a:ext cx="9144000" cy="3682218"/>
          </a:xfrm>
        </p:spPr>
        <p:txBody>
          <a:bodyPr>
            <a:normAutofit lnSpcReduction="10000"/>
          </a:bodyPr>
          <a:lstStyle/>
          <a:p>
            <a:pPr algn="l"/>
            <a:r>
              <a:rPr lang="en-US" b="1" i="0" dirty="0">
                <a:solidFill>
                  <a:srgbClr val="333333"/>
                </a:solidFill>
                <a:effectLst/>
                <a:latin typeface="droid"/>
              </a:rPr>
              <a:t>3. Easter egg hunts</a:t>
            </a:r>
            <a:endParaRPr lang="en-US" b="0" i="0" dirty="0">
              <a:solidFill>
                <a:srgbClr val="333333"/>
              </a:solidFill>
              <a:effectLst/>
              <a:latin typeface="droid"/>
            </a:endParaRPr>
          </a:p>
          <a:p>
            <a:pPr algn="just"/>
            <a:r>
              <a:rPr lang="en-US" b="1" i="0" u="none" strike="noStrike" dirty="0">
                <a:solidFill>
                  <a:srgbClr val="0055A4"/>
                </a:solidFill>
                <a:effectLst/>
                <a:latin typeface="droid"/>
                <a:hlinkClick r:id="rId2"/>
              </a:rPr>
              <a:t>Easter egg hunts</a:t>
            </a:r>
            <a:r>
              <a:rPr lang="en-US" b="0" i="0" dirty="0">
                <a:solidFill>
                  <a:srgbClr val="333333"/>
                </a:solidFill>
                <a:effectLst/>
                <a:latin typeface="droid"/>
              </a:rPr>
              <a:t> are also popular in France. Some towns and villages </a:t>
            </a:r>
            <a:r>
              <a:rPr lang="en-US" b="0" i="0" dirty="0" err="1">
                <a:solidFill>
                  <a:srgbClr val="333333"/>
                </a:solidFill>
                <a:effectLst/>
                <a:latin typeface="droid"/>
              </a:rPr>
              <a:t>organise</a:t>
            </a:r>
            <a:r>
              <a:rPr lang="en-US" b="0" i="0" dirty="0">
                <a:solidFill>
                  <a:srgbClr val="333333"/>
                </a:solidFill>
                <a:effectLst/>
                <a:latin typeface="droid"/>
              </a:rPr>
              <a:t> Easter egg hunts in the local park and you can find details from the local </a:t>
            </a:r>
            <a:r>
              <a:rPr lang="en-US" b="0" i="0" dirty="0" err="1">
                <a:solidFill>
                  <a:srgbClr val="333333"/>
                </a:solidFill>
                <a:effectLst/>
                <a:latin typeface="droid"/>
              </a:rPr>
              <a:t>mairie</a:t>
            </a:r>
            <a:r>
              <a:rPr lang="en-US" b="0" i="0" dirty="0">
                <a:solidFill>
                  <a:srgbClr val="333333"/>
                </a:solidFill>
                <a:effectLst/>
                <a:latin typeface="droid"/>
              </a:rPr>
              <a:t>. Easter egg hunts in the back garden are also popular with young children. Tradition has it that the Easter eggs are dropped into the garden by the bells as they fly past on their return from Rome to their churches, not the Easter bunny. These eggs used to be decorated hard-boiled eggs but now they tend to be small chocolate eggs.</a:t>
            </a:r>
          </a:p>
          <a:p>
            <a:endParaRPr lang="fr-FR" dirty="0"/>
          </a:p>
        </p:txBody>
      </p:sp>
      <p:pic>
        <p:nvPicPr>
          <p:cNvPr id="2050" name="Picture 2">
            <a:extLst>
              <a:ext uri="{FF2B5EF4-FFF2-40B4-BE49-F238E27FC236}">
                <a16:creationId xmlns:a16="http://schemas.microsoft.com/office/drawing/2014/main" id="{2E28A1A7-64DF-48A3-A54B-0123E1BC49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528" y="4434547"/>
            <a:ext cx="237172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523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6BB44EAA-9326-4E76-ACF2-DEF264D89D26}"/>
              </a:ext>
            </a:extLst>
          </p:cNvPr>
          <p:cNvSpPr>
            <a:spLocks noGrp="1"/>
          </p:cNvSpPr>
          <p:nvPr>
            <p:ph type="subTitle" idx="1"/>
          </p:nvPr>
        </p:nvSpPr>
        <p:spPr>
          <a:xfrm>
            <a:off x="1392702" y="900332"/>
            <a:ext cx="9312811" cy="3896751"/>
          </a:xfrm>
        </p:spPr>
        <p:txBody>
          <a:bodyPr>
            <a:normAutofit/>
          </a:bodyPr>
          <a:lstStyle/>
          <a:p>
            <a:pPr algn="l"/>
            <a:r>
              <a:rPr lang="en-US" b="1" i="0" dirty="0">
                <a:solidFill>
                  <a:srgbClr val="333333"/>
                </a:solidFill>
                <a:effectLst/>
                <a:latin typeface="droid"/>
              </a:rPr>
              <a:t>4. Easter meal</a:t>
            </a:r>
            <a:endParaRPr lang="en-US" b="0" i="0" dirty="0">
              <a:solidFill>
                <a:srgbClr val="333333"/>
              </a:solidFill>
              <a:effectLst/>
              <a:latin typeface="droid"/>
            </a:endParaRPr>
          </a:p>
          <a:p>
            <a:pPr algn="just"/>
            <a:r>
              <a:rPr lang="en-US" b="0" i="0" dirty="0">
                <a:solidFill>
                  <a:srgbClr val="333333"/>
                </a:solidFill>
                <a:effectLst/>
                <a:latin typeface="droid"/>
              </a:rPr>
              <a:t>As with many national holidays it is a French tradition to have a family meal at Easter. Often this will include lamb as the main course which is a symbol of spring and new life. Usually, dessert is chocolate-based and, as with all good French meals, there is a cheeseboard. Try our recipe for </a:t>
            </a:r>
            <a:r>
              <a:rPr lang="en-US" b="1" i="0" u="none" strike="noStrike" dirty="0">
                <a:solidFill>
                  <a:srgbClr val="0055A4"/>
                </a:solidFill>
                <a:effectLst/>
                <a:latin typeface="droid"/>
                <a:hlinkClick r:id="rId2"/>
              </a:rPr>
              <a:t>French lamb stew</a:t>
            </a:r>
            <a:r>
              <a:rPr lang="en-US" b="0" i="0" dirty="0">
                <a:solidFill>
                  <a:srgbClr val="333333"/>
                </a:solidFill>
                <a:effectLst/>
                <a:latin typeface="droid"/>
              </a:rPr>
              <a:t> (navarin </a:t>
            </a:r>
            <a:r>
              <a:rPr lang="en-US" b="0" i="0" dirty="0" err="1">
                <a:solidFill>
                  <a:srgbClr val="333333"/>
                </a:solidFill>
                <a:effectLst/>
                <a:latin typeface="droid"/>
              </a:rPr>
              <a:t>d'agneau</a:t>
            </a:r>
            <a:r>
              <a:rPr lang="en-US" b="0" i="0" dirty="0">
                <a:solidFill>
                  <a:srgbClr val="333333"/>
                </a:solidFill>
                <a:effectLst/>
                <a:latin typeface="droid"/>
              </a:rPr>
              <a:t>) and choose between these </a:t>
            </a:r>
            <a:r>
              <a:rPr lang="en-US" b="1" i="0" u="none" strike="noStrike" dirty="0">
                <a:solidFill>
                  <a:srgbClr val="0055A4"/>
                </a:solidFill>
                <a:effectLst/>
                <a:latin typeface="droid"/>
                <a:hlinkClick r:id="rId3"/>
              </a:rPr>
              <a:t>4 decadent chocolate desserts</a:t>
            </a:r>
            <a:r>
              <a:rPr lang="en-US" b="0" i="0" dirty="0">
                <a:solidFill>
                  <a:srgbClr val="333333"/>
                </a:solidFill>
                <a:effectLst/>
                <a:latin typeface="droid"/>
              </a:rPr>
              <a:t>, plus use our </a:t>
            </a:r>
            <a:r>
              <a:rPr lang="en-US" b="1" i="0" u="none" strike="noStrike" dirty="0">
                <a:solidFill>
                  <a:srgbClr val="0055A4"/>
                </a:solidFill>
                <a:effectLst/>
                <a:latin typeface="droid"/>
                <a:hlinkClick r:id="rId4"/>
              </a:rPr>
              <a:t>tips to make the perfect French cheeseboard</a:t>
            </a:r>
            <a:r>
              <a:rPr lang="en-US" b="0" i="0" dirty="0">
                <a:solidFill>
                  <a:srgbClr val="333333"/>
                </a:solidFill>
                <a:effectLst/>
                <a:latin typeface="droid"/>
              </a:rPr>
              <a:t>.</a:t>
            </a:r>
          </a:p>
          <a:p>
            <a:endParaRPr lang="fr-FR" dirty="0"/>
          </a:p>
        </p:txBody>
      </p:sp>
      <p:pic>
        <p:nvPicPr>
          <p:cNvPr id="3074" name="Picture 2">
            <a:extLst>
              <a:ext uri="{FF2B5EF4-FFF2-40B4-BE49-F238E27FC236}">
                <a16:creationId xmlns:a16="http://schemas.microsoft.com/office/drawing/2014/main" id="{D2590F0C-43BC-4D35-91BD-5EE87E4AF85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236" t="6118" r="12921"/>
          <a:stretch/>
        </p:blipFill>
        <p:spPr bwMode="auto">
          <a:xfrm>
            <a:off x="4781550" y="4419600"/>
            <a:ext cx="347196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6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25138-6FF1-46B2-BBE2-CDDD6FA7B9B4}"/>
              </a:ext>
            </a:extLst>
          </p:cNvPr>
          <p:cNvSpPr>
            <a:spLocks noGrp="1"/>
          </p:cNvSpPr>
          <p:nvPr>
            <p:ph type="title"/>
          </p:nvPr>
        </p:nvSpPr>
        <p:spPr/>
        <p:txBody>
          <a:bodyPr/>
          <a:lstStyle/>
          <a:p>
            <a:r>
              <a:rPr lang="fr-FR" dirty="0"/>
              <a:t>CATHOLIC EASTER</a:t>
            </a:r>
          </a:p>
        </p:txBody>
      </p:sp>
      <p:sp>
        <p:nvSpPr>
          <p:cNvPr id="3" name="Espace réservé du contenu 2">
            <a:extLst>
              <a:ext uri="{FF2B5EF4-FFF2-40B4-BE49-F238E27FC236}">
                <a16:creationId xmlns:a16="http://schemas.microsoft.com/office/drawing/2014/main" id="{D8F675DC-7816-4421-9246-CB4F525A1B77}"/>
              </a:ext>
            </a:extLst>
          </p:cNvPr>
          <p:cNvSpPr>
            <a:spLocks noGrp="1"/>
          </p:cNvSpPr>
          <p:nvPr>
            <p:ph idx="1"/>
          </p:nvPr>
        </p:nvSpPr>
        <p:spPr/>
        <p:txBody>
          <a:bodyPr>
            <a:normAutofit fontScale="92500" lnSpcReduction="20000"/>
          </a:bodyPr>
          <a:lstStyle/>
          <a:p>
            <a:pPr algn="just"/>
            <a:r>
              <a:rPr lang="en-US" b="0" i="0" dirty="0">
                <a:solidFill>
                  <a:schemeClr val="tx1"/>
                </a:solidFill>
                <a:effectLst/>
                <a:latin typeface="Open Sans" panose="020B0606030504020204" pitchFamily="34" charset="0"/>
              </a:rPr>
              <a:t>The Holy Week in France For Catholics, Holy Week (</a:t>
            </a:r>
            <a:r>
              <a:rPr lang="en-US" b="0" i="0" dirty="0" err="1">
                <a:solidFill>
                  <a:schemeClr val="tx1"/>
                </a:solidFill>
                <a:effectLst/>
                <a:latin typeface="Open Sans" panose="020B0606030504020204" pitchFamily="34" charset="0"/>
              </a:rPr>
              <a:t>Semaine</a:t>
            </a:r>
            <a:r>
              <a:rPr lang="en-US" b="0" i="0" dirty="0">
                <a:solidFill>
                  <a:schemeClr val="tx1"/>
                </a:solidFill>
                <a:effectLst/>
                <a:latin typeface="Open Sans" panose="020B0606030504020204" pitchFamily="34" charset="0"/>
              </a:rPr>
              <a:t> Sainte) is the week before Easter and the last part of Lent. It is intended to commemorate the Passion of Christ. It includes the Easter Triduum (Triduum pascal) of the Passion and Resurrection of Christ which begins on the Thursday evening of this week and ends on the evening of Easter Sunday. These three days is the culmination of the liturgical year because it was through his sacrifice tat Christ destroyed death and it was through his resurrection that he restored life...</a:t>
            </a:r>
          </a:p>
          <a:p>
            <a:pPr algn="just"/>
            <a:r>
              <a:rPr lang="en-US" b="0" i="0" dirty="0">
                <a:solidFill>
                  <a:schemeClr val="tx1"/>
                </a:solidFill>
                <a:effectLst/>
                <a:latin typeface="Open Sans" panose="020B0606030504020204" pitchFamily="34" charset="0"/>
              </a:rPr>
              <a:t>Copyright © French Moments Ltd unless otherwise stated. Read more at </a:t>
            </a:r>
            <a:r>
              <a:rPr lang="en-US" b="0" i="0" u="none" strike="noStrike" dirty="0">
                <a:solidFill>
                  <a:schemeClr val="tx1"/>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https://frenchmoments.eu/easter-in-france/</a:t>
            </a:r>
            <a:r>
              <a:rPr lang="en-US" b="0" i="0" dirty="0">
                <a:solidFill>
                  <a:schemeClr val="tx1"/>
                </a:solidFill>
                <a:effectLst/>
                <a:latin typeface="Open Sans" panose="020B0606030504020204" pitchFamily="34" charset="0"/>
              </a:rPr>
              <a:t> .</a:t>
            </a:r>
            <a:endParaRPr lang="fr-FR" dirty="0">
              <a:solidFill>
                <a:schemeClr val="tx1"/>
              </a:solidFill>
            </a:endParaRPr>
          </a:p>
        </p:txBody>
      </p:sp>
    </p:spTree>
    <p:extLst>
      <p:ext uri="{BB962C8B-B14F-4D97-AF65-F5344CB8AC3E}">
        <p14:creationId xmlns:p14="http://schemas.microsoft.com/office/powerpoint/2010/main" val="77486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FEF6C0C-D946-4B0F-91D5-A4FB1AF13E82}"/>
              </a:ext>
            </a:extLst>
          </p:cNvPr>
          <p:cNvSpPr>
            <a:spLocks noGrp="1"/>
          </p:cNvSpPr>
          <p:nvPr>
            <p:ph idx="1"/>
          </p:nvPr>
        </p:nvSpPr>
        <p:spPr/>
        <p:txBody>
          <a:bodyPr>
            <a:normAutofit fontScale="85000" lnSpcReduction="10000"/>
          </a:bodyPr>
          <a:lstStyle/>
          <a:p>
            <a:pPr algn="just"/>
            <a:r>
              <a:rPr lang="en-US" b="0" i="0" dirty="0">
                <a:solidFill>
                  <a:schemeClr val="tx1"/>
                </a:solidFill>
                <a:effectLst/>
                <a:latin typeface="Open Sans" panose="020B0606030504020204" pitchFamily="34" charset="0"/>
              </a:rPr>
              <a:t>Palm Sunday in France Holy Week opens on Palm Sunday (Dimanche des </a:t>
            </a:r>
            <a:r>
              <a:rPr lang="en-US" b="0" i="0" dirty="0" err="1">
                <a:solidFill>
                  <a:schemeClr val="tx1"/>
                </a:solidFill>
                <a:effectLst/>
                <a:latin typeface="Open Sans" panose="020B0606030504020204" pitchFamily="34" charset="0"/>
              </a:rPr>
              <a:t>Rameaux</a:t>
            </a:r>
            <a:r>
              <a:rPr lang="en-US" b="0" i="0" dirty="0">
                <a:solidFill>
                  <a:schemeClr val="tx1"/>
                </a:solidFill>
                <a:effectLst/>
                <a:latin typeface="Open Sans" panose="020B0606030504020204" pitchFamily="34" charset="0"/>
              </a:rPr>
              <a:t>), considered one of the twelve great feasts of the liturgical year. It is a festive Sunday because it celebrates Christ’s entry into Jerusalem, where he is triumphantly welcomed by the people holding palms. The faithful bring palm branches on this day and the priest blesses them. However, Jesus’ coming to Jerusalem marks the beginning of the Passion of Christ, towards which he voluntarily moves into.</a:t>
            </a:r>
          </a:p>
          <a:p>
            <a:pPr algn="just"/>
            <a:br>
              <a:rPr lang="en-US" dirty="0">
                <a:solidFill>
                  <a:schemeClr val="tx1"/>
                </a:solidFill>
              </a:rPr>
            </a:br>
            <a:br>
              <a:rPr lang="en-US" dirty="0">
                <a:solidFill>
                  <a:schemeClr val="tx1"/>
                </a:solidFill>
              </a:rPr>
            </a:br>
            <a:r>
              <a:rPr lang="en-US" b="0" i="0" dirty="0">
                <a:solidFill>
                  <a:schemeClr val="tx1"/>
                </a:solidFill>
                <a:effectLst/>
                <a:latin typeface="Open Sans" panose="020B0606030504020204" pitchFamily="34" charset="0"/>
              </a:rPr>
              <a:t>Copyright © French Moments Ltd unless otherwise stated. Read more at </a:t>
            </a:r>
            <a:r>
              <a:rPr lang="en-US" b="0" i="0" u="none" strike="noStrike" dirty="0">
                <a:solidFill>
                  <a:schemeClr val="tx1"/>
                </a:solidFill>
                <a:effectLst/>
                <a:latin typeface="Open Sans" panose="020B0606030504020204" pitchFamily="34" charset="0"/>
                <a:hlinkClick r:id="rId2">
                  <a:extLst>
                    <a:ext uri="{A12FA001-AC4F-418D-AE19-62706E023703}">
                      <ahyp:hlinkClr xmlns:ahyp="http://schemas.microsoft.com/office/drawing/2018/hyperlinkcolor" val="tx"/>
                    </a:ext>
                  </a:extLst>
                </a:hlinkClick>
              </a:rPr>
              <a:t>https://frenchmoments.eu/easter-in-france/</a:t>
            </a:r>
            <a:r>
              <a:rPr lang="en-US" b="0" i="0" dirty="0">
                <a:solidFill>
                  <a:schemeClr val="tx1"/>
                </a:solidFill>
                <a:effectLst/>
                <a:latin typeface="Open Sans" panose="020B0606030504020204" pitchFamily="34" charset="0"/>
              </a:rPr>
              <a:t> .</a:t>
            </a:r>
            <a:endParaRPr lang="fr-FR" dirty="0">
              <a:solidFill>
                <a:schemeClr val="tx1"/>
              </a:solidFill>
            </a:endParaRPr>
          </a:p>
          <a:p>
            <a:pPr algn="just"/>
            <a:endParaRPr lang="fr-FR" dirty="0"/>
          </a:p>
        </p:txBody>
      </p:sp>
    </p:spTree>
    <p:extLst>
      <p:ext uri="{BB962C8B-B14F-4D97-AF65-F5344CB8AC3E}">
        <p14:creationId xmlns:p14="http://schemas.microsoft.com/office/powerpoint/2010/main" val="2536684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B51A753-974F-42F9-9EF2-660EA43CB6AE}"/>
              </a:ext>
            </a:extLst>
          </p:cNvPr>
          <p:cNvSpPr>
            <a:spLocks noGrp="1"/>
          </p:cNvSpPr>
          <p:nvPr>
            <p:ph idx="1"/>
          </p:nvPr>
        </p:nvSpPr>
        <p:spPr/>
        <p:txBody>
          <a:bodyPr>
            <a:normAutofit fontScale="85000" lnSpcReduction="20000"/>
          </a:bodyPr>
          <a:lstStyle/>
          <a:p>
            <a:pPr algn="just"/>
            <a:r>
              <a:rPr lang="en-US" b="0" i="0" dirty="0">
                <a:solidFill>
                  <a:schemeClr val="tx1"/>
                </a:solidFill>
                <a:effectLst/>
                <a:latin typeface="Open Sans" panose="020B0606030504020204" pitchFamily="34" charset="0"/>
              </a:rPr>
              <a:t>Easter in France is a holiday when you don’t work! Good Friday (</a:t>
            </a:r>
            <a:r>
              <a:rPr lang="en-US" b="0" i="0" dirty="0" err="1">
                <a:solidFill>
                  <a:schemeClr val="tx1"/>
                </a:solidFill>
                <a:effectLst/>
                <a:latin typeface="Open Sans" panose="020B0606030504020204" pitchFamily="34" charset="0"/>
              </a:rPr>
              <a:t>Vendredi</a:t>
            </a:r>
            <a:r>
              <a:rPr lang="en-US" b="0" i="0" dirty="0">
                <a:solidFill>
                  <a:schemeClr val="tx1"/>
                </a:solidFill>
                <a:effectLst/>
                <a:latin typeface="Open Sans" panose="020B0606030504020204" pitchFamily="34" charset="0"/>
              </a:rPr>
              <a:t> Saint) is not a public holiday in France, except in the French </a:t>
            </a:r>
            <a:r>
              <a:rPr lang="en-US" b="0" i="0" dirty="0" err="1">
                <a:solidFill>
                  <a:schemeClr val="tx1"/>
                </a:solidFill>
                <a:effectLst/>
                <a:latin typeface="Open Sans" panose="020B0606030504020204" pitchFamily="34" charset="0"/>
              </a:rPr>
              <a:t>départements</a:t>
            </a:r>
            <a:r>
              <a:rPr lang="en-US" b="0" i="0" dirty="0">
                <a:solidFill>
                  <a:schemeClr val="tx1"/>
                </a:solidFill>
                <a:effectLst/>
                <a:latin typeface="Open Sans" panose="020B0606030504020204" pitchFamily="34" charset="0"/>
              </a:rPr>
              <a:t> of Moselle [57] in Lorraine, and Haut-Rhin [68] and Bas-Rhin [67] in Alsace. It is therefore common to see Alsatians (and Germans) rushing into shops that are left open in Nancy and Belfort on Fridays, causing monster traffic jams on the outskirts of the “border” towns. Easter Monday (</a:t>
            </a:r>
            <a:r>
              <a:rPr lang="en-US" b="0" i="0" dirty="0" err="1">
                <a:solidFill>
                  <a:schemeClr val="tx1"/>
                </a:solidFill>
                <a:effectLst/>
                <a:latin typeface="Open Sans" panose="020B0606030504020204" pitchFamily="34" charset="0"/>
              </a:rPr>
              <a:t>Lundi</a:t>
            </a:r>
            <a:r>
              <a:rPr lang="en-US" b="0" i="0" dirty="0">
                <a:solidFill>
                  <a:schemeClr val="tx1"/>
                </a:solidFill>
                <a:effectLst/>
                <a:latin typeface="Open Sans" panose="020B0606030504020204" pitchFamily="34" charset="0"/>
              </a:rPr>
              <a:t> de </a:t>
            </a:r>
            <a:r>
              <a:rPr lang="en-US" b="0" i="0" dirty="0" err="1">
                <a:solidFill>
                  <a:schemeClr val="tx1"/>
                </a:solidFill>
                <a:effectLst/>
                <a:latin typeface="Open Sans" panose="020B0606030504020204" pitchFamily="34" charset="0"/>
              </a:rPr>
              <a:t>Pâques</a:t>
            </a:r>
            <a:r>
              <a:rPr lang="en-US" b="0" i="0" dirty="0">
                <a:solidFill>
                  <a:schemeClr val="tx1"/>
                </a:solidFill>
                <a:effectLst/>
                <a:latin typeface="Open Sans" panose="020B0606030504020204" pitchFamily="34" charset="0"/>
              </a:rPr>
              <a:t>) is a public holiday in France during which you don’t work: shops and administrations are closed (except perhaps your local and </a:t>
            </a:r>
            <a:r>
              <a:rPr lang="en-US" b="0" i="0" dirty="0" err="1">
                <a:solidFill>
                  <a:schemeClr val="tx1"/>
                </a:solidFill>
                <a:effectLst/>
                <a:latin typeface="Open Sans" panose="020B0606030504020204" pitchFamily="34" charset="0"/>
              </a:rPr>
              <a:t>favourite</a:t>
            </a:r>
            <a:r>
              <a:rPr lang="en-US" b="0" i="0" dirty="0">
                <a:solidFill>
                  <a:schemeClr val="tx1"/>
                </a:solidFill>
                <a:effectLst/>
                <a:latin typeface="Open Sans" panose="020B0606030504020204" pitchFamily="34" charset="0"/>
              </a:rPr>
              <a:t> boulangerie!).</a:t>
            </a:r>
            <a:br>
              <a:rPr lang="en-US" dirty="0"/>
            </a:br>
            <a:br>
              <a:rPr lang="en-US" dirty="0"/>
            </a:br>
            <a:r>
              <a:rPr lang="en-US" b="0" i="0" dirty="0">
                <a:solidFill>
                  <a:srgbClr val="606569"/>
                </a:solidFill>
                <a:effectLst/>
                <a:latin typeface="Open Sans" panose="020B0606030504020204" pitchFamily="34" charset="0"/>
              </a:rPr>
              <a:t>...Copyright © French Moments Ltd unless otherwise stated. Read more at </a:t>
            </a:r>
            <a:r>
              <a:rPr lang="en-US" b="0" i="0" u="none" strike="noStrike" dirty="0">
                <a:solidFill>
                  <a:srgbClr val="19232D"/>
                </a:solidFill>
                <a:effectLst/>
                <a:latin typeface="Open Sans" panose="020B0606030504020204" pitchFamily="34" charset="0"/>
                <a:hlinkClick r:id="rId2"/>
              </a:rPr>
              <a:t>https://frenchmoments.eu/easter-in-france/</a:t>
            </a:r>
            <a:r>
              <a:rPr lang="en-US" b="0" i="0" dirty="0">
                <a:solidFill>
                  <a:srgbClr val="606569"/>
                </a:solidFill>
                <a:effectLst/>
                <a:latin typeface="Open Sans" panose="020B0606030504020204" pitchFamily="34" charset="0"/>
              </a:rPr>
              <a:t> .</a:t>
            </a:r>
            <a:endParaRPr lang="fr-FR" dirty="0"/>
          </a:p>
        </p:txBody>
      </p:sp>
    </p:spTree>
    <p:extLst>
      <p:ext uri="{BB962C8B-B14F-4D97-AF65-F5344CB8AC3E}">
        <p14:creationId xmlns:p14="http://schemas.microsoft.com/office/powerpoint/2010/main" val="2072381231"/>
      </p:ext>
    </p:extLst>
  </p:cSld>
  <p:clrMapOvr>
    <a:masterClrMapping/>
  </p:clrMapOvr>
</p:sld>
</file>

<file path=ppt/theme/theme1.xml><?xml version="1.0" encoding="utf-8"?>
<a:theme xmlns:a="http://schemas.openxmlformats.org/drawingml/2006/main" name="SineVTI">
  <a:themeElements>
    <a:clrScheme name="AnalogousFromRegularSeedLeftStep">
      <a:dk1>
        <a:srgbClr val="000000"/>
      </a:dk1>
      <a:lt1>
        <a:srgbClr val="FFFFFF"/>
      </a:lt1>
      <a:dk2>
        <a:srgbClr val="1F301B"/>
      </a:dk2>
      <a:lt2>
        <a:srgbClr val="F3F0F0"/>
      </a:lt2>
      <a:accent1>
        <a:srgbClr val="24B1B9"/>
      </a:accent1>
      <a:accent2>
        <a:srgbClr val="17B77D"/>
      </a:accent2>
      <a:accent3>
        <a:srgbClr val="24B945"/>
      </a:accent3>
      <a:accent4>
        <a:srgbClr val="36B817"/>
      </a:accent4>
      <a:accent5>
        <a:srgbClr val="7AB122"/>
      </a:accent5>
      <a:accent6>
        <a:srgbClr val="A9A515"/>
      </a:accent6>
      <a:hlink>
        <a:srgbClr val="C2504A"/>
      </a:hlink>
      <a:folHlink>
        <a:srgbClr val="7F7F7F"/>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0</TotalTime>
  <Words>794</Words>
  <Application>Microsoft Office PowerPoint</Application>
  <PresentationFormat>Grand écran</PresentationFormat>
  <Paragraphs>18</Paragraphs>
  <Slides>8</Slides>
  <Notes>0</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vt:i4>
      </vt:variant>
    </vt:vector>
  </HeadingPairs>
  <TitlesOfParts>
    <vt:vector size="14" baseType="lpstr">
      <vt:lpstr>Arial</vt:lpstr>
      <vt:lpstr>Avenir Next LT Pro</vt:lpstr>
      <vt:lpstr>droid</vt:lpstr>
      <vt:lpstr>Open Sans</vt:lpstr>
      <vt:lpstr>Posterama</vt:lpstr>
      <vt:lpstr>SineVTI</vt:lpstr>
      <vt:lpstr>EASTER   TRADITION IN FRANCE </vt:lpstr>
      <vt:lpstr>Présentation PowerPoint</vt:lpstr>
      <vt:lpstr>Présentation PowerPoint</vt:lpstr>
      <vt:lpstr>Présentation PowerPoint</vt:lpstr>
      <vt:lpstr>Présentation PowerPoint</vt:lpstr>
      <vt:lpstr>CATHOLIC EASTER</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EASTER   TRADITION IN FRANCE</dc:title>
  <dc:creator>Didier Hochet</dc:creator>
  <cp:lastModifiedBy>Didier Hochet</cp:lastModifiedBy>
  <cp:revision>2</cp:revision>
  <dcterms:created xsi:type="dcterms:W3CDTF">2021-06-03T06:08:36Z</dcterms:created>
  <dcterms:modified xsi:type="dcterms:W3CDTF">2021-06-03T06:40:17Z</dcterms:modified>
</cp:coreProperties>
</file>