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notesMasterIdLst>
    <p:notesMasterId r:id="rId18"/>
  </p:notesMasterIdLst>
  <p:sldIdLst>
    <p:sldId id="268" r:id="rId2"/>
    <p:sldId id="256" r:id="rId3"/>
    <p:sldId id="257" r:id="rId4"/>
    <p:sldId id="258" r:id="rId5"/>
    <p:sldId id="259" r:id="rId6"/>
    <p:sldId id="260" r:id="rId7"/>
    <p:sldId id="261" r:id="rId8"/>
    <p:sldId id="262" r:id="rId9"/>
    <p:sldId id="263" r:id="rId10"/>
    <p:sldId id="264" r:id="rId11"/>
    <p:sldId id="267" r:id="rId12"/>
    <p:sldId id="271" r:id="rId13"/>
    <p:sldId id="272" r:id="rId14"/>
    <p:sldId id="273" r:id="rId15"/>
    <p:sldId id="274" r:id="rId16"/>
    <p:sldId id="291" r:id="rId17"/>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6" d="100"/>
          <a:sy n="96" d="100"/>
        </p:scale>
        <p:origin x="-1066" y="5"/>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2933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t>Presenter</a:t>
            </a:r>
          </a:p>
          <a:p>
            <a:r>
              <a:t>2018-07-25 15:30:01</a:t>
            </a:r>
          </a:p>
          <a:p>
            <a:r>
              <a:t>--------------------------------------------</a:t>
            </a:r>
          </a:p>
          <a:p>
            <a:r>
              <a:t>Sustainable Development Goal  4 aims to ‘Ensure inclusive and  equitable quality education and  promote lifelong learning  opportunities for all’. It includes  seven outcome targets ranging  from early childhood to higher  education :</a:t>
            </a:r>
          </a:p>
          <a:p>
            <a:r>
              <a:t>Primary &amp; secondary education for  all; </a:t>
            </a:r>
          </a:p>
          <a:p>
            <a:r>
              <a:t>Early childhood development &amp;  pre-primary education for all; Equal  access to TVET &amp; higher  education; </a:t>
            </a:r>
          </a:p>
          <a:p>
            <a:r>
              <a:t>Relevant skills for work; </a:t>
            </a:r>
          </a:p>
          <a:p>
            <a:r>
              <a:t>Gender equality &amp; equal access for  all; Youth and adult literacy; </a:t>
            </a:r>
          </a:p>
          <a:p>
            <a:r>
              <a:t>Citizenship education for sustainable  development </a:t>
            </a:r>
          </a:p>
          <a:p>
            <a:r>
              <a:t>It also comprises three means of  implementation that have to do with: Safe and  inclusive learning environments; </a:t>
            </a:r>
          </a:p>
          <a:p>
            <a:r>
              <a:t>Scholarships for higher education;  and Teacher training and  working conditions.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t>Presenter</a:t>
            </a:r>
          </a:p>
          <a:p>
            <a:r>
              <a:t>2018-07-25 15:30:01</a:t>
            </a:r>
          </a:p>
          <a:p>
            <a:r>
              <a:t>--------------------------------------------</a:t>
            </a:r>
          </a:p>
          <a:p>
            <a:r>
              <a:t>Source: Author’s  elaboration,  from Le Blanc (2015).</a:t>
            </a:r>
          </a:p>
          <a:p>
            <a:r>
              <a:t>Note: The SDGs are represented  as broader circles of differing  colors, while targets are figured  by smaller circles and have the  color of the goal under which  they figure. Targets are reflected  as linking two or more goals if  their wording explicitly refers to  those goals.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t>Presenter</a:t>
            </a:r>
          </a:p>
          <a:p>
            <a:r>
              <a:t>2018-07-25 15:30:02</a:t>
            </a:r>
          </a:p>
          <a:p>
            <a:r>
              <a:t>--------------------------------------------</a:t>
            </a:r>
          </a:p>
          <a:p>
            <a:r>
              <a:t>While education in the 2030 Agenda  for Sustainable Development is  most explicitly formulated as a  stand-alone goal (SDG4), there  are also a number of  education-related targets and/or  indicators in other sustainable  development goals. These  include:</a:t>
            </a:r>
          </a:p>
          <a:p>
            <a:r>
              <a:t>Health and well-being [Target 3.7]  Gender equality [Target 5.6]</a:t>
            </a:r>
          </a:p>
          <a:p>
            <a:r>
              <a:t>Decent work and economic growth  [Target 8.6] Responsible  consumption and growth [Target  12.8] Climate change mitigation  [Target 13.3]</a:t>
            </a:r>
          </a:p>
          <a:p>
            <a:r>
              <a:t>Since education is not only an  integral part of, but also a key enabler  for sustainable development, it  should be part of the strategies  to achieving all SDGs.  Importantly, all SDGs are  inter-dependent and can only be  achieved if implemented  together, reinforcing each other.</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t>Presenter</a:t>
            </a:r>
          </a:p>
          <a:p>
            <a:r>
              <a:t>2018-07-25 15:30:02</a:t>
            </a:r>
          </a:p>
          <a:p>
            <a:r>
              <a:t>--------------------------------------------</a:t>
            </a:r>
          </a:p>
          <a:p>
            <a:r>
              <a:t>While education in the 2030 Agenda  for Sustainable Development is  most explicitly formulated as a  stand-alone goal (SDG4), there  are also a number of  education-related targets and/or  indicators in other sustainable  development goals. These  include:</a:t>
            </a:r>
          </a:p>
          <a:p>
            <a:r>
              <a:t>Health and well-being [Target 3.7]  Gender equality [Target 5.6]</a:t>
            </a:r>
          </a:p>
          <a:p>
            <a:r>
              <a:t>Decent work and economic growth  [Target 8.6] Responsible  consumption and growth [Target  12.8] Climate change mitigation  [Target 13.3]</a:t>
            </a:r>
          </a:p>
          <a:p>
            <a:r>
              <a:t>Since education is not only an  integral part of, but also a key enabler  for sustainable development, it  should be part of the strategies  to achieving all SDGs.  Importantly, all SDGs are  inter-dependent and can only be  achieved if implemented  together, reinforcing each other.</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t>Presenter</a:t>
            </a:r>
          </a:p>
          <a:p>
            <a:r>
              <a:t>2018-07-25 15:30:00</a:t>
            </a:r>
          </a:p>
          <a:p>
            <a:r>
              <a:t>--------------------------------------------</a:t>
            </a:r>
          </a:p>
          <a:p>
            <a:r>
              <a:t>[introduce yourself]</a:t>
            </a:r>
          </a:p>
          <a:p>
            <a:r>
              <a:t>A year ago, in September 2015,  the member states of the United  Nations agreed on a new  sustainable development agenda  with 17 goals to be achieved by  2030. This includes a global goal  on education. Member states  also outlined a process to follow  up and review progress, globally  and by goal. </a:t>
            </a:r>
          </a:p>
          <a:p>
            <a:r>
              <a:t>This is the first report in a fifteen-year  series to monitor progress on  education in the new sustainable  development agenda.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t>Presenter</a:t>
            </a:r>
          </a:p>
          <a:p>
            <a:r>
              <a:t>2018-07-25 15:30:00</a:t>
            </a:r>
          </a:p>
          <a:p>
            <a:r>
              <a:t>--------------------------------------------</a:t>
            </a:r>
          </a:p>
          <a:p>
            <a:r>
              <a:t>The overarching 2030 Agenda for  Sustainable Development  education goal (SDG 4) commits  to providing inclusive and  equitable quality education at all  levels and expresses the new  key features of Education 2030.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ro-RO"/>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6F15528-21DE-4FAA-801E-634DDDAF4B2B}" type="slidenum">
              <a:rPr lang="ro-RO" smtClean="0"/>
              <a:t>‹#›</a:t>
            </a:fld>
            <a:endParaRPr lang="ro-RO"/>
          </a:p>
        </p:txBody>
      </p:sp>
    </p:spTree>
    <p:extLst>
      <p:ext uri="{BB962C8B-B14F-4D97-AF65-F5344CB8AC3E}">
        <p14:creationId xmlns:p14="http://schemas.microsoft.com/office/powerpoint/2010/main" val="1653335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D8BD707-D9CF-40AE-B4C6-C98DA3205C09}"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ro-RO"/>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ro-RO" smtClean="0"/>
              <a:t>‹#›</a:t>
            </a:fld>
            <a:endParaRPr lang="ro-RO"/>
          </a:p>
        </p:txBody>
      </p:sp>
    </p:spTree>
    <p:extLst>
      <p:ext uri="{BB962C8B-B14F-4D97-AF65-F5344CB8AC3E}">
        <p14:creationId xmlns:p14="http://schemas.microsoft.com/office/powerpoint/2010/main" val="2108532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D8BD707-D9CF-40AE-B4C6-C98DA3205C09}"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ro-RO"/>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ro-RO" smtClean="0"/>
              <a:t>‹#›</a:t>
            </a:fld>
            <a:endParaRPr lang="ro-RO"/>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97910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1D8BD707-D9CF-40AE-B4C6-C98DA3205C09}" type="datetimeFigureOut">
              <a:rPr lang="en-US" smtClean="0"/>
              <a:t>6/30/2021</a:t>
            </a:fld>
            <a:endParaRPr lang="en-US"/>
          </a:p>
        </p:txBody>
      </p:sp>
      <p:sp>
        <p:nvSpPr>
          <p:cNvPr id="6" name="Footer Placeholder 5"/>
          <p:cNvSpPr>
            <a:spLocks noGrp="1"/>
          </p:cNvSpPr>
          <p:nvPr>
            <p:ph type="ftr" sz="quarter" idx="11"/>
          </p:nvPr>
        </p:nvSpPr>
        <p:spPr/>
        <p:txBody>
          <a:bodyPr/>
          <a:lstStyle/>
          <a:p>
            <a:endParaRPr lang="ro-RO"/>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ro-RO" smtClean="0"/>
              <a:t>‹#›</a:t>
            </a:fld>
            <a:endParaRPr lang="ro-RO"/>
          </a:p>
        </p:txBody>
      </p:sp>
    </p:spTree>
    <p:extLst>
      <p:ext uri="{BB962C8B-B14F-4D97-AF65-F5344CB8AC3E}">
        <p14:creationId xmlns:p14="http://schemas.microsoft.com/office/powerpoint/2010/main" val="38217947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1D8BD707-D9CF-40AE-B4C6-C98DA3205C09}" type="datetimeFigureOut">
              <a:rPr lang="en-US" smtClean="0"/>
              <a:t>6/30/2021</a:t>
            </a:fld>
            <a:endParaRPr lang="en-US"/>
          </a:p>
        </p:txBody>
      </p:sp>
      <p:sp>
        <p:nvSpPr>
          <p:cNvPr id="6" name="Footer Placeholder 5"/>
          <p:cNvSpPr>
            <a:spLocks noGrp="1"/>
          </p:cNvSpPr>
          <p:nvPr>
            <p:ph type="ftr" sz="quarter" idx="11"/>
          </p:nvPr>
        </p:nvSpPr>
        <p:spPr/>
        <p:txBody>
          <a:bodyPr/>
          <a:lstStyle/>
          <a:p>
            <a:endParaRPr lang="ro-RO"/>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ro-RO" smtClean="0"/>
              <a:t>‹#›</a:t>
            </a:fld>
            <a:endParaRPr lang="ro-RO"/>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20825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1D8BD707-D9CF-40AE-B4C6-C98DA3205C09}" type="datetimeFigureOut">
              <a:rPr lang="en-US" smtClean="0"/>
              <a:t>6/30/2021</a:t>
            </a:fld>
            <a:endParaRPr lang="en-US"/>
          </a:p>
        </p:txBody>
      </p:sp>
      <p:sp>
        <p:nvSpPr>
          <p:cNvPr id="6" name="Footer Placeholder 5"/>
          <p:cNvSpPr>
            <a:spLocks noGrp="1"/>
          </p:cNvSpPr>
          <p:nvPr>
            <p:ph type="ftr" sz="quarter" idx="11"/>
          </p:nvPr>
        </p:nvSpPr>
        <p:spPr/>
        <p:txBody>
          <a:bodyPr/>
          <a:lstStyle/>
          <a:p>
            <a:endParaRPr lang="ro-RO"/>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ro-RO" smtClean="0"/>
              <a:t>‹#›</a:t>
            </a:fld>
            <a:endParaRPr lang="ro-RO"/>
          </a:p>
        </p:txBody>
      </p:sp>
    </p:spTree>
    <p:extLst>
      <p:ext uri="{BB962C8B-B14F-4D97-AF65-F5344CB8AC3E}">
        <p14:creationId xmlns:p14="http://schemas.microsoft.com/office/powerpoint/2010/main" val="35676679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ro-RO"/>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ro-RO" smtClean="0"/>
              <a:t>‹#›</a:t>
            </a:fld>
            <a:endParaRPr lang="ro-RO"/>
          </a:p>
        </p:txBody>
      </p:sp>
    </p:spTree>
    <p:extLst>
      <p:ext uri="{BB962C8B-B14F-4D97-AF65-F5344CB8AC3E}">
        <p14:creationId xmlns:p14="http://schemas.microsoft.com/office/powerpoint/2010/main" val="1653389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ro-RO"/>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ro-RO" smtClean="0"/>
              <a:t>‹#›</a:t>
            </a:fld>
            <a:endParaRPr lang="ro-RO"/>
          </a:p>
        </p:txBody>
      </p:sp>
    </p:spTree>
    <p:extLst>
      <p:ext uri="{BB962C8B-B14F-4D97-AF65-F5344CB8AC3E}">
        <p14:creationId xmlns:p14="http://schemas.microsoft.com/office/powerpoint/2010/main" val="21835027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6/30/2021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7261285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1" i="0">
                <a:solidFill>
                  <a:srgbClr val="0070C0"/>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6/30/2021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4893556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1" i="0">
                <a:solidFill>
                  <a:srgbClr val="0070C0"/>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6/30/2021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566623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ro-RO"/>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ro-RO" smtClean="0"/>
              <a:t>‹#›</a:t>
            </a:fld>
            <a:endParaRPr lang="ro-RO"/>
          </a:p>
        </p:txBody>
      </p:sp>
    </p:spTree>
    <p:extLst>
      <p:ext uri="{BB962C8B-B14F-4D97-AF65-F5344CB8AC3E}">
        <p14:creationId xmlns:p14="http://schemas.microsoft.com/office/powerpoint/2010/main" val="3996369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D8BD707-D9CF-40AE-B4C6-C98DA3205C09}"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ro-RO"/>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ro-RO" smtClean="0"/>
              <a:t>‹#›</a:t>
            </a:fld>
            <a:endParaRPr lang="ro-RO"/>
          </a:p>
        </p:txBody>
      </p:sp>
    </p:spTree>
    <p:extLst>
      <p:ext uri="{BB962C8B-B14F-4D97-AF65-F5344CB8AC3E}">
        <p14:creationId xmlns:p14="http://schemas.microsoft.com/office/powerpoint/2010/main" val="3278101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6/30/2021</a:t>
            </a:fld>
            <a:endParaRPr lang="en-US"/>
          </a:p>
        </p:txBody>
      </p:sp>
      <p:sp>
        <p:nvSpPr>
          <p:cNvPr id="6" name="Footer Placeholder 5"/>
          <p:cNvSpPr>
            <a:spLocks noGrp="1"/>
          </p:cNvSpPr>
          <p:nvPr>
            <p:ph type="ftr" sz="quarter" idx="11"/>
          </p:nvPr>
        </p:nvSpPr>
        <p:spPr/>
        <p:txBody>
          <a:bodyPr/>
          <a:lstStyle/>
          <a:p>
            <a:endParaRPr lang="ro-RO"/>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6F15528-21DE-4FAA-801E-634DDDAF4B2B}" type="slidenum">
              <a:rPr lang="ro-RO" smtClean="0"/>
              <a:t>‹#›</a:t>
            </a:fld>
            <a:endParaRPr lang="ro-RO"/>
          </a:p>
        </p:txBody>
      </p:sp>
    </p:spTree>
    <p:extLst>
      <p:ext uri="{BB962C8B-B14F-4D97-AF65-F5344CB8AC3E}">
        <p14:creationId xmlns:p14="http://schemas.microsoft.com/office/powerpoint/2010/main" val="985063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6/30/2021</a:t>
            </a:fld>
            <a:endParaRPr lang="en-US"/>
          </a:p>
        </p:txBody>
      </p:sp>
      <p:sp>
        <p:nvSpPr>
          <p:cNvPr id="8" name="Footer Placeholder 7"/>
          <p:cNvSpPr>
            <a:spLocks noGrp="1"/>
          </p:cNvSpPr>
          <p:nvPr>
            <p:ph type="ftr" sz="quarter" idx="11"/>
          </p:nvPr>
        </p:nvSpPr>
        <p:spPr/>
        <p:txBody>
          <a:bodyPr/>
          <a:lstStyle/>
          <a:p>
            <a:endParaRPr lang="ro-RO"/>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6F15528-21DE-4FAA-801E-634DDDAF4B2B}" type="slidenum">
              <a:rPr lang="ro-RO" smtClean="0"/>
              <a:t>‹#›</a:t>
            </a:fld>
            <a:endParaRPr lang="ro-RO"/>
          </a:p>
        </p:txBody>
      </p:sp>
    </p:spTree>
    <p:extLst>
      <p:ext uri="{BB962C8B-B14F-4D97-AF65-F5344CB8AC3E}">
        <p14:creationId xmlns:p14="http://schemas.microsoft.com/office/powerpoint/2010/main" val="1168942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6/30/2021</a:t>
            </a:fld>
            <a:endParaRPr lang="en-US"/>
          </a:p>
        </p:txBody>
      </p:sp>
      <p:sp>
        <p:nvSpPr>
          <p:cNvPr id="4" name="Footer Placeholder 3"/>
          <p:cNvSpPr>
            <a:spLocks noGrp="1"/>
          </p:cNvSpPr>
          <p:nvPr>
            <p:ph type="ftr" sz="quarter" idx="11"/>
          </p:nvPr>
        </p:nvSpPr>
        <p:spPr/>
        <p:txBody>
          <a:bodyPr/>
          <a:lstStyle/>
          <a:p>
            <a:endParaRPr lang="ro-RO"/>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ro-RO" smtClean="0"/>
              <a:t>‹#›</a:t>
            </a:fld>
            <a:endParaRPr lang="ro-RO"/>
          </a:p>
        </p:txBody>
      </p:sp>
    </p:spTree>
    <p:extLst>
      <p:ext uri="{BB962C8B-B14F-4D97-AF65-F5344CB8AC3E}">
        <p14:creationId xmlns:p14="http://schemas.microsoft.com/office/powerpoint/2010/main" val="3046933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6/30/2021</a:t>
            </a:fld>
            <a:endParaRPr lang="en-US"/>
          </a:p>
        </p:txBody>
      </p:sp>
      <p:sp>
        <p:nvSpPr>
          <p:cNvPr id="3" name="Footer Placeholder 2"/>
          <p:cNvSpPr>
            <a:spLocks noGrp="1"/>
          </p:cNvSpPr>
          <p:nvPr>
            <p:ph type="ftr" sz="quarter" idx="11"/>
          </p:nvPr>
        </p:nvSpPr>
        <p:spPr/>
        <p:txBody>
          <a:bodyPr/>
          <a:lstStyle/>
          <a:p>
            <a:endParaRPr lang="ro-RO"/>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ro-RO" smtClean="0"/>
              <a:t>‹#›</a:t>
            </a:fld>
            <a:endParaRPr lang="ro-RO"/>
          </a:p>
        </p:txBody>
      </p:sp>
    </p:spTree>
    <p:extLst>
      <p:ext uri="{BB962C8B-B14F-4D97-AF65-F5344CB8AC3E}">
        <p14:creationId xmlns:p14="http://schemas.microsoft.com/office/powerpoint/2010/main" val="1971890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D8BD707-D9CF-40AE-B4C6-C98DA3205C09}" type="datetimeFigureOut">
              <a:rPr lang="en-US" smtClean="0"/>
              <a:t>6/30/2021</a:t>
            </a:fld>
            <a:endParaRPr lang="en-US"/>
          </a:p>
        </p:txBody>
      </p:sp>
      <p:sp>
        <p:nvSpPr>
          <p:cNvPr id="6" name="Footer Placeholder 5"/>
          <p:cNvSpPr>
            <a:spLocks noGrp="1"/>
          </p:cNvSpPr>
          <p:nvPr>
            <p:ph type="ftr" sz="quarter" idx="11"/>
          </p:nvPr>
        </p:nvSpPr>
        <p:spPr/>
        <p:txBody>
          <a:bodyPr/>
          <a:lstStyle/>
          <a:p>
            <a:endParaRPr lang="ro-RO"/>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ro-RO" smtClean="0"/>
              <a:t>‹#›</a:t>
            </a:fld>
            <a:endParaRPr lang="ro-RO"/>
          </a:p>
        </p:txBody>
      </p:sp>
    </p:spTree>
    <p:extLst>
      <p:ext uri="{BB962C8B-B14F-4D97-AF65-F5344CB8AC3E}">
        <p14:creationId xmlns:p14="http://schemas.microsoft.com/office/powerpoint/2010/main" val="1442981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D8BD707-D9CF-40AE-B4C6-C98DA3205C09}" type="datetimeFigureOut">
              <a:rPr lang="en-US" smtClean="0"/>
              <a:t>6/30/2021</a:t>
            </a:fld>
            <a:endParaRPr lang="en-US"/>
          </a:p>
        </p:txBody>
      </p:sp>
      <p:sp>
        <p:nvSpPr>
          <p:cNvPr id="6" name="Footer Placeholder 5"/>
          <p:cNvSpPr>
            <a:spLocks noGrp="1"/>
          </p:cNvSpPr>
          <p:nvPr>
            <p:ph type="ftr" sz="quarter" idx="11"/>
          </p:nvPr>
        </p:nvSpPr>
        <p:spPr/>
        <p:txBody>
          <a:bodyPr/>
          <a:lstStyle/>
          <a:p>
            <a:endParaRPr lang="ro-RO"/>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ro-RO" smtClean="0"/>
              <a:t>‹#›</a:t>
            </a:fld>
            <a:endParaRPr lang="ro-RO"/>
          </a:p>
        </p:txBody>
      </p:sp>
    </p:spTree>
    <p:extLst>
      <p:ext uri="{BB962C8B-B14F-4D97-AF65-F5344CB8AC3E}">
        <p14:creationId xmlns:p14="http://schemas.microsoft.com/office/powerpoint/2010/main" val="4097087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t>6/30/2021</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o-RO"/>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6F15528-21DE-4FAA-801E-634DDDAF4B2B}" type="slidenum">
              <a:rPr lang="ro-RO" smtClean="0"/>
              <a:t>‹#›</a:t>
            </a:fld>
            <a:endParaRPr lang="ro-RO"/>
          </a:p>
        </p:txBody>
      </p:sp>
    </p:spTree>
    <p:extLst>
      <p:ext uri="{BB962C8B-B14F-4D97-AF65-F5344CB8AC3E}">
        <p14:creationId xmlns:p14="http://schemas.microsoft.com/office/powerpoint/2010/main" val="349484918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 id="2147483684" r:id="rId18"/>
    <p:sldLayoutId id="2147483685" r:id="rId19"/>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5.jpg"/><Relationship Id="rId13" Type="http://schemas.openxmlformats.org/officeDocument/2006/relationships/image" Target="../media/image20.jpg"/><Relationship Id="rId3" Type="http://schemas.openxmlformats.org/officeDocument/2006/relationships/image" Target="../media/image10.jpg"/><Relationship Id="rId7" Type="http://schemas.openxmlformats.org/officeDocument/2006/relationships/image" Target="../media/image14.png"/><Relationship Id="rId12" Type="http://schemas.openxmlformats.org/officeDocument/2006/relationships/image" Target="../media/image19.jpg"/><Relationship Id="rId2" Type="http://schemas.openxmlformats.org/officeDocument/2006/relationships/notesSlide" Target="../notesSlides/notesSlide10.xml"/><Relationship Id="rId1" Type="http://schemas.openxmlformats.org/officeDocument/2006/relationships/slideLayout" Target="../slideLayouts/slideLayout19.xml"/><Relationship Id="rId6" Type="http://schemas.openxmlformats.org/officeDocument/2006/relationships/image" Target="../media/image13.jpg"/><Relationship Id="rId11" Type="http://schemas.openxmlformats.org/officeDocument/2006/relationships/image" Target="../media/image18.jpg"/><Relationship Id="rId5" Type="http://schemas.openxmlformats.org/officeDocument/2006/relationships/image" Target="../media/image12.jpg"/><Relationship Id="rId10" Type="http://schemas.openxmlformats.org/officeDocument/2006/relationships/image" Target="../media/image17.jpg"/><Relationship Id="rId4" Type="http://schemas.openxmlformats.org/officeDocument/2006/relationships/image" Target="../media/image11.jpg"/><Relationship Id="rId9" Type="http://schemas.openxmlformats.org/officeDocument/2006/relationships/image" Target="../media/image1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hyperlink" Target="http://www.un.org/esa/desa/papers/2015/wp146_2015.pdf"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3.jpg"/><Relationship Id="rId7" Type="http://schemas.openxmlformats.org/officeDocument/2006/relationships/image" Target="../media/image26.jp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jpg"/><Relationship Id="rId4" Type="http://schemas.openxmlformats.org/officeDocument/2006/relationships/image" Target="../media/image22.png"/></Relationships>
</file>

<file path=ppt/slides/_rels/slide15.xml.rels><?xml version="1.0" encoding="UTF-8" standalone="yes"?>
<Relationships xmlns="http://schemas.openxmlformats.org/package/2006/relationships"><Relationship Id="rId3" Type="http://schemas.openxmlformats.org/officeDocument/2006/relationships/image" Target="../media/image23.jpg"/><Relationship Id="rId7" Type="http://schemas.openxmlformats.org/officeDocument/2006/relationships/image" Target="../media/image29.jp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8.jpg"/><Relationship Id="rId4" Type="http://schemas.openxmlformats.org/officeDocument/2006/relationships/image" Target="../media/image27.jpg"/></Relationships>
</file>

<file path=ppt/slides/_rels/slide16.xml.rels><?xml version="1.0" encoding="UTF-8" standalone="yes"?>
<Relationships xmlns="http://schemas.openxmlformats.org/package/2006/relationships"><Relationship Id="rId3" Type="http://schemas.openxmlformats.org/officeDocument/2006/relationships/hyperlink" Target="https://en.unesco.org/education2030-sdg4"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3A4910F4-8FD2-4077-8409-779D228D46EC}"/>
              </a:ext>
            </a:extLst>
          </p:cNvPr>
          <p:cNvSpPr>
            <a:spLocks noGrp="1"/>
          </p:cNvSpPr>
          <p:nvPr>
            <p:ph idx="1"/>
          </p:nvPr>
        </p:nvSpPr>
        <p:spPr>
          <a:xfrm>
            <a:off x="533201" y="2623708"/>
            <a:ext cx="8248650" cy="1872092"/>
          </a:xfrm>
        </p:spPr>
        <p:txBody>
          <a:bodyPr>
            <a:normAutofit/>
          </a:bodyPr>
          <a:lstStyle/>
          <a:p>
            <a:pPr marL="0" indent="0" algn="ctr">
              <a:buNone/>
            </a:pPr>
            <a:r>
              <a:rPr lang="ro-RO" b="1" dirty="0"/>
              <a:t>SCOALA GIMNAZIALA ,,DR. AL. SAFRAN,,  BACAU</a:t>
            </a:r>
          </a:p>
          <a:p>
            <a:pPr marL="0" indent="0" algn="ctr">
              <a:buNone/>
            </a:pPr>
            <a:r>
              <a:rPr lang="ro-RO" sz="3200" b="1" dirty="0">
                <a:solidFill>
                  <a:srgbClr val="00B050"/>
                </a:solidFill>
                <a:latin typeface="Times New Roman" panose="02020603050405020304" pitchFamily="18" charset="0"/>
                <a:ea typeface="Times New Roman" panose="02020603050405020304" pitchFamily="18" charset="0"/>
              </a:rPr>
              <a:t>ERASMUS PLUS KA229 PROJECT </a:t>
            </a:r>
          </a:p>
          <a:p>
            <a:pPr marL="0" indent="0" algn="ctr">
              <a:buNone/>
            </a:pPr>
            <a:r>
              <a:rPr lang="ro-RO" sz="3200" b="1" dirty="0">
                <a:solidFill>
                  <a:srgbClr val="00B050"/>
                </a:solidFill>
                <a:latin typeface="Algerian" panose="04020705040A02060702" pitchFamily="82" charset="0"/>
                <a:ea typeface="Times New Roman" panose="02020603050405020304" pitchFamily="18" charset="0"/>
              </a:rPr>
              <a:t>LOVE MY CITY</a:t>
            </a:r>
          </a:p>
          <a:p>
            <a:pPr marL="0" indent="0" algn="ctr">
              <a:buNone/>
            </a:pPr>
            <a:endParaRPr lang="ro-RO" sz="3200" b="1" dirty="0">
              <a:solidFill>
                <a:srgbClr val="00B050"/>
              </a:solidFill>
              <a:latin typeface="Times New Roman" panose="02020603050405020304" pitchFamily="18" charset="0"/>
              <a:ea typeface="Times New Roman" panose="02020603050405020304" pitchFamily="18" charset="0"/>
            </a:endParaRPr>
          </a:p>
        </p:txBody>
      </p:sp>
      <p:pic>
        <p:nvPicPr>
          <p:cNvPr id="4" name="Resim 3">
            <a:extLst>
              <a:ext uri="{FF2B5EF4-FFF2-40B4-BE49-F238E27FC236}">
                <a16:creationId xmlns:a16="http://schemas.microsoft.com/office/drawing/2014/main" xmlns="" id="{F2FDCFD5-637D-489E-9137-65891868A1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990600"/>
            <a:ext cx="4000500" cy="1143000"/>
          </a:xfrm>
          <a:prstGeom prst="rect">
            <a:avLst/>
          </a:prstGeom>
        </p:spPr>
      </p:pic>
      <p:sp>
        <p:nvSpPr>
          <p:cNvPr id="5" name="Metin kutusu 4">
            <a:extLst>
              <a:ext uri="{FF2B5EF4-FFF2-40B4-BE49-F238E27FC236}">
                <a16:creationId xmlns:a16="http://schemas.microsoft.com/office/drawing/2014/main" xmlns="" id="{33A8BB6F-F4E0-44B4-BF42-2DDD5E54D64E}"/>
              </a:ext>
            </a:extLst>
          </p:cNvPr>
          <p:cNvSpPr txBox="1"/>
          <p:nvPr/>
        </p:nvSpPr>
        <p:spPr>
          <a:xfrm>
            <a:off x="780757" y="4876800"/>
            <a:ext cx="8382000" cy="1323439"/>
          </a:xfrm>
          <a:prstGeom prst="rect">
            <a:avLst/>
          </a:prstGeom>
          <a:noFill/>
        </p:spPr>
        <p:txBody>
          <a:bodyPr wrap="square">
            <a:spAutoFit/>
          </a:bodyPr>
          <a:lstStyle/>
          <a:p>
            <a:pPr algn="ctr"/>
            <a:r>
              <a:rPr lang="ro-RO" sz="4000" b="1" dirty="0">
                <a:solidFill>
                  <a:srgbClr val="00B050"/>
                </a:solidFill>
              </a:rPr>
              <a:t>THE </a:t>
            </a:r>
            <a:r>
              <a:rPr lang="ro-RO" sz="4000" b="1" spc="-30" dirty="0">
                <a:solidFill>
                  <a:srgbClr val="00B050"/>
                </a:solidFill>
              </a:rPr>
              <a:t>SUSTAINABLE </a:t>
            </a:r>
            <a:r>
              <a:rPr lang="ro-RO" sz="4000" b="1" spc="-25" dirty="0">
                <a:solidFill>
                  <a:srgbClr val="00B050"/>
                </a:solidFill>
              </a:rPr>
              <a:t> </a:t>
            </a:r>
            <a:r>
              <a:rPr lang="ro-RO" sz="4000" b="1" spc="-10" dirty="0">
                <a:solidFill>
                  <a:srgbClr val="00B050"/>
                </a:solidFill>
              </a:rPr>
              <a:t>DEVELOPMENT</a:t>
            </a:r>
            <a:r>
              <a:rPr lang="ro-RO" sz="4000" b="1" spc="-20" dirty="0">
                <a:solidFill>
                  <a:srgbClr val="00B050"/>
                </a:solidFill>
              </a:rPr>
              <a:t> IN EDUCATION</a:t>
            </a:r>
            <a:endParaRPr lang="ro-RO" sz="4000" b="1" dirty="0">
              <a:solidFill>
                <a:srgbClr val="00B050"/>
              </a:solidFill>
            </a:endParaRPr>
          </a:p>
        </p:txBody>
      </p:sp>
      <p:pic>
        <p:nvPicPr>
          <p:cNvPr id="1026" name="Picture 2" descr="C:\Users\LENOVO\Desktop\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3600" y="304800"/>
            <a:ext cx="2057400"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83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723389" marR="5080" indent="-1515110">
              <a:lnSpc>
                <a:spcPct val="100000"/>
              </a:lnSpc>
              <a:spcBef>
                <a:spcPts val="100"/>
              </a:spcBef>
            </a:pPr>
            <a:r>
              <a:rPr sz="3600" spc="-5" dirty="0"/>
              <a:t>Global</a:t>
            </a:r>
            <a:r>
              <a:rPr sz="3600" spc="-15" dirty="0"/>
              <a:t> Education</a:t>
            </a:r>
            <a:r>
              <a:rPr sz="3600" spc="-5" dirty="0"/>
              <a:t> </a:t>
            </a:r>
            <a:r>
              <a:rPr sz="3600" spc="-10" dirty="0"/>
              <a:t>Agendas </a:t>
            </a:r>
            <a:r>
              <a:rPr sz="3600" spc="-800" dirty="0"/>
              <a:t> </a:t>
            </a:r>
            <a:r>
              <a:rPr sz="3600" spc="-10" dirty="0"/>
              <a:t>compared</a:t>
            </a:r>
            <a:endParaRPr sz="3600"/>
          </a:p>
        </p:txBody>
      </p:sp>
      <p:graphicFrame>
        <p:nvGraphicFramePr>
          <p:cNvPr id="3" name="object 3"/>
          <p:cNvGraphicFramePr>
            <a:graphicFrameLocks noGrp="1"/>
          </p:cNvGraphicFramePr>
          <p:nvPr/>
        </p:nvGraphicFramePr>
        <p:xfrm>
          <a:off x="130227" y="1478433"/>
          <a:ext cx="8828405" cy="5036814"/>
        </p:xfrm>
        <a:graphic>
          <a:graphicData uri="http://schemas.openxmlformats.org/drawingml/2006/table">
            <a:tbl>
              <a:tblPr firstRow="1" bandRow="1">
                <a:tableStyleId>{2D5ABB26-0587-4C30-8999-92F81FD0307C}</a:tableStyleId>
              </a:tblPr>
              <a:tblGrid>
                <a:gridCol w="1224280">
                  <a:extLst>
                    <a:ext uri="{9D8B030D-6E8A-4147-A177-3AD203B41FA5}">
                      <a16:colId xmlns:a16="http://schemas.microsoft.com/office/drawing/2014/main" xmlns="" val="20000"/>
                    </a:ext>
                  </a:extLst>
                </a:gridCol>
                <a:gridCol w="1950085">
                  <a:extLst>
                    <a:ext uri="{9D8B030D-6E8A-4147-A177-3AD203B41FA5}">
                      <a16:colId xmlns:a16="http://schemas.microsoft.com/office/drawing/2014/main" xmlns="" val="20001"/>
                    </a:ext>
                  </a:extLst>
                </a:gridCol>
                <a:gridCol w="2154555">
                  <a:extLst>
                    <a:ext uri="{9D8B030D-6E8A-4147-A177-3AD203B41FA5}">
                      <a16:colId xmlns:a16="http://schemas.microsoft.com/office/drawing/2014/main" xmlns="" val="20002"/>
                    </a:ext>
                  </a:extLst>
                </a:gridCol>
                <a:gridCol w="3499485">
                  <a:extLst>
                    <a:ext uri="{9D8B030D-6E8A-4147-A177-3AD203B41FA5}">
                      <a16:colId xmlns:a16="http://schemas.microsoft.com/office/drawing/2014/main" xmlns="" val="20003"/>
                    </a:ext>
                  </a:extLst>
                </a:gridCol>
              </a:tblGrid>
              <a:tr h="399793">
                <a:tc>
                  <a:txBody>
                    <a:bodyPr/>
                    <a:lstStyle/>
                    <a:p>
                      <a:pPr>
                        <a:lnSpc>
                          <a:spcPct val="100000"/>
                        </a:lnSpc>
                      </a:pPr>
                      <a:endParaRPr sz="1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79646"/>
                    </a:solidFill>
                  </a:tcPr>
                </a:tc>
                <a:tc>
                  <a:txBody>
                    <a:bodyPr/>
                    <a:lstStyle/>
                    <a:p>
                      <a:pPr algn="ctr">
                        <a:lnSpc>
                          <a:spcPct val="100000"/>
                        </a:lnSpc>
                        <a:spcBef>
                          <a:spcPts val="229"/>
                        </a:spcBef>
                      </a:pPr>
                      <a:r>
                        <a:rPr sz="2000" b="1" spc="-5" dirty="0">
                          <a:solidFill>
                            <a:srgbClr val="FFFFFF"/>
                          </a:solidFill>
                          <a:latin typeface="Calibri"/>
                          <a:cs typeface="Calibri"/>
                        </a:rPr>
                        <a:t>MDG2</a:t>
                      </a:r>
                      <a:endParaRPr sz="2000">
                        <a:latin typeface="Calibri"/>
                        <a:cs typeface="Calibri"/>
                      </a:endParaRPr>
                    </a:p>
                  </a:txBody>
                  <a:tcPr marL="0" marR="0" marT="29209"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79646"/>
                    </a:solidFill>
                  </a:tcPr>
                </a:tc>
                <a:tc>
                  <a:txBody>
                    <a:bodyPr/>
                    <a:lstStyle/>
                    <a:p>
                      <a:pPr marR="4445" algn="ctr">
                        <a:lnSpc>
                          <a:spcPct val="100000"/>
                        </a:lnSpc>
                        <a:spcBef>
                          <a:spcPts val="229"/>
                        </a:spcBef>
                      </a:pPr>
                      <a:r>
                        <a:rPr sz="2000" b="1" spc="-75" dirty="0">
                          <a:solidFill>
                            <a:srgbClr val="FFFFFF"/>
                          </a:solidFill>
                          <a:latin typeface="Calibri"/>
                          <a:cs typeface="Calibri"/>
                        </a:rPr>
                        <a:t>EFA</a:t>
                      </a:r>
                      <a:endParaRPr sz="2000">
                        <a:latin typeface="Calibri"/>
                        <a:cs typeface="Calibri"/>
                      </a:endParaRPr>
                    </a:p>
                  </a:txBody>
                  <a:tcPr marL="0" marR="0" marT="29209"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79646"/>
                    </a:solidFill>
                  </a:tcPr>
                </a:tc>
                <a:tc>
                  <a:txBody>
                    <a:bodyPr/>
                    <a:lstStyle/>
                    <a:p>
                      <a:pPr algn="ctr">
                        <a:lnSpc>
                          <a:spcPct val="100000"/>
                        </a:lnSpc>
                        <a:spcBef>
                          <a:spcPts val="229"/>
                        </a:spcBef>
                      </a:pPr>
                      <a:r>
                        <a:rPr sz="2000" b="1" spc="-5" dirty="0">
                          <a:solidFill>
                            <a:srgbClr val="FFFFFF"/>
                          </a:solidFill>
                          <a:latin typeface="Calibri"/>
                          <a:cs typeface="Calibri"/>
                        </a:rPr>
                        <a:t>SDG4</a:t>
                      </a:r>
                      <a:endParaRPr sz="2000">
                        <a:latin typeface="Calibri"/>
                        <a:cs typeface="Calibri"/>
                      </a:endParaRPr>
                    </a:p>
                  </a:txBody>
                  <a:tcPr marL="0" marR="0" marT="29209"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79646"/>
                    </a:solidFill>
                  </a:tcPr>
                </a:tc>
                <a:extLst>
                  <a:ext uri="{0D108BD9-81ED-4DB2-BD59-A6C34878D82A}">
                    <a16:rowId xmlns:a16="http://schemas.microsoft.com/office/drawing/2014/main" xmlns="" val="10000"/>
                  </a:ext>
                </a:extLst>
              </a:tr>
              <a:tr h="922599">
                <a:tc>
                  <a:txBody>
                    <a:bodyPr/>
                    <a:lstStyle/>
                    <a:p>
                      <a:pPr>
                        <a:lnSpc>
                          <a:spcPct val="100000"/>
                        </a:lnSpc>
                        <a:spcBef>
                          <a:spcPts val="15"/>
                        </a:spcBef>
                      </a:pPr>
                      <a:endParaRPr sz="2100">
                        <a:latin typeface="Times New Roman"/>
                        <a:cs typeface="Times New Roman"/>
                      </a:endParaRPr>
                    </a:p>
                    <a:p>
                      <a:pPr algn="ctr">
                        <a:lnSpc>
                          <a:spcPct val="100000"/>
                        </a:lnSpc>
                      </a:pPr>
                      <a:r>
                        <a:rPr sz="1800" b="1" spc="-5" dirty="0">
                          <a:solidFill>
                            <a:srgbClr val="C00000"/>
                          </a:solidFill>
                          <a:latin typeface="Calibri"/>
                          <a:cs typeface="Calibri"/>
                        </a:rPr>
                        <a:t>Scope</a:t>
                      </a:r>
                      <a:endParaRPr sz="1800">
                        <a:latin typeface="Calibri"/>
                        <a:cs typeface="Calibri"/>
                      </a:endParaRPr>
                    </a:p>
                  </a:txBody>
                  <a:tcPr marL="0" marR="0" marT="19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CDDCF"/>
                    </a:solidFill>
                  </a:tcPr>
                </a:tc>
                <a:tc>
                  <a:txBody>
                    <a:bodyPr/>
                    <a:lstStyle/>
                    <a:p>
                      <a:pPr marL="530225" marR="118110" indent="-404495">
                        <a:lnSpc>
                          <a:spcPct val="100000"/>
                        </a:lnSpc>
                        <a:spcBef>
                          <a:spcPts val="1350"/>
                        </a:spcBef>
                      </a:pPr>
                      <a:r>
                        <a:rPr sz="1800" spc="-5" dirty="0">
                          <a:latin typeface="Calibri"/>
                          <a:cs typeface="Calibri"/>
                        </a:rPr>
                        <a:t>Primary</a:t>
                      </a:r>
                      <a:r>
                        <a:rPr sz="1800" spc="-65" dirty="0">
                          <a:latin typeface="Calibri"/>
                          <a:cs typeface="Calibri"/>
                        </a:rPr>
                        <a:t> </a:t>
                      </a:r>
                      <a:r>
                        <a:rPr sz="1800" spc="-10" dirty="0">
                          <a:latin typeface="Calibri"/>
                          <a:cs typeface="Calibri"/>
                        </a:rPr>
                        <a:t>Education </a:t>
                      </a:r>
                      <a:r>
                        <a:rPr sz="1800" spc="-390" dirty="0">
                          <a:latin typeface="Calibri"/>
                          <a:cs typeface="Calibri"/>
                        </a:rPr>
                        <a:t> </a:t>
                      </a:r>
                      <a:r>
                        <a:rPr sz="1800" spc="-10" dirty="0">
                          <a:latin typeface="Calibri"/>
                          <a:cs typeface="Calibri"/>
                        </a:rPr>
                        <a:t>(children)</a:t>
                      </a:r>
                      <a:endParaRPr sz="1800">
                        <a:latin typeface="Calibri"/>
                        <a:cs typeface="Calibri"/>
                      </a:endParaRPr>
                    </a:p>
                  </a:txBody>
                  <a:tcPr marL="0" marR="0" marT="17145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CDDCF"/>
                    </a:solidFill>
                  </a:tcPr>
                </a:tc>
                <a:tc>
                  <a:txBody>
                    <a:bodyPr/>
                    <a:lstStyle/>
                    <a:p>
                      <a:pPr marL="237490" marR="228600" indent="-1270" algn="ctr">
                        <a:lnSpc>
                          <a:spcPct val="100000"/>
                        </a:lnSpc>
                        <a:spcBef>
                          <a:spcPts val="270"/>
                        </a:spcBef>
                      </a:pPr>
                      <a:r>
                        <a:rPr sz="1800" dirty="0">
                          <a:latin typeface="Calibri"/>
                          <a:cs typeface="Calibri"/>
                        </a:rPr>
                        <a:t>Basic </a:t>
                      </a:r>
                      <a:r>
                        <a:rPr sz="1800" spc="-10" dirty="0">
                          <a:latin typeface="Calibri"/>
                          <a:cs typeface="Calibri"/>
                        </a:rPr>
                        <a:t>Education </a:t>
                      </a:r>
                      <a:r>
                        <a:rPr sz="1800" spc="-5" dirty="0">
                          <a:latin typeface="Calibri"/>
                          <a:cs typeface="Calibri"/>
                        </a:rPr>
                        <a:t> </a:t>
                      </a:r>
                      <a:r>
                        <a:rPr sz="1800" spc="-10" dirty="0">
                          <a:latin typeface="Calibri"/>
                          <a:cs typeface="Calibri"/>
                        </a:rPr>
                        <a:t>(children,</a:t>
                      </a:r>
                      <a:r>
                        <a:rPr sz="1800" spc="20" dirty="0">
                          <a:latin typeface="Calibri"/>
                          <a:cs typeface="Calibri"/>
                        </a:rPr>
                        <a:t> </a:t>
                      </a:r>
                      <a:r>
                        <a:rPr sz="1800" spc="-10" dirty="0">
                          <a:latin typeface="Calibri"/>
                          <a:cs typeface="Calibri"/>
                        </a:rPr>
                        <a:t>youth</a:t>
                      </a:r>
                      <a:r>
                        <a:rPr sz="1800" spc="-25" dirty="0">
                          <a:latin typeface="Calibri"/>
                          <a:cs typeface="Calibri"/>
                        </a:rPr>
                        <a:t> </a:t>
                      </a:r>
                      <a:r>
                        <a:rPr sz="1800" dirty="0">
                          <a:latin typeface="Calibri"/>
                          <a:cs typeface="Calibri"/>
                        </a:rPr>
                        <a:t>&amp; </a:t>
                      </a:r>
                      <a:r>
                        <a:rPr sz="1800" spc="-390" dirty="0">
                          <a:latin typeface="Calibri"/>
                          <a:cs typeface="Calibri"/>
                        </a:rPr>
                        <a:t> </a:t>
                      </a:r>
                      <a:r>
                        <a:rPr sz="1800" spc="-5" dirty="0">
                          <a:latin typeface="Calibri"/>
                          <a:cs typeface="Calibri"/>
                        </a:rPr>
                        <a:t>adults)</a:t>
                      </a:r>
                      <a:endParaRPr sz="1800">
                        <a:latin typeface="Calibri"/>
                        <a:cs typeface="Calibri"/>
                      </a:endParaRPr>
                    </a:p>
                  </a:txBody>
                  <a:tcPr marL="0" marR="0" marT="3429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CDDCF"/>
                    </a:solidFill>
                  </a:tcPr>
                </a:tc>
                <a:tc>
                  <a:txBody>
                    <a:bodyPr/>
                    <a:lstStyle/>
                    <a:p>
                      <a:pPr marL="446405" marR="439420" algn="ctr">
                        <a:lnSpc>
                          <a:spcPct val="100000"/>
                        </a:lnSpc>
                        <a:spcBef>
                          <a:spcPts val="270"/>
                        </a:spcBef>
                      </a:pPr>
                      <a:r>
                        <a:rPr sz="1800" spc="-5" dirty="0">
                          <a:latin typeface="Calibri"/>
                          <a:cs typeface="Calibri"/>
                        </a:rPr>
                        <a:t>Basic</a:t>
                      </a:r>
                      <a:r>
                        <a:rPr sz="1800" spc="-15" dirty="0">
                          <a:latin typeface="Calibri"/>
                          <a:cs typeface="Calibri"/>
                        </a:rPr>
                        <a:t> </a:t>
                      </a:r>
                      <a:r>
                        <a:rPr sz="1800" spc="-10" dirty="0">
                          <a:latin typeface="Calibri"/>
                          <a:cs typeface="Calibri"/>
                        </a:rPr>
                        <a:t>education</a:t>
                      </a:r>
                      <a:r>
                        <a:rPr sz="1800" spc="5" dirty="0">
                          <a:latin typeface="Calibri"/>
                          <a:cs typeface="Calibri"/>
                        </a:rPr>
                        <a:t> </a:t>
                      </a:r>
                      <a:r>
                        <a:rPr sz="1800" dirty="0">
                          <a:latin typeface="Calibri"/>
                          <a:cs typeface="Calibri"/>
                        </a:rPr>
                        <a:t>+ </a:t>
                      </a:r>
                      <a:r>
                        <a:rPr sz="1800" spc="-10" dirty="0">
                          <a:latin typeface="Calibri"/>
                          <a:cs typeface="Calibri"/>
                        </a:rPr>
                        <a:t>Post-basic </a:t>
                      </a:r>
                      <a:r>
                        <a:rPr sz="1800" spc="-395" dirty="0">
                          <a:latin typeface="Calibri"/>
                          <a:cs typeface="Calibri"/>
                        </a:rPr>
                        <a:t> </a:t>
                      </a:r>
                      <a:r>
                        <a:rPr sz="1800" spc="-10" dirty="0">
                          <a:latin typeface="Calibri"/>
                          <a:cs typeface="Calibri"/>
                        </a:rPr>
                        <a:t>education</a:t>
                      </a:r>
                      <a:r>
                        <a:rPr sz="1800" spc="5" dirty="0">
                          <a:latin typeface="Calibri"/>
                          <a:cs typeface="Calibri"/>
                        </a:rPr>
                        <a:t> </a:t>
                      </a:r>
                      <a:r>
                        <a:rPr sz="1800" spc="-5" dirty="0">
                          <a:latin typeface="Calibri"/>
                          <a:cs typeface="Calibri"/>
                        </a:rPr>
                        <a:t>with</a:t>
                      </a:r>
                      <a:r>
                        <a:rPr sz="1800" spc="10" dirty="0">
                          <a:latin typeface="Calibri"/>
                          <a:cs typeface="Calibri"/>
                        </a:rPr>
                        <a:t> </a:t>
                      </a:r>
                      <a:r>
                        <a:rPr sz="1800" b="1" spc="-10" dirty="0">
                          <a:latin typeface="Calibri"/>
                          <a:cs typeface="Calibri"/>
                        </a:rPr>
                        <a:t>Lifelong </a:t>
                      </a:r>
                      <a:r>
                        <a:rPr sz="1800" b="1" spc="-5" dirty="0">
                          <a:latin typeface="Calibri"/>
                          <a:cs typeface="Calibri"/>
                        </a:rPr>
                        <a:t> perspective</a:t>
                      </a:r>
                      <a:endParaRPr sz="1800">
                        <a:latin typeface="Calibri"/>
                        <a:cs typeface="Calibri"/>
                      </a:endParaRPr>
                    </a:p>
                  </a:txBody>
                  <a:tcPr marL="0" marR="0" marT="3429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CDDCF"/>
                    </a:solidFill>
                  </a:tcPr>
                </a:tc>
                <a:extLst>
                  <a:ext uri="{0D108BD9-81ED-4DB2-BD59-A6C34878D82A}">
                    <a16:rowId xmlns:a16="http://schemas.microsoft.com/office/drawing/2014/main" xmlns="" val="10001"/>
                  </a:ext>
                </a:extLst>
              </a:tr>
              <a:tr h="1197888">
                <a:tc>
                  <a:txBody>
                    <a:bodyPr/>
                    <a:lstStyle/>
                    <a:p>
                      <a:pPr>
                        <a:lnSpc>
                          <a:spcPct val="100000"/>
                        </a:lnSpc>
                      </a:pPr>
                      <a:endParaRPr sz="1800">
                        <a:latin typeface="Times New Roman"/>
                        <a:cs typeface="Times New Roman"/>
                      </a:endParaRPr>
                    </a:p>
                    <a:p>
                      <a:pPr algn="ctr">
                        <a:lnSpc>
                          <a:spcPct val="100000"/>
                        </a:lnSpc>
                        <a:spcBef>
                          <a:spcPts val="1445"/>
                        </a:spcBef>
                      </a:pPr>
                      <a:r>
                        <a:rPr sz="1800" b="1" spc="-15" dirty="0">
                          <a:solidFill>
                            <a:srgbClr val="C00000"/>
                          </a:solidFill>
                          <a:latin typeface="Calibri"/>
                          <a:cs typeface="Calibri"/>
                        </a:rPr>
                        <a:t>Coverage</a:t>
                      </a:r>
                      <a:endParaRPr sz="18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DEFE9"/>
                    </a:solidFill>
                  </a:tcPr>
                </a:tc>
                <a:tc>
                  <a:txBody>
                    <a:bodyPr/>
                    <a:lstStyle/>
                    <a:p>
                      <a:pPr marL="207010" marR="198120" indent="-1905" algn="ctr">
                        <a:lnSpc>
                          <a:spcPct val="100000"/>
                        </a:lnSpc>
                        <a:spcBef>
                          <a:spcPts val="1355"/>
                        </a:spcBef>
                      </a:pPr>
                      <a:r>
                        <a:rPr sz="1800" b="1" spc="-5" dirty="0">
                          <a:latin typeface="Calibri"/>
                          <a:cs typeface="Calibri"/>
                        </a:rPr>
                        <a:t>Low-income </a:t>
                      </a:r>
                      <a:r>
                        <a:rPr sz="1800" b="1" dirty="0">
                          <a:latin typeface="Calibri"/>
                          <a:cs typeface="Calibri"/>
                        </a:rPr>
                        <a:t> </a:t>
                      </a:r>
                      <a:r>
                        <a:rPr sz="1800" b="1" spc="-5" dirty="0">
                          <a:latin typeface="Calibri"/>
                          <a:cs typeface="Calibri"/>
                        </a:rPr>
                        <a:t>countries</a:t>
                      </a:r>
                      <a:r>
                        <a:rPr sz="1800" spc="-5" dirty="0">
                          <a:latin typeface="Calibri"/>
                          <a:cs typeface="Calibri"/>
                        </a:rPr>
                        <a:t>; </a:t>
                      </a:r>
                      <a:r>
                        <a:rPr sz="1800" dirty="0">
                          <a:latin typeface="Calibri"/>
                          <a:cs typeface="Calibri"/>
                        </a:rPr>
                        <a:t> C</a:t>
                      </a:r>
                      <a:r>
                        <a:rPr sz="1800" spc="-5" dirty="0">
                          <a:latin typeface="Calibri"/>
                          <a:cs typeface="Calibri"/>
                        </a:rPr>
                        <a:t>o</a:t>
                      </a:r>
                      <a:r>
                        <a:rPr sz="1800" spc="-10" dirty="0">
                          <a:latin typeface="Calibri"/>
                          <a:cs typeface="Calibri"/>
                        </a:rPr>
                        <a:t>n</a:t>
                      </a:r>
                      <a:r>
                        <a:rPr sz="1800" dirty="0">
                          <a:latin typeface="Calibri"/>
                          <a:cs typeface="Calibri"/>
                        </a:rPr>
                        <a:t>f</a:t>
                      </a:r>
                      <a:r>
                        <a:rPr sz="1800" spc="-5" dirty="0">
                          <a:latin typeface="Calibri"/>
                          <a:cs typeface="Calibri"/>
                        </a:rPr>
                        <a:t>l</a:t>
                      </a:r>
                      <a:r>
                        <a:rPr sz="1800" spc="-10" dirty="0">
                          <a:latin typeface="Calibri"/>
                          <a:cs typeface="Calibri"/>
                        </a:rPr>
                        <a:t>ic</a:t>
                      </a:r>
                      <a:r>
                        <a:rPr sz="1800" spc="-5" dirty="0">
                          <a:latin typeface="Calibri"/>
                          <a:cs typeface="Calibri"/>
                        </a:rPr>
                        <a:t>t</a:t>
                      </a:r>
                      <a:r>
                        <a:rPr sz="1800" dirty="0">
                          <a:latin typeface="Calibri"/>
                          <a:cs typeface="Calibri"/>
                        </a:rPr>
                        <a:t>-</a:t>
                      </a:r>
                      <a:r>
                        <a:rPr sz="1800" spc="-15" dirty="0">
                          <a:latin typeface="Calibri"/>
                          <a:cs typeface="Calibri"/>
                        </a:rPr>
                        <a:t>a</a:t>
                      </a:r>
                      <a:r>
                        <a:rPr sz="1800" spc="-10" dirty="0">
                          <a:latin typeface="Calibri"/>
                          <a:cs typeface="Calibri"/>
                        </a:rPr>
                        <a:t>f</a:t>
                      </a:r>
                      <a:r>
                        <a:rPr sz="1800" spc="-50" dirty="0">
                          <a:latin typeface="Calibri"/>
                          <a:cs typeface="Calibri"/>
                        </a:rPr>
                        <a:t>f</a:t>
                      </a:r>
                      <a:r>
                        <a:rPr sz="1800" dirty="0">
                          <a:latin typeface="Calibri"/>
                          <a:cs typeface="Calibri"/>
                        </a:rPr>
                        <a:t>e</a:t>
                      </a:r>
                      <a:r>
                        <a:rPr sz="1800" spc="-5" dirty="0">
                          <a:latin typeface="Calibri"/>
                          <a:cs typeface="Calibri"/>
                        </a:rPr>
                        <a:t>c</a:t>
                      </a:r>
                      <a:r>
                        <a:rPr sz="1800" spc="-30" dirty="0">
                          <a:latin typeface="Calibri"/>
                          <a:cs typeface="Calibri"/>
                        </a:rPr>
                        <a:t>t</a:t>
                      </a:r>
                      <a:r>
                        <a:rPr sz="1800" spc="5" dirty="0">
                          <a:latin typeface="Calibri"/>
                          <a:cs typeface="Calibri"/>
                        </a:rPr>
                        <a:t>ed</a:t>
                      </a:r>
                      <a:endParaRPr sz="1800">
                        <a:latin typeface="Calibri"/>
                        <a:cs typeface="Calibri"/>
                      </a:endParaRPr>
                    </a:p>
                  </a:txBody>
                  <a:tcPr marL="0" marR="0" marT="1720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DEFE9"/>
                    </a:solidFill>
                  </a:tcPr>
                </a:tc>
                <a:tc>
                  <a:txBody>
                    <a:bodyPr/>
                    <a:lstStyle/>
                    <a:p>
                      <a:pPr marL="340995" marR="334645" indent="1270" algn="ctr">
                        <a:lnSpc>
                          <a:spcPct val="100000"/>
                        </a:lnSpc>
                        <a:spcBef>
                          <a:spcPts val="275"/>
                        </a:spcBef>
                      </a:pPr>
                      <a:r>
                        <a:rPr sz="1800" spc="-10" dirty="0">
                          <a:latin typeface="Calibri"/>
                          <a:cs typeface="Calibri"/>
                        </a:rPr>
                        <a:t>Universal </a:t>
                      </a:r>
                      <a:r>
                        <a:rPr sz="1800" spc="-5" dirty="0">
                          <a:latin typeface="Calibri"/>
                          <a:cs typeface="Calibri"/>
                        </a:rPr>
                        <a:t>in </a:t>
                      </a:r>
                      <a:r>
                        <a:rPr sz="1800" dirty="0">
                          <a:latin typeface="Calibri"/>
                          <a:cs typeface="Calibri"/>
                        </a:rPr>
                        <a:t> </a:t>
                      </a:r>
                      <a:r>
                        <a:rPr sz="1800" b="1" spc="-10" dirty="0">
                          <a:latin typeface="Calibri"/>
                          <a:cs typeface="Calibri"/>
                        </a:rPr>
                        <a:t>intention</a:t>
                      </a:r>
                      <a:r>
                        <a:rPr sz="1800" spc="-10" dirty="0">
                          <a:latin typeface="Calibri"/>
                          <a:cs typeface="Calibri"/>
                        </a:rPr>
                        <a:t>; </a:t>
                      </a:r>
                      <a:r>
                        <a:rPr sz="1800" spc="-5" dirty="0">
                          <a:latin typeface="Calibri"/>
                          <a:cs typeface="Calibri"/>
                        </a:rPr>
                        <a:t> </a:t>
                      </a:r>
                      <a:r>
                        <a:rPr sz="1800" spc="-10" dirty="0">
                          <a:latin typeface="Calibri"/>
                          <a:cs typeface="Calibri"/>
                        </a:rPr>
                        <a:t>Focus</a:t>
                      </a:r>
                      <a:r>
                        <a:rPr sz="1800" spc="-30" dirty="0">
                          <a:latin typeface="Calibri"/>
                          <a:cs typeface="Calibri"/>
                        </a:rPr>
                        <a:t> </a:t>
                      </a:r>
                      <a:r>
                        <a:rPr sz="1800" spc="-5" dirty="0">
                          <a:latin typeface="Calibri"/>
                          <a:cs typeface="Calibri"/>
                        </a:rPr>
                        <a:t>on</a:t>
                      </a:r>
                      <a:r>
                        <a:rPr sz="1800" spc="-15" dirty="0">
                          <a:latin typeface="Calibri"/>
                          <a:cs typeface="Calibri"/>
                        </a:rPr>
                        <a:t> </a:t>
                      </a:r>
                      <a:r>
                        <a:rPr sz="1800" spc="-10" dirty="0">
                          <a:latin typeface="Calibri"/>
                          <a:cs typeface="Calibri"/>
                        </a:rPr>
                        <a:t>lower-</a:t>
                      </a:r>
                      <a:endParaRPr sz="1800">
                        <a:latin typeface="Calibri"/>
                        <a:cs typeface="Calibri"/>
                      </a:endParaRPr>
                    </a:p>
                    <a:p>
                      <a:pPr algn="ctr">
                        <a:lnSpc>
                          <a:spcPct val="100000"/>
                        </a:lnSpc>
                      </a:pPr>
                      <a:r>
                        <a:rPr sz="1800" spc="-5" dirty="0">
                          <a:latin typeface="Calibri"/>
                          <a:cs typeface="Calibri"/>
                        </a:rPr>
                        <a:t>income</a:t>
                      </a:r>
                      <a:r>
                        <a:rPr sz="1800" spc="-10" dirty="0">
                          <a:latin typeface="Calibri"/>
                          <a:cs typeface="Calibri"/>
                        </a:rPr>
                        <a:t> countries</a:t>
                      </a:r>
                      <a:endParaRPr sz="1800">
                        <a:latin typeface="Calibri"/>
                        <a:cs typeface="Calibri"/>
                      </a:endParaRPr>
                    </a:p>
                  </a:txBody>
                  <a:tcPr marL="0" marR="0" marT="3492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DEFE9"/>
                    </a:solidFill>
                  </a:tcPr>
                </a:tc>
                <a:tc>
                  <a:txBody>
                    <a:bodyPr/>
                    <a:lstStyle/>
                    <a:p>
                      <a:pPr>
                        <a:lnSpc>
                          <a:spcPct val="100000"/>
                        </a:lnSpc>
                        <a:spcBef>
                          <a:spcPts val="20"/>
                        </a:spcBef>
                      </a:pPr>
                      <a:endParaRPr sz="2100">
                        <a:latin typeface="Times New Roman"/>
                        <a:cs typeface="Times New Roman"/>
                      </a:endParaRPr>
                    </a:p>
                    <a:p>
                      <a:pPr algn="ctr">
                        <a:lnSpc>
                          <a:spcPct val="100000"/>
                        </a:lnSpc>
                      </a:pPr>
                      <a:r>
                        <a:rPr sz="1800" b="1" spc="-5" dirty="0">
                          <a:latin typeface="Calibri"/>
                          <a:cs typeface="Calibri"/>
                        </a:rPr>
                        <a:t>Universal</a:t>
                      </a:r>
                      <a:r>
                        <a:rPr sz="1800" b="1" spc="-80" dirty="0">
                          <a:latin typeface="Calibri"/>
                          <a:cs typeface="Calibri"/>
                        </a:rPr>
                        <a:t> </a:t>
                      </a:r>
                      <a:r>
                        <a:rPr sz="1800" b="1" spc="-5" dirty="0">
                          <a:latin typeface="Calibri"/>
                          <a:cs typeface="Calibri"/>
                        </a:rPr>
                        <a:t>agenda</a:t>
                      </a:r>
                      <a:endParaRPr sz="1800">
                        <a:latin typeface="Calibri"/>
                        <a:cs typeface="Calibri"/>
                      </a:endParaRPr>
                    </a:p>
                    <a:p>
                      <a:pPr algn="ctr">
                        <a:lnSpc>
                          <a:spcPct val="100000"/>
                        </a:lnSpc>
                      </a:pPr>
                      <a:r>
                        <a:rPr sz="1800" spc="-5" dirty="0">
                          <a:latin typeface="Calibri"/>
                          <a:cs typeface="Calibri"/>
                        </a:rPr>
                        <a:t>Global</a:t>
                      </a:r>
                      <a:r>
                        <a:rPr sz="1800" spc="-10" dirty="0">
                          <a:latin typeface="Calibri"/>
                          <a:cs typeface="Calibri"/>
                        </a:rPr>
                        <a:t> </a:t>
                      </a:r>
                      <a:r>
                        <a:rPr sz="1800" spc="-5" dirty="0">
                          <a:latin typeface="Calibri"/>
                          <a:cs typeface="Calibri"/>
                        </a:rPr>
                        <a:t>North</a:t>
                      </a:r>
                      <a:r>
                        <a:rPr sz="1800" dirty="0">
                          <a:latin typeface="Calibri"/>
                          <a:cs typeface="Calibri"/>
                        </a:rPr>
                        <a:t> and</a:t>
                      </a:r>
                      <a:r>
                        <a:rPr sz="1800" spc="-10" dirty="0">
                          <a:latin typeface="Calibri"/>
                          <a:cs typeface="Calibri"/>
                        </a:rPr>
                        <a:t> </a:t>
                      </a:r>
                      <a:r>
                        <a:rPr sz="1800" spc="-5" dirty="0">
                          <a:latin typeface="Calibri"/>
                          <a:cs typeface="Calibri"/>
                        </a:rPr>
                        <a:t>South</a:t>
                      </a:r>
                      <a:endParaRPr sz="1800">
                        <a:latin typeface="Calibri"/>
                        <a:cs typeface="Calibri"/>
                      </a:endParaRPr>
                    </a:p>
                  </a:txBody>
                  <a:tcPr marL="0" marR="0" marT="25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DEFE9"/>
                    </a:solidFill>
                  </a:tcPr>
                </a:tc>
                <a:extLst>
                  <a:ext uri="{0D108BD9-81ED-4DB2-BD59-A6C34878D82A}">
                    <a16:rowId xmlns:a16="http://schemas.microsoft.com/office/drawing/2014/main" xmlns="" val="10002"/>
                  </a:ext>
                </a:extLst>
              </a:tr>
              <a:tr h="640080">
                <a:tc>
                  <a:txBody>
                    <a:bodyPr/>
                    <a:lstStyle/>
                    <a:p>
                      <a:pPr marL="324485" marR="245110" indent="-71755">
                        <a:lnSpc>
                          <a:spcPct val="100000"/>
                        </a:lnSpc>
                        <a:spcBef>
                          <a:spcPts val="240"/>
                        </a:spcBef>
                      </a:pPr>
                      <a:r>
                        <a:rPr sz="1800" b="1" dirty="0">
                          <a:solidFill>
                            <a:srgbClr val="C00000"/>
                          </a:solidFill>
                          <a:latin typeface="Calibri"/>
                          <a:cs typeface="Calibri"/>
                        </a:rPr>
                        <a:t>P</a:t>
                      </a:r>
                      <a:r>
                        <a:rPr sz="1800" b="1" spc="-30" dirty="0">
                          <a:solidFill>
                            <a:srgbClr val="C00000"/>
                          </a:solidFill>
                          <a:latin typeface="Calibri"/>
                          <a:cs typeface="Calibri"/>
                        </a:rPr>
                        <a:t>r</a:t>
                      </a:r>
                      <a:r>
                        <a:rPr sz="1800" b="1" dirty="0">
                          <a:solidFill>
                            <a:srgbClr val="C00000"/>
                          </a:solidFill>
                          <a:latin typeface="Calibri"/>
                          <a:cs typeface="Calibri"/>
                        </a:rPr>
                        <a:t>oc</a:t>
                      </a:r>
                      <a:r>
                        <a:rPr sz="1800" b="1" spc="5" dirty="0">
                          <a:solidFill>
                            <a:srgbClr val="C00000"/>
                          </a:solidFill>
                          <a:latin typeface="Calibri"/>
                          <a:cs typeface="Calibri"/>
                        </a:rPr>
                        <a:t>e</a:t>
                      </a:r>
                      <a:r>
                        <a:rPr sz="1800" b="1" dirty="0">
                          <a:solidFill>
                            <a:srgbClr val="C00000"/>
                          </a:solidFill>
                          <a:latin typeface="Calibri"/>
                          <a:cs typeface="Calibri"/>
                        </a:rPr>
                        <a:t>ss  led</a:t>
                      </a:r>
                      <a:r>
                        <a:rPr sz="1800" b="1" spc="-60" dirty="0">
                          <a:solidFill>
                            <a:srgbClr val="C00000"/>
                          </a:solidFill>
                          <a:latin typeface="Calibri"/>
                          <a:cs typeface="Calibri"/>
                        </a:rPr>
                        <a:t> </a:t>
                      </a:r>
                      <a:r>
                        <a:rPr sz="1800" b="1" spc="-5" dirty="0">
                          <a:solidFill>
                            <a:srgbClr val="C00000"/>
                          </a:solidFill>
                          <a:latin typeface="Calibri"/>
                          <a:cs typeface="Calibri"/>
                        </a:rPr>
                        <a:t>by</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CDDCF"/>
                    </a:solidFill>
                  </a:tcPr>
                </a:tc>
                <a:tc>
                  <a:txBody>
                    <a:bodyPr/>
                    <a:lstStyle/>
                    <a:p>
                      <a:pPr algn="ctr">
                        <a:lnSpc>
                          <a:spcPct val="100000"/>
                        </a:lnSpc>
                        <a:spcBef>
                          <a:spcPts val="1320"/>
                        </a:spcBef>
                      </a:pPr>
                      <a:r>
                        <a:rPr sz="1800" spc="-5" dirty="0">
                          <a:latin typeface="Calibri"/>
                          <a:cs typeface="Calibri"/>
                        </a:rPr>
                        <a:t>UN</a:t>
                      </a:r>
                      <a:endParaRPr sz="1800">
                        <a:latin typeface="Calibri"/>
                        <a:cs typeface="Calibri"/>
                      </a:endParaRPr>
                    </a:p>
                  </a:txBody>
                  <a:tcPr marL="0" marR="0" marT="167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CDDCF"/>
                    </a:solidFill>
                  </a:tcPr>
                </a:tc>
                <a:tc>
                  <a:txBody>
                    <a:bodyPr/>
                    <a:lstStyle/>
                    <a:p>
                      <a:pPr algn="ctr">
                        <a:lnSpc>
                          <a:spcPct val="100000"/>
                        </a:lnSpc>
                        <a:spcBef>
                          <a:spcPts val="1320"/>
                        </a:spcBef>
                      </a:pPr>
                      <a:r>
                        <a:rPr sz="1800" spc="-5" dirty="0">
                          <a:latin typeface="Calibri"/>
                          <a:cs typeface="Calibri"/>
                        </a:rPr>
                        <a:t>UN</a:t>
                      </a:r>
                      <a:endParaRPr sz="1800">
                        <a:latin typeface="Calibri"/>
                        <a:cs typeface="Calibri"/>
                      </a:endParaRPr>
                    </a:p>
                  </a:txBody>
                  <a:tcPr marL="0" marR="0" marT="167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CDDCF"/>
                    </a:solidFill>
                  </a:tcPr>
                </a:tc>
                <a:tc>
                  <a:txBody>
                    <a:bodyPr/>
                    <a:lstStyle/>
                    <a:p>
                      <a:pPr algn="ctr">
                        <a:lnSpc>
                          <a:spcPct val="100000"/>
                        </a:lnSpc>
                        <a:spcBef>
                          <a:spcPts val="1320"/>
                        </a:spcBef>
                      </a:pPr>
                      <a:r>
                        <a:rPr sz="1800" spc="-5" dirty="0">
                          <a:latin typeface="Calibri"/>
                          <a:cs typeface="Calibri"/>
                        </a:rPr>
                        <a:t>Member</a:t>
                      </a:r>
                      <a:r>
                        <a:rPr sz="1800" spc="-20" dirty="0">
                          <a:latin typeface="Calibri"/>
                          <a:cs typeface="Calibri"/>
                        </a:rPr>
                        <a:t> </a:t>
                      </a:r>
                      <a:r>
                        <a:rPr sz="1800" spc="-15" dirty="0">
                          <a:latin typeface="Calibri"/>
                          <a:cs typeface="Calibri"/>
                        </a:rPr>
                        <a:t>States</a:t>
                      </a:r>
                      <a:endParaRPr sz="1800">
                        <a:latin typeface="Calibri"/>
                        <a:cs typeface="Calibri"/>
                      </a:endParaRPr>
                    </a:p>
                  </a:txBody>
                  <a:tcPr marL="0" marR="0" marT="167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CDDCF"/>
                    </a:solidFill>
                  </a:tcPr>
                </a:tc>
                <a:extLst>
                  <a:ext uri="{0D108BD9-81ED-4DB2-BD59-A6C34878D82A}">
                    <a16:rowId xmlns:a16="http://schemas.microsoft.com/office/drawing/2014/main" xmlns="" val="10003"/>
                  </a:ext>
                </a:extLst>
              </a:tr>
              <a:tr h="1230635">
                <a:tc>
                  <a:txBody>
                    <a:bodyPr/>
                    <a:lstStyle/>
                    <a:p>
                      <a:pPr>
                        <a:lnSpc>
                          <a:spcPct val="100000"/>
                        </a:lnSpc>
                        <a:spcBef>
                          <a:spcPts val="35"/>
                        </a:spcBef>
                      </a:pPr>
                      <a:endParaRPr sz="2200">
                        <a:latin typeface="Times New Roman"/>
                        <a:cs typeface="Times New Roman"/>
                      </a:endParaRPr>
                    </a:p>
                    <a:p>
                      <a:pPr marL="360045" marR="323850" indent="-27940">
                        <a:lnSpc>
                          <a:spcPct val="100000"/>
                        </a:lnSpc>
                      </a:pPr>
                      <a:r>
                        <a:rPr sz="1800" b="1" spc="-25" dirty="0">
                          <a:solidFill>
                            <a:srgbClr val="C00000"/>
                          </a:solidFill>
                          <a:latin typeface="Calibri"/>
                          <a:cs typeface="Calibri"/>
                        </a:rPr>
                        <a:t>P</a:t>
                      </a:r>
                      <a:r>
                        <a:rPr sz="1800" b="1" dirty="0">
                          <a:solidFill>
                            <a:srgbClr val="C00000"/>
                          </a:solidFill>
                          <a:latin typeface="Calibri"/>
                          <a:cs typeface="Calibri"/>
                        </a:rPr>
                        <a:t>olicy  </a:t>
                      </a:r>
                      <a:r>
                        <a:rPr sz="1800" b="1" spc="-5" dirty="0">
                          <a:solidFill>
                            <a:srgbClr val="C00000"/>
                          </a:solidFill>
                          <a:latin typeface="Calibri"/>
                          <a:cs typeface="Calibri"/>
                        </a:rPr>
                        <a:t>focus</a:t>
                      </a:r>
                      <a:endParaRPr sz="1800">
                        <a:latin typeface="Calibri"/>
                        <a:cs typeface="Calibri"/>
                      </a:endParaRPr>
                    </a:p>
                  </a:txBody>
                  <a:tcPr marL="0" marR="0" marT="44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DEFE9"/>
                    </a:solidFill>
                  </a:tcPr>
                </a:tc>
                <a:tc>
                  <a:txBody>
                    <a:bodyPr/>
                    <a:lstStyle/>
                    <a:p>
                      <a:pPr marL="121285" marR="113664" indent="-1905" algn="ctr">
                        <a:lnSpc>
                          <a:spcPct val="100000"/>
                        </a:lnSpc>
                        <a:spcBef>
                          <a:spcPts val="405"/>
                        </a:spcBef>
                      </a:pPr>
                      <a:r>
                        <a:rPr sz="1800" b="1" dirty="0">
                          <a:latin typeface="Calibri"/>
                          <a:cs typeface="Calibri"/>
                        </a:rPr>
                        <a:t>Access </a:t>
                      </a:r>
                      <a:r>
                        <a:rPr sz="1800" b="1" spc="-10" dirty="0">
                          <a:latin typeface="Calibri"/>
                          <a:cs typeface="Calibri"/>
                        </a:rPr>
                        <a:t>to </a:t>
                      </a:r>
                      <a:r>
                        <a:rPr sz="1800" b="1" dirty="0">
                          <a:latin typeface="Calibri"/>
                          <a:cs typeface="Calibri"/>
                        </a:rPr>
                        <a:t>and </a:t>
                      </a:r>
                      <a:r>
                        <a:rPr sz="1800" b="1" spc="5" dirty="0">
                          <a:latin typeface="Calibri"/>
                          <a:cs typeface="Calibri"/>
                        </a:rPr>
                        <a:t> </a:t>
                      </a:r>
                      <a:r>
                        <a:rPr sz="1800" b="1" spc="-5" dirty="0">
                          <a:latin typeface="Calibri"/>
                          <a:cs typeface="Calibri"/>
                        </a:rPr>
                        <a:t>completion </a:t>
                      </a:r>
                      <a:r>
                        <a:rPr sz="1800" spc="-5" dirty="0">
                          <a:latin typeface="Calibri"/>
                          <a:cs typeface="Calibri"/>
                        </a:rPr>
                        <a:t>of </a:t>
                      </a:r>
                      <a:r>
                        <a:rPr sz="1800" dirty="0">
                          <a:latin typeface="Calibri"/>
                          <a:cs typeface="Calibri"/>
                        </a:rPr>
                        <a:t> </a:t>
                      </a:r>
                      <a:r>
                        <a:rPr sz="1800" spc="-5" dirty="0">
                          <a:latin typeface="Calibri"/>
                          <a:cs typeface="Calibri"/>
                        </a:rPr>
                        <a:t>primary </a:t>
                      </a:r>
                      <a:r>
                        <a:rPr sz="1800" spc="-10" dirty="0">
                          <a:latin typeface="Calibri"/>
                          <a:cs typeface="Calibri"/>
                        </a:rPr>
                        <a:t>education </a:t>
                      </a:r>
                      <a:r>
                        <a:rPr sz="1800" spc="-395" dirty="0">
                          <a:latin typeface="Calibri"/>
                          <a:cs typeface="Calibri"/>
                        </a:rPr>
                        <a:t> </a:t>
                      </a:r>
                      <a:r>
                        <a:rPr sz="1800" spc="-15" dirty="0">
                          <a:latin typeface="Calibri"/>
                          <a:cs typeface="Calibri"/>
                        </a:rPr>
                        <a:t>for</a:t>
                      </a:r>
                      <a:r>
                        <a:rPr sz="1800" spc="-10" dirty="0">
                          <a:latin typeface="Calibri"/>
                          <a:cs typeface="Calibri"/>
                        </a:rPr>
                        <a:t> </a:t>
                      </a:r>
                      <a:r>
                        <a:rPr sz="1800" spc="-5" dirty="0">
                          <a:latin typeface="Calibri"/>
                          <a:cs typeface="Calibri"/>
                        </a:rPr>
                        <a:t>all</a:t>
                      </a:r>
                      <a:endParaRPr sz="1800">
                        <a:latin typeface="Calibri"/>
                        <a:cs typeface="Calibri"/>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DEFE9"/>
                    </a:solidFill>
                  </a:tcPr>
                </a:tc>
                <a:tc>
                  <a:txBody>
                    <a:bodyPr/>
                    <a:lstStyle/>
                    <a:p>
                      <a:pPr marL="193040" marR="186690" indent="635" algn="ctr">
                        <a:lnSpc>
                          <a:spcPct val="100000"/>
                        </a:lnSpc>
                        <a:spcBef>
                          <a:spcPts val="1485"/>
                        </a:spcBef>
                      </a:pPr>
                      <a:r>
                        <a:rPr sz="1800" b="1" dirty="0">
                          <a:latin typeface="Calibri"/>
                          <a:cs typeface="Calibri"/>
                        </a:rPr>
                        <a:t>Access </a:t>
                      </a:r>
                      <a:r>
                        <a:rPr sz="1800" spc="-10" dirty="0">
                          <a:latin typeface="Calibri"/>
                          <a:cs typeface="Calibri"/>
                        </a:rPr>
                        <a:t>to </a:t>
                      </a:r>
                      <a:r>
                        <a:rPr sz="1800" spc="-5" dirty="0">
                          <a:latin typeface="Calibri"/>
                          <a:cs typeface="Calibri"/>
                        </a:rPr>
                        <a:t>quality </a:t>
                      </a:r>
                      <a:r>
                        <a:rPr sz="1800" dirty="0">
                          <a:latin typeface="Calibri"/>
                          <a:cs typeface="Calibri"/>
                        </a:rPr>
                        <a:t> </a:t>
                      </a:r>
                      <a:r>
                        <a:rPr sz="1800" spc="-5" dirty="0">
                          <a:latin typeface="Calibri"/>
                          <a:cs typeface="Calibri"/>
                        </a:rPr>
                        <a:t>basic </a:t>
                      </a:r>
                      <a:r>
                        <a:rPr sz="1800" spc="-10" dirty="0">
                          <a:latin typeface="Calibri"/>
                          <a:cs typeface="Calibri"/>
                        </a:rPr>
                        <a:t>education </a:t>
                      </a:r>
                      <a:r>
                        <a:rPr sz="1800" spc="-15" dirty="0">
                          <a:latin typeface="Calibri"/>
                          <a:cs typeface="Calibri"/>
                        </a:rPr>
                        <a:t>for </a:t>
                      </a:r>
                      <a:r>
                        <a:rPr sz="1800" spc="-395" dirty="0">
                          <a:latin typeface="Calibri"/>
                          <a:cs typeface="Calibri"/>
                        </a:rPr>
                        <a:t> </a:t>
                      </a:r>
                      <a:r>
                        <a:rPr sz="1800" spc="-5" dirty="0">
                          <a:latin typeface="Calibri"/>
                          <a:cs typeface="Calibri"/>
                        </a:rPr>
                        <a:t>all</a:t>
                      </a:r>
                      <a:endParaRPr sz="1800">
                        <a:latin typeface="Calibri"/>
                        <a:cs typeface="Calibri"/>
                      </a:endParaRPr>
                    </a:p>
                  </a:txBody>
                  <a:tcPr marL="0" marR="0" marT="18859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DEFE9"/>
                    </a:solidFill>
                  </a:tcPr>
                </a:tc>
                <a:tc>
                  <a:txBody>
                    <a:bodyPr/>
                    <a:lstStyle/>
                    <a:p>
                      <a:pPr marL="142875" marR="135255" indent="-635" algn="ctr">
                        <a:lnSpc>
                          <a:spcPct val="100000"/>
                        </a:lnSpc>
                        <a:spcBef>
                          <a:spcPts val="405"/>
                        </a:spcBef>
                      </a:pPr>
                      <a:r>
                        <a:rPr sz="1800" b="1" dirty="0">
                          <a:latin typeface="Calibri"/>
                          <a:cs typeface="Calibri"/>
                        </a:rPr>
                        <a:t>Access </a:t>
                      </a:r>
                      <a:r>
                        <a:rPr sz="1800" spc="-10" dirty="0">
                          <a:latin typeface="Calibri"/>
                          <a:cs typeface="Calibri"/>
                        </a:rPr>
                        <a:t>to </a:t>
                      </a:r>
                      <a:r>
                        <a:rPr sz="1800" spc="-5" dirty="0">
                          <a:latin typeface="Calibri"/>
                          <a:cs typeface="Calibri"/>
                        </a:rPr>
                        <a:t>quality basic learning </a:t>
                      </a:r>
                      <a:r>
                        <a:rPr sz="1800" spc="-15" dirty="0">
                          <a:latin typeface="Calibri"/>
                          <a:cs typeface="Calibri"/>
                        </a:rPr>
                        <a:t>for </a:t>
                      </a:r>
                      <a:r>
                        <a:rPr sz="1800" spc="-395" dirty="0">
                          <a:latin typeface="Calibri"/>
                          <a:cs typeface="Calibri"/>
                        </a:rPr>
                        <a:t> </a:t>
                      </a:r>
                      <a:r>
                        <a:rPr sz="1800" spc="-5" dirty="0">
                          <a:latin typeface="Calibri"/>
                          <a:cs typeface="Calibri"/>
                        </a:rPr>
                        <a:t>all </a:t>
                      </a:r>
                      <a:r>
                        <a:rPr sz="1800" dirty="0">
                          <a:latin typeface="Calibri"/>
                          <a:cs typeface="Calibri"/>
                        </a:rPr>
                        <a:t>+ </a:t>
                      </a:r>
                      <a:r>
                        <a:rPr sz="1800" b="1" spc="-10" dirty="0">
                          <a:latin typeface="Calibri"/>
                          <a:cs typeface="Calibri"/>
                        </a:rPr>
                        <a:t>Equitable </a:t>
                      </a:r>
                      <a:r>
                        <a:rPr sz="1800" spc="-5" dirty="0">
                          <a:latin typeface="Calibri"/>
                          <a:cs typeface="Calibri"/>
                        </a:rPr>
                        <a:t>access </a:t>
                      </a:r>
                      <a:r>
                        <a:rPr sz="1800" spc="-10" dirty="0">
                          <a:latin typeface="Calibri"/>
                          <a:cs typeface="Calibri"/>
                        </a:rPr>
                        <a:t>to </a:t>
                      </a:r>
                      <a:r>
                        <a:rPr sz="1800" spc="-5" dirty="0">
                          <a:latin typeface="Calibri"/>
                          <a:cs typeface="Calibri"/>
                        </a:rPr>
                        <a:t>post-basic </a:t>
                      </a:r>
                      <a:r>
                        <a:rPr sz="1800" spc="-395" dirty="0">
                          <a:latin typeface="Calibri"/>
                          <a:cs typeface="Calibri"/>
                        </a:rPr>
                        <a:t> </a:t>
                      </a:r>
                      <a:r>
                        <a:rPr sz="1800" spc="-10" dirty="0">
                          <a:latin typeface="Calibri"/>
                          <a:cs typeface="Calibri"/>
                        </a:rPr>
                        <a:t>education</a:t>
                      </a:r>
                      <a:r>
                        <a:rPr sz="1800" spc="5" dirty="0">
                          <a:latin typeface="Calibri"/>
                          <a:cs typeface="Calibri"/>
                        </a:rPr>
                        <a:t> </a:t>
                      </a:r>
                      <a:r>
                        <a:rPr sz="1800" dirty="0">
                          <a:latin typeface="Calibri"/>
                          <a:cs typeface="Calibri"/>
                        </a:rPr>
                        <a:t>+</a:t>
                      </a:r>
                      <a:r>
                        <a:rPr sz="1800" spc="10" dirty="0">
                          <a:latin typeface="Calibri"/>
                          <a:cs typeface="Calibri"/>
                        </a:rPr>
                        <a:t> </a:t>
                      </a:r>
                      <a:r>
                        <a:rPr sz="1800" b="1" spc="-10" dirty="0">
                          <a:latin typeface="Calibri"/>
                          <a:cs typeface="Calibri"/>
                        </a:rPr>
                        <a:t>Relevance</a:t>
                      </a:r>
                      <a:r>
                        <a:rPr sz="1800" b="1" spc="-45" dirty="0">
                          <a:latin typeface="Calibri"/>
                          <a:cs typeface="Calibri"/>
                        </a:rPr>
                        <a:t> </a:t>
                      </a:r>
                      <a:r>
                        <a:rPr sz="1800" spc="-5" dirty="0">
                          <a:latin typeface="Calibri"/>
                          <a:cs typeface="Calibri"/>
                        </a:rPr>
                        <a:t>of</a:t>
                      </a:r>
                      <a:r>
                        <a:rPr sz="1800" spc="10" dirty="0">
                          <a:latin typeface="Calibri"/>
                          <a:cs typeface="Calibri"/>
                        </a:rPr>
                        <a:t> </a:t>
                      </a:r>
                      <a:r>
                        <a:rPr sz="1800" spc="-5" dirty="0">
                          <a:latin typeface="Calibri"/>
                          <a:cs typeface="Calibri"/>
                        </a:rPr>
                        <a:t>learning </a:t>
                      </a:r>
                      <a:r>
                        <a:rPr sz="1800" dirty="0">
                          <a:latin typeface="Calibri"/>
                          <a:cs typeface="Calibri"/>
                        </a:rPr>
                        <a:t> </a:t>
                      </a:r>
                      <a:r>
                        <a:rPr sz="1800" spc="-15" dirty="0">
                          <a:latin typeface="Calibri"/>
                          <a:cs typeface="Calibri"/>
                        </a:rPr>
                        <a:t>for</a:t>
                      </a:r>
                      <a:r>
                        <a:rPr sz="1800" spc="-10" dirty="0">
                          <a:latin typeface="Calibri"/>
                          <a:cs typeface="Calibri"/>
                        </a:rPr>
                        <a:t> work</a:t>
                      </a:r>
                      <a:r>
                        <a:rPr sz="1800" spc="10" dirty="0">
                          <a:latin typeface="Calibri"/>
                          <a:cs typeface="Calibri"/>
                        </a:rPr>
                        <a:t> </a:t>
                      </a:r>
                      <a:r>
                        <a:rPr sz="1800" dirty="0">
                          <a:latin typeface="Calibri"/>
                          <a:cs typeface="Calibri"/>
                        </a:rPr>
                        <a:t>&amp;</a:t>
                      </a:r>
                      <a:r>
                        <a:rPr sz="1800" spc="-5" dirty="0">
                          <a:latin typeface="Calibri"/>
                          <a:cs typeface="Calibri"/>
                        </a:rPr>
                        <a:t> </a:t>
                      </a:r>
                      <a:r>
                        <a:rPr sz="1800" spc="-10" dirty="0">
                          <a:latin typeface="Calibri"/>
                          <a:cs typeface="Calibri"/>
                        </a:rPr>
                        <a:t>citizenship</a:t>
                      </a:r>
                      <a:endParaRPr sz="1800">
                        <a:latin typeface="Calibri"/>
                        <a:cs typeface="Calibri"/>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DEFE9"/>
                    </a:solidFill>
                  </a:tcPr>
                </a:tc>
                <a:extLst>
                  <a:ext uri="{0D108BD9-81ED-4DB2-BD59-A6C34878D82A}">
                    <a16:rowId xmlns:a16="http://schemas.microsoft.com/office/drawing/2014/main" xmlns="" val="10004"/>
                  </a:ext>
                </a:extLst>
              </a:tr>
              <a:tr h="645819">
                <a:tc>
                  <a:txBody>
                    <a:bodyPr/>
                    <a:lstStyle/>
                    <a:p>
                      <a:pPr marL="281940" marR="275590" indent="68580">
                        <a:lnSpc>
                          <a:spcPct val="100000"/>
                        </a:lnSpc>
                        <a:spcBef>
                          <a:spcPts val="260"/>
                        </a:spcBef>
                      </a:pPr>
                      <a:r>
                        <a:rPr sz="1800" b="1" dirty="0">
                          <a:solidFill>
                            <a:srgbClr val="C00000"/>
                          </a:solidFill>
                          <a:latin typeface="Calibri"/>
                          <a:cs typeface="Calibri"/>
                        </a:rPr>
                        <a:t>No of </a:t>
                      </a:r>
                      <a:r>
                        <a:rPr sz="1800" b="1" spc="5" dirty="0">
                          <a:solidFill>
                            <a:srgbClr val="C00000"/>
                          </a:solidFill>
                          <a:latin typeface="Calibri"/>
                          <a:cs typeface="Calibri"/>
                        </a:rPr>
                        <a:t> </a:t>
                      </a:r>
                      <a:r>
                        <a:rPr sz="1800" b="1" spc="-15" dirty="0">
                          <a:solidFill>
                            <a:srgbClr val="C00000"/>
                          </a:solidFill>
                          <a:latin typeface="Calibri"/>
                          <a:cs typeface="Calibri"/>
                        </a:rPr>
                        <a:t>t</a:t>
                      </a:r>
                      <a:r>
                        <a:rPr sz="1800" b="1" spc="-5" dirty="0">
                          <a:solidFill>
                            <a:srgbClr val="C00000"/>
                          </a:solidFill>
                          <a:latin typeface="Calibri"/>
                          <a:cs typeface="Calibri"/>
                        </a:rPr>
                        <a:t>a</a:t>
                      </a:r>
                      <a:r>
                        <a:rPr sz="1800" b="1" spc="-30" dirty="0">
                          <a:solidFill>
                            <a:srgbClr val="C00000"/>
                          </a:solidFill>
                          <a:latin typeface="Calibri"/>
                          <a:cs typeface="Calibri"/>
                        </a:rPr>
                        <a:t>rg</a:t>
                      </a:r>
                      <a:r>
                        <a:rPr sz="1800" b="1" spc="-10" dirty="0">
                          <a:solidFill>
                            <a:srgbClr val="C00000"/>
                          </a:solidFill>
                          <a:latin typeface="Calibri"/>
                          <a:cs typeface="Calibri"/>
                        </a:rPr>
                        <a:t>e</a:t>
                      </a:r>
                      <a:r>
                        <a:rPr sz="1800" b="1" dirty="0">
                          <a:solidFill>
                            <a:srgbClr val="C00000"/>
                          </a:solidFill>
                          <a:latin typeface="Calibri"/>
                          <a:cs typeface="Calibri"/>
                        </a:rPr>
                        <a:t>ts</a:t>
                      </a:r>
                      <a:endParaRPr sz="1800">
                        <a:latin typeface="Calibri"/>
                        <a:cs typeface="Calibri"/>
                      </a:endParaRPr>
                    </a:p>
                  </a:txBody>
                  <a:tcPr marL="0" marR="0" marT="330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CDDCF"/>
                    </a:solidFill>
                  </a:tcPr>
                </a:tc>
                <a:tc>
                  <a:txBody>
                    <a:bodyPr/>
                    <a:lstStyle/>
                    <a:p>
                      <a:pPr algn="ctr">
                        <a:lnSpc>
                          <a:spcPct val="100000"/>
                        </a:lnSpc>
                        <a:spcBef>
                          <a:spcPts val="1340"/>
                        </a:spcBef>
                      </a:pPr>
                      <a:r>
                        <a:rPr sz="1800" dirty="0">
                          <a:latin typeface="Calibri"/>
                          <a:cs typeface="Calibri"/>
                        </a:rPr>
                        <a:t>2</a:t>
                      </a:r>
                      <a:endParaRPr sz="1800">
                        <a:latin typeface="Calibri"/>
                        <a:cs typeface="Calibri"/>
                      </a:endParaRPr>
                    </a:p>
                  </a:txBody>
                  <a:tcPr marL="0" marR="0" marT="1701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CDDCF"/>
                    </a:solidFill>
                  </a:tcPr>
                </a:tc>
                <a:tc>
                  <a:txBody>
                    <a:bodyPr/>
                    <a:lstStyle/>
                    <a:p>
                      <a:pPr algn="ctr">
                        <a:lnSpc>
                          <a:spcPct val="100000"/>
                        </a:lnSpc>
                        <a:spcBef>
                          <a:spcPts val="1340"/>
                        </a:spcBef>
                      </a:pPr>
                      <a:r>
                        <a:rPr sz="1800" dirty="0">
                          <a:latin typeface="Calibri"/>
                          <a:cs typeface="Calibri"/>
                        </a:rPr>
                        <a:t>6</a:t>
                      </a:r>
                      <a:r>
                        <a:rPr sz="1800" spc="-40" dirty="0">
                          <a:latin typeface="Calibri"/>
                          <a:cs typeface="Calibri"/>
                        </a:rPr>
                        <a:t> </a:t>
                      </a:r>
                      <a:r>
                        <a:rPr sz="1800" spc="-5" dirty="0">
                          <a:latin typeface="Calibri"/>
                          <a:cs typeface="Calibri"/>
                        </a:rPr>
                        <a:t>goals</a:t>
                      </a:r>
                      <a:endParaRPr sz="1800">
                        <a:latin typeface="Calibri"/>
                        <a:cs typeface="Calibri"/>
                      </a:endParaRPr>
                    </a:p>
                  </a:txBody>
                  <a:tcPr marL="0" marR="0" marT="1701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CDDCF"/>
                    </a:solidFill>
                  </a:tcPr>
                </a:tc>
                <a:tc>
                  <a:txBody>
                    <a:bodyPr/>
                    <a:lstStyle/>
                    <a:p>
                      <a:pPr algn="ctr">
                        <a:lnSpc>
                          <a:spcPct val="100000"/>
                        </a:lnSpc>
                        <a:spcBef>
                          <a:spcPts val="1340"/>
                        </a:spcBef>
                      </a:pPr>
                      <a:r>
                        <a:rPr sz="1800" dirty="0">
                          <a:latin typeface="Calibri"/>
                          <a:cs typeface="Calibri"/>
                        </a:rPr>
                        <a:t>10</a:t>
                      </a:r>
                      <a:endParaRPr sz="1800">
                        <a:latin typeface="Calibri"/>
                        <a:cs typeface="Calibri"/>
                      </a:endParaRPr>
                    </a:p>
                  </a:txBody>
                  <a:tcPr marL="0" marR="0" marT="1701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CDDCF"/>
                    </a:solidFill>
                  </a:tcPr>
                </a:tc>
                <a:extLst>
                  <a:ext uri="{0D108BD9-81ED-4DB2-BD59-A6C34878D82A}">
                    <a16:rowId xmlns:a16="http://schemas.microsoft.com/office/drawing/2014/main" xmlns="" val="10005"/>
                  </a:ext>
                </a:extLst>
              </a:tr>
            </a:tbl>
          </a:graphicData>
        </a:graphic>
      </p:graphicFrame>
      <p:sp>
        <p:nvSpPr>
          <p:cNvPr id="4" name="object 4"/>
          <p:cNvSpPr txBox="1"/>
          <p:nvPr/>
        </p:nvSpPr>
        <p:spPr>
          <a:xfrm>
            <a:off x="5111805" y="6471141"/>
            <a:ext cx="3923665"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Calibri"/>
                <a:cs typeface="Calibri"/>
              </a:rPr>
              <a:t>(</a:t>
            </a:r>
            <a:r>
              <a:rPr sz="1400" spc="-10" dirty="0">
                <a:latin typeface="Calibri"/>
                <a:cs typeface="Calibri"/>
              </a:rPr>
              <a:t>Source:</a:t>
            </a:r>
            <a:r>
              <a:rPr sz="1400" spc="-15" dirty="0">
                <a:latin typeface="Calibri"/>
                <a:cs typeface="Calibri"/>
              </a:rPr>
              <a:t> </a:t>
            </a:r>
            <a:r>
              <a:rPr sz="1400" spc="-5" dirty="0">
                <a:latin typeface="Calibri"/>
                <a:cs typeface="Calibri"/>
              </a:rPr>
              <a:t>adaptation</a:t>
            </a:r>
            <a:r>
              <a:rPr sz="1400" spc="10" dirty="0">
                <a:latin typeface="Calibri"/>
                <a:cs typeface="Calibri"/>
              </a:rPr>
              <a:t> </a:t>
            </a:r>
            <a:r>
              <a:rPr sz="1400" spc="-5" dirty="0">
                <a:latin typeface="Calibri"/>
                <a:cs typeface="Calibri"/>
              </a:rPr>
              <a:t>from</a:t>
            </a:r>
            <a:r>
              <a:rPr sz="1400" spc="-25" dirty="0">
                <a:latin typeface="Calibri"/>
                <a:cs typeface="Calibri"/>
              </a:rPr>
              <a:t> </a:t>
            </a:r>
            <a:r>
              <a:rPr sz="1400" spc="-5" dirty="0">
                <a:latin typeface="Calibri"/>
                <a:cs typeface="Calibri"/>
              </a:rPr>
              <a:t>the PPT</a:t>
            </a:r>
            <a:r>
              <a:rPr sz="1400" dirty="0">
                <a:latin typeface="Calibri"/>
                <a:cs typeface="Calibri"/>
              </a:rPr>
              <a:t> </a:t>
            </a:r>
            <a:r>
              <a:rPr sz="1400" spc="-10" dirty="0">
                <a:latin typeface="Calibri"/>
                <a:cs typeface="Calibri"/>
              </a:rPr>
              <a:t>by</a:t>
            </a:r>
            <a:r>
              <a:rPr sz="1400" spc="5" dirty="0">
                <a:latin typeface="Calibri"/>
                <a:cs typeface="Calibri"/>
              </a:rPr>
              <a:t> </a:t>
            </a:r>
            <a:r>
              <a:rPr sz="1400" spc="-30" dirty="0">
                <a:latin typeface="Calibri"/>
                <a:cs typeface="Calibri"/>
              </a:rPr>
              <a:t>S.Tawil,</a:t>
            </a:r>
            <a:r>
              <a:rPr sz="1400" spc="-25" dirty="0">
                <a:latin typeface="Calibri"/>
                <a:cs typeface="Calibri"/>
              </a:rPr>
              <a:t> </a:t>
            </a:r>
            <a:r>
              <a:rPr sz="1400" spc="-5" dirty="0">
                <a:latin typeface="Calibri"/>
                <a:cs typeface="Calibri"/>
              </a:rPr>
              <a:t>UNESCO)</a:t>
            </a:r>
            <a:endParaRPr sz="1400">
              <a:latin typeface="Calibri"/>
              <a:cs typeface="Calibri"/>
            </a:endParaRPr>
          </a:p>
        </p:txBody>
      </p:sp>
      <p:sp>
        <p:nvSpPr>
          <p:cNvPr id="5" name="object 5"/>
          <p:cNvSpPr/>
          <p:nvPr/>
        </p:nvSpPr>
        <p:spPr>
          <a:xfrm>
            <a:off x="0" y="1412777"/>
            <a:ext cx="9144000" cy="0"/>
          </a:xfrm>
          <a:custGeom>
            <a:avLst/>
            <a:gdLst/>
            <a:ahLst/>
            <a:cxnLst/>
            <a:rect l="l" t="t" r="r" b="b"/>
            <a:pathLst>
              <a:path w="9144000">
                <a:moveTo>
                  <a:pt x="0" y="0"/>
                </a:moveTo>
                <a:lnTo>
                  <a:pt x="9144000" y="0"/>
                </a:lnTo>
              </a:path>
            </a:pathLst>
          </a:custGeom>
          <a:ln w="22225">
            <a:solidFill>
              <a:srgbClr val="C00000"/>
            </a:solidFill>
          </a:ln>
        </p:spPr>
        <p:txBody>
          <a:bodyPr wrap="square" lIns="0" tIns="0" rIns="0" bIns="0" rtlCol="0"/>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85989" y="1402085"/>
            <a:ext cx="4904740" cy="4968875"/>
          </a:xfrm>
          <a:prstGeom prst="rect">
            <a:avLst/>
          </a:prstGeom>
        </p:spPr>
        <p:txBody>
          <a:bodyPr vert="horz" wrap="square" lIns="0" tIns="180340" rIns="0" bIns="0" rtlCol="0">
            <a:spAutoFit/>
          </a:bodyPr>
          <a:lstStyle/>
          <a:p>
            <a:pPr marL="12700">
              <a:lnSpc>
                <a:spcPct val="100000"/>
              </a:lnSpc>
              <a:spcBef>
                <a:spcPts val="1420"/>
              </a:spcBef>
            </a:pPr>
            <a:r>
              <a:rPr sz="2400" spc="-10" dirty="0">
                <a:solidFill>
                  <a:srgbClr val="C00000"/>
                </a:solidFill>
                <a:latin typeface="Calibri"/>
                <a:cs typeface="Calibri"/>
              </a:rPr>
              <a:t>Outcome</a:t>
            </a:r>
            <a:r>
              <a:rPr sz="2400" spc="-60" dirty="0">
                <a:solidFill>
                  <a:srgbClr val="C00000"/>
                </a:solidFill>
                <a:latin typeface="Calibri"/>
                <a:cs typeface="Calibri"/>
              </a:rPr>
              <a:t> </a:t>
            </a:r>
            <a:r>
              <a:rPr sz="2400" spc="-40" dirty="0">
                <a:solidFill>
                  <a:srgbClr val="C00000"/>
                </a:solidFill>
                <a:latin typeface="Calibri"/>
                <a:cs typeface="Calibri"/>
              </a:rPr>
              <a:t>Targets </a:t>
            </a:r>
            <a:r>
              <a:rPr sz="2400" spc="-5" dirty="0">
                <a:solidFill>
                  <a:srgbClr val="C00000"/>
                </a:solidFill>
                <a:latin typeface="Calibri"/>
                <a:cs typeface="Calibri"/>
              </a:rPr>
              <a:t>[7]</a:t>
            </a:r>
            <a:endParaRPr sz="2400">
              <a:latin typeface="Calibri"/>
              <a:cs typeface="Calibri"/>
            </a:endParaRPr>
          </a:p>
          <a:p>
            <a:pPr marL="390525" lvl="1" indent="-378460">
              <a:lnSpc>
                <a:spcPct val="100000"/>
              </a:lnSpc>
              <a:spcBef>
                <a:spcPts val="1110"/>
              </a:spcBef>
              <a:buClr>
                <a:srgbClr val="C00000"/>
              </a:buClr>
              <a:buAutoNum type="arabicPeriod"/>
              <a:tabLst>
                <a:tab pos="391160" algn="l"/>
              </a:tabLst>
            </a:pPr>
            <a:r>
              <a:rPr sz="2000" spc="-5" dirty="0">
                <a:solidFill>
                  <a:srgbClr val="1F497D"/>
                </a:solidFill>
                <a:latin typeface="Calibri"/>
                <a:cs typeface="Calibri"/>
              </a:rPr>
              <a:t>Quality</a:t>
            </a:r>
            <a:r>
              <a:rPr sz="2000" spc="5" dirty="0">
                <a:solidFill>
                  <a:srgbClr val="1F497D"/>
                </a:solidFill>
                <a:latin typeface="Calibri"/>
                <a:cs typeface="Calibri"/>
              </a:rPr>
              <a:t> </a:t>
            </a:r>
            <a:r>
              <a:rPr sz="2000" spc="-5" dirty="0">
                <a:solidFill>
                  <a:srgbClr val="1F497D"/>
                </a:solidFill>
                <a:latin typeface="Calibri"/>
                <a:cs typeface="Calibri"/>
              </a:rPr>
              <a:t>primary/secondary</a:t>
            </a:r>
            <a:r>
              <a:rPr sz="2000" spc="-30" dirty="0">
                <a:solidFill>
                  <a:srgbClr val="1F497D"/>
                </a:solidFill>
                <a:latin typeface="Calibri"/>
                <a:cs typeface="Calibri"/>
              </a:rPr>
              <a:t> </a:t>
            </a:r>
            <a:r>
              <a:rPr sz="2000" spc="-5" dirty="0">
                <a:solidFill>
                  <a:srgbClr val="1F497D"/>
                </a:solidFill>
                <a:latin typeface="Calibri"/>
                <a:cs typeface="Calibri"/>
              </a:rPr>
              <a:t>education</a:t>
            </a:r>
            <a:r>
              <a:rPr sz="2000" dirty="0">
                <a:solidFill>
                  <a:srgbClr val="1F497D"/>
                </a:solidFill>
                <a:latin typeface="Calibri"/>
                <a:cs typeface="Calibri"/>
              </a:rPr>
              <a:t> </a:t>
            </a:r>
            <a:r>
              <a:rPr sz="2000" spc="-15" dirty="0">
                <a:solidFill>
                  <a:srgbClr val="1F497D"/>
                </a:solidFill>
                <a:latin typeface="Calibri"/>
                <a:cs typeface="Calibri"/>
              </a:rPr>
              <a:t>for </a:t>
            </a:r>
            <a:r>
              <a:rPr sz="2000" spc="-5" dirty="0">
                <a:solidFill>
                  <a:srgbClr val="1F497D"/>
                </a:solidFill>
                <a:latin typeface="Calibri"/>
                <a:cs typeface="Calibri"/>
              </a:rPr>
              <a:t>all</a:t>
            </a:r>
            <a:endParaRPr sz="2000">
              <a:latin typeface="Calibri"/>
              <a:cs typeface="Calibri"/>
            </a:endParaRPr>
          </a:p>
          <a:p>
            <a:pPr lvl="1">
              <a:lnSpc>
                <a:spcPct val="100000"/>
              </a:lnSpc>
              <a:spcBef>
                <a:spcPts val="20"/>
              </a:spcBef>
              <a:buClr>
                <a:srgbClr val="C00000"/>
              </a:buClr>
              <a:buFont typeface="Calibri"/>
              <a:buAutoNum type="arabicPeriod"/>
            </a:pPr>
            <a:endParaRPr sz="1950">
              <a:latin typeface="Calibri"/>
              <a:cs typeface="Calibri"/>
            </a:endParaRPr>
          </a:p>
          <a:p>
            <a:pPr marL="390525" lvl="1" indent="-378460">
              <a:lnSpc>
                <a:spcPct val="100000"/>
              </a:lnSpc>
              <a:buClr>
                <a:srgbClr val="C00000"/>
              </a:buClr>
              <a:buAutoNum type="arabicPeriod"/>
              <a:tabLst>
                <a:tab pos="391160" algn="l"/>
              </a:tabLst>
            </a:pPr>
            <a:r>
              <a:rPr sz="2000" spc="-10" dirty="0">
                <a:solidFill>
                  <a:srgbClr val="1F497D"/>
                </a:solidFill>
                <a:latin typeface="Calibri"/>
                <a:cs typeface="Calibri"/>
              </a:rPr>
              <a:t>Early </a:t>
            </a:r>
            <a:r>
              <a:rPr sz="2000" spc="-5" dirty="0">
                <a:solidFill>
                  <a:srgbClr val="1F497D"/>
                </a:solidFill>
                <a:latin typeface="Calibri"/>
                <a:cs typeface="Calibri"/>
              </a:rPr>
              <a:t>childhood</a:t>
            </a:r>
            <a:r>
              <a:rPr sz="2000" spc="420" dirty="0">
                <a:solidFill>
                  <a:srgbClr val="1F497D"/>
                </a:solidFill>
                <a:latin typeface="Calibri"/>
                <a:cs typeface="Calibri"/>
              </a:rPr>
              <a:t> </a:t>
            </a:r>
            <a:r>
              <a:rPr sz="2000" dirty="0">
                <a:solidFill>
                  <a:srgbClr val="1F497D"/>
                </a:solidFill>
                <a:latin typeface="Calibri"/>
                <a:cs typeface="Calibri"/>
              </a:rPr>
              <a:t>&amp;</a:t>
            </a:r>
            <a:r>
              <a:rPr sz="2000" spc="-10" dirty="0">
                <a:solidFill>
                  <a:srgbClr val="1F497D"/>
                </a:solidFill>
                <a:latin typeface="Calibri"/>
                <a:cs typeface="Calibri"/>
              </a:rPr>
              <a:t> </a:t>
            </a:r>
            <a:r>
              <a:rPr sz="2000" spc="-5" dirty="0">
                <a:solidFill>
                  <a:srgbClr val="1F497D"/>
                </a:solidFill>
                <a:latin typeface="Calibri"/>
                <a:cs typeface="Calibri"/>
              </a:rPr>
              <a:t>pre-primary</a:t>
            </a:r>
            <a:r>
              <a:rPr sz="2000" spc="5" dirty="0">
                <a:solidFill>
                  <a:srgbClr val="1F497D"/>
                </a:solidFill>
                <a:latin typeface="Calibri"/>
                <a:cs typeface="Calibri"/>
              </a:rPr>
              <a:t> </a:t>
            </a:r>
            <a:r>
              <a:rPr sz="2000" spc="-5" dirty="0">
                <a:solidFill>
                  <a:srgbClr val="1F497D"/>
                </a:solidFill>
                <a:latin typeface="Calibri"/>
                <a:cs typeface="Calibri"/>
              </a:rPr>
              <a:t>education</a:t>
            </a:r>
            <a:endParaRPr sz="2000">
              <a:latin typeface="Calibri"/>
              <a:cs typeface="Calibri"/>
            </a:endParaRPr>
          </a:p>
          <a:p>
            <a:pPr lvl="1">
              <a:lnSpc>
                <a:spcPct val="100000"/>
              </a:lnSpc>
              <a:spcBef>
                <a:spcPts val="20"/>
              </a:spcBef>
              <a:buClr>
                <a:srgbClr val="C00000"/>
              </a:buClr>
              <a:buFont typeface="Calibri"/>
              <a:buAutoNum type="arabicPeriod"/>
            </a:pPr>
            <a:endParaRPr sz="1950">
              <a:latin typeface="Calibri"/>
              <a:cs typeface="Calibri"/>
            </a:endParaRPr>
          </a:p>
          <a:p>
            <a:pPr marL="390525" lvl="1" indent="-378460">
              <a:lnSpc>
                <a:spcPct val="100000"/>
              </a:lnSpc>
              <a:buClr>
                <a:srgbClr val="C00000"/>
              </a:buClr>
              <a:buAutoNum type="arabicPeriod"/>
              <a:tabLst>
                <a:tab pos="391160" algn="l"/>
              </a:tabLst>
            </a:pPr>
            <a:r>
              <a:rPr sz="2000" spc="-5" dirty="0">
                <a:solidFill>
                  <a:srgbClr val="1F497D"/>
                </a:solidFill>
                <a:latin typeface="Calibri"/>
                <a:cs typeface="Calibri"/>
              </a:rPr>
              <a:t>Equal</a:t>
            </a:r>
            <a:r>
              <a:rPr sz="2000" spc="-35" dirty="0">
                <a:solidFill>
                  <a:srgbClr val="1F497D"/>
                </a:solidFill>
                <a:latin typeface="Calibri"/>
                <a:cs typeface="Calibri"/>
              </a:rPr>
              <a:t> </a:t>
            </a:r>
            <a:r>
              <a:rPr sz="2000" dirty="0">
                <a:solidFill>
                  <a:srgbClr val="1F497D"/>
                </a:solidFill>
                <a:latin typeface="Calibri"/>
                <a:cs typeface="Calibri"/>
              </a:rPr>
              <a:t>access </a:t>
            </a:r>
            <a:r>
              <a:rPr sz="2000" spc="-15" dirty="0">
                <a:solidFill>
                  <a:srgbClr val="1F497D"/>
                </a:solidFill>
                <a:latin typeface="Calibri"/>
                <a:cs typeface="Calibri"/>
              </a:rPr>
              <a:t>to </a:t>
            </a:r>
            <a:r>
              <a:rPr sz="2000" dirty="0">
                <a:solidFill>
                  <a:srgbClr val="1F497D"/>
                </a:solidFill>
                <a:latin typeface="Calibri"/>
                <a:cs typeface="Calibri"/>
              </a:rPr>
              <a:t>TVET</a:t>
            </a:r>
            <a:r>
              <a:rPr sz="2000" spc="-20" dirty="0">
                <a:solidFill>
                  <a:srgbClr val="1F497D"/>
                </a:solidFill>
                <a:latin typeface="Calibri"/>
                <a:cs typeface="Calibri"/>
              </a:rPr>
              <a:t> </a:t>
            </a:r>
            <a:r>
              <a:rPr sz="2000" dirty="0">
                <a:solidFill>
                  <a:srgbClr val="1F497D"/>
                </a:solidFill>
                <a:latin typeface="Calibri"/>
                <a:cs typeface="Calibri"/>
              </a:rPr>
              <a:t>&amp;</a:t>
            </a:r>
            <a:r>
              <a:rPr sz="2000" spc="-20" dirty="0">
                <a:solidFill>
                  <a:srgbClr val="1F497D"/>
                </a:solidFill>
                <a:latin typeface="Calibri"/>
                <a:cs typeface="Calibri"/>
              </a:rPr>
              <a:t> </a:t>
            </a:r>
            <a:r>
              <a:rPr sz="2000" dirty="0">
                <a:solidFill>
                  <a:srgbClr val="1F497D"/>
                </a:solidFill>
                <a:latin typeface="Calibri"/>
                <a:cs typeface="Calibri"/>
              </a:rPr>
              <a:t>higher</a:t>
            </a:r>
            <a:r>
              <a:rPr sz="2000" spc="-35" dirty="0">
                <a:solidFill>
                  <a:srgbClr val="1F497D"/>
                </a:solidFill>
                <a:latin typeface="Calibri"/>
                <a:cs typeface="Calibri"/>
              </a:rPr>
              <a:t> </a:t>
            </a:r>
            <a:r>
              <a:rPr sz="2000" spc="-5" dirty="0">
                <a:solidFill>
                  <a:srgbClr val="1F497D"/>
                </a:solidFill>
                <a:latin typeface="Calibri"/>
                <a:cs typeface="Calibri"/>
              </a:rPr>
              <a:t>education</a:t>
            </a:r>
            <a:endParaRPr sz="2000">
              <a:latin typeface="Calibri"/>
              <a:cs typeface="Calibri"/>
            </a:endParaRPr>
          </a:p>
          <a:p>
            <a:pPr lvl="1">
              <a:lnSpc>
                <a:spcPct val="100000"/>
              </a:lnSpc>
              <a:spcBef>
                <a:spcPts val="20"/>
              </a:spcBef>
              <a:buClr>
                <a:srgbClr val="C00000"/>
              </a:buClr>
              <a:buFont typeface="Calibri"/>
              <a:buAutoNum type="arabicPeriod"/>
            </a:pPr>
            <a:endParaRPr sz="1950">
              <a:latin typeface="Calibri"/>
              <a:cs typeface="Calibri"/>
            </a:endParaRPr>
          </a:p>
          <a:p>
            <a:pPr marL="390525" lvl="1" indent="-378460">
              <a:lnSpc>
                <a:spcPct val="100000"/>
              </a:lnSpc>
              <a:buClr>
                <a:srgbClr val="C00000"/>
              </a:buClr>
              <a:buAutoNum type="arabicPeriod"/>
              <a:tabLst>
                <a:tab pos="391160" algn="l"/>
              </a:tabLst>
            </a:pPr>
            <a:r>
              <a:rPr sz="2000" spc="-15" dirty="0">
                <a:solidFill>
                  <a:srgbClr val="1F497D"/>
                </a:solidFill>
                <a:latin typeface="Calibri"/>
                <a:cs typeface="Calibri"/>
              </a:rPr>
              <a:t>Relevant </a:t>
            </a:r>
            <a:r>
              <a:rPr sz="2000" spc="-5" dirty="0">
                <a:solidFill>
                  <a:srgbClr val="1F497D"/>
                </a:solidFill>
                <a:latin typeface="Calibri"/>
                <a:cs typeface="Calibri"/>
              </a:rPr>
              <a:t>skills</a:t>
            </a:r>
            <a:r>
              <a:rPr sz="2000" spc="15" dirty="0">
                <a:solidFill>
                  <a:srgbClr val="1F497D"/>
                </a:solidFill>
                <a:latin typeface="Calibri"/>
                <a:cs typeface="Calibri"/>
              </a:rPr>
              <a:t> </a:t>
            </a:r>
            <a:r>
              <a:rPr sz="2000" spc="-15" dirty="0">
                <a:solidFill>
                  <a:srgbClr val="1F497D"/>
                </a:solidFill>
                <a:latin typeface="Calibri"/>
                <a:cs typeface="Calibri"/>
              </a:rPr>
              <a:t>for</a:t>
            </a:r>
            <a:r>
              <a:rPr sz="2000" spc="-30" dirty="0">
                <a:solidFill>
                  <a:srgbClr val="1F497D"/>
                </a:solidFill>
                <a:latin typeface="Calibri"/>
                <a:cs typeface="Calibri"/>
              </a:rPr>
              <a:t> </a:t>
            </a:r>
            <a:r>
              <a:rPr sz="2000" spc="-10" dirty="0">
                <a:solidFill>
                  <a:srgbClr val="1F497D"/>
                </a:solidFill>
                <a:latin typeface="Calibri"/>
                <a:cs typeface="Calibri"/>
              </a:rPr>
              <a:t>work</a:t>
            </a:r>
            <a:endParaRPr sz="2000">
              <a:latin typeface="Calibri"/>
              <a:cs typeface="Calibri"/>
            </a:endParaRPr>
          </a:p>
          <a:p>
            <a:pPr lvl="1">
              <a:lnSpc>
                <a:spcPct val="100000"/>
              </a:lnSpc>
              <a:spcBef>
                <a:spcPts val="25"/>
              </a:spcBef>
              <a:buClr>
                <a:srgbClr val="C00000"/>
              </a:buClr>
              <a:buFont typeface="Calibri"/>
              <a:buAutoNum type="arabicPeriod"/>
            </a:pPr>
            <a:endParaRPr sz="1950">
              <a:latin typeface="Calibri"/>
              <a:cs typeface="Calibri"/>
            </a:endParaRPr>
          </a:p>
          <a:p>
            <a:pPr marL="390525" lvl="1" indent="-378460">
              <a:lnSpc>
                <a:spcPct val="100000"/>
              </a:lnSpc>
              <a:buClr>
                <a:srgbClr val="C00000"/>
              </a:buClr>
              <a:buAutoNum type="arabicPeriod"/>
              <a:tabLst>
                <a:tab pos="391160" algn="l"/>
              </a:tabLst>
            </a:pPr>
            <a:r>
              <a:rPr sz="2000" spc="-5" dirty="0">
                <a:solidFill>
                  <a:srgbClr val="1F497D"/>
                </a:solidFill>
                <a:latin typeface="Calibri"/>
                <a:cs typeface="Calibri"/>
              </a:rPr>
              <a:t>Gender</a:t>
            </a:r>
            <a:r>
              <a:rPr sz="2000" dirty="0">
                <a:solidFill>
                  <a:srgbClr val="1F497D"/>
                </a:solidFill>
                <a:latin typeface="Calibri"/>
                <a:cs typeface="Calibri"/>
              </a:rPr>
              <a:t> </a:t>
            </a:r>
            <a:r>
              <a:rPr sz="2000" spc="-5" dirty="0">
                <a:solidFill>
                  <a:srgbClr val="1F497D"/>
                </a:solidFill>
                <a:latin typeface="Calibri"/>
                <a:cs typeface="Calibri"/>
              </a:rPr>
              <a:t>equality </a:t>
            </a:r>
            <a:r>
              <a:rPr sz="2000" dirty="0">
                <a:solidFill>
                  <a:srgbClr val="1F497D"/>
                </a:solidFill>
                <a:latin typeface="Calibri"/>
                <a:cs typeface="Calibri"/>
              </a:rPr>
              <a:t>&amp;</a:t>
            </a:r>
            <a:r>
              <a:rPr sz="2000" spc="-10" dirty="0">
                <a:solidFill>
                  <a:srgbClr val="1F497D"/>
                </a:solidFill>
                <a:latin typeface="Calibri"/>
                <a:cs typeface="Calibri"/>
              </a:rPr>
              <a:t> </a:t>
            </a:r>
            <a:r>
              <a:rPr sz="2000" spc="-5" dirty="0">
                <a:solidFill>
                  <a:srgbClr val="1F497D"/>
                </a:solidFill>
                <a:latin typeface="Calibri"/>
                <a:cs typeface="Calibri"/>
              </a:rPr>
              <a:t>equal</a:t>
            </a:r>
            <a:r>
              <a:rPr sz="2000" dirty="0">
                <a:solidFill>
                  <a:srgbClr val="1F497D"/>
                </a:solidFill>
                <a:latin typeface="Calibri"/>
                <a:cs typeface="Calibri"/>
              </a:rPr>
              <a:t> access</a:t>
            </a:r>
            <a:r>
              <a:rPr sz="2000" spc="10" dirty="0">
                <a:solidFill>
                  <a:srgbClr val="1F497D"/>
                </a:solidFill>
                <a:latin typeface="Calibri"/>
                <a:cs typeface="Calibri"/>
              </a:rPr>
              <a:t> </a:t>
            </a:r>
            <a:r>
              <a:rPr sz="2000" spc="-15" dirty="0">
                <a:solidFill>
                  <a:srgbClr val="1F497D"/>
                </a:solidFill>
                <a:latin typeface="Calibri"/>
                <a:cs typeface="Calibri"/>
              </a:rPr>
              <a:t>for</a:t>
            </a:r>
            <a:r>
              <a:rPr sz="2000" spc="-25" dirty="0">
                <a:solidFill>
                  <a:srgbClr val="1F497D"/>
                </a:solidFill>
                <a:latin typeface="Calibri"/>
                <a:cs typeface="Calibri"/>
              </a:rPr>
              <a:t> </a:t>
            </a:r>
            <a:r>
              <a:rPr sz="2000" spc="-5" dirty="0">
                <a:solidFill>
                  <a:srgbClr val="1F497D"/>
                </a:solidFill>
                <a:latin typeface="Calibri"/>
                <a:cs typeface="Calibri"/>
              </a:rPr>
              <a:t>all</a:t>
            </a:r>
            <a:endParaRPr sz="2000">
              <a:latin typeface="Calibri"/>
              <a:cs typeface="Calibri"/>
            </a:endParaRPr>
          </a:p>
          <a:p>
            <a:pPr lvl="1">
              <a:lnSpc>
                <a:spcPct val="100000"/>
              </a:lnSpc>
              <a:spcBef>
                <a:spcPts val="20"/>
              </a:spcBef>
              <a:buClr>
                <a:srgbClr val="C00000"/>
              </a:buClr>
              <a:buFont typeface="Calibri"/>
              <a:buAutoNum type="arabicPeriod"/>
            </a:pPr>
            <a:endParaRPr sz="1950">
              <a:latin typeface="Calibri"/>
              <a:cs typeface="Calibri"/>
            </a:endParaRPr>
          </a:p>
          <a:p>
            <a:pPr marL="390525" lvl="1" indent="-378460">
              <a:lnSpc>
                <a:spcPct val="100000"/>
              </a:lnSpc>
              <a:buClr>
                <a:srgbClr val="C00000"/>
              </a:buClr>
              <a:buAutoNum type="arabicPeriod"/>
              <a:tabLst>
                <a:tab pos="391160" algn="l"/>
              </a:tabLst>
            </a:pPr>
            <a:r>
              <a:rPr sz="2000" spc="-35" dirty="0">
                <a:solidFill>
                  <a:srgbClr val="1F497D"/>
                </a:solidFill>
                <a:latin typeface="Calibri"/>
                <a:cs typeface="Calibri"/>
              </a:rPr>
              <a:t>Youth </a:t>
            </a:r>
            <a:r>
              <a:rPr sz="2000" dirty="0">
                <a:solidFill>
                  <a:srgbClr val="1F497D"/>
                </a:solidFill>
                <a:latin typeface="Calibri"/>
                <a:cs typeface="Calibri"/>
              </a:rPr>
              <a:t>and</a:t>
            </a:r>
            <a:r>
              <a:rPr sz="2000" spc="-20" dirty="0">
                <a:solidFill>
                  <a:srgbClr val="1F497D"/>
                </a:solidFill>
                <a:latin typeface="Calibri"/>
                <a:cs typeface="Calibri"/>
              </a:rPr>
              <a:t> </a:t>
            </a:r>
            <a:r>
              <a:rPr sz="2000" dirty="0">
                <a:solidFill>
                  <a:srgbClr val="1F497D"/>
                </a:solidFill>
                <a:latin typeface="Calibri"/>
                <a:cs typeface="Calibri"/>
              </a:rPr>
              <a:t>adult</a:t>
            </a:r>
            <a:r>
              <a:rPr sz="2000" spc="-25" dirty="0">
                <a:solidFill>
                  <a:srgbClr val="1F497D"/>
                </a:solidFill>
                <a:latin typeface="Calibri"/>
                <a:cs typeface="Calibri"/>
              </a:rPr>
              <a:t> </a:t>
            </a:r>
            <a:r>
              <a:rPr sz="2000" spc="-10" dirty="0">
                <a:solidFill>
                  <a:srgbClr val="1F497D"/>
                </a:solidFill>
                <a:latin typeface="Calibri"/>
                <a:cs typeface="Calibri"/>
              </a:rPr>
              <a:t>literacy</a:t>
            </a:r>
            <a:endParaRPr sz="2000">
              <a:latin typeface="Calibri"/>
              <a:cs typeface="Calibri"/>
            </a:endParaRPr>
          </a:p>
          <a:p>
            <a:pPr lvl="1">
              <a:lnSpc>
                <a:spcPct val="100000"/>
              </a:lnSpc>
              <a:spcBef>
                <a:spcPts val="20"/>
              </a:spcBef>
              <a:buClr>
                <a:srgbClr val="C00000"/>
              </a:buClr>
              <a:buFont typeface="Calibri"/>
              <a:buAutoNum type="arabicPeriod"/>
            </a:pPr>
            <a:endParaRPr sz="1950">
              <a:latin typeface="Calibri"/>
              <a:cs typeface="Calibri"/>
            </a:endParaRPr>
          </a:p>
          <a:p>
            <a:pPr marL="12700" marR="1250315" lvl="1">
              <a:lnSpc>
                <a:spcPct val="100000"/>
              </a:lnSpc>
              <a:buClr>
                <a:srgbClr val="C00000"/>
              </a:buClr>
              <a:buAutoNum type="arabicPeriod"/>
              <a:tabLst>
                <a:tab pos="391160" algn="l"/>
              </a:tabLst>
            </a:pPr>
            <a:r>
              <a:rPr sz="2000" spc="-5" dirty="0">
                <a:solidFill>
                  <a:srgbClr val="1F497D"/>
                </a:solidFill>
                <a:latin typeface="Calibri"/>
                <a:cs typeface="Calibri"/>
              </a:rPr>
              <a:t>Global </a:t>
            </a:r>
            <a:r>
              <a:rPr sz="2000" spc="-10" dirty="0">
                <a:solidFill>
                  <a:srgbClr val="1F497D"/>
                </a:solidFill>
                <a:latin typeface="Calibri"/>
                <a:cs typeface="Calibri"/>
              </a:rPr>
              <a:t>citizenship</a:t>
            </a:r>
            <a:r>
              <a:rPr sz="2000" dirty="0">
                <a:solidFill>
                  <a:srgbClr val="1F497D"/>
                </a:solidFill>
                <a:latin typeface="Calibri"/>
                <a:cs typeface="Calibri"/>
              </a:rPr>
              <a:t> </a:t>
            </a:r>
            <a:r>
              <a:rPr sz="2000" spc="-5" dirty="0">
                <a:solidFill>
                  <a:srgbClr val="1F497D"/>
                </a:solidFill>
                <a:latin typeface="Calibri"/>
                <a:cs typeface="Calibri"/>
              </a:rPr>
              <a:t>education</a:t>
            </a:r>
            <a:r>
              <a:rPr sz="2000" spc="-10" dirty="0">
                <a:solidFill>
                  <a:srgbClr val="1F497D"/>
                </a:solidFill>
                <a:latin typeface="Calibri"/>
                <a:cs typeface="Calibri"/>
              </a:rPr>
              <a:t> </a:t>
            </a:r>
            <a:r>
              <a:rPr sz="2000" spc="-15" dirty="0">
                <a:solidFill>
                  <a:srgbClr val="1F497D"/>
                </a:solidFill>
                <a:latin typeface="Calibri"/>
                <a:cs typeface="Calibri"/>
              </a:rPr>
              <a:t>for </a:t>
            </a:r>
            <a:r>
              <a:rPr sz="2000" spc="-434" dirty="0">
                <a:solidFill>
                  <a:srgbClr val="1F497D"/>
                </a:solidFill>
                <a:latin typeface="Calibri"/>
                <a:cs typeface="Calibri"/>
              </a:rPr>
              <a:t> </a:t>
            </a:r>
            <a:r>
              <a:rPr sz="2000" spc="-5" dirty="0">
                <a:solidFill>
                  <a:srgbClr val="1F497D"/>
                </a:solidFill>
                <a:latin typeface="Calibri"/>
                <a:cs typeface="Calibri"/>
              </a:rPr>
              <a:t>sustainability</a:t>
            </a:r>
            <a:endParaRPr sz="2000">
              <a:latin typeface="Calibri"/>
              <a:cs typeface="Calibri"/>
            </a:endParaRPr>
          </a:p>
        </p:txBody>
      </p:sp>
      <p:sp>
        <p:nvSpPr>
          <p:cNvPr id="3" name="object 3"/>
          <p:cNvSpPr txBox="1"/>
          <p:nvPr/>
        </p:nvSpPr>
        <p:spPr>
          <a:xfrm>
            <a:off x="5442598" y="1455358"/>
            <a:ext cx="3466465" cy="2572385"/>
          </a:xfrm>
          <a:prstGeom prst="rect">
            <a:avLst/>
          </a:prstGeom>
        </p:spPr>
        <p:txBody>
          <a:bodyPr vert="horz" wrap="square" lIns="0" tIns="182245" rIns="0" bIns="0" rtlCol="0">
            <a:spAutoFit/>
          </a:bodyPr>
          <a:lstStyle/>
          <a:p>
            <a:pPr marL="12700">
              <a:lnSpc>
                <a:spcPct val="100000"/>
              </a:lnSpc>
              <a:spcBef>
                <a:spcPts val="1435"/>
              </a:spcBef>
            </a:pPr>
            <a:r>
              <a:rPr sz="2000" dirty="0">
                <a:solidFill>
                  <a:srgbClr val="C00000"/>
                </a:solidFill>
                <a:latin typeface="Calibri"/>
                <a:cs typeface="Calibri"/>
              </a:rPr>
              <a:t>Means</a:t>
            </a:r>
            <a:r>
              <a:rPr sz="2000" spc="-10" dirty="0">
                <a:solidFill>
                  <a:srgbClr val="C00000"/>
                </a:solidFill>
                <a:latin typeface="Calibri"/>
                <a:cs typeface="Calibri"/>
              </a:rPr>
              <a:t> </a:t>
            </a:r>
            <a:r>
              <a:rPr sz="2000" spc="-5" dirty="0">
                <a:solidFill>
                  <a:srgbClr val="C00000"/>
                </a:solidFill>
                <a:latin typeface="Calibri"/>
                <a:cs typeface="Calibri"/>
              </a:rPr>
              <a:t>of</a:t>
            </a:r>
            <a:r>
              <a:rPr sz="2000" spc="-15" dirty="0">
                <a:solidFill>
                  <a:srgbClr val="C00000"/>
                </a:solidFill>
                <a:latin typeface="Calibri"/>
                <a:cs typeface="Calibri"/>
              </a:rPr>
              <a:t> </a:t>
            </a:r>
            <a:r>
              <a:rPr sz="2000" spc="-10" dirty="0">
                <a:solidFill>
                  <a:srgbClr val="C00000"/>
                </a:solidFill>
                <a:latin typeface="Calibri"/>
                <a:cs typeface="Calibri"/>
              </a:rPr>
              <a:t>implementation</a:t>
            </a:r>
            <a:r>
              <a:rPr sz="2000" spc="25" dirty="0">
                <a:solidFill>
                  <a:srgbClr val="C00000"/>
                </a:solidFill>
                <a:latin typeface="Calibri"/>
                <a:cs typeface="Calibri"/>
              </a:rPr>
              <a:t> </a:t>
            </a:r>
            <a:r>
              <a:rPr sz="2000" spc="-5" dirty="0">
                <a:solidFill>
                  <a:srgbClr val="C00000"/>
                </a:solidFill>
                <a:latin typeface="Calibri"/>
                <a:cs typeface="Calibri"/>
              </a:rPr>
              <a:t>[3]</a:t>
            </a:r>
            <a:endParaRPr sz="2000">
              <a:latin typeface="Calibri"/>
              <a:cs typeface="Calibri"/>
            </a:endParaRPr>
          </a:p>
          <a:p>
            <a:pPr marL="12700" marR="852169" lvl="1">
              <a:lnSpc>
                <a:spcPct val="100000"/>
              </a:lnSpc>
              <a:spcBef>
                <a:spcPts val="1195"/>
              </a:spcBef>
              <a:buAutoNum type="alphaLcPeriod"/>
              <a:tabLst>
                <a:tab pos="347980" algn="l"/>
              </a:tabLst>
            </a:pPr>
            <a:r>
              <a:rPr sz="1800" spc="-20" dirty="0">
                <a:solidFill>
                  <a:srgbClr val="1F497D"/>
                </a:solidFill>
                <a:latin typeface="Calibri"/>
                <a:cs typeface="Calibri"/>
              </a:rPr>
              <a:t>Safe </a:t>
            </a:r>
            <a:r>
              <a:rPr sz="1800" dirty="0">
                <a:solidFill>
                  <a:srgbClr val="1F497D"/>
                </a:solidFill>
                <a:latin typeface="Calibri"/>
                <a:cs typeface="Calibri"/>
              </a:rPr>
              <a:t>&amp; </a:t>
            </a:r>
            <a:r>
              <a:rPr sz="1800" spc="-5" dirty="0">
                <a:solidFill>
                  <a:srgbClr val="1F497D"/>
                </a:solidFill>
                <a:latin typeface="Calibri"/>
                <a:cs typeface="Calibri"/>
              </a:rPr>
              <a:t>inclusive learning </a:t>
            </a:r>
            <a:r>
              <a:rPr sz="1800" spc="-395" dirty="0">
                <a:solidFill>
                  <a:srgbClr val="1F497D"/>
                </a:solidFill>
                <a:latin typeface="Calibri"/>
                <a:cs typeface="Calibri"/>
              </a:rPr>
              <a:t> </a:t>
            </a:r>
            <a:r>
              <a:rPr sz="1800" spc="-10" dirty="0">
                <a:solidFill>
                  <a:srgbClr val="1F497D"/>
                </a:solidFill>
                <a:latin typeface="Calibri"/>
                <a:cs typeface="Calibri"/>
              </a:rPr>
              <a:t>environments</a:t>
            </a:r>
            <a:endParaRPr sz="1800">
              <a:latin typeface="Calibri"/>
              <a:cs typeface="Calibri"/>
            </a:endParaRPr>
          </a:p>
          <a:p>
            <a:pPr lvl="1">
              <a:lnSpc>
                <a:spcPct val="100000"/>
              </a:lnSpc>
              <a:spcBef>
                <a:spcPts val="25"/>
              </a:spcBef>
              <a:buClr>
                <a:srgbClr val="1F497D"/>
              </a:buClr>
              <a:buFont typeface="Calibri"/>
              <a:buAutoNum type="alphaLcPeriod"/>
            </a:pPr>
            <a:endParaRPr sz="1750">
              <a:latin typeface="Calibri"/>
              <a:cs typeface="Calibri"/>
            </a:endParaRPr>
          </a:p>
          <a:p>
            <a:pPr marL="358775" lvl="1" indent="-346710">
              <a:lnSpc>
                <a:spcPct val="100000"/>
              </a:lnSpc>
              <a:buAutoNum type="alphaLcPeriod"/>
              <a:tabLst>
                <a:tab pos="359410" algn="l"/>
              </a:tabLst>
            </a:pPr>
            <a:r>
              <a:rPr sz="1800" spc="-10" dirty="0">
                <a:solidFill>
                  <a:srgbClr val="1F497D"/>
                </a:solidFill>
                <a:latin typeface="Calibri"/>
                <a:cs typeface="Calibri"/>
              </a:rPr>
              <a:t>Scholarships</a:t>
            </a:r>
            <a:r>
              <a:rPr sz="1800" spc="15" dirty="0">
                <a:solidFill>
                  <a:srgbClr val="1F497D"/>
                </a:solidFill>
                <a:latin typeface="Calibri"/>
                <a:cs typeface="Calibri"/>
              </a:rPr>
              <a:t> </a:t>
            </a:r>
            <a:r>
              <a:rPr sz="1800" spc="-15" dirty="0">
                <a:solidFill>
                  <a:srgbClr val="1F497D"/>
                </a:solidFill>
                <a:latin typeface="Calibri"/>
                <a:cs typeface="Calibri"/>
              </a:rPr>
              <a:t>for</a:t>
            </a:r>
            <a:r>
              <a:rPr sz="1800" spc="10" dirty="0">
                <a:solidFill>
                  <a:srgbClr val="1F497D"/>
                </a:solidFill>
                <a:latin typeface="Calibri"/>
                <a:cs typeface="Calibri"/>
              </a:rPr>
              <a:t> </a:t>
            </a:r>
            <a:r>
              <a:rPr sz="1800" spc="-5" dirty="0">
                <a:solidFill>
                  <a:srgbClr val="1F497D"/>
                </a:solidFill>
                <a:latin typeface="Calibri"/>
                <a:cs typeface="Calibri"/>
              </a:rPr>
              <a:t>higher</a:t>
            </a:r>
            <a:r>
              <a:rPr sz="1800" spc="10" dirty="0">
                <a:solidFill>
                  <a:srgbClr val="1F497D"/>
                </a:solidFill>
                <a:latin typeface="Calibri"/>
                <a:cs typeface="Calibri"/>
              </a:rPr>
              <a:t> </a:t>
            </a:r>
            <a:r>
              <a:rPr sz="1800" spc="-10" dirty="0">
                <a:solidFill>
                  <a:srgbClr val="1F497D"/>
                </a:solidFill>
                <a:latin typeface="Calibri"/>
                <a:cs typeface="Calibri"/>
              </a:rPr>
              <a:t>education</a:t>
            </a:r>
            <a:endParaRPr sz="1800">
              <a:latin typeface="Calibri"/>
              <a:cs typeface="Calibri"/>
            </a:endParaRPr>
          </a:p>
          <a:p>
            <a:pPr lvl="1">
              <a:lnSpc>
                <a:spcPct val="100000"/>
              </a:lnSpc>
              <a:spcBef>
                <a:spcPts val="25"/>
              </a:spcBef>
              <a:buClr>
                <a:srgbClr val="1F497D"/>
              </a:buClr>
              <a:buFont typeface="Calibri"/>
              <a:buAutoNum type="alphaLcPeriod"/>
            </a:pPr>
            <a:endParaRPr sz="1750">
              <a:latin typeface="Calibri"/>
              <a:cs typeface="Calibri"/>
            </a:endParaRPr>
          </a:p>
          <a:p>
            <a:pPr marL="12700" marR="287655" lvl="1">
              <a:lnSpc>
                <a:spcPct val="100000"/>
              </a:lnSpc>
              <a:buAutoNum type="alphaLcPeriod"/>
              <a:tabLst>
                <a:tab pos="334645" algn="l"/>
              </a:tabLst>
            </a:pPr>
            <a:r>
              <a:rPr sz="1800" spc="-25" dirty="0">
                <a:solidFill>
                  <a:srgbClr val="1F497D"/>
                </a:solidFill>
                <a:latin typeface="Calibri"/>
                <a:cs typeface="Calibri"/>
              </a:rPr>
              <a:t>Teachers’</a:t>
            </a:r>
            <a:r>
              <a:rPr sz="1800" spc="-15" dirty="0">
                <a:solidFill>
                  <a:srgbClr val="1F497D"/>
                </a:solidFill>
                <a:latin typeface="Calibri"/>
                <a:cs typeface="Calibri"/>
              </a:rPr>
              <a:t> </a:t>
            </a:r>
            <a:r>
              <a:rPr sz="1800" spc="-10" dirty="0">
                <a:solidFill>
                  <a:srgbClr val="1F497D"/>
                </a:solidFill>
                <a:latin typeface="Calibri"/>
                <a:cs typeface="Calibri"/>
              </a:rPr>
              <a:t>training</a:t>
            </a:r>
            <a:r>
              <a:rPr sz="1800" spc="5" dirty="0">
                <a:solidFill>
                  <a:srgbClr val="1F497D"/>
                </a:solidFill>
                <a:latin typeface="Calibri"/>
                <a:cs typeface="Calibri"/>
              </a:rPr>
              <a:t> </a:t>
            </a:r>
            <a:r>
              <a:rPr sz="1800" dirty="0">
                <a:solidFill>
                  <a:srgbClr val="1F497D"/>
                </a:solidFill>
                <a:latin typeface="Calibri"/>
                <a:cs typeface="Calibri"/>
              </a:rPr>
              <a:t>and</a:t>
            </a:r>
            <a:r>
              <a:rPr sz="1800" spc="-20" dirty="0">
                <a:solidFill>
                  <a:srgbClr val="1F497D"/>
                </a:solidFill>
                <a:latin typeface="Calibri"/>
                <a:cs typeface="Calibri"/>
              </a:rPr>
              <a:t> </a:t>
            </a:r>
            <a:r>
              <a:rPr sz="1800" spc="-5" dirty="0">
                <a:solidFill>
                  <a:srgbClr val="1F497D"/>
                </a:solidFill>
                <a:latin typeface="Calibri"/>
                <a:cs typeface="Calibri"/>
              </a:rPr>
              <a:t>working </a:t>
            </a:r>
            <a:r>
              <a:rPr sz="1800" spc="-390" dirty="0">
                <a:solidFill>
                  <a:srgbClr val="1F497D"/>
                </a:solidFill>
                <a:latin typeface="Calibri"/>
                <a:cs typeface="Calibri"/>
              </a:rPr>
              <a:t> </a:t>
            </a:r>
            <a:r>
              <a:rPr sz="1800" spc="-5" dirty="0">
                <a:solidFill>
                  <a:srgbClr val="1F497D"/>
                </a:solidFill>
                <a:latin typeface="Calibri"/>
                <a:cs typeface="Calibri"/>
              </a:rPr>
              <a:t>conditions</a:t>
            </a:r>
            <a:endParaRPr sz="1800">
              <a:latin typeface="Calibri"/>
              <a:cs typeface="Calibri"/>
            </a:endParaRPr>
          </a:p>
        </p:txBody>
      </p:sp>
      <p:pic>
        <p:nvPicPr>
          <p:cNvPr id="4" name="object 4"/>
          <p:cNvPicPr/>
          <p:nvPr/>
        </p:nvPicPr>
        <p:blipFill>
          <a:blip r:embed="rId3" cstate="print"/>
          <a:stretch>
            <a:fillRect/>
          </a:stretch>
        </p:blipFill>
        <p:spPr>
          <a:xfrm>
            <a:off x="7764032" y="5100346"/>
            <a:ext cx="457782" cy="451585"/>
          </a:xfrm>
          <a:prstGeom prst="rect">
            <a:avLst/>
          </a:prstGeom>
        </p:spPr>
      </p:pic>
      <p:pic>
        <p:nvPicPr>
          <p:cNvPr id="5" name="object 5"/>
          <p:cNvPicPr/>
          <p:nvPr/>
        </p:nvPicPr>
        <p:blipFill>
          <a:blip r:embed="rId4" cstate="print"/>
          <a:stretch>
            <a:fillRect/>
          </a:stretch>
        </p:blipFill>
        <p:spPr>
          <a:xfrm>
            <a:off x="5736975" y="5664201"/>
            <a:ext cx="431337" cy="425308"/>
          </a:xfrm>
          <a:prstGeom prst="rect">
            <a:avLst/>
          </a:prstGeom>
        </p:spPr>
      </p:pic>
      <p:grpSp>
        <p:nvGrpSpPr>
          <p:cNvPr id="6" name="object 6"/>
          <p:cNvGrpSpPr/>
          <p:nvPr/>
        </p:nvGrpSpPr>
        <p:grpSpPr>
          <a:xfrm>
            <a:off x="6259499" y="4509122"/>
            <a:ext cx="1725295" cy="1761489"/>
            <a:chOff x="6259499" y="4509122"/>
            <a:chExt cx="1725295" cy="1761489"/>
          </a:xfrm>
        </p:grpSpPr>
        <p:pic>
          <p:nvPicPr>
            <p:cNvPr id="7" name="object 7"/>
            <p:cNvPicPr/>
            <p:nvPr/>
          </p:nvPicPr>
          <p:blipFill>
            <a:blip r:embed="rId5" cstate="print"/>
            <a:stretch>
              <a:fillRect/>
            </a:stretch>
          </p:blipFill>
          <p:spPr>
            <a:xfrm>
              <a:off x="6383947" y="5851125"/>
              <a:ext cx="421986" cy="419295"/>
            </a:xfrm>
            <a:prstGeom prst="rect">
              <a:avLst/>
            </a:prstGeom>
          </p:spPr>
        </p:pic>
        <p:pic>
          <p:nvPicPr>
            <p:cNvPr id="8" name="object 8"/>
            <p:cNvPicPr/>
            <p:nvPr/>
          </p:nvPicPr>
          <p:blipFill>
            <a:blip r:embed="rId6" cstate="print"/>
            <a:stretch>
              <a:fillRect/>
            </a:stretch>
          </p:blipFill>
          <p:spPr>
            <a:xfrm>
              <a:off x="6998886" y="5851131"/>
              <a:ext cx="422282" cy="417799"/>
            </a:xfrm>
            <a:prstGeom prst="rect">
              <a:avLst/>
            </a:prstGeom>
          </p:spPr>
        </p:pic>
        <p:pic>
          <p:nvPicPr>
            <p:cNvPr id="9" name="object 9"/>
            <p:cNvPicPr/>
            <p:nvPr/>
          </p:nvPicPr>
          <p:blipFill>
            <a:blip r:embed="rId7" cstate="print"/>
            <a:stretch>
              <a:fillRect/>
            </a:stretch>
          </p:blipFill>
          <p:spPr>
            <a:xfrm>
              <a:off x="6259499" y="4975392"/>
              <a:ext cx="1362011" cy="846717"/>
            </a:xfrm>
            <a:prstGeom prst="rect">
              <a:avLst/>
            </a:prstGeom>
          </p:spPr>
        </p:pic>
        <p:pic>
          <p:nvPicPr>
            <p:cNvPr id="10" name="object 10"/>
            <p:cNvPicPr/>
            <p:nvPr/>
          </p:nvPicPr>
          <p:blipFill>
            <a:blip r:embed="rId8" cstate="print"/>
            <a:stretch>
              <a:fillRect/>
            </a:stretch>
          </p:blipFill>
          <p:spPr>
            <a:xfrm>
              <a:off x="6306032" y="4517761"/>
              <a:ext cx="438384" cy="431768"/>
            </a:xfrm>
            <a:prstGeom prst="rect">
              <a:avLst/>
            </a:prstGeom>
          </p:spPr>
        </p:pic>
        <p:pic>
          <p:nvPicPr>
            <p:cNvPr id="11" name="object 11"/>
            <p:cNvPicPr/>
            <p:nvPr/>
          </p:nvPicPr>
          <p:blipFill>
            <a:blip r:embed="rId9" cstate="print"/>
            <a:stretch>
              <a:fillRect/>
            </a:stretch>
          </p:blipFill>
          <p:spPr>
            <a:xfrm>
              <a:off x="6901897" y="4509122"/>
              <a:ext cx="477602" cy="464717"/>
            </a:xfrm>
            <a:prstGeom prst="rect">
              <a:avLst/>
            </a:prstGeom>
          </p:spPr>
        </p:pic>
        <p:pic>
          <p:nvPicPr>
            <p:cNvPr id="12" name="object 12"/>
            <p:cNvPicPr/>
            <p:nvPr/>
          </p:nvPicPr>
          <p:blipFill>
            <a:blip r:embed="rId10" cstate="print"/>
            <a:stretch>
              <a:fillRect/>
            </a:stretch>
          </p:blipFill>
          <p:spPr>
            <a:xfrm>
              <a:off x="7543802" y="5622417"/>
              <a:ext cx="440459" cy="428582"/>
            </a:xfrm>
            <a:prstGeom prst="rect">
              <a:avLst/>
            </a:prstGeom>
          </p:spPr>
        </p:pic>
        <p:pic>
          <p:nvPicPr>
            <p:cNvPr id="13" name="object 13"/>
            <p:cNvPicPr/>
            <p:nvPr/>
          </p:nvPicPr>
          <p:blipFill>
            <a:blip r:embed="rId11" cstate="print"/>
            <a:stretch>
              <a:fillRect/>
            </a:stretch>
          </p:blipFill>
          <p:spPr>
            <a:xfrm>
              <a:off x="7487284" y="4596792"/>
              <a:ext cx="432663" cy="424114"/>
            </a:xfrm>
            <a:prstGeom prst="rect">
              <a:avLst/>
            </a:prstGeom>
          </p:spPr>
        </p:pic>
      </p:grpSp>
      <p:pic>
        <p:nvPicPr>
          <p:cNvPr id="14" name="object 14"/>
          <p:cNvPicPr/>
          <p:nvPr/>
        </p:nvPicPr>
        <p:blipFill>
          <a:blip r:embed="rId12" cstate="print"/>
          <a:stretch>
            <a:fillRect/>
          </a:stretch>
        </p:blipFill>
        <p:spPr>
          <a:xfrm>
            <a:off x="5442724" y="5172903"/>
            <a:ext cx="432833" cy="418740"/>
          </a:xfrm>
          <a:prstGeom prst="rect">
            <a:avLst/>
          </a:prstGeom>
        </p:spPr>
      </p:pic>
      <p:pic>
        <p:nvPicPr>
          <p:cNvPr id="15" name="object 15"/>
          <p:cNvPicPr/>
          <p:nvPr/>
        </p:nvPicPr>
        <p:blipFill>
          <a:blip r:embed="rId13" cstate="print"/>
          <a:stretch>
            <a:fillRect/>
          </a:stretch>
        </p:blipFill>
        <p:spPr>
          <a:xfrm>
            <a:off x="5706986" y="4661448"/>
            <a:ext cx="451061" cy="438897"/>
          </a:xfrm>
          <a:prstGeom prst="rect">
            <a:avLst/>
          </a:prstGeom>
        </p:spPr>
      </p:pic>
      <p:sp>
        <p:nvSpPr>
          <p:cNvPr id="16" name="object 16"/>
          <p:cNvSpPr txBox="1">
            <a:spLocks noGrp="1"/>
          </p:cNvSpPr>
          <p:nvPr>
            <p:ph type="title"/>
          </p:nvPr>
        </p:nvSpPr>
        <p:spPr>
          <a:xfrm>
            <a:off x="3253074" y="405679"/>
            <a:ext cx="2421255" cy="635000"/>
          </a:xfrm>
          <a:prstGeom prst="rect">
            <a:avLst/>
          </a:prstGeom>
        </p:spPr>
        <p:txBody>
          <a:bodyPr vert="horz" wrap="square" lIns="0" tIns="12065" rIns="0" bIns="0" rtlCol="0">
            <a:spAutoFit/>
          </a:bodyPr>
          <a:lstStyle/>
          <a:p>
            <a:pPr marL="12700">
              <a:lnSpc>
                <a:spcPct val="100000"/>
              </a:lnSpc>
              <a:spcBef>
                <a:spcPts val="95"/>
              </a:spcBef>
            </a:pPr>
            <a:r>
              <a:rPr sz="4000" spc="-5" dirty="0"/>
              <a:t>The</a:t>
            </a:r>
            <a:r>
              <a:rPr sz="4000" spc="-95" dirty="0"/>
              <a:t> </a:t>
            </a:r>
            <a:r>
              <a:rPr sz="4000" spc="-65" dirty="0"/>
              <a:t>Targets</a:t>
            </a:r>
            <a:endParaRPr sz="4000"/>
          </a:p>
        </p:txBody>
      </p:sp>
      <p:sp>
        <p:nvSpPr>
          <p:cNvPr id="17" name="object 17"/>
          <p:cNvSpPr/>
          <p:nvPr/>
        </p:nvSpPr>
        <p:spPr>
          <a:xfrm>
            <a:off x="0" y="1484783"/>
            <a:ext cx="9144000" cy="0"/>
          </a:xfrm>
          <a:custGeom>
            <a:avLst/>
            <a:gdLst/>
            <a:ahLst/>
            <a:cxnLst/>
            <a:rect l="l" t="t" r="r" b="b"/>
            <a:pathLst>
              <a:path w="9144000">
                <a:moveTo>
                  <a:pt x="0" y="0"/>
                </a:moveTo>
                <a:lnTo>
                  <a:pt x="9144000" y="0"/>
                </a:lnTo>
              </a:path>
            </a:pathLst>
          </a:custGeom>
          <a:ln w="22225">
            <a:solidFill>
              <a:srgbClr val="C00000"/>
            </a:solidFill>
          </a:ln>
        </p:spPr>
        <p:txBody>
          <a:bodyPr wrap="square" lIns="0" tIns="0" rIns="0" bIns="0" rtlCol="0"/>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14254" y="2500007"/>
            <a:ext cx="7199630" cy="1489075"/>
          </a:xfrm>
          <a:prstGeom prst="rect">
            <a:avLst/>
          </a:prstGeom>
        </p:spPr>
        <p:txBody>
          <a:bodyPr vert="horz" wrap="square" lIns="0" tIns="13335" rIns="0" bIns="0" rtlCol="0">
            <a:spAutoFit/>
          </a:bodyPr>
          <a:lstStyle/>
          <a:p>
            <a:pPr marL="1002665" marR="5080" indent="-990600">
              <a:lnSpc>
                <a:spcPct val="100000"/>
              </a:lnSpc>
              <a:spcBef>
                <a:spcPts val="105"/>
              </a:spcBef>
            </a:pPr>
            <a:r>
              <a:rPr sz="3200" spc="-5" dirty="0"/>
              <a:t>3.</a:t>
            </a:r>
            <a:r>
              <a:rPr sz="3200" spc="-10" dirty="0"/>
              <a:t> </a:t>
            </a:r>
            <a:r>
              <a:rPr sz="3200" spc="-40" dirty="0"/>
              <a:t>CREATING</a:t>
            </a:r>
            <a:r>
              <a:rPr sz="3200" spc="-10" dirty="0"/>
              <a:t> LINKAGES </a:t>
            </a:r>
            <a:r>
              <a:rPr sz="3200" spc="-5" dirty="0"/>
              <a:t>BETWEEN</a:t>
            </a:r>
            <a:r>
              <a:rPr sz="3200" dirty="0"/>
              <a:t> </a:t>
            </a:r>
            <a:r>
              <a:rPr sz="3200" spc="-25" dirty="0"/>
              <a:t>SECTORS </a:t>
            </a:r>
            <a:r>
              <a:rPr sz="3200" spc="-710" dirty="0"/>
              <a:t> </a:t>
            </a:r>
            <a:r>
              <a:rPr sz="3200" spc="-5" dirty="0"/>
              <a:t>FOR</a:t>
            </a:r>
            <a:r>
              <a:rPr sz="3200" spc="-15" dirty="0"/>
              <a:t> </a:t>
            </a:r>
            <a:r>
              <a:rPr sz="3200" spc="-5" dirty="0"/>
              <a:t>THE</a:t>
            </a:r>
            <a:r>
              <a:rPr sz="3200" spc="5" dirty="0"/>
              <a:t> </a:t>
            </a:r>
            <a:r>
              <a:rPr sz="3200" spc="-40" dirty="0"/>
              <a:t>IMPLEMENTATION</a:t>
            </a:r>
            <a:r>
              <a:rPr sz="3200" spc="-5" dirty="0"/>
              <a:t> </a:t>
            </a:r>
            <a:r>
              <a:rPr sz="3200" dirty="0"/>
              <a:t>OF</a:t>
            </a:r>
            <a:endParaRPr sz="3200"/>
          </a:p>
          <a:p>
            <a:pPr marL="1621790">
              <a:lnSpc>
                <a:spcPts val="3835"/>
              </a:lnSpc>
            </a:pPr>
            <a:r>
              <a:rPr sz="3200" spc="-20" dirty="0"/>
              <a:t>SDG4-EDUCATION</a:t>
            </a:r>
            <a:r>
              <a:rPr sz="3200" spc="-55" dirty="0"/>
              <a:t> </a:t>
            </a:r>
            <a:r>
              <a:rPr sz="3200" spc="-5" dirty="0"/>
              <a:t>2030</a:t>
            </a:r>
            <a:endParaRPr sz="3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71462" y="170068"/>
            <a:ext cx="5829538" cy="1001394"/>
          </a:xfrm>
          <a:prstGeom prst="rect">
            <a:avLst/>
          </a:prstGeom>
        </p:spPr>
        <p:txBody>
          <a:bodyPr vert="horz" wrap="square" lIns="0" tIns="12700" rIns="0" bIns="0" rtlCol="0">
            <a:spAutoFit/>
          </a:bodyPr>
          <a:lstStyle/>
          <a:p>
            <a:pPr marL="12700" marR="5080" indent="220345">
              <a:lnSpc>
                <a:spcPct val="100000"/>
              </a:lnSpc>
              <a:spcBef>
                <a:spcPts val="100"/>
              </a:spcBef>
            </a:pPr>
            <a:r>
              <a:rPr sz="3200" spc="-10" dirty="0"/>
              <a:t>Centrality </a:t>
            </a:r>
            <a:r>
              <a:rPr sz="3200" dirty="0"/>
              <a:t>of </a:t>
            </a:r>
            <a:r>
              <a:rPr sz="3200" spc="-10" dirty="0"/>
              <a:t>Education: </a:t>
            </a:r>
            <a:r>
              <a:rPr sz="3200" spc="-5" dirty="0"/>
              <a:t> Links</a:t>
            </a:r>
            <a:r>
              <a:rPr sz="3200" spc="-45" dirty="0"/>
              <a:t> </a:t>
            </a:r>
            <a:r>
              <a:rPr sz="3200" spc="-10" dirty="0"/>
              <a:t>between</a:t>
            </a:r>
            <a:r>
              <a:rPr sz="3200" spc="-20" dirty="0"/>
              <a:t> </a:t>
            </a:r>
            <a:r>
              <a:rPr sz="3200" dirty="0"/>
              <a:t>other</a:t>
            </a:r>
            <a:r>
              <a:rPr sz="3200" spc="-15" dirty="0"/>
              <a:t> </a:t>
            </a:r>
            <a:r>
              <a:rPr sz="3200" spc="-5" dirty="0"/>
              <a:t>SDGs</a:t>
            </a:r>
            <a:endParaRPr sz="3200" dirty="0"/>
          </a:p>
        </p:txBody>
      </p:sp>
      <p:pic>
        <p:nvPicPr>
          <p:cNvPr id="3" name="object 3"/>
          <p:cNvPicPr/>
          <p:nvPr/>
        </p:nvPicPr>
        <p:blipFill>
          <a:blip r:embed="rId3" cstate="print"/>
          <a:stretch>
            <a:fillRect/>
          </a:stretch>
        </p:blipFill>
        <p:spPr>
          <a:xfrm>
            <a:off x="378206" y="1779122"/>
            <a:ext cx="8077300" cy="4505176"/>
          </a:xfrm>
          <a:prstGeom prst="rect">
            <a:avLst/>
          </a:prstGeom>
        </p:spPr>
      </p:pic>
      <p:sp>
        <p:nvSpPr>
          <p:cNvPr id="4" name="object 4"/>
          <p:cNvSpPr txBox="1"/>
          <p:nvPr/>
        </p:nvSpPr>
        <p:spPr>
          <a:xfrm>
            <a:off x="4218690" y="6438665"/>
            <a:ext cx="4837430" cy="330200"/>
          </a:xfrm>
          <a:prstGeom prst="rect">
            <a:avLst/>
          </a:prstGeom>
        </p:spPr>
        <p:txBody>
          <a:bodyPr vert="horz" wrap="square" lIns="0" tIns="12065" rIns="0" bIns="0" rtlCol="0">
            <a:spAutoFit/>
          </a:bodyPr>
          <a:lstStyle/>
          <a:p>
            <a:pPr marL="12700">
              <a:lnSpc>
                <a:spcPct val="100000"/>
              </a:lnSpc>
              <a:spcBef>
                <a:spcPts val="95"/>
              </a:spcBef>
            </a:pPr>
            <a:r>
              <a:rPr sz="1000" i="1" spc="5" dirty="0">
                <a:latin typeface="Calibri"/>
                <a:cs typeface="Calibri"/>
              </a:rPr>
              <a:t>Source:</a:t>
            </a:r>
            <a:r>
              <a:rPr sz="1000" i="1" spc="-20" dirty="0">
                <a:latin typeface="Calibri"/>
                <a:cs typeface="Calibri"/>
              </a:rPr>
              <a:t> </a:t>
            </a:r>
            <a:r>
              <a:rPr sz="1000" i="1" spc="-5" dirty="0">
                <a:latin typeface="Calibri"/>
                <a:cs typeface="Calibri"/>
              </a:rPr>
              <a:t>Vladimirova</a:t>
            </a:r>
            <a:r>
              <a:rPr sz="1000" i="1" spc="-10" dirty="0">
                <a:latin typeface="Calibri"/>
                <a:cs typeface="Calibri"/>
              </a:rPr>
              <a:t> </a:t>
            </a:r>
            <a:r>
              <a:rPr sz="1000" i="1" spc="-5" dirty="0">
                <a:latin typeface="Calibri"/>
                <a:cs typeface="Calibri"/>
              </a:rPr>
              <a:t>&amp;</a:t>
            </a:r>
            <a:r>
              <a:rPr sz="1000" i="1" spc="10" dirty="0">
                <a:latin typeface="Calibri"/>
                <a:cs typeface="Calibri"/>
              </a:rPr>
              <a:t> </a:t>
            </a:r>
            <a:r>
              <a:rPr sz="1000" i="1" spc="-5" dirty="0">
                <a:latin typeface="Calibri"/>
                <a:cs typeface="Calibri"/>
              </a:rPr>
              <a:t>Le</a:t>
            </a:r>
            <a:r>
              <a:rPr sz="1000" i="1" spc="15" dirty="0">
                <a:latin typeface="Calibri"/>
                <a:cs typeface="Calibri"/>
              </a:rPr>
              <a:t> </a:t>
            </a:r>
            <a:r>
              <a:rPr sz="1000" i="1" spc="-5" dirty="0">
                <a:latin typeface="Calibri"/>
                <a:cs typeface="Calibri"/>
              </a:rPr>
              <a:t>Blanc</a:t>
            </a:r>
            <a:r>
              <a:rPr sz="1000" i="1" spc="5" dirty="0">
                <a:latin typeface="Calibri"/>
                <a:cs typeface="Calibri"/>
              </a:rPr>
              <a:t> </a:t>
            </a:r>
            <a:r>
              <a:rPr sz="1000" i="1" spc="-10" dirty="0">
                <a:latin typeface="Calibri"/>
                <a:cs typeface="Calibri"/>
              </a:rPr>
              <a:t>(2015).</a:t>
            </a:r>
            <a:r>
              <a:rPr sz="1000" i="1" spc="60" dirty="0">
                <a:latin typeface="Calibri"/>
                <a:cs typeface="Calibri"/>
              </a:rPr>
              <a:t> </a:t>
            </a:r>
            <a:r>
              <a:rPr sz="1000" spc="-5" dirty="0">
                <a:latin typeface="Calibri"/>
                <a:cs typeface="Calibri"/>
                <a:hlinkClick r:id="rId4"/>
              </a:rPr>
              <a:t>www.un.org/esa/desa/papers/2015/wp146_2015.pdf</a:t>
            </a:r>
            <a:endParaRPr sz="1000">
              <a:latin typeface="Calibri"/>
              <a:cs typeface="Calibri"/>
            </a:endParaRPr>
          </a:p>
          <a:p>
            <a:pPr marL="12700">
              <a:lnSpc>
                <a:spcPct val="100000"/>
              </a:lnSpc>
            </a:pPr>
            <a:r>
              <a:rPr sz="1000" i="1" spc="5" dirty="0">
                <a:latin typeface="Calibri"/>
                <a:cs typeface="Calibri"/>
              </a:rPr>
              <a:t>Graph</a:t>
            </a:r>
            <a:r>
              <a:rPr sz="1000" i="1" spc="20" dirty="0">
                <a:latin typeface="Calibri"/>
                <a:cs typeface="Calibri"/>
              </a:rPr>
              <a:t> </a:t>
            </a:r>
            <a:r>
              <a:rPr sz="1000" i="1" spc="5" dirty="0">
                <a:latin typeface="Calibri"/>
                <a:cs typeface="Calibri"/>
              </a:rPr>
              <a:t>Credit:</a:t>
            </a:r>
            <a:r>
              <a:rPr sz="1000" i="1" spc="-10" dirty="0">
                <a:latin typeface="Calibri"/>
                <a:cs typeface="Calibri"/>
              </a:rPr>
              <a:t> </a:t>
            </a:r>
            <a:r>
              <a:rPr sz="1000" i="1" dirty="0">
                <a:latin typeface="Calibri"/>
                <a:cs typeface="Calibri"/>
              </a:rPr>
              <a:t>M.</a:t>
            </a:r>
            <a:r>
              <a:rPr sz="1000" i="1" spc="30" dirty="0">
                <a:latin typeface="Calibri"/>
                <a:cs typeface="Calibri"/>
              </a:rPr>
              <a:t> </a:t>
            </a:r>
            <a:r>
              <a:rPr sz="1000" i="1" spc="5" dirty="0">
                <a:latin typeface="Calibri"/>
                <a:cs typeface="Calibri"/>
              </a:rPr>
              <a:t>Dayan</a:t>
            </a:r>
            <a:endParaRPr sz="1000">
              <a:latin typeface="Calibri"/>
              <a:cs typeface="Calibri"/>
            </a:endParaRPr>
          </a:p>
        </p:txBody>
      </p:sp>
      <p:pic>
        <p:nvPicPr>
          <p:cNvPr id="5" name="object 5"/>
          <p:cNvPicPr/>
          <p:nvPr/>
        </p:nvPicPr>
        <p:blipFill>
          <a:blip r:embed="rId5" cstate="print"/>
          <a:stretch>
            <a:fillRect/>
          </a:stretch>
        </p:blipFill>
        <p:spPr>
          <a:xfrm>
            <a:off x="0" y="1493977"/>
            <a:ext cx="9143999" cy="24383"/>
          </a:xfrm>
          <a:prstGeom prst="rect">
            <a:avLst/>
          </a:prstGeom>
        </p:spPr>
      </p:pic>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407924" y="1898751"/>
            <a:ext cx="7534909" cy="4500880"/>
          </a:xfrm>
          <a:prstGeom prst="rect">
            <a:avLst/>
          </a:prstGeom>
        </p:spPr>
        <p:txBody>
          <a:bodyPr vert="horz" wrap="square" lIns="0" tIns="12065" rIns="0" bIns="0" rtlCol="0">
            <a:spAutoFit/>
          </a:bodyPr>
          <a:lstStyle/>
          <a:p>
            <a:pPr marL="12700">
              <a:lnSpc>
                <a:spcPct val="100000"/>
              </a:lnSpc>
              <a:spcBef>
                <a:spcPts val="95"/>
              </a:spcBef>
            </a:pPr>
            <a:r>
              <a:rPr sz="1600" b="1" spc="-5" dirty="0">
                <a:solidFill>
                  <a:srgbClr val="C00000"/>
                </a:solidFill>
                <a:latin typeface="Calibri"/>
                <a:cs typeface="Calibri"/>
              </a:rPr>
              <a:t>No</a:t>
            </a:r>
            <a:r>
              <a:rPr sz="1600" b="1" spc="-80" dirty="0">
                <a:solidFill>
                  <a:srgbClr val="C00000"/>
                </a:solidFill>
                <a:latin typeface="Calibri"/>
                <a:cs typeface="Calibri"/>
              </a:rPr>
              <a:t> </a:t>
            </a:r>
            <a:r>
              <a:rPr sz="1600" b="1" spc="-10" dirty="0">
                <a:solidFill>
                  <a:srgbClr val="C00000"/>
                </a:solidFill>
                <a:latin typeface="Calibri"/>
                <a:cs typeface="Calibri"/>
              </a:rPr>
              <a:t>Poverty</a:t>
            </a:r>
            <a:endParaRPr sz="1600">
              <a:latin typeface="Calibri"/>
              <a:cs typeface="Calibri"/>
            </a:endParaRPr>
          </a:p>
          <a:p>
            <a:pPr marL="12700" marR="5080">
              <a:lnSpc>
                <a:spcPct val="100000"/>
              </a:lnSpc>
            </a:pPr>
            <a:r>
              <a:rPr sz="1600" spc="-5" dirty="0">
                <a:solidFill>
                  <a:srgbClr val="C00000"/>
                </a:solidFill>
                <a:latin typeface="Calibri"/>
                <a:cs typeface="Calibri"/>
              </a:rPr>
              <a:t>Global </a:t>
            </a:r>
            <a:r>
              <a:rPr sz="1600" spc="-10" dirty="0">
                <a:solidFill>
                  <a:srgbClr val="C00000"/>
                </a:solidFill>
                <a:latin typeface="Calibri"/>
                <a:cs typeface="Calibri"/>
              </a:rPr>
              <a:t>indicator:</a:t>
            </a:r>
            <a:r>
              <a:rPr sz="1600" spc="-15" dirty="0">
                <a:solidFill>
                  <a:srgbClr val="C00000"/>
                </a:solidFill>
                <a:latin typeface="Calibri"/>
                <a:cs typeface="Calibri"/>
              </a:rPr>
              <a:t> </a:t>
            </a:r>
            <a:r>
              <a:rPr sz="1600" spc="-10" dirty="0">
                <a:latin typeface="Calibri"/>
                <a:cs typeface="Calibri"/>
              </a:rPr>
              <a:t>Proportion</a:t>
            </a:r>
            <a:r>
              <a:rPr sz="1600" spc="40" dirty="0">
                <a:latin typeface="Calibri"/>
                <a:cs typeface="Calibri"/>
              </a:rPr>
              <a:t> </a:t>
            </a:r>
            <a:r>
              <a:rPr sz="1600" spc="-5" dirty="0">
                <a:latin typeface="Calibri"/>
                <a:cs typeface="Calibri"/>
              </a:rPr>
              <a:t>of</a:t>
            </a:r>
            <a:r>
              <a:rPr sz="1600" spc="15" dirty="0">
                <a:latin typeface="Calibri"/>
                <a:cs typeface="Calibri"/>
              </a:rPr>
              <a:t> </a:t>
            </a:r>
            <a:r>
              <a:rPr sz="1600" spc="-10" dirty="0">
                <a:latin typeface="Calibri"/>
                <a:cs typeface="Calibri"/>
              </a:rPr>
              <a:t>total</a:t>
            </a:r>
            <a:r>
              <a:rPr sz="1600" dirty="0">
                <a:latin typeface="Calibri"/>
                <a:cs typeface="Calibri"/>
              </a:rPr>
              <a:t> </a:t>
            </a:r>
            <a:r>
              <a:rPr sz="1600" spc="-10" dirty="0">
                <a:latin typeface="Calibri"/>
                <a:cs typeface="Calibri"/>
              </a:rPr>
              <a:t>government</a:t>
            </a:r>
            <a:r>
              <a:rPr sz="1600" spc="40" dirty="0">
                <a:latin typeface="Calibri"/>
                <a:cs typeface="Calibri"/>
              </a:rPr>
              <a:t> </a:t>
            </a:r>
            <a:r>
              <a:rPr sz="1600" spc="-5" dirty="0">
                <a:latin typeface="Calibri"/>
                <a:cs typeface="Calibri"/>
              </a:rPr>
              <a:t>spending</a:t>
            </a:r>
            <a:r>
              <a:rPr sz="1600" dirty="0">
                <a:latin typeface="Calibri"/>
                <a:cs typeface="Calibri"/>
              </a:rPr>
              <a:t> </a:t>
            </a:r>
            <a:r>
              <a:rPr sz="1600" spc="-5" dirty="0">
                <a:latin typeface="Calibri"/>
                <a:cs typeface="Calibri"/>
              </a:rPr>
              <a:t>on</a:t>
            </a:r>
            <a:r>
              <a:rPr sz="1600" spc="20" dirty="0">
                <a:latin typeface="Calibri"/>
                <a:cs typeface="Calibri"/>
              </a:rPr>
              <a:t> </a:t>
            </a:r>
            <a:r>
              <a:rPr sz="1600" spc="-5" dirty="0">
                <a:latin typeface="Calibri"/>
                <a:cs typeface="Calibri"/>
              </a:rPr>
              <a:t>essential services</a:t>
            </a:r>
            <a:r>
              <a:rPr sz="1600" spc="25" dirty="0">
                <a:latin typeface="Calibri"/>
                <a:cs typeface="Calibri"/>
              </a:rPr>
              <a:t> </a:t>
            </a:r>
            <a:r>
              <a:rPr sz="1600" spc="-5" dirty="0">
                <a:latin typeface="Calibri"/>
                <a:cs typeface="Calibri"/>
              </a:rPr>
              <a:t>(</a:t>
            </a:r>
            <a:r>
              <a:rPr sz="1600" spc="-5" dirty="0">
                <a:solidFill>
                  <a:srgbClr val="FF0000"/>
                </a:solidFill>
                <a:latin typeface="Calibri"/>
                <a:cs typeface="Calibri"/>
              </a:rPr>
              <a:t>education</a:t>
            </a:r>
            <a:r>
              <a:rPr sz="1600" spc="-5" dirty="0">
                <a:latin typeface="Calibri"/>
                <a:cs typeface="Calibri"/>
              </a:rPr>
              <a:t>, </a:t>
            </a:r>
            <a:r>
              <a:rPr sz="1600" spc="-345" dirty="0">
                <a:latin typeface="Calibri"/>
                <a:cs typeface="Calibri"/>
              </a:rPr>
              <a:t> </a:t>
            </a:r>
            <a:r>
              <a:rPr sz="1600" spc="-5" dirty="0">
                <a:latin typeface="Calibri"/>
                <a:cs typeface="Calibri"/>
              </a:rPr>
              <a:t>health</a:t>
            </a:r>
            <a:r>
              <a:rPr sz="1600" spc="-20" dirty="0">
                <a:latin typeface="Calibri"/>
                <a:cs typeface="Calibri"/>
              </a:rPr>
              <a:t> </a:t>
            </a:r>
            <a:r>
              <a:rPr sz="1600" spc="-5" dirty="0">
                <a:latin typeface="Calibri"/>
                <a:cs typeface="Calibri"/>
              </a:rPr>
              <a:t>and</a:t>
            </a:r>
            <a:r>
              <a:rPr sz="1600" spc="-15" dirty="0">
                <a:latin typeface="Calibri"/>
                <a:cs typeface="Calibri"/>
              </a:rPr>
              <a:t> </a:t>
            </a:r>
            <a:r>
              <a:rPr sz="1600" spc="-5" dirty="0">
                <a:latin typeface="Calibri"/>
                <a:cs typeface="Calibri"/>
              </a:rPr>
              <a:t>social</a:t>
            </a:r>
            <a:r>
              <a:rPr sz="1600" dirty="0">
                <a:latin typeface="Calibri"/>
                <a:cs typeface="Calibri"/>
              </a:rPr>
              <a:t> </a:t>
            </a:r>
            <a:r>
              <a:rPr sz="1600" spc="-10" dirty="0">
                <a:latin typeface="Calibri"/>
                <a:cs typeface="Calibri"/>
              </a:rPr>
              <a:t>protection)</a:t>
            </a:r>
            <a:endParaRPr sz="1600">
              <a:latin typeface="Calibri"/>
              <a:cs typeface="Calibri"/>
            </a:endParaRPr>
          </a:p>
          <a:p>
            <a:pPr>
              <a:lnSpc>
                <a:spcPct val="100000"/>
              </a:lnSpc>
            </a:pPr>
            <a:endParaRPr sz="1600">
              <a:latin typeface="Calibri"/>
              <a:cs typeface="Calibri"/>
            </a:endParaRPr>
          </a:p>
          <a:p>
            <a:pPr>
              <a:lnSpc>
                <a:spcPct val="100000"/>
              </a:lnSpc>
              <a:spcBef>
                <a:spcPts val="40"/>
              </a:spcBef>
            </a:pPr>
            <a:endParaRPr sz="1350">
              <a:latin typeface="Calibri"/>
              <a:cs typeface="Calibri"/>
            </a:endParaRPr>
          </a:p>
          <a:p>
            <a:pPr marL="14604">
              <a:lnSpc>
                <a:spcPct val="100000"/>
              </a:lnSpc>
            </a:pPr>
            <a:r>
              <a:rPr sz="1600" b="1" spc="-5" dirty="0">
                <a:solidFill>
                  <a:srgbClr val="C00000"/>
                </a:solidFill>
                <a:latin typeface="Calibri"/>
                <a:cs typeface="Calibri"/>
              </a:rPr>
              <a:t>Health</a:t>
            </a:r>
            <a:r>
              <a:rPr sz="1600" b="1" spc="-30" dirty="0">
                <a:solidFill>
                  <a:srgbClr val="C00000"/>
                </a:solidFill>
                <a:latin typeface="Calibri"/>
                <a:cs typeface="Calibri"/>
              </a:rPr>
              <a:t> </a:t>
            </a:r>
            <a:r>
              <a:rPr sz="1600" b="1" spc="-5" dirty="0">
                <a:solidFill>
                  <a:srgbClr val="C00000"/>
                </a:solidFill>
                <a:latin typeface="Calibri"/>
                <a:cs typeface="Calibri"/>
              </a:rPr>
              <a:t>and</a:t>
            </a:r>
            <a:r>
              <a:rPr sz="1600" b="1" spc="-20" dirty="0">
                <a:solidFill>
                  <a:srgbClr val="C00000"/>
                </a:solidFill>
                <a:latin typeface="Calibri"/>
                <a:cs typeface="Calibri"/>
              </a:rPr>
              <a:t> </a:t>
            </a:r>
            <a:r>
              <a:rPr sz="1600" b="1" spc="-10" dirty="0">
                <a:solidFill>
                  <a:srgbClr val="C00000"/>
                </a:solidFill>
                <a:latin typeface="Calibri"/>
                <a:cs typeface="Calibri"/>
              </a:rPr>
              <a:t>Well-being</a:t>
            </a:r>
            <a:endParaRPr sz="1600">
              <a:latin typeface="Calibri"/>
              <a:cs typeface="Calibri"/>
            </a:endParaRPr>
          </a:p>
          <a:p>
            <a:pPr marL="14604" marR="402590" indent="-635">
              <a:lnSpc>
                <a:spcPct val="100000"/>
              </a:lnSpc>
            </a:pPr>
            <a:r>
              <a:rPr sz="1600" spc="-35" dirty="0">
                <a:solidFill>
                  <a:srgbClr val="C00000"/>
                </a:solidFill>
                <a:latin typeface="Calibri"/>
                <a:cs typeface="Calibri"/>
              </a:rPr>
              <a:t>Target</a:t>
            </a:r>
            <a:r>
              <a:rPr sz="1600" dirty="0">
                <a:solidFill>
                  <a:srgbClr val="C00000"/>
                </a:solidFill>
                <a:latin typeface="Calibri"/>
                <a:cs typeface="Calibri"/>
              </a:rPr>
              <a:t> </a:t>
            </a:r>
            <a:r>
              <a:rPr sz="1600" spc="-5" dirty="0">
                <a:solidFill>
                  <a:srgbClr val="C00000"/>
                </a:solidFill>
                <a:latin typeface="Calibri"/>
                <a:cs typeface="Calibri"/>
              </a:rPr>
              <a:t>3.7</a:t>
            </a:r>
            <a:r>
              <a:rPr sz="1600" spc="-5" dirty="0">
                <a:latin typeface="Calibri"/>
                <a:cs typeface="Calibri"/>
              </a:rPr>
              <a:t>:</a:t>
            </a:r>
            <a:r>
              <a:rPr sz="1600" spc="5" dirty="0">
                <a:latin typeface="Calibri"/>
                <a:cs typeface="Calibri"/>
              </a:rPr>
              <a:t> </a:t>
            </a:r>
            <a:r>
              <a:rPr sz="1600" spc="-15" dirty="0">
                <a:latin typeface="Calibri"/>
                <a:cs typeface="Calibri"/>
              </a:rPr>
              <a:t>By</a:t>
            </a:r>
            <a:r>
              <a:rPr sz="1600" spc="20" dirty="0">
                <a:latin typeface="Calibri"/>
                <a:cs typeface="Calibri"/>
              </a:rPr>
              <a:t> </a:t>
            </a:r>
            <a:r>
              <a:rPr sz="1600" spc="-10" dirty="0">
                <a:latin typeface="Calibri"/>
                <a:cs typeface="Calibri"/>
              </a:rPr>
              <a:t>2030,</a:t>
            </a:r>
            <a:r>
              <a:rPr sz="1600" spc="35" dirty="0">
                <a:latin typeface="Calibri"/>
                <a:cs typeface="Calibri"/>
              </a:rPr>
              <a:t> </a:t>
            </a:r>
            <a:r>
              <a:rPr sz="1600" spc="-10" dirty="0">
                <a:latin typeface="Calibri"/>
                <a:cs typeface="Calibri"/>
              </a:rPr>
              <a:t>ensure</a:t>
            </a:r>
            <a:r>
              <a:rPr sz="1600" spc="25" dirty="0">
                <a:latin typeface="Calibri"/>
                <a:cs typeface="Calibri"/>
              </a:rPr>
              <a:t> </a:t>
            </a:r>
            <a:r>
              <a:rPr sz="1600" spc="-10" dirty="0">
                <a:latin typeface="Calibri"/>
                <a:cs typeface="Calibri"/>
              </a:rPr>
              <a:t>universal</a:t>
            </a:r>
            <a:r>
              <a:rPr sz="1600" spc="5" dirty="0">
                <a:latin typeface="Calibri"/>
                <a:cs typeface="Calibri"/>
              </a:rPr>
              <a:t> </a:t>
            </a:r>
            <a:r>
              <a:rPr sz="1600" spc="-10" dirty="0">
                <a:latin typeface="Calibri"/>
                <a:cs typeface="Calibri"/>
              </a:rPr>
              <a:t>access</a:t>
            </a:r>
            <a:r>
              <a:rPr sz="1600" spc="15" dirty="0">
                <a:latin typeface="Calibri"/>
                <a:cs typeface="Calibri"/>
              </a:rPr>
              <a:t> </a:t>
            </a:r>
            <a:r>
              <a:rPr sz="1600" spc="-10" dirty="0">
                <a:latin typeface="Calibri"/>
                <a:cs typeface="Calibri"/>
              </a:rPr>
              <a:t>to</a:t>
            </a:r>
            <a:r>
              <a:rPr sz="1600" dirty="0">
                <a:latin typeface="Calibri"/>
                <a:cs typeface="Calibri"/>
              </a:rPr>
              <a:t> </a:t>
            </a:r>
            <a:r>
              <a:rPr sz="1600" spc="-10" dirty="0">
                <a:latin typeface="Calibri"/>
                <a:cs typeface="Calibri"/>
              </a:rPr>
              <a:t>sexual</a:t>
            </a:r>
            <a:r>
              <a:rPr sz="1600" spc="-5" dirty="0">
                <a:latin typeface="Calibri"/>
                <a:cs typeface="Calibri"/>
              </a:rPr>
              <a:t> and</a:t>
            </a:r>
            <a:r>
              <a:rPr sz="1600" spc="-10" dirty="0">
                <a:latin typeface="Calibri"/>
                <a:cs typeface="Calibri"/>
              </a:rPr>
              <a:t> reproductive</a:t>
            </a:r>
            <a:r>
              <a:rPr sz="1600" spc="35" dirty="0">
                <a:latin typeface="Calibri"/>
                <a:cs typeface="Calibri"/>
              </a:rPr>
              <a:t> </a:t>
            </a:r>
            <a:r>
              <a:rPr sz="1600" spc="-10" dirty="0">
                <a:latin typeface="Calibri"/>
                <a:cs typeface="Calibri"/>
              </a:rPr>
              <a:t>health-care </a:t>
            </a:r>
            <a:r>
              <a:rPr sz="1600" spc="-5" dirty="0">
                <a:latin typeface="Calibri"/>
                <a:cs typeface="Calibri"/>
              </a:rPr>
              <a:t> services,</a:t>
            </a:r>
            <a:r>
              <a:rPr sz="1600" spc="35" dirty="0">
                <a:latin typeface="Calibri"/>
                <a:cs typeface="Calibri"/>
              </a:rPr>
              <a:t> </a:t>
            </a:r>
            <a:r>
              <a:rPr sz="1600" spc="-5" dirty="0">
                <a:latin typeface="Calibri"/>
                <a:cs typeface="Calibri"/>
              </a:rPr>
              <a:t>including</a:t>
            </a:r>
            <a:r>
              <a:rPr sz="1600" spc="-35" dirty="0">
                <a:latin typeface="Calibri"/>
                <a:cs typeface="Calibri"/>
              </a:rPr>
              <a:t> </a:t>
            </a:r>
            <a:r>
              <a:rPr sz="1600" spc="-15" dirty="0">
                <a:latin typeface="Calibri"/>
                <a:cs typeface="Calibri"/>
              </a:rPr>
              <a:t>for</a:t>
            </a:r>
            <a:r>
              <a:rPr sz="1600" spc="20" dirty="0">
                <a:latin typeface="Calibri"/>
                <a:cs typeface="Calibri"/>
              </a:rPr>
              <a:t> </a:t>
            </a:r>
            <a:r>
              <a:rPr sz="1600" spc="-10" dirty="0">
                <a:latin typeface="Calibri"/>
                <a:cs typeface="Calibri"/>
              </a:rPr>
              <a:t>family</a:t>
            </a:r>
            <a:r>
              <a:rPr sz="1600" spc="-25" dirty="0">
                <a:latin typeface="Calibri"/>
                <a:cs typeface="Calibri"/>
              </a:rPr>
              <a:t> </a:t>
            </a:r>
            <a:r>
              <a:rPr sz="1600" dirty="0">
                <a:latin typeface="Calibri"/>
                <a:cs typeface="Calibri"/>
              </a:rPr>
              <a:t>planning,</a:t>
            </a:r>
            <a:r>
              <a:rPr sz="1600" spc="-20" dirty="0">
                <a:latin typeface="Calibri"/>
                <a:cs typeface="Calibri"/>
              </a:rPr>
              <a:t> </a:t>
            </a:r>
            <a:r>
              <a:rPr sz="1600" spc="-10" dirty="0">
                <a:solidFill>
                  <a:srgbClr val="FF0000"/>
                </a:solidFill>
                <a:latin typeface="Calibri"/>
                <a:cs typeface="Calibri"/>
              </a:rPr>
              <a:t>information</a:t>
            </a:r>
            <a:r>
              <a:rPr sz="1600" dirty="0">
                <a:solidFill>
                  <a:srgbClr val="FF0000"/>
                </a:solidFill>
                <a:latin typeface="Calibri"/>
                <a:cs typeface="Calibri"/>
              </a:rPr>
              <a:t> </a:t>
            </a:r>
            <a:r>
              <a:rPr sz="1600" spc="-5" dirty="0">
                <a:solidFill>
                  <a:srgbClr val="FF0000"/>
                </a:solidFill>
                <a:latin typeface="Calibri"/>
                <a:cs typeface="Calibri"/>
              </a:rPr>
              <a:t>and</a:t>
            </a:r>
            <a:r>
              <a:rPr sz="1600" dirty="0">
                <a:solidFill>
                  <a:srgbClr val="FF0000"/>
                </a:solidFill>
                <a:latin typeface="Calibri"/>
                <a:cs typeface="Calibri"/>
              </a:rPr>
              <a:t> </a:t>
            </a:r>
            <a:r>
              <a:rPr sz="1600" spc="-5" dirty="0">
                <a:solidFill>
                  <a:srgbClr val="FF0000"/>
                </a:solidFill>
                <a:latin typeface="Calibri"/>
                <a:cs typeface="Calibri"/>
              </a:rPr>
              <a:t>education,</a:t>
            </a:r>
            <a:r>
              <a:rPr sz="1600" spc="-10" dirty="0">
                <a:solidFill>
                  <a:srgbClr val="FF0000"/>
                </a:solidFill>
                <a:latin typeface="Calibri"/>
                <a:cs typeface="Calibri"/>
              </a:rPr>
              <a:t> </a:t>
            </a:r>
            <a:r>
              <a:rPr sz="1600" spc="-5" dirty="0">
                <a:latin typeface="Calibri"/>
                <a:cs typeface="Calibri"/>
              </a:rPr>
              <a:t>and</a:t>
            </a:r>
            <a:r>
              <a:rPr sz="1600" spc="15" dirty="0">
                <a:latin typeface="Calibri"/>
                <a:cs typeface="Calibri"/>
              </a:rPr>
              <a:t> </a:t>
            </a:r>
            <a:r>
              <a:rPr sz="1600" spc="-5" dirty="0">
                <a:latin typeface="Calibri"/>
                <a:cs typeface="Calibri"/>
              </a:rPr>
              <a:t>the</a:t>
            </a:r>
            <a:r>
              <a:rPr sz="1600" dirty="0">
                <a:latin typeface="Calibri"/>
                <a:cs typeface="Calibri"/>
              </a:rPr>
              <a:t> </a:t>
            </a:r>
            <a:r>
              <a:rPr sz="1600" spc="-10" dirty="0">
                <a:latin typeface="Calibri"/>
                <a:cs typeface="Calibri"/>
              </a:rPr>
              <a:t>integration </a:t>
            </a:r>
            <a:r>
              <a:rPr sz="1600" spc="-350" dirty="0">
                <a:latin typeface="Calibri"/>
                <a:cs typeface="Calibri"/>
              </a:rPr>
              <a:t> </a:t>
            </a:r>
            <a:r>
              <a:rPr sz="1600" spc="-5" dirty="0">
                <a:latin typeface="Calibri"/>
                <a:cs typeface="Calibri"/>
              </a:rPr>
              <a:t>of</a:t>
            </a:r>
            <a:r>
              <a:rPr sz="1600" spc="15" dirty="0">
                <a:latin typeface="Calibri"/>
                <a:cs typeface="Calibri"/>
              </a:rPr>
              <a:t> </a:t>
            </a:r>
            <a:r>
              <a:rPr sz="1600" spc="-10" dirty="0">
                <a:latin typeface="Calibri"/>
                <a:cs typeface="Calibri"/>
              </a:rPr>
              <a:t>reproductive</a:t>
            </a:r>
            <a:r>
              <a:rPr sz="1600" spc="30" dirty="0">
                <a:latin typeface="Calibri"/>
                <a:cs typeface="Calibri"/>
              </a:rPr>
              <a:t> </a:t>
            </a:r>
            <a:r>
              <a:rPr sz="1600" spc="-5" dirty="0">
                <a:latin typeface="Calibri"/>
                <a:cs typeface="Calibri"/>
              </a:rPr>
              <a:t>health</a:t>
            </a:r>
            <a:r>
              <a:rPr sz="1600" spc="-15" dirty="0">
                <a:latin typeface="Calibri"/>
                <a:cs typeface="Calibri"/>
              </a:rPr>
              <a:t> </a:t>
            </a:r>
            <a:r>
              <a:rPr sz="1600" spc="-10" dirty="0">
                <a:latin typeface="Calibri"/>
                <a:cs typeface="Calibri"/>
              </a:rPr>
              <a:t>into</a:t>
            </a:r>
            <a:r>
              <a:rPr sz="1600" spc="-20" dirty="0">
                <a:latin typeface="Calibri"/>
                <a:cs typeface="Calibri"/>
              </a:rPr>
              <a:t> </a:t>
            </a:r>
            <a:r>
              <a:rPr sz="1600" spc="-5" dirty="0">
                <a:latin typeface="Calibri"/>
                <a:cs typeface="Calibri"/>
              </a:rPr>
              <a:t>national</a:t>
            </a:r>
            <a:r>
              <a:rPr sz="1600" spc="-20" dirty="0">
                <a:latin typeface="Calibri"/>
                <a:cs typeface="Calibri"/>
              </a:rPr>
              <a:t> </a:t>
            </a:r>
            <a:r>
              <a:rPr sz="1600" spc="-10" dirty="0">
                <a:latin typeface="Calibri"/>
                <a:cs typeface="Calibri"/>
              </a:rPr>
              <a:t>strategies</a:t>
            </a:r>
            <a:r>
              <a:rPr sz="1600" spc="-15" dirty="0">
                <a:latin typeface="Calibri"/>
                <a:cs typeface="Calibri"/>
              </a:rPr>
              <a:t> </a:t>
            </a:r>
            <a:r>
              <a:rPr sz="1600" spc="-5" dirty="0">
                <a:latin typeface="Calibri"/>
                <a:cs typeface="Calibri"/>
              </a:rPr>
              <a:t>and</a:t>
            </a:r>
            <a:r>
              <a:rPr sz="1600" spc="-15" dirty="0">
                <a:latin typeface="Calibri"/>
                <a:cs typeface="Calibri"/>
              </a:rPr>
              <a:t> programmes</a:t>
            </a:r>
            <a:endParaRPr sz="1600">
              <a:latin typeface="Calibri"/>
              <a:cs typeface="Calibri"/>
            </a:endParaRPr>
          </a:p>
          <a:p>
            <a:pPr>
              <a:lnSpc>
                <a:spcPct val="100000"/>
              </a:lnSpc>
              <a:spcBef>
                <a:spcPts val="15"/>
              </a:spcBef>
            </a:pPr>
            <a:endParaRPr sz="2250">
              <a:latin typeface="Calibri"/>
              <a:cs typeface="Calibri"/>
            </a:endParaRPr>
          </a:p>
          <a:p>
            <a:pPr marL="12700">
              <a:lnSpc>
                <a:spcPct val="100000"/>
              </a:lnSpc>
            </a:pPr>
            <a:r>
              <a:rPr sz="1600" b="1" spc="-5" dirty="0">
                <a:solidFill>
                  <a:srgbClr val="C00000"/>
                </a:solidFill>
                <a:latin typeface="Calibri"/>
                <a:cs typeface="Calibri"/>
              </a:rPr>
              <a:t>Gender </a:t>
            </a:r>
            <a:r>
              <a:rPr sz="1600" b="1" spc="-10" dirty="0">
                <a:solidFill>
                  <a:srgbClr val="C00000"/>
                </a:solidFill>
                <a:latin typeface="Calibri"/>
                <a:cs typeface="Calibri"/>
              </a:rPr>
              <a:t>Equality</a:t>
            </a:r>
            <a:endParaRPr sz="1600">
              <a:latin typeface="Calibri"/>
              <a:cs typeface="Calibri"/>
            </a:endParaRPr>
          </a:p>
          <a:p>
            <a:pPr marL="12700" marR="37465">
              <a:lnSpc>
                <a:spcPct val="100000"/>
              </a:lnSpc>
            </a:pPr>
            <a:r>
              <a:rPr sz="1600" spc="-5" dirty="0">
                <a:solidFill>
                  <a:srgbClr val="C00000"/>
                </a:solidFill>
                <a:latin typeface="Calibri"/>
                <a:cs typeface="Calibri"/>
              </a:rPr>
              <a:t>Global </a:t>
            </a:r>
            <a:r>
              <a:rPr sz="1600" spc="-10" dirty="0">
                <a:solidFill>
                  <a:srgbClr val="C00000"/>
                </a:solidFill>
                <a:latin typeface="Calibri"/>
                <a:cs typeface="Calibri"/>
              </a:rPr>
              <a:t>Indicator</a:t>
            </a:r>
            <a:r>
              <a:rPr sz="1600" spc="-10" dirty="0">
                <a:latin typeface="Calibri"/>
                <a:cs typeface="Calibri"/>
              </a:rPr>
              <a:t>:</a:t>
            </a:r>
            <a:r>
              <a:rPr sz="1600" spc="-5" dirty="0">
                <a:latin typeface="Calibri"/>
                <a:cs typeface="Calibri"/>
              </a:rPr>
              <a:t> Number</a:t>
            </a:r>
            <a:r>
              <a:rPr sz="1600" spc="25" dirty="0">
                <a:latin typeface="Calibri"/>
                <a:cs typeface="Calibri"/>
              </a:rPr>
              <a:t> </a:t>
            </a:r>
            <a:r>
              <a:rPr sz="1600" spc="-5" dirty="0">
                <a:latin typeface="Calibri"/>
                <a:cs typeface="Calibri"/>
              </a:rPr>
              <a:t>of</a:t>
            </a:r>
            <a:r>
              <a:rPr sz="1600" spc="5" dirty="0">
                <a:latin typeface="Calibri"/>
                <a:cs typeface="Calibri"/>
              </a:rPr>
              <a:t> </a:t>
            </a:r>
            <a:r>
              <a:rPr sz="1600" spc="-10" dirty="0">
                <a:latin typeface="Calibri"/>
                <a:cs typeface="Calibri"/>
              </a:rPr>
              <a:t>countries</a:t>
            </a:r>
            <a:r>
              <a:rPr sz="1600" spc="15" dirty="0">
                <a:latin typeface="Calibri"/>
                <a:cs typeface="Calibri"/>
              </a:rPr>
              <a:t> </a:t>
            </a:r>
            <a:r>
              <a:rPr sz="1600" spc="-5" dirty="0">
                <a:latin typeface="Calibri"/>
                <a:cs typeface="Calibri"/>
              </a:rPr>
              <a:t>with</a:t>
            </a:r>
            <a:r>
              <a:rPr sz="1600" spc="5" dirty="0">
                <a:latin typeface="Calibri"/>
                <a:cs typeface="Calibri"/>
              </a:rPr>
              <a:t> </a:t>
            </a:r>
            <a:r>
              <a:rPr sz="1600" spc="-10" dirty="0">
                <a:latin typeface="Calibri"/>
                <a:cs typeface="Calibri"/>
              </a:rPr>
              <a:t>laws</a:t>
            </a:r>
            <a:r>
              <a:rPr sz="1600" dirty="0">
                <a:latin typeface="Calibri"/>
                <a:cs typeface="Calibri"/>
              </a:rPr>
              <a:t> </a:t>
            </a:r>
            <a:r>
              <a:rPr sz="1600" spc="-5" dirty="0">
                <a:latin typeface="Calibri"/>
                <a:cs typeface="Calibri"/>
              </a:rPr>
              <a:t>and</a:t>
            </a:r>
            <a:r>
              <a:rPr sz="1600" spc="-10" dirty="0">
                <a:latin typeface="Calibri"/>
                <a:cs typeface="Calibri"/>
              </a:rPr>
              <a:t> </a:t>
            </a:r>
            <a:r>
              <a:rPr sz="1600" spc="-5" dirty="0">
                <a:latin typeface="Calibri"/>
                <a:cs typeface="Calibri"/>
              </a:rPr>
              <a:t>regulations</a:t>
            </a:r>
            <a:r>
              <a:rPr sz="1600" spc="5" dirty="0">
                <a:latin typeface="Calibri"/>
                <a:cs typeface="Calibri"/>
              </a:rPr>
              <a:t> </a:t>
            </a:r>
            <a:r>
              <a:rPr sz="1600" spc="-5" dirty="0">
                <a:latin typeface="Calibri"/>
                <a:cs typeface="Calibri"/>
              </a:rPr>
              <a:t>that </a:t>
            </a:r>
            <a:r>
              <a:rPr sz="1600" spc="-15" dirty="0">
                <a:latin typeface="Calibri"/>
                <a:cs typeface="Calibri"/>
              </a:rPr>
              <a:t>guarantee</a:t>
            </a:r>
            <a:r>
              <a:rPr sz="1600" dirty="0">
                <a:latin typeface="Calibri"/>
                <a:cs typeface="Calibri"/>
              </a:rPr>
              <a:t> </a:t>
            </a:r>
            <a:r>
              <a:rPr sz="1600" spc="-10" dirty="0">
                <a:latin typeface="Calibri"/>
                <a:cs typeface="Calibri"/>
              </a:rPr>
              <a:t>women </a:t>
            </a:r>
            <a:r>
              <a:rPr sz="1600" spc="-5" dirty="0">
                <a:latin typeface="Calibri"/>
                <a:cs typeface="Calibri"/>
              </a:rPr>
              <a:t> </a:t>
            </a:r>
            <a:r>
              <a:rPr sz="1600" spc="-10" dirty="0">
                <a:latin typeface="Calibri"/>
                <a:cs typeface="Calibri"/>
              </a:rPr>
              <a:t>aged</a:t>
            </a:r>
            <a:r>
              <a:rPr sz="1600" spc="10" dirty="0">
                <a:latin typeface="Calibri"/>
                <a:cs typeface="Calibri"/>
              </a:rPr>
              <a:t> </a:t>
            </a:r>
            <a:r>
              <a:rPr sz="1600" spc="-10" dirty="0">
                <a:latin typeface="Calibri"/>
                <a:cs typeface="Calibri"/>
              </a:rPr>
              <a:t>15-49</a:t>
            </a:r>
            <a:r>
              <a:rPr sz="1600" spc="25" dirty="0">
                <a:latin typeface="Calibri"/>
                <a:cs typeface="Calibri"/>
              </a:rPr>
              <a:t> </a:t>
            </a:r>
            <a:r>
              <a:rPr sz="1600" spc="-15" dirty="0">
                <a:latin typeface="Calibri"/>
                <a:cs typeface="Calibri"/>
              </a:rPr>
              <a:t>years</a:t>
            </a:r>
            <a:r>
              <a:rPr sz="1600" spc="30" dirty="0">
                <a:latin typeface="Calibri"/>
                <a:cs typeface="Calibri"/>
              </a:rPr>
              <a:t> </a:t>
            </a:r>
            <a:r>
              <a:rPr sz="1600" spc="-10" dirty="0">
                <a:latin typeface="Calibri"/>
                <a:cs typeface="Calibri"/>
              </a:rPr>
              <a:t>access</a:t>
            </a:r>
            <a:r>
              <a:rPr sz="1600" spc="20" dirty="0">
                <a:latin typeface="Calibri"/>
                <a:cs typeface="Calibri"/>
              </a:rPr>
              <a:t> </a:t>
            </a:r>
            <a:r>
              <a:rPr sz="1600" spc="-10" dirty="0">
                <a:latin typeface="Calibri"/>
                <a:cs typeface="Calibri"/>
              </a:rPr>
              <a:t>to</a:t>
            </a:r>
            <a:r>
              <a:rPr sz="1600" spc="15" dirty="0">
                <a:latin typeface="Calibri"/>
                <a:cs typeface="Calibri"/>
              </a:rPr>
              <a:t> </a:t>
            </a:r>
            <a:r>
              <a:rPr sz="1600" spc="-10" dirty="0">
                <a:latin typeface="Calibri"/>
                <a:cs typeface="Calibri"/>
              </a:rPr>
              <a:t>sexual </a:t>
            </a:r>
            <a:r>
              <a:rPr sz="1600" spc="-5" dirty="0">
                <a:latin typeface="Calibri"/>
                <a:cs typeface="Calibri"/>
              </a:rPr>
              <a:t>and</a:t>
            </a:r>
            <a:r>
              <a:rPr sz="1600" spc="5" dirty="0">
                <a:latin typeface="Calibri"/>
                <a:cs typeface="Calibri"/>
              </a:rPr>
              <a:t> </a:t>
            </a:r>
            <a:r>
              <a:rPr sz="1600" spc="-10" dirty="0">
                <a:latin typeface="Calibri"/>
                <a:cs typeface="Calibri"/>
              </a:rPr>
              <a:t>reproductive</a:t>
            </a:r>
            <a:r>
              <a:rPr sz="1600" spc="40" dirty="0">
                <a:latin typeface="Calibri"/>
                <a:cs typeface="Calibri"/>
              </a:rPr>
              <a:t> </a:t>
            </a:r>
            <a:r>
              <a:rPr sz="1600" spc="-5" dirty="0">
                <a:latin typeface="Calibri"/>
                <a:cs typeface="Calibri"/>
              </a:rPr>
              <a:t>health </a:t>
            </a:r>
            <a:r>
              <a:rPr sz="1600" spc="-15" dirty="0">
                <a:latin typeface="Calibri"/>
                <a:cs typeface="Calibri"/>
              </a:rPr>
              <a:t>care,</a:t>
            </a:r>
            <a:r>
              <a:rPr sz="1600" spc="30" dirty="0">
                <a:latin typeface="Calibri"/>
                <a:cs typeface="Calibri"/>
              </a:rPr>
              <a:t> </a:t>
            </a:r>
            <a:r>
              <a:rPr sz="1600" spc="-10" dirty="0">
                <a:solidFill>
                  <a:srgbClr val="FF0000"/>
                </a:solidFill>
                <a:latin typeface="Calibri"/>
                <a:cs typeface="Calibri"/>
              </a:rPr>
              <a:t>information</a:t>
            </a:r>
            <a:r>
              <a:rPr sz="1600" spc="5" dirty="0">
                <a:solidFill>
                  <a:srgbClr val="FF0000"/>
                </a:solidFill>
                <a:latin typeface="Calibri"/>
                <a:cs typeface="Calibri"/>
              </a:rPr>
              <a:t> </a:t>
            </a:r>
            <a:r>
              <a:rPr sz="1600" spc="-5" dirty="0">
                <a:solidFill>
                  <a:srgbClr val="FF0000"/>
                </a:solidFill>
                <a:latin typeface="Calibri"/>
                <a:cs typeface="Calibri"/>
              </a:rPr>
              <a:t>and </a:t>
            </a:r>
            <a:r>
              <a:rPr sz="1600" spc="-10" dirty="0">
                <a:solidFill>
                  <a:srgbClr val="FF0000"/>
                </a:solidFill>
                <a:latin typeface="Calibri"/>
                <a:cs typeface="Calibri"/>
              </a:rPr>
              <a:t>education</a:t>
            </a:r>
            <a:endParaRPr sz="1600">
              <a:latin typeface="Calibri"/>
              <a:cs typeface="Calibri"/>
            </a:endParaRPr>
          </a:p>
          <a:p>
            <a:pPr>
              <a:lnSpc>
                <a:spcPct val="100000"/>
              </a:lnSpc>
            </a:pPr>
            <a:endParaRPr sz="1600">
              <a:latin typeface="Calibri"/>
              <a:cs typeface="Calibri"/>
            </a:endParaRPr>
          </a:p>
          <a:p>
            <a:pPr>
              <a:lnSpc>
                <a:spcPct val="100000"/>
              </a:lnSpc>
              <a:spcBef>
                <a:spcPts val="35"/>
              </a:spcBef>
            </a:pPr>
            <a:endParaRPr sz="1550">
              <a:latin typeface="Calibri"/>
              <a:cs typeface="Calibri"/>
            </a:endParaRPr>
          </a:p>
          <a:p>
            <a:pPr marL="14604">
              <a:lnSpc>
                <a:spcPct val="100000"/>
              </a:lnSpc>
            </a:pPr>
            <a:r>
              <a:rPr sz="1600" b="1" spc="-10" dirty="0">
                <a:solidFill>
                  <a:srgbClr val="C00000"/>
                </a:solidFill>
                <a:latin typeface="Calibri"/>
                <a:cs typeface="Calibri"/>
              </a:rPr>
              <a:t>Decent</a:t>
            </a:r>
            <a:r>
              <a:rPr sz="1600" b="1" dirty="0">
                <a:solidFill>
                  <a:srgbClr val="C00000"/>
                </a:solidFill>
                <a:latin typeface="Calibri"/>
                <a:cs typeface="Calibri"/>
              </a:rPr>
              <a:t> </a:t>
            </a:r>
            <a:r>
              <a:rPr sz="1600" b="1" spc="-20" dirty="0">
                <a:solidFill>
                  <a:srgbClr val="C00000"/>
                </a:solidFill>
                <a:latin typeface="Calibri"/>
                <a:cs typeface="Calibri"/>
              </a:rPr>
              <a:t>Work</a:t>
            </a:r>
            <a:r>
              <a:rPr sz="1600" b="1" spc="-5" dirty="0">
                <a:solidFill>
                  <a:srgbClr val="C00000"/>
                </a:solidFill>
                <a:latin typeface="Calibri"/>
                <a:cs typeface="Calibri"/>
              </a:rPr>
              <a:t> and</a:t>
            </a:r>
            <a:r>
              <a:rPr sz="1600" b="1" spc="5" dirty="0">
                <a:solidFill>
                  <a:srgbClr val="C00000"/>
                </a:solidFill>
                <a:latin typeface="Calibri"/>
                <a:cs typeface="Calibri"/>
              </a:rPr>
              <a:t> </a:t>
            </a:r>
            <a:r>
              <a:rPr sz="1600" b="1" spc="-10" dirty="0">
                <a:solidFill>
                  <a:srgbClr val="C00000"/>
                </a:solidFill>
                <a:latin typeface="Calibri"/>
                <a:cs typeface="Calibri"/>
              </a:rPr>
              <a:t>Economic</a:t>
            </a:r>
            <a:r>
              <a:rPr sz="1600" b="1" spc="20" dirty="0">
                <a:solidFill>
                  <a:srgbClr val="C00000"/>
                </a:solidFill>
                <a:latin typeface="Calibri"/>
                <a:cs typeface="Calibri"/>
              </a:rPr>
              <a:t> </a:t>
            </a:r>
            <a:r>
              <a:rPr sz="1600" b="1" spc="-10" dirty="0">
                <a:solidFill>
                  <a:srgbClr val="C00000"/>
                </a:solidFill>
                <a:latin typeface="Calibri"/>
                <a:cs typeface="Calibri"/>
              </a:rPr>
              <a:t>Growth</a:t>
            </a:r>
            <a:endParaRPr sz="1600">
              <a:latin typeface="Calibri"/>
              <a:cs typeface="Calibri"/>
            </a:endParaRPr>
          </a:p>
          <a:p>
            <a:pPr marL="14604" marR="566420">
              <a:lnSpc>
                <a:spcPct val="100000"/>
              </a:lnSpc>
            </a:pPr>
            <a:r>
              <a:rPr sz="1600" spc="-35" dirty="0">
                <a:solidFill>
                  <a:srgbClr val="C00000"/>
                </a:solidFill>
                <a:latin typeface="Calibri"/>
                <a:cs typeface="Calibri"/>
              </a:rPr>
              <a:t>Target</a:t>
            </a:r>
            <a:r>
              <a:rPr sz="1600" spc="5" dirty="0">
                <a:solidFill>
                  <a:srgbClr val="C00000"/>
                </a:solidFill>
                <a:latin typeface="Calibri"/>
                <a:cs typeface="Calibri"/>
              </a:rPr>
              <a:t> </a:t>
            </a:r>
            <a:r>
              <a:rPr sz="1600" spc="-5" dirty="0">
                <a:solidFill>
                  <a:srgbClr val="C00000"/>
                </a:solidFill>
                <a:latin typeface="Calibri"/>
                <a:cs typeface="Calibri"/>
              </a:rPr>
              <a:t>8.6:</a:t>
            </a:r>
            <a:r>
              <a:rPr sz="1600" spc="15" dirty="0">
                <a:solidFill>
                  <a:srgbClr val="C00000"/>
                </a:solidFill>
                <a:latin typeface="Calibri"/>
                <a:cs typeface="Calibri"/>
              </a:rPr>
              <a:t> </a:t>
            </a:r>
            <a:r>
              <a:rPr sz="1600" spc="-15" dirty="0">
                <a:latin typeface="Calibri"/>
                <a:cs typeface="Calibri"/>
              </a:rPr>
              <a:t>By</a:t>
            </a:r>
            <a:r>
              <a:rPr sz="1600" spc="30" dirty="0">
                <a:latin typeface="Calibri"/>
                <a:cs typeface="Calibri"/>
              </a:rPr>
              <a:t> </a:t>
            </a:r>
            <a:r>
              <a:rPr sz="1600" spc="-10" dirty="0">
                <a:latin typeface="Calibri"/>
                <a:cs typeface="Calibri"/>
              </a:rPr>
              <a:t>2020</a:t>
            </a:r>
            <a:r>
              <a:rPr sz="1600" spc="40" dirty="0">
                <a:latin typeface="Calibri"/>
                <a:cs typeface="Calibri"/>
              </a:rPr>
              <a:t> </a:t>
            </a:r>
            <a:r>
              <a:rPr sz="1600" spc="-10" dirty="0">
                <a:latin typeface="Calibri"/>
                <a:cs typeface="Calibri"/>
              </a:rPr>
              <a:t>substantially</a:t>
            </a:r>
            <a:r>
              <a:rPr sz="1600" spc="-40" dirty="0">
                <a:latin typeface="Calibri"/>
                <a:cs typeface="Calibri"/>
              </a:rPr>
              <a:t> </a:t>
            </a:r>
            <a:r>
              <a:rPr sz="1600" spc="-10" dirty="0">
                <a:latin typeface="Calibri"/>
                <a:cs typeface="Calibri"/>
              </a:rPr>
              <a:t>reduce</a:t>
            </a:r>
            <a:r>
              <a:rPr sz="1600" spc="40" dirty="0">
                <a:latin typeface="Calibri"/>
                <a:cs typeface="Calibri"/>
              </a:rPr>
              <a:t> </a:t>
            </a:r>
            <a:r>
              <a:rPr sz="1600" spc="-5" dirty="0">
                <a:latin typeface="Calibri"/>
                <a:cs typeface="Calibri"/>
              </a:rPr>
              <a:t>the</a:t>
            </a:r>
            <a:r>
              <a:rPr sz="1600" spc="5" dirty="0">
                <a:latin typeface="Calibri"/>
                <a:cs typeface="Calibri"/>
              </a:rPr>
              <a:t> </a:t>
            </a:r>
            <a:r>
              <a:rPr sz="1600" spc="-10" dirty="0">
                <a:latin typeface="Calibri"/>
                <a:cs typeface="Calibri"/>
              </a:rPr>
              <a:t>proportion</a:t>
            </a:r>
            <a:r>
              <a:rPr sz="1600" spc="45" dirty="0">
                <a:latin typeface="Calibri"/>
                <a:cs typeface="Calibri"/>
              </a:rPr>
              <a:t> </a:t>
            </a:r>
            <a:r>
              <a:rPr sz="1600" spc="-5" dirty="0">
                <a:latin typeface="Calibri"/>
                <a:cs typeface="Calibri"/>
              </a:rPr>
              <a:t>of</a:t>
            </a:r>
            <a:r>
              <a:rPr sz="1600" spc="10" dirty="0">
                <a:latin typeface="Calibri"/>
                <a:cs typeface="Calibri"/>
              </a:rPr>
              <a:t> </a:t>
            </a:r>
            <a:r>
              <a:rPr sz="1600" spc="-10" dirty="0">
                <a:latin typeface="Calibri"/>
                <a:cs typeface="Calibri"/>
              </a:rPr>
              <a:t>youth</a:t>
            </a:r>
            <a:r>
              <a:rPr sz="1600" spc="30" dirty="0">
                <a:latin typeface="Calibri"/>
                <a:cs typeface="Calibri"/>
              </a:rPr>
              <a:t> </a:t>
            </a:r>
            <a:r>
              <a:rPr sz="1600" spc="-5" dirty="0">
                <a:latin typeface="Calibri"/>
                <a:cs typeface="Calibri"/>
              </a:rPr>
              <a:t>not</a:t>
            </a:r>
            <a:r>
              <a:rPr sz="1600" spc="10" dirty="0">
                <a:latin typeface="Calibri"/>
                <a:cs typeface="Calibri"/>
              </a:rPr>
              <a:t> </a:t>
            </a:r>
            <a:r>
              <a:rPr sz="1600" dirty="0">
                <a:latin typeface="Calibri"/>
                <a:cs typeface="Calibri"/>
              </a:rPr>
              <a:t>in</a:t>
            </a:r>
            <a:r>
              <a:rPr sz="1600" spc="10" dirty="0">
                <a:latin typeface="Calibri"/>
                <a:cs typeface="Calibri"/>
              </a:rPr>
              <a:t> </a:t>
            </a:r>
            <a:r>
              <a:rPr sz="1600" spc="-10" dirty="0">
                <a:latin typeface="Calibri"/>
                <a:cs typeface="Calibri"/>
              </a:rPr>
              <a:t>employment, </a:t>
            </a:r>
            <a:r>
              <a:rPr sz="1600" spc="-345" dirty="0">
                <a:latin typeface="Calibri"/>
                <a:cs typeface="Calibri"/>
              </a:rPr>
              <a:t> </a:t>
            </a:r>
            <a:r>
              <a:rPr sz="1600" spc="-10" dirty="0">
                <a:solidFill>
                  <a:srgbClr val="FF0000"/>
                </a:solidFill>
                <a:latin typeface="Calibri"/>
                <a:cs typeface="Calibri"/>
              </a:rPr>
              <a:t>education</a:t>
            </a:r>
            <a:r>
              <a:rPr sz="1600" spc="-20" dirty="0">
                <a:solidFill>
                  <a:srgbClr val="FF0000"/>
                </a:solidFill>
                <a:latin typeface="Calibri"/>
                <a:cs typeface="Calibri"/>
              </a:rPr>
              <a:t> </a:t>
            </a:r>
            <a:r>
              <a:rPr sz="1600" spc="-5" dirty="0">
                <a:solidFill>
                  <a:srgbClr val="FF0000"/>
                </a:solidFill>
                <a:latin typeface="Calibri"/>
                <a:cs typeface="Calibri"/>
              </a:rPr>
              <a:t>or</a:t>
            </a:r>
            <a:r>
              <a:rPr sz="1600" spc="15" dirty="0">
                <a:solidFill>
                  <a:srgbClr val="FF0000"/>
                </a:solidFill>
                <a:latin typeface="Calibri"/>
                <a:cs typeface="Calibri"/>
              </a:rPr>
              <a:t> </a:t>
            </a:r>
            <a:r>
              <a:rPr sz="1600" spc="-10" dirty="0">
                <a:solidFill>
                  <a:srgbClr val="FF0000"/>
                </a:solidFill>
                <a:latin typeface="Calibri"/>
                <a:cs typeface="Calibri"/>
              </a:rPr>
              <a:t>training</a:t>
            </a:r>
            <a:endParaRPr sz="1600">
              <a:latin typeface="Calibri"/>
              <a:cs typeface="Calibri"/>
            </a:endParaRPr>
          </a:p>
        </p:txBody>
      </p:sp>
      <p:sp>
        <p:nvSpPr>
          <p:cNvPr id="3" name="object 3"/>
          <p:cNvSpPr txBox="1">
            <a:spLocks noGrp="1"/>
          </p:cNvSpPr>
          <p:nvPr>
            <p:ph type="title"/>
          </p:nvPr>
        </p:nvSpPr>
        <p:spPr>
          <a:xfrm>
            <a:off x="838200" y="272719"/>
            <a:ext cx="6705600" cy="936154"/>
          </a:xfrm>
          <a:prstGeom prst="rect">
            <a:avLst/>
          </a:prstGeom>
        </p:spPr>
        <p:txBody>
          <a:bodyPr vert="horz" wrap="square" lIns="0" tIns="12700" rIns="0" bIns="0" rtlCol="0">
            <a:spAutoFit/>
          </a:bodyPr>
          <a:lstStyle/>
          <a:p>
            <a:pPr algn="ctr">
              <a:lnSpc>
                <a:spcPct val="100000"/>
              </a:lnSpc>
              <a:spcBef>
                <a:spcPts val="100"/>
              </a:spcBef>
            </a:pPr>
            <a:r>
              <a:rPr sz="3200" spc="-10" dirty="0"/>
              <a:t>Education</a:t>
            </a:r>
            <a:r>
              <a:rPr sz="3200" spc="-90" dirty="0"/>
              <a:t> </a:t>
            </a:r>
            <a:r>
              <a:rPr sz="3200" spc="-15" dirty="0"/>
              <a:t>targets/indicators</a:t>
            </a:r>
            <a:endParaRPr sz="3200" dirty="0"/>
          </a:p>
          <a:p>
            <a:pPr algn="ctr">
              <a:lnSpc>
                <a:spcPct val="100000"/>
              </a:lnSpc>
              <a:spcBef>
                <a:spcPts val="20"/>
              </a:spcBef>
            </a:pPr>
            <a:r>
              <a:rPr sz="2800" spc="-5" dirty="0"/>
              <a:t>within</a:t>
            </a:r>
            <a:r>
              <a:rPr sz="2800" spc="-10" dirty="0"/>
              <a:t> </a:t>
            </a:r>
            <a:r>
              <a:rPr sz="2800" spc="-5" dirty="0"/>
              <a:t>other </a:t>
            </a:r>
            <a:r>
              <a:rPr sz="2800" spc="-10" dirty="0"/>
              <a:t>SDGs</a:t>
            </a:r>
            <a:endParaRPr sz="2800" dirty="0"/>
          </a:p>
        </p:txBody>
      </p:sp>
      <p:pic>
        <p:nvPicPr>
          <p:cNvPr id="4" name="object 4"/>
          <p:cNvPicPr/>
          <p:nvPr/>
        </p:nvPicPr>
        <p:blipFill>
          <a:blip r:embed="rId3" cstate="print"/>
          <a:stretch>
            <a:fillRect/>
          </a:stretch>
        </p:blipFill>
        <p:spPr>
          <a:xfrm>
            <a:off x="221843" y="5589244"/>
            <a:ext cx="1037788" cy="1043520"/>
          </a:xfrm>
          <a:prstGeom prst="rect">
            <a:avLst/>
          </a:prstGeom>
        </p:spPr>
      </p:pic>
      <p:pic>
        <p:nvPicPr>
          <p:cNvPr id="5" name="object 5"/>
          <p:cNvPicPr/>
          <p:nvPr/>
        </p:nvPicPr>
        <p:blipFill>
          <a:blip r:embed="rId4" cstate="print"/>
          <a:stretch>
            <a:fillRect/>
          </a:stretch>
        </p:blipFill>
        <p:spPr>
          <a:xfrm>
            <a:off x="0" y="1493977"/>
            <a:ext cx="9143999" cy="24383"/>
          </a:xfrm>
          <a:prstGeom prst="rect">
            <a:avLst/>
          </a:prstGeom>
        </p:spPr>
      </p:pic>
      <p:pic>
        <p:nvPicPr>
          <p:cNvPr id="7" name="object 7"/>
          <p:cNvPicPr/>
          <p:nvPr/>
        </p:nvPicPr>
        <p:blipFill>
          <a:blip r:embed="rId5" cstate="print"/>
          <a:stretch>
            <a:fillRect/>
          </a:stretch>
        </p:blipFill>
        <p:spPr>
          <a:xfrm>
            <a:off x="228228" y="3195550"/>
            <a:ext cx="1023002" cy="1018883"/>
          </a:xfrm>
          <a:prstGeom prst="rect">
            <a:avLst/>
          </a:prstGeom>
        </p:spPr>
      </p:pic>
      <p:pic>
        <p:nvPicPr>
          <p:cNvPr id="8" name="object 8"/>
          <p:cNvPicPr/>
          <p:nvPr/>
        </p:nvPicPr>
        <p:blipFill>
          <a:blip r:embed="rId6" cstate="print"/>
          <a:stretch>
            <a:fillRect/>
          </a:stretch>
        </p:blipFill>
        <p:spPr>
          <a:xfrm>
            <a:off x="216053" y="4404369"/>
            <a:ext cx="1047449" cy="1010866"/>
          </a:xfrm>
          <a:prstGeom prst="rect">
            <a:avLst/>
          </a:prstGeom>
        </p:spPr>
      </p:pic>
      <p:pic>
        <p:nvPicPr>
          <p:cNvPr id="10" name="object 10"/>
          <p:cNvPicPr/>
          <p:nvPr/>
        </p:nvPicPr>
        <p:blipFill>
          <a:blip r:embed="rId7" cstate="print"/>
          <a:stretch>
            <a:fillRect/>
          </a:stretch>
        </p:blipFill>
        <p:spPr>
          <a:xfrm>
            <a:off x="236849" y="1830153"/>
            <a:ext cx="1045668" cy="1045668"/>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479416" y="1815359"/>
            <a:ext cx="7354570" cy="456819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C00000"/>
                </a:solidFill>
                <a:latin typeface="Calibri"/>
                <a:cs typeface="Calibri"/>
              </a:rPr>
              <a:t>Decent</a:t>
            </a:r>
            <a:r>
              <a:rPr sz="1800" b="1" spc="-35" dirty="0">
                <a:solidFill>
                  <a:srgbClr val="C00000"/>
                </a:solidFill>
                <a:latin typeface="Calibri"/>
                <a:cs typeface="Calibri"/>
              </a:rPr>
              <a:t> </a:t>
            </a:r>
            <a:r>
              <a:rPr sz="1800" b="1" spc="-20" dirty="0">
                <a:solidFill>
                  <a:srgbClr val="C00000"/>
                </a:solidFill>
                <a:latin typeface="Calibri"/>
                <a:cs typeface="Calibri"/>
              </a:rPr>
              <a:t>Work</a:t>
            </a:r>
            <a:r>
              <a:rPr sz="1800" b="1" spc="-15" dirty="0">
                <a:solidFill>
                  <a:srgbClr val="C00000"/>
                </a:solidFill>
                <a:latin typeface="Calibri"/>
                <a:cs typeface="Calibri"/>
              </a:rPr>
              <a:t> </a:t>
            </a:r>
            <a:r>
              <a:rPr sz="1800" b="1" dirty="0">
                <a:solidFill>
                  <a:srgbClr val="C00000"/>
                </a:solidFill>
                <a:latin typeface="Calibri"/>
                <a:cs typeface="Calibri"/>
              </a:rPr>
              <a:t>and</a:t>
            </a:r>
            <a:r>
              <a:rPr sz="1800" b="1" spc="-15" dirty="0">
                <a:solidFill>
                  <a:srgbClr val="C00000"/>
                </a:solidFill>
                <a:latin typeface="Calibri"/>
                <a:cs typeface="Calibri"/>
              </a:rPr>
              <a:t> </a:t>
            </a:r>
            <a:r>
              <a:rPr sz="1800" b="1" spc="-10" dirty="0">
                <a:solidFill>
                  <a:srgbClr val="C00000"/>
                </a:solidFill>
                <a:latin typeface="Calibri"/>
                <a:cs typeface="Calibri"/>
              </a:rPr>
              <a:t>Economic</a:t>
            </a:r>
            <a:r>
              <a:rPr sz="1800" b="1" spc="-40" dirty="0">
                <a:solidFill>
                  <a:srgbClr val="C00000"/>
                </a:solidFill>
                <a:latin typeface="Calibri"/>
                <a:cs typeface="Calibri"/>
              </a:rPr>
              <a:t> </a:t>
            </a:r>
            <a:r>
              <a:rPr sz="1800" b="1" spc="-5" dirty="0">
                <a:solidFill>
                  <a:srgbClr val="C00000"/>
                </a:solidFill>
                <a:latin typeface="Calibri"/>
                <a:cs typeface="Calibri"/>
              </a:rPr>
              <a:t>Growth</a:t>
            </a:r>
            <a:endParaRPr sz="1800">
              <a:latin typeface="Calibri"/>
              <a:cs typeface="Calibri"/>
            </a:endParaRPr>
          </a:p>
          <a:p>
            <a:pPr marL="12700" marR="800735">
              <a:lnSpc>
                <a:spcPct val="100000"/>
              </a:lnSpc>
            </a:pPr>
            <a:r>
              <a:rPr sz="1800" spc="-35" dirty="0">
                <a:solidFill>
                  <a:srgbClr val="C00000"/>
                </a:solidFill>
                <a:latin typeface="Calibri"/>
                <a:cs typeface="Calibri"/>
              </a:rPr>
              <a:t>Target</a:t>
            </a:r>
            <a:r>
              <a:rPr sz="1800" dirty="0">
                <a:solidFill>
                  <a:srgbClr val="C00000"/>
                </a:solidFill>
                <a:latin typeface="Calibri"/>
                <a:cs typeface="Calibri"/>
              </a:rPr>
              <a:t> </a:t>
            </a:r>
            <a:r>
              <a:rPr sz="1800" spc="-5" dirty="0">
                <a:solidFill>
                  <a:srgbClr val="C00000"/>
                </a:solidFill>
                <a:latin typeface="Calibri"/>
                <a:cs typeface="Calibri"/>
              </a:rPr>
              <a:t>8.6:</a:t>
            </a:r>
            <a:r>
              <a:rPr sz="1800" spc="15" dirty="0">
                <a:solidFill>
                  <a:srgbClr val="C00000"/>
                </a:solidFill>
                <a:latin typeface="Calibri"/>
                <a:cs typeface="Calibri"/>
              </a:rPr>
              <a:t> </a:t>
            </a:r>
            <a:r>
              <a:rPr sz="1800" spc="-5" dirty="0">
                <a:latin typeface="Calibri"/>
                <a:cs typeface="Calibri"/>
              </a:rPr>
              <a:t>By 2020</a:t>
            </a:r>
            <a:r>
              <a:rPr sz="1800" spc="5" dirty="0">
                <a:latin typeface="Calibri"/>
                <a:cs typeface="Calibri"/>
              </a:rPr>
              <a:t> </a:t>
            </a:r>
            <a:r>
              <a:rPr sz="1800" spc="-10" dirty="0">
                <a:latin typeface="Calibri"/>
                <a:cs typeface="Calibri"/>
              </a:rPr>
              <a:t>substantially</a:t>
            </a:r>
            <a:r>
              <a:rPr sz="1800" spc="15" dirty="0">
                <a:latin typeface="Calibri"/>
                <a:cs typeface="Calibri"/>
              </a:rPr>
              <a:t> </a:t>
            </a:r>
            <a:r>
              <a:rPr sz="1800" spc="-10" dirty="0">
                <a:latin typeface="Calibri"/>
                <a:cs typeface="Calibri"/>
              </a:rPr>
              <a:t>reduce</a:t>
            </a:r>
            <a:r>
              <a:rPr sz="1800" spc="20" dirty="0">
                <a:latin typeface="Calibri"/>
                <a:cs typeface="Calibri"/>
              </a:rPr>
              <a:t> </a:t>
            </a:r>
            <a:r>
              <a:rPr sz="1800" spc="-5" dirty="0">
                <a:latin typeface="Calibri"/>
                <a:cs typeface="Calibri"/>
              </a:rPr>
              <a:t>the</a:t>
            </a:r>
            <a:r>
              <a:rPr sz="1800" spc="20" dirty="0">
                <a:latin typeface="Calibri"/>
                <a:cs typeface="Calibri"/>
              </a:rPr>
              <a:t> </a:t>
            </a:r>
            <a:r>
              <a:rPr sz="1800" spc="-10" dirty="0">
                <a:latin typeface="Calibri"/>
                <a:cs typeface="Calibri"/>
              </a:rPr>
              <a:t>proportion</a:t>
            </a:r>
            <a:r>
              <a:rPr sz="1800" spc="20" dirty="0">
                <a:latin typeface="Calibri"/>
                <a:cs typeface="Calibri"/>
              </a:rPr>
              <a:t> </a:t>
            </a:r>
            <a:r>
              <a:rPr sz="1800" spc="-5" dirty="0">
                <a:latin typeface="Calibri"/>
                <a:cs typeface="Calibri"/>
              </a:rPr>
              <a:t>of</a:t>
            </a:r>
            <a:r>
              <a:rPr sz="1800" spc="20" dirty="0">
                <a:latin typeface="Calibri"/>
                <a:cs typeface="Calibri"/>
              </a:rPr>
              <a:t> </a:t>
            </a:r>
            <a:r>
              <a:rPr sz="1800" spc="-10" dirty="0">
                <a:latin typeface="Calibri"/>
                <a:cs typeface="Calibri"/>
              </a:rPr>
              <a:t>youth</a:t>
            </a:r>
            <a:r>
              <a:rPr sz="1800" spc="5" dirty="0">
                <a:latin typeface="Calibri"/>
                <a:cs typeface="Calibri"/>
              </a:rPr>
              <a:t> </a:t>
            </a:r>
            <a:r>
              <a:rPr sz="1800" spc="-5" dirty="0">
                <a:latin typeface="Calibri"/>
                <a:cs typeface="Calibri"/>
              </a:rPr>
              <a:t>not</a:t>
            </a:r>
            <a:r>
              <a:rPr sz="1800" spc="10" dirty="0">
                <a:latin typeface="Calibri"/>
                <a:cs typeface="Calibri"/>
              </a:rPr>
              <a:t> </a:t>
            </a:r>
            <a:r>
              <a:rPr sz="1800" spc="-5" dirty="0">
                <a:latin typeface="Calibri"/>
                <a:cs typeface="Calibri"/>
              </a:rPr>
              <a:t>in </a:t>
            </a:r>
            <a:r>
              <a:rPr sz="1800" spc="-390" dirty="0">
                <a:latin typeface="Calibri"/>
                <a:cs typeface="Calibri"/>
              </a:rPr>
              <a:t> </a:t>
            </a:r>
            <a:r>
              <a:rPr sz="1800" spc="-5" dirty="0">
                <a:latin typeface="Calibri"/>
                <a:cs typeface="Calibri"/>
              </a:rPr>
              <a:t>employment,</a:t>
            </a:r>
            <a:r>
              <a:rPr sz="1800" dirty="0">
                <a:latin typeface="Calibri"/>
                <a:cs typeface="Calibri"/>
              </a:rPr>
              <a:t> </a:t>
            </a:r>
            <a:r>
              <a:rPr sz="1800" spc="-10" dirty="0">
                <a:solidFill>
                  <a:srgbClr val="FF0000"/>
                </a:solidFill>
                <a:latin typeface="Calibri"/>
                <a:cs typeface="Calibri"/>
              </a:rPr>
              <a:t>education</a:t>
            </a:r>
            <a:r>
              <a:rPr sz="1800" spc="10" dirty="0">
                <a:solidFill>
                  <a:srgbClr val="FF0000"/>
                </a:solidFill>
                <a:latin typeface="Calibri"/>
                <a:cs typeface="Calibri"/>
              </a:rPr>
              <a:t> </a:t>
            </a:r>
            <a:r>
              <a:rPr sz="1800" spc="-5" dirty="0">
                <a:solidFill>
                  <a:srgbClr val="FF0000"/>
                </a:solidFill>
                <a:latin typeface="Calibri"/>
                <a:cs typeface="Calibri"/>
              </a:rPr>
              <a:t>or</a:t>
            </a:r>
            <a:r>
              <a:rPr sz="1800" spc="5" dirty="0">
                <a:solidFill>
                  <a:srgbClr val="FF0000"/>
                </a:solidFill>
                <a:latin typeface="Calibri"/>
                <a:cs typeface="Calibri"/>
              </a:rPr>
              <a:t> </a:t>
            </a:r>
            <a:r>
              <a:rPr sz="1800" spc="-10" dirty="0">
                <a:solidFill>
                  <a:srgbClr val="FF0000"/>
                </a:solidFill>
                <a:latin typeface="Calibri"/>
                <a:cs typeface="Calibri"/>
              </a:rPr>
              <a:t>training</a:t>
            </a:r>
            <a:endParaRPr sz="1800">
              <a:latin typeface="Calibri"/>
              <a:cs typeface="Calibri"/>
            </a:endParaRPr>
          </a:p>
          <a:p>
            <a:pPr>
              <a:lnSpc>
                <a:spcPct val="100000"/>
              </a:lnSpc>
              <a:spcBef>
                <a:spcPts val="30"/>
              </a:spcBef>
            </a:pPr>
            <a:endParaRPr sz="2400">
              <a:latin typeface="Calibri"/>
              <a:cs typeface="Calibri"/>
            </a:endParaRPr>
          </a:p>
          <a:p>
            <a:pPr marL="33655">
              <a:lnSpc>
                <a:spcPct val="100000"/>
              </a:lnSpc>
              <a:spcBef>
                <a:spcPts val="5"/>
              </a:spcBef>
            </a:pPr>
            <a:r>
              <a:rPr sz="1800" b="1" spc="-5" dirty="0">
                <a:solidFill>
                  <a:srgbClr val="C00000"/>
                </a:solidFill>
                <a:latin typeface="Calibri"/>
                <a:cs typeface="Calibri"/>
              </a:rPr>
              <a:t>Responsible</a:t>
            </a:r>
            <a:r>
              <a:rPr sz="1800" b="1" spc="-60" dirty="0">
                <a:solidFill>
                  <a:srgbClr val="C00000"/>
                </a:solidFill>
                <a:latin typeface="Calibri"/>
                <a:cs typeface="Calibri"/>
              </a:rPr>
              <a:t> </a:t>
            </a:r>
            <a:r>
              <a:rPr sz="1800" b="1" spc="-5" dirty="0">
                <a:solidFill>
                  <a:srgbClr val="C00000"/>
                </a:solidFill>
                <a:latin typeface="Calibri"/>
                <a:cs typeface="Calibri"/>
              </a:rPr>
              <a:t>Consumption</a:t>
            </a:r>
            <a:r>
              <a:rPr sz="1800" b="1" spc="-45" dirty="0">
                <a:solidFill>
                  <a:srgbClr val="C00000"/>
                </a:solidFill>
                <a:latin typeface="Calibri"/>
                <a:cs typeface="Calibri"/>
              </a:rPr>
              <a:t> </a:t>
            </a:r>
            <a:r>
              <a:rPr sz="1800" b="1" dirty="0">
                <a:solidFill>
                  <a:srgbClr val="C00000"/>
                </a:solidFill>
                <a:latin typeface="Calibri"/>
                <a:cs typeface="Calibri"/>
              </a:rPr>
              <a:t>&amp;</a:t>
            </a:r>
            <a:r>
              <a:rPr sz="1800" b="1" spc="-10" dirty="0">
                <a:solidFill>
                  <a:srgbClr val="C00000"/>
                </a:solidFill>
                <a:latin typeface="Calibri"/>
                <a:cs typeface="Calibri"/>
              </a:rPr>
              <a:t> </a:t>
            </a:r>
            <a:r>
              <a:rPr sz="1800" b="1" spc="-5" dirty="0">
                <a:solidFill>
                  <a:srgbClr val="C00000"/>
                </a:solidFill>
                <a:latin typeface="Calibri"/>
                <a:cs typeface="Calibri"/>
              </a:rPr>
              <a:t>Production</a:t>
            </a:r>
            <a:endParaRPr sz="1800">
              <a:latin typeface="Calibri"/>
              <a:cs typeface="Calibri"/>
            </a:endParaRPr>
          </a:p>
          <a:p>
            <a:pPr marL="33655" marR="534670">
              <a:lnSpc>
                <a:spcPct val="100000"/>
              </a:lnSpc>
            </a:pPr>
            <a:r>
              <a:rPr sz="1800" spc="-35" dirty="0">
                <a:solidFill>
                  <a:srgbClr val="C00000"/>
                </a:solidFill>
                <a:latin typeface="Calibri"/>
                <a:cs typeface="Calibri"/>
              </a:rPr>
              <a:t>Target</a:t>
            </a:r>
            <a:r>
              <a:rPr sz="1800" spc="-10" dirty="0">
                <a:solidFill>
                  <a:srgbClr val="C00000"/>
                </a:solidFill>
                <a:latin typeface="Calibri"/>
                <a:cs typeface="Calibri"/>
              </a:rPr>
              <a:t> </a:t>
            </a:r>
            <a:r>
              <a:rPr sz="1800" dirty="0">
                <a:solidFill>
                  <a:srgbClr val="C00000"/>
                </a:solidFill>
                <a:latin typeface="Calibri"/>
                <a:cs typeface="Calibri"/>
              </a:rPr>
              <a:t>12.8: </a:t>
            </a:r>
            <a:r>
              <a:rPr sz="1800" spc="-5" dirty="0">
                <a:latin typeface="Calibri"/>
                <a:cs typeface="Calibri"/>
              </a:rPr>
              <a:t>By</a:t>
            </a:r>
            <a:r>
              <a:rPr sz="1800" spc="-10" dirty="0">
                <a:latin typeface="Calibri"/>
                <a:cs typeface="Calibri"/>
              </a:rPr>
              <a:t> </a:t>
            </a:r>
            <a:r>
              <a:rPr sz="1800" spc="-5" dirty="0">
                <a:latin typeface="Calibri"/>
                <a:cs typeface="Calibri"/>
              </a:rPr>
              <a:t>2030 ensure</a:t>
            </a:r>
            <a:r>
              <a:rPr sz="1800" spc="15" dirty="0">
                <a:latin typeface="Calibri"/>
                <a:cs typeface="Calibri"/>
              </a:rPr>
              <a:t> </a:t>
            </a:r>
            <a:r>
              <a:rPr sz="1800" spc="-5" dirty="0">
                <a:latin typeface="Calibri"/>
                <a:cs typeface="Calibri"/>
              </a:rPr>
              <a:t>that</a:t>
            </a:r>
            <a:r>
              <a:rPr sz="1800" spc="-10" dirty="0">
                <a:latin typeface="Calibri"/>
                <a:cs typeface="Calibri"/>
              </a:rPr>
              <a:t> </a:t>
            </a:r>
            <a:r>
              <a:rPr sz="1800" spc="-5" dirty="0">
                <a:latin typeface="Calibri"/>
                <a:cs typeface="Calibri"/>
              </a:rPr>
              <a:t>people</a:t>
            </a:r>
            <a:r>
              <a:rPr sz="1800" spc="15" dirty="0">
                <a:latin typeface="Calibri"/>
                <a:cs typeface="Calibri"/>
              </a:rPr>
              <a:t> </a:t>
            </a:r>
            <a:r>
              <a:rPr sz="1800" spc="-5" dirty="0">
                <a:latin typeface="Calibri"/>
                <a:cs typeface="Calibri"/>
              </a:rPr>
              <a:t>everywhere</a:t>
            </a:r>
            <a:r>
              <a:rPr sz="1800" spc="-15" dirty="0">
                <a:latin typeface="Calibri"/>
                <a:cs typeface="Calibri"/>
              </a:rPr>
              <a:t> </a:t>
            </a:r>
            <a:r>
              <a:rPr sz="1800" spc="-10" dirty="0">
                <a:latin typeface="Calibri"/>
                <a:cs typeface="Calibri"/>
              </a:rPr>
              <a:t>have</a:t>
            </a:r>
            <a:r>
              <a:rPr sz="1800" spc="5" dirty="0">
                <a:latin typeface="Calibri"/>
                <a:cs typeface="Calibri"/>
              </a:rPr>
              <a:t> </a:t>
            </a:r>
            <a:r>
              <a:rPr sz="1800" spc="-5" dirty="0">
                <a:latin typeface="Calibri"/>
                <a:cs typeface="Calibri"/>
              </a:rPr>
              <a:t>the </a:t>
            </a:r>
            <a:r>
              <a:rPr sz="1800" spc="-10" dirty="0">
                <a:latin typeface="Calibri"/>
                <a:cs typeface="Calibri"/>
              </a:rPr>
              <a:t>relevant </a:t>
            </a:r>
            <a:r>
              <a:rPr sz="1800" spc="-5" dirty="0">
                <a:latin typeface="Calibri"/>
                <a:cs typeface="Calibri"/>
              </a:rPr>
              <a:t> </a:t>
            </a:r>
            <a:r>
              <a:rPr sz="1800" spc="-10" dirty="0">
                <a:solidFill>
                  <a:srgbClr val="FF0000"/>
                </a:solidFill>
                <a:latin typeface="Calibri"/>
                <a:cs typeface="Calibri"/>
              </a:rPr>
              <a:t>information</a:t>
            </a:r>
            <a:r>
              <a:rPr sz="1800" spc="30" dirty="0">
                <a:solidFill>
                  <a:srgbClr val="FF0000"/>
                </a:solidFill>
                <a:latin typeface="Calibri"/>
                <a:cs typeface="Calibri"/>
              </a:rPr>
              <a:t> </a:t>
            </a:r>
            <a:r>
              <a:rPr sz="1800" dirty="0">
                <a:solidFill>
                  <a:srgbClr val="FF0000"/>
                </a:solidFill>
                <a:latin typeface="Calibri"/>
                <a:cs typeface="Calibri"/>
              </a:rPr>
              <a:t>and</a:t>
            </a:r>
            <a:r>
              <a:rPr sz="1800" spc="15" dirty="0">
                <a:solidFill>
                  <a:srgbClr val="FF0000"/>
                </a:solidFill>
                <a:latin typeface="Calibri"/>
                <a:cs typeface="Calibri"/>
              </a:rPr>
              <a:t> </a:t>
            </a:r>
            <a:r>
              <a:rPr sz="1800" spc="-10" dirty="0">
                <a:solidFill>
                  <a:srgbClr val="FF0000"/>
                </a:solidFill>
                <a:latin typeface="Calibri"/>
                <a:cs typeface="Calibri"/>
              </a:rPr>
              <a:t>awareness</a:t>
            </a:r>
            <a:r>
              <a:rPr sz="1800" dirty="0">
                <a:solidFill>
                  <a:srgbClr val="FF0000"/>
                </a:solidFill>
                <a:latin typeface="Calibri"/>
                <a:cs typeface="Calibri"/>
              </a:rPr>
              <a:t> </a:t>
            </a:r>
            <a:r>
              <a:rPr sz="1800" spc="-15" dirty="0">
                <a:latin typeface="Calibri"/>
                <a:cs typeface="Calibri"/>
              </a:rPr>
              <a:t>for</a:t>
            </a:r>
            <a:r>
              <a:rPr sz="1800" spc="-5" dirty="0">
                <a:latin typeface="Calibri"/>
                <a:cs typeface="Calibri"/>
              </a:rPr>
              <a:t> </a:t>
            </a:r>
            <a:r>
              <a:rPr sz="1800" spc="-10" dirty="0">
                <a:latin typeface="Calibri"/>
                <a:cs typeface="Calibri"/>
              </a:rPr>
              <a:t>sustainable</a:t>
            </a:r>
            <a:r>
              <a:rPr sz="1800" spc="5" dirty="0">
                <a:latin typeface="Calibri"/>
                <a:cs typeface="Calibri"/>
              </a:rPr>
              <a:t> </a:t>
            </a:r>
            <a:r>
              <a:rPr sz="1800" spc="-5" dirty="0">
                <a:latin typeface="Calibri"/>
                <a:cs typeface="Calibri"/>
              </a:rPr>
              <a:t>development</a:t>
            </a:r>
            <a:r>
              <a:rPr sz="1800" spc="10" dirty="0">
                <a:latin typeface="Calibri"/>
                <a:cs typeface="Calibri"/>
              </a:rPr>
              <a:t> </a:t>
            </a:r>
            <a:r>
              <a:rPr sz="1800" dirty="0">
                <a:latin typeface="Calibri"/>
                <a:cs typeface="Calibri"/>
              </a:rPr>
              <a:t>and </a:t>
            </a:r>
            <a:r>
              <a:rPr sz="1800" spc="-10" dirty="0">
                <a:latin typeface="Calibri"/>
                <a:cs typeface="Calibri"/>
              </a:rPr>
              <a:t>lifestyles</a:t>
            </a:r>
            <a:r>
              <a:rPr sz="1800" spc="15" dirty="0">
                <a:latin typeface="Calibri"/>
                <a:cs typeface="Calibri"/>
              </a:rPr>
              <a:t> </a:t>
            </a:r>
            <a:r>
              <a:rPr sz="1800" spc="-5" dirty="0">
                <a:latin typeface="Calibri"/>
                <a:cs typeface="Calibri"/>
              </a:rPr>
              <a:t>in </a:t>
            </a:r>
            <a:r>
              <a:rPr sz="1800" spc="-395" dirty="0">
                <a:latin typeface="Calibri"/>
                <a:cs typeface="Calibri"/>
              </a:rPr>
              <a:t> </a:t>
            </a:r>
            <a:r>
              <a:rPr sz="1800" spc="-10" dirty="0">
                <a:latin typeface="Calibri"/>
                <a:cs typeface="Calibri"/>
              </a:rPr>
              <a:t>harmony</a:t>
            </a:r>
            <a:r>
              <a:rPr sz="1800" spc="5" dirty="0">
                <a:latin typeface="Calibri"/>
                <a:cs typeface="Calibri"/>
              </a:rPr>
              <a:t> </a:t>
            </a:r>
            <a:r>
              <a:rPr sz="1800" spc="-5" dirty="0">
                <a:latin typeface="Calibri"/>
                <a:cs typeface="Calibri"/>
              </a:rPr>
              <a:t>with</a:t>
            </a:r>
            <a:r>
              <a:rPr sz="1800" spc="10" dirty="0">
                <a:latin typeface="Calibri"/>
                <a:cs typeface="Calibri"/>
              </a:rPr>
              <a:t> </a:t>
            </a:r>
            <a:r>
              <a:rPr sz="1800" spc="-10" dirty="0">
                <a:latin typeface="Calibri"/>
                <a:cs typeface="Calibri"/>
              </a:rPr>
              <a:t>nature</a:t>
            </a:r>
            <a:endParaRPr sz="1800">
              <a:latin typeface="Calibri"/>
              <a:cs typeface="Calibri"/>
            </a:endParaRPr>
          </a:p>
          <a:p>
            <a:pPr marL="12700" algn="just">
              <a:lnSpc>
                <a:spcPct val="100000"/>
              </a:lnSpc>
              <a:spcBef>
                <a:spcPts val="1565"/>
              </a:spcBef>
            </a:pPr>
            <a:r>
              <a:rPr sz="1800" b="1" spc="-10" dirty="0">
                <a:solidFill>
                  <a:srgbClr val="C00000"/>
                </a:solidFill>
                <a:latin typeface="Calibri"/>
                <a:cs typeface="Calibri"/>
              </a:rPr>
              <a:t>Climate</a:t>
            </a:r>
            <a:r>
              <a:rPr sz="1800" b="1" spc="-35" dirty="0">
                <a:solidFill>
                  <a:srgbClr val="C00000"/>
                </a:solidFill>
                <a:latin typeface="Calibri"/>
                <a:cs typeface="Calibri"/>
              </a:rPr>
              <a:t> </a:t>
            </a:r>
            <a:r>
              <a:rPr sz="1800" b="1" spc="-5" dirty="0">
                <a:solidFill>
                  <a:srgbClr val="C00000"/>
                </a:solidFill>
                <a:latin typeface="Calibri"/>
                <a:cs typeface="Calibri"/>
              </a:rPr>
              <a:t>Change</a:t>
            </a:r>
            <a:r>
              <a:rPr sz="1800" b="1" spc="-30" dirty="0">
                <a:solidFill>
                  <a:srgbClr val="C00000"/>
                </a:solidFill>
                <a:latin typeface="Calibri"/>
                <a:cs typeface="Calibri"/>
              </a:rPr>
              <a:t> </a:t>
            </a:r>
            <a:r>
              <a:rPr sz="1800" b="1" spc="-10" dirty="0">
                <a:solidFill>
                  <a:srgbClr val="C00000"/>
                </a:solidFill>
                <a:latin typeface="Calibri"/>
                <a:cs typeface="Calibri"/>
              </a:rPr>
              <a:t>Mitigation</a:t>
            </a:r>
            <a:endParaRPr sz="1800">
              <a:latin typeface="Calibri"/>
              <a:cs typeface="Calibri"/>
            </a:endParaRPr>
          </a:p>
          <a:p>
            <a:pPr marL="12700" marR="5080" algn="just">
              <a:lnSpc>
                <a:spcPct val="100000"/>
              </a:lnSpc>
            </a:pPr>
            <a:r>
              <a:rPr sz="1800" spc="-35" dirty="0">
                <a:solidFill>
                  <a:srgbClr val="C00000"/>
                </a:solidFill>
                <a:latin typeface="Calibri"/>
                <a:cs typeface="Calibri"/>
              </a:rPr>
              <a:t>Target </a:t>
            </a:r>
            <a:r>
              <a:rPr sz="1800" dirty="0">
                <a:solidFill>
                  <a:srgbClr val="C00000"/>
                </a:solidFill>
                <a:latin typeface="Calibri"/>
                <a:cs typeface="Calibri"/>
              </a:rPr>
              <a:t>13.3: </a:t>
            </a:r>
            <a:r>
              <a:rPr sz="1800" spc="-10" dirty="0">
                <a:solidFill>
                  <a:srgbClr val="FF0000"/>
                </a:solidFill>
                <a:latin typeface="Calibri"/>
                <a:cs typeface="Calibri"/>
              </a:rPr>
              <a:t>Improve </a:t>
            </a:r>
            <a:r>
              <a:rPr sz="1800" spc="-5" dirty="0">
                <a:solidFill>
                  <a:srgbClr val="FF0000"/>
                </a:solidFill>
                <a:latin typeface="Calibri"/>
                <a:cs typeface="Calibri"/>
              </a:rPr>
              <a:t>education, </a:t>
            </a:r>
            <a:r>
              <a:rPr sz="1800" spc="-10" dirty="0">
                <a:solidFill>
                  <a:srgbClr val="FF0000"/>
                </a:solidFill>
                <a:latin typeface="Calibri"/>
                <a:cs typeface="Calibri"/>
              </a:rPr>
              <a:t>awareness raising </a:t>
            </a:r>
            <a:r>
              <a:rPr sz="1800" dirty="0">
                <a:latin typeface="Calibri"/>
                <a:cs typeface="Calibri"/>
              </a:rPr>
              <a:t>and human and </a:t>
            </a:r>
            <a:r>
              <a:rPr sz="1800" spc="-5" dirty="0">
                <a:latin typeface="Calibri"/>
                <a:cs typeface="Calibri"/>
              </a:rPr>
              <a:t>institutional </a:t>
            </a:r>
            <a:r>
              <a:rPr sz="1800" spc="-395" dirty="0">
                <a:latin typeface="Calibri"/>
                <a:cs typeface="Calibri"/>
              </a:rPr>
              <a:t> </a:t>
            </a:r>
            <a:r>
              <a:rPr sz="1800" spc="-10" dirty="0">
                <a:latin typeface="Calibri"/>
                <a:cs typeface="Calibri"/>
              </a:rPr>
              <a:t>capacity </a:t>
            </a:r>
            <a:r>
              <a:rPr sz="1800" spc="-5" dirty="0">
                <a:latin typeface="Calibri"/>
                <a:cs typeface="Calibri"/>
              </a:rPr>
              <a:t>on </a:t>
            </a:r>
            <a:r>
              <a:rPr sz="1800" spc="-10" dirty="0">
                <a:latin typeface="Calibri"/>
                <a:cs typeface="Calibri"/>
              </a:rPr>
              <a:t>climate </a:t>
            </a:r>
            <a:r>
              <a:rPr sz="1800" spc="-5" dirty="0">
                <a:latin typeface="Calibri"/>
                <a:cs typeface="Calibri"/>
              </a:rPr>
              <a:t>change </a:t>
            </a:r>
            <a:r>
              <a:rPr sz="1800" spc="-10" dirty="0">
                <a:latin typeface="Calibri"/>
                <a:cs typeface="Calibri"/>
              </a:rPr>
              <a:t>mitigation, adaptation, </a:t>
            </a:r>
            <a:r>
              <a:rPr sz="1800" spc="-5" dirty="0">
                <a:latin typeface="Calibri"/>
                <a:cs typeface="Calibri"/>
              </a:rPr>
              <a:t>impact </a:t>
            </a:r>
            <a:r>
              <a:rPr sz="1800" spc="-10" dirty="0">
                <a:latin typeface="Calibri"/>
                <a:cs typeface="Calibri"/>
              </a:rPr>
              <a:t>reduction, </a:t>
            </a:r>
            <a:r>
              <a:rPr sz="1800" dirty="0">
                <a:latin typeface="Calibri"/>
                <a:cs typeface="Calibri"/>
              </a:rPr>
              <a:t>and </a:t>
            </a:r>
            <a:r>
              <a:rPr sz="1800" spc="-5" dirty="0">
                <a:latin typeface="Calibri"/>
                <a:cs typeface="Calibri"/>
              </a:rPr>
              <a:t>early </a:t>
            </a:r>
            <a:r>
              <a:rPr sz="1800" dirty="0">
                <a:latin typeface="Calibri"/>
                <a:cs typeface="Calibri"/>
              </a:rPr>
              <a:t> </a:t>
            </a:r>
            <a:r>
              <a:rPr sz="1800" spc="-10" dirty="0">
                <a:latin typeface="Calibri"/>
                <a:cs typeface="Calibri"/>
              </a:rPr>
              <a:t>warning</a:t>
            </a:r>
            <a:endParaRPr sz="1800">
              <a:latin typeface="Calibri"/>
              <a:cs typeface="Calibri"/>
            </a:endParaRPr>
          </a:p>
          <a:p>
            <a:pPr marL="87630" algn="just">
              <a:lnSpc>
                <a:spcPct val="100000"/>
              </a:lnSpc>
              <a:spcBef>
                <a:spcPts val="994"/>
              </a:spcBef>
            </a:pPr>
            <a:r>
              <a:rPr sz="1800" b="1" spc="-5" dirty="0">
                <a:solidFill>
                  <a:srgbClr val="C00000"/>
                </a:solidFill>
                <a:latin typeface="Calibri"/>
                <a:cs typeface="Calibri"/>
              </a:rPr>
              <a:t>Peace,</a:t>
            </a:r>
            <a:r>
              <a:rPr sz="1800" b="1" spc="-50" dirty="0">
                <a:solidFill>
                  <a:srgbClr val="C00000"/>
                </a:solidFill>
                <a:latin typeface="Calibri"/>
                <a:cs typeface="Calibri"/>
              </a:rPr>
              <a:t> </a:t>
            </a:r>
            <a:r>
              <a:rPr sz="1800" b="1" spc="-5" dirty="0">
                <a:solidFill>
                  <a:srgbClr val="C00000"/>
                </a:solidFill>
                <a:latin typeface="Calibri"/>
                <a:cs typeface="Calibri"/>
              </a:rPr>
              <a:t>Justice</a:t>
            </a:r>
            <a:r>
              <a:rPr sz="1800" b="1" spc="-40" dirty="0">
                <a:solidFill>
                  <a:srgbClr val="C00000"/>
                </a:solidFill>
                <a:latin typeface="Calibri"/>
                <a:cs typeface="Calibri"/>
              </a:rPr>
              <a:t> </a:t>
            </a:r>
            <a:r>
              <a:rPr sz="1800" b="1" dirty="0">
                <a:solidFill>
                  <a:srgbClr val="C00000"/>
                </a:solidFill>
                <a:latin typeface="Calibri"/>
                <a:cs typeface="Calibri"/>
              </a:rPr>
              <a:t>and</a:t>
            </a:r>
            <a:r>
              <a:rPr sz="1800" b="1" spc="-15" dirty="0">
                <a:solidFill>
                  <a:srgbClr val="C00000"/>
                </a:solidFill>
                <a:latin typeface="Calibri"/>
                <a:cs typeface="Calibri"/>
              </a:rPr>
              <a:t> </a:t>
            </a:r>
            <a:r>
              <a:rPr sz="1800" b="1" spc="-5" dirty="0">
                <a:solidFill>
                  <a:srgbClr val="C00000"/>
                </a:solidFill>
                <a:latin typeface="Calibri"/>
                <a:cs typeface="Calibri"/>
              </a:rPr>
              <a:t>Strong</a:t>
            </a:r>
            <a:r>
              <a:rPr sz="1800" b="1" spc="-25" dirty="0">
                <a:solidFill>
                  <a:srgbClr val="C00000"/>
                </a:solidFill>
                <a:latin typeface="Calibri"/>
                <a:cs typeface="Calibri"/>
              </a:rPr>
              <a:t> </a:t>
            </a:r>
            <a:r>
              <a:rPr sz="1800" b="1" spc="-5" dirty="0">
                <a:solidFill>
                  <a:srgbClr val="C00000"/>
                </a:solidFill>
                <a:latin typeface="Calibri"/>
                <a:cs typeface="Calibri"/>
              </a:rPr>
              <a:t>Institutions</a:t>
            </a:r>
            <a:endParaRPr sz="1800">
              <a:latin typeface="Calibri"/>
              <a:cs typeface="Calibri"/>
            </a:endParaRPr>
          </a:p>
          <a:p>
            <a:pPr marL="87630" marR="777240" algn="just">
              <a:lnSpc>
                <a:spcPct val="100000"/>
              </a:lnSpc>
            </a:pPr>
            <a:r>
              <a:rPr sz="1800" spc="-5" dirty="0">
                <a:latin typeface="Calibri"/>
                <a:cs typeface="Calibri"/>
              </a:rPr>
              <a:t>Global </a:t>
            </a:r>
            <a:r>
              <a:rPr sz="1800" spc="-10" dirty="0">
                <a:latin typeface="Calibri"/>
                <a:cs typeface="Calibri"/>
              </a:rPr>
              <a:t>indicator: </a:t>
            </a:r>
            <a:r>
              <a:rPr sz="1800" spc="-5" dirty="0">
                <a:latin typeface="Calibri"/>
                <a:cs typeface="Calibri"/>
              </a:rPr>
              <a:t>Primary government </a:t>
            </a:r>
            <a:r>
              <a:rPr sz="1800" spc="-10" dirty="0">
                <a:latin typeface="Calibri"/>
                <a:cs typeface="Calibri"/>
              </a:rPr>
              <a:t>expenditures </a:t>
            </a:r>
            <a:r>
              <a:rPr sz="1800" dirty="0">
                <a:latin typeface="Calibri"/>
                <a:cs typeface="Calibri"/>
              </a:rPr>
              <a:t>as a </a:t>
            </a:r>
            <a:r>
              <a:rPr sz="1800" spc="-10" dirty="0">
                <a:latin typeface="Calibri"/>
                <a:cs typeface="Calibri"/>
              </a:rPr>
              <a:t>proportion </a:t>
            </a:r>
            <a:r>
              <a:rPr sz="1800" spc="-5" dirty="0">
                <a:latin typeface="Calibri"/>
                <a:cs typeface="Calibri"/>
              </a:rPr>
              <a:t>of </a:t>
            </a:r>
            <a:r>
              <a:rPr sz="1800" spc="-395" dirty="0">
                <a:latin typeface="Calibri"/>
                <a:cs typeface="Calibri"/>
              </a:rPr>
              <a:t> </a:t>
            </a:r>
            <a:r>
              <a:rPr sz="1800" spc="-5" dirty="0">
                <a:latin typeface="Calibri"/>
                <a:cs typeface="Calibri"/>
              </a:rPr>
              <a:t>original</a:t>
            </a:r>
            <a:r>
              <a:rPr sz="1800" spc="15" dirty="0">
                <a:latin typeface="Calibri"/>
                <a:cs typeface="Calibri"/>
              </a:rPr>
              <a:t> </a:t>
            </a:r>
            <a:r>
              <a:rPr sz="1800" spc="-10" dirty="0">
                <a:latin typeface="Calibri"/>
                <a:cs typeface="Calibri"/>
              </a:rPr>
              <a:t>approved</a:t>
            </a:r>
            <a:r>
              <a:rPr sz="1800" dirty="0">
                <a:latin typeface="Calibri"/>
                <a:cs typeface="Calibri"/>
              </a:rPr>
              <a:t> </a:t>
            </a:r>
            <a:r>
              <a:rPr sz="1800" spc="-5" dirty="0">
                <a:latin typeface="Calibri"/>
                <a:cs typeface="Calibri"/>
              </a:rPr>
              <a:t>budget </a:t>
            </a:r>
            <a:r>
              <a:rPr sz="1800" spc="-5" dirty="0">
                <a:solidFill>
                  <a:srgbClr val="FF0000"/>
                </a:solidFill>
                <a:latin typeface="Calibri"/>
                <a:cs typeface="Calibri"/>
              </a:rPr>
              <a:t>by</a:t>
            </a:r>
            <a:r>
              <a:rPr sz="1800" spc="10" dirty="0">
                <a:solidFill>
                  <a:srgbClr val="FF0000"/>
                </a:solidFill>
                <a:latin typeface="Calibri"/>
                <a:cs typeface="Calibri"/>
              </a:rPr>
              <a:t> </a:t>
            </a:r>
            <a:r>
              <a:rPr sz="1800" spc="-5" dirty="0">
                <a:solidFill>
                  <a:srgbClr val="FF0000"/>
                </a:solidFill>
                <a:latin typeface="Calibri"/>
                <a:cs typeface="Calibri"/>
              </a:rPr>
              <a:t>sector</a:t>
            </a:r>
            <a:r>
              <a:rPr sz="1800" dirty="0">
                <a:solidFill>
                  <a:srgbClr val="FF0000"/>
                </a:solidFill>
                <a:latin typeface="Calibri"/>
                <a:cs typeface="Calibri"/>
              </a:rPr>
              <a:t> </a:t>
            </a:r>
            <a:r>
              <a:rPr sz="1800" spc="-5" dirty="0">
                <a:latin typeface="Calibri"/>
                <a:cs typeface="Calibri"/>
              </a:rPr>
              <a:t>(or</a:t>
            </a:r>
            <a:r>
              <a:rPr sz="1800" dirty="0">
                <a:latin typeface="Calibri"/>
                <a:cs typeface="Calibri"/>
              </a:rPr>
              <a:t> </a:t>
            </a:r>
            <a:r>
              <a:rPr sz="1800" spc="-5" dirty="0">
                <a:latin typeface="Calibri"/>
                <a:cs typeface="Calibri"/>
              </a:rPr>
              <a:t>by</a:t>
            </a:r>
            <a:r>
              <a:rPr sz="1800" spc="10" dirty="0">
                <a:latin typeface="Calibri"/>
                <a:cs typeface="Calibri"/>
              </a:rPr>
              <a:t> </a:t>
            </a:r>
            <a:r>
              <a:rPr sz="1800" spc="-5" dirty="0">
                <a:latin typeface="Calibri"/>
                <a:cs typeface="Calibri"/>
              </a:rPr>
              <a:t>budget</a:t>
            </a:r>
            <a:r>
              <a:rPr sz="1800" spc="5" dirty="0">
                <a:latin typeface="Calibri"/>
                <a:cs typeface="Calibri"/>
              </a:rPr>
              <a:t> </a:t>
            </a:r>
            <a:r>
              <a:rPr sz="1800" spc="-5" dirty="0">
                <a:latin typeface="Calibri"/>
                <a:cs typeface="Calibri"/>
              </a:rPr>
              <a:t>codes</a:t>
            </a:r>
            <a:r>
              <a:rPr sz="1800" spc="5" dirty="0">
                <a:latin typeface="Calibri"/>
                <a:cs typeface="Calibri"/>
              </a:rPr>
              <a:t> </a:t>
            </a:r>
            <a:r>
              <a:rPr sz="1800" spc="-5" dirty="0">
                <a:latin typeface="Calibri"/>
                <a:cs typeface="Calibri"/>
              </a:rPr>
              <a:t>or</a:t>
            </a:r>
            <a:r>
              <a:rPr sz="1800" spc="5" dirty="0">
                <a:latin typeface="Calibri"/>
                <a:cs typeface="Calibri"/>
              </a:rPr>
              <a:t> </a:t>
            </a:r>
            <a:r>
              <a:rPr sz="1800" spc="-5" dirty="0">
                <a:latin typeface="Calibri"/>
                <a:cs typeface="Calibri"/>
              </a:rPr>
              <a:t>similar)</a:t>
            </a:r>
            <a:endParaRPr sz="1800">
              <a:latin typeface="Calibri"/>
              <a:cs typeface="Calibri"/>
            </a:endParaRPr>
          </a:p>
        </p:txBody>
      </p:sp>
      <p:sp>
        <p:nvSpPr>
          <p:cNvPr id="3" name="object 3"/>
          <p:cNvSpPr txBox="1">
            <a:spLocks noGrp="1"/>
          </p:cNvSpPr>
          <p:nvPr>
            <p:ph type="title"/>
          </p:nvPr>
        </p:nvSpPr>
        <p:spPr>
          <a:xfrm>
            <a:off x="1219200" y="272719"/>
            <a:ext cx="6934200" cy="942340"/>
          </a:xfrm>
          <a:prstGeom prst="rect">
            <a:avLst/>
          </a:prstGeom>
        </p:spPr>
        <p:txBody>
          <a:bodyPr vert="horz" wrap="square" lIns="0" tIns="12700" rIns="0" bIns="0" rtlCol="0">
            <a:spAutoFit/>
          </a:bodyPr>
          <a:lstStyle/>
          <a:p>
            <a:pPr algn="ctr">
              <a:lnSpc>
                <a:spcPct val="100000"/>
              </a:lnSpc>
              <a:spcBef>
                <a:spcPts val="100"/>
              </a:spcBef>
            </a:pPr>
            <a:r>
              <a:rPr sz="3200" spc="-10" dirty="0"/>
              <a:t>Education</a:t>
            </a:r>
            <a:r>
              <a:rPr sz="3200" spc="-90" dirty="0"/>
              <a:t> </a:t>
            </a:r>
            <a:r>
              <a:rPr sz="3200" spc="-15" dirty="0"/>
              <a:t>targets/indicators</a:t>
            </a:r>
            <a:endParaRPr sz="3200" dirty="0"/>
          </a:p>
          <a:p>
            <a:pPr algn="ctr">
              <a:lnSpc>
                <a:spcPct val="100000"/>
              </a:lnSpc>
              <a:spcBef>
                <a:spcPts val="20"/>
              </a:spcBef>
            </a:pPr>
            <a:r>
              <a:rPr sz="2800" spc="-5" dirty="0"/>
              <a:t>within</a:t>
            </a:r>
            <a:r>
              <a:rPr sz="2800" spc="-10" dirty="0"/>
              <a:t> </a:t>
            </a:r>
            <a:r>
              <a:rPr sz="2800" spc="-5" dirty="0"/>
              <a:t>other </a:t>
            </a:r>
            <a:r>
              <a:rPr sz="2800" spc="-10" dirty="0"/>
              <a:t>SDGs</a:t>
            </a:r>
            <a:endParaRPr sz="2800" dirty="0"/>
          </a:p>
        </p:txBody>
      </p:sp>
      <p:pic>
        <p:nvPicPr>
          <p:cNvPr id="4" name="object 4"/>
          <p:cNvPicPr/>
          <p:nvPr/>
        </p:nvPicPr>
        <p:blipFill>
          <a:blip r:embed="rId3" cstate="print"/>
          <a:stretch>
            <a:fillRect/>
          </a:stretch>
        </p:blipFill>
        <p:spPr>
          <a:xfrm>
            <a:off x="282740" y="1772818"/>
            <a:ext cx="1048893" cy="1054693"/>
          </a:xfrm>
          <a:prstGeom prst="rect">
            <a:avLst/>
          </a:prstGeom>
        </p:spPr>
      </p:pic>
      <p:pic>
        <p:nvPicPr>
          <p:cNvPr id="5" name="object 5"/>
          <p:cNvPicPr/>
          <p:nvPr/>
        </p:nvPicPr>
        <p:blipFill>
          <a:blip r:embed="rId4" cstate="print"/>
          <a:stretch>
            <a:fillRect/>
          </a:stretch>
        </p:blipFill>
        <p:spPr>
          <a:xfrm>
            <a:off x="282740" y="2996951"/>
            <a:ext cx="1048900" cy="1054729"/>
          </a:xfrm>
          <a:prstGeom prst="rect">
            <a:avLst/>
          </a:prstGeom>
        </p:spPr>
      </p:pic>
      <p:pic>
        <p:nvPicPr>
          <p:cNvPr id="6" name="object 6"/>
          <p:cNvPicPr/>
          <p:nvPr/>
        </p:nvPicPr>
        <p:blipFill>
          <a:blip r:embed="rId5" cstate="print"/>
          <a:stretch>
            <a:fillRect/>
          </a:stretch>
        </p:blipFill>
        <p:spPr>
          <a:xfrm>
            <a:off x="282740" y="4293096"/>
            <a:ext cx="1048898" cy="1054721"/>
          </a:xfrm>
          <a:prstGeom prst="rect">
            <a:avLst/>
          </a:prstGeom>
        </p:spPr>
      </p:pic>
      <p:pic>
        <p:nvPicPr>
          <p:cNvPr id="7" name="object 7"/>
          <p:cNvPicPr/>
          <p:nvPr/>
        </p:nvPicPr>
        <p:blipFill>
          <a:blip r:embed="rId6" cstate="print"/>
          <a:stretch>
            <a:fillRect/>
          </a:stretch>
        </p:blipFill>
        <p:spPr>
          <a:xfrm>
            <a:off x="0" y="1493977"/>
            <a:ext cx="9143999" cy="24383"/>
          </a:xfrm>
          <a:prstGeom prst="rect">
            <a:avLst/>
          </a:prstGeom>
        </p:spPr>
      </p:pic>
      <p:pic>
        <p:nvPicPr>
          <p:cNvPr id="10" name="object 10"/>
          <p:cNvPicPr/>
          <p:nvPr/>
        </p:nvPicPr>
        <p:blipFill>
          <a:blip r:embed="rId7" cstate="print"/>
          <a:stretch>
            <a:fillRect/>
          </a:stretch>
        </p:blipFill>
        <p:spPr>
          <a:xfrm>
            <a:off x="241713" y="5572201"/>
            <a:ext cx="1089919" cy="108992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95804" y="1933214"/>
            <a:ext cx="4150360" cy="1122680"/>
          </a:xfrm>
          <a:prstGeom prst="rect">
            <a:avLst/>
          </a:prstGeom>
        </p:spPr>
        <p:txBody>
          <a:bodyPr vert="horz" wrap="square" lIns="0" tIns="12700" rIns="0" bIns="0" rtlCol="0">
            <a:spAutoFit/>
          </a:bodyPr>
          <a:lstStyle/>
          <a:p>
            <a:pPr marL="12700">
              <a:lnSpc>
                <a:spcPct val="100000"/>
              </a:lnSpc>
              <a:spcBef>
                <a:spcPts val="100"/>
              </a:spcBef>
            </a:pPr>
            <a:r>
              <a:rPr sz="7200" b="0" i="1" dirty="0">
                <a:latin typeface="Calibri"/>
                <a:cs typeface="Calibri"/>
              </a:rPr>
              <a:t>Thank</a:t>
            </a:r>
            <a:r>
              <a:rPr sz="7200" b="0" i="1" spc="-110" dirty="0">
                <a:latin typeface="Calibri"/>
                <a:cs typeface="Calibri"/>
              </a:rPr>
              <a:t> </a:t>
            </a:r>
            <a:r>
              <a:rPr sz="7200" b="0" i="1" dirty="0">
                <a:latin typeface="Calibri"/>
                <a:cs typeface="Calibri"/>
              </a:rPr>
              <a:t>you!</a:t>
            </a:r>
            <a:endParaRPr sz="7200">
              <a:latin typeface="Calibri"/>
              <a:cs typeface="Calibri"/>
            </a:endParaRPr>
          </a:p>
        </p:txBody>
      </p:sp>
      <p:sp>
        <p:nvSpPr>
          <p:cNvPr id="3" name="object 3"/>
          <p:cNvSpPr txBox="1"/>
          <p:nvPr/>
        </p:nvSpPr>
        <p:spPr>
          <a:xfrm>
            <a:off x="1156208" y="3736106"/>
            <a:ext cx="6828790" cy="443070"/>
          </a:xfrm>
          <a:prstGeom prst="rect">
            <a:avLst/>
          </a:prstGeom>
        </p:spPr>
        <p:txBody>
          <a:bodyPr vert="horz" wrap="square" lIns="0" tIns="12065" rIns="0" bIns="0" rtlCol="0">
            <a:spAutoFit/>
          </a:bodyPr>
          <a:lstStyle/>
          <a:p>
            <a:pPr marL="12700">
              <a:lnSpc>
                <a:spcPct val="100000"/>
              </a:lnSpc>
              <a:spcBef>
                <a:spcPts val="95"/>
              </a:spcBef>
              <a:tabLst>
                <a:tab pos="578485" algn="l"/>
              </a:tabLst>
            </a:pPr>
            <a:r>
              <a:rPr sz="2800" u="heavy" spc="-5" dirty="0">
                <a:solidFill>
                  <a:srgbClr val="0000FF"/>
                </a:solidFill>
                <a:uFill>
                  <a:solidFill>
                    <a:srgbClr val="0000FF"/>
                  </a:solidFill>
                </a:uFill>
                <a:latin typeface="Calibri"/>
                <a:cs typeface="Calibri"/>
                <a:hlinkClick r:id="rId3"/>
              </a:rPr>
              <a:t> 	</a:t>
            </a:r>
            <a:r>
              <a:rPr sz="2800" u="heavy" spc="-10" dirty="0">
                <a:solidFill>
                  <a:srgbClr val="0000FF"/>
                </a:solidFill>
                <a:uFill>
                  <a:solidFill>
                    <a:srgbClr val="0000FF"/>
                  </a:solidFill>
                </a:uFill>
                <a:latin typeface="Calibri"/>
                <a:cs typeface="Calibri"/>
                <a:hlinkClick r:id="rId3"/>
              </a:rPr>
              <a:t>https://en.unesco.org/education2030-sdg4</a:t>
            </a:r>
            <a:endParaRPr sz="2800" dirty="0">
              <a:latin typeface="Calibri"/>
              <a:cs typeface="Calibri"/>
            </a:endParaRPr>
          </a:p>
        </p:txBody>
      </p:sp>
      <p:pic>
        <p:nvPicPr>
          <p:cNvPr id="6" name="object 6"/>
          <p:cNvPicPr/>
          <p:nvPr/>
        </p:nvPicPr>
        <p:blipFill>
          <a:blip r:embed="rId4" cstate="print"/>
          <a:stretch>
            <a:fillRect/>
          </a:stretch>
        </p:blipFill>
        <p:spPr>
          <a:xfrm>
            <a:off x="948978" y="3630726"/>
            <a:ext cx="742699" cy="70359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986121" y="2631631"/>
            <a:ext cx="5424170" cy="1367682"/>
          </a:xfrm>
          <a:prstGeom prst="rect">
            <a:avLst/>
          </a:prstGeom>
        </p:spPr>
        <p:txBody>
          <a:bodyPr vert="horz" wrap="square" lIns="0" tIns="13335" rIns="0" bIns="0" rtlCol="0">
            <a:spAutoFit/>
          </a:bodyPr>
          <a:lstStyle/>
          <a:p>
            <a:pPr algn="ctr">
              <a:lnSpc>
                <a:spcPct val="100000"/>
              </a:lnSpc>
              <a:spcBef>
                <a:spcPts val="105"/>
              </a:spcBef>
            </a:pPr>
            <a:r>
              <a:rPr sz="4400" b="1" spc="-5" dirty="0">
                <a:solidFill>
                  <a:srgbClr val="FF0000"/>
                </a:solidFill>
                <a:latin typeface="Calibri"/>
                <a:cs typeface="Calibri"/>
              </a:rPr>
              <a:t>SDGs</a:t>
            </a:r>
            <a:r>
              <a:rPr sz="4400" b="1" spc="-30" dirty="0">
                <a:solidFill>
                  <a:srgbClr val="FF0000"/>
                </a:solidFill>
                <a:latin typeface="Calibri"/>
                <a:cs typeface="Calibri"/>
              </a:rPr>
              <a:t> </a:t>
            </a:r>
            <a:r>
              <a:rPr sz="4400" b="1" dirty="0">
                <a:solidFill>
                  <a:srgbClr val="FF0000"/>
                </a:solidFill>
                <a:latin typeface="Calibri"/>
                <a:cs typeface="Calibri"/>
              </a:rPr>
              <a:t>&amp;</a:t>
            </a:r>
            <a:r>
              <a:rPr sz="4400" b="1" spc="-35" dirty="0">
                <a:solidFill>
                  <a:srgbClr val="FF0000"/>
                </a:solidFill>
                <a:latin typeface="Calibri"/>
                <a:cs typeface="Calibri"/>
              </a:rPr>
              <a:t> </a:t>
            </a:r>
            <a:r>
              <a:rPr sz="4400" b="1" spc="-15" dirty="0">
                <a:solidFill>
                  <a:srgbClr val="FF0000"/>
                </a:solidFill>
                <a:latin typeface="Calibri"/>
                <a:cs typeface="Calibri"/>
              </a:rPr>
              <a:t>Education</a:t>
            </a:r>
            <a:r>
              <a:rPr sz="4400" b="1" spc="-40" dirty="0">
                <a:solidFill>
                  <a:srgbClr val="FF0000"/>
                </a:solidFill>
                <a:latin typeface="Calibri"/>
                <a:cs typeface="Calibri"/>
              </a:rPr>
              <a:t> </a:t>
            </a:r>
            <a:r>
              <a:rPr lang="ro-RO" sz="4400" b="1" spc="-40" dirty="0">
                <a:solidFill>
                  <a:srgbClr val="FF0000"/>
                </a:solidFill>
                <a:latin typeface="Calibri"/>
                <a:cs typeface="Calibri"/>
              </a:rPr>
              <a:t>Agenda </a:t>
            </a:r>
            <a:r>
              <a:rPr sz="4400" b="1" dirty="0">
                <a:solidFill>
                  <a:srgbClr val="FF0000"/>
                </a:solidFill>
                <a:latin typeface="Calibri"/>
                <a:cs typeface="Calibri"/>
              </a:rPr>
              <a:t>2030</a:t>
            </a:r>
            <a:endParaRPr sz="4400" dirty="0">
              <a:latin typeface="Calibri"/>
              <a:cs typeface="Calibri"/>
            </a:endParaRPr>
          </a:p>
        </p:txBody>
      </p:sp>
      <p:pic>
        <p:nvPicPr>
          <p:cNvPr id="3" name="object 3"/>
          <p:cNvPicPr/>
          <p:nvPr/>
        </p:nvPicPr>
        <p:blipFill>
          <a:blip r:embed="rId3" cstate="print"/>
          <a:stretch>
            <a:fillRect/>
          </a:stretch>
        </p:blipFill>
        <p:spPr>
          <a:xfrm>
            <a:off x="3657600" y="4038600"/>
            <a:ext cx="2514600" cy="9906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29291" y="2496959"/>
            <a:ext cx="6768465" cy="1122680"/>
          </a:xfrm>
          <a:prstGeom prst="rect">
            <a:avLst/>
          </a:prstGeom>
        </p:spPr>
        <p:txBody>
          <a:bodyPr vert="horz" wrap="square" lIns="0" tIns="12700" rIns="0" bIns="0" rtlCol="0">
            <a:spAutoFit/>
          </a:bodyPr>
          <a:lstStyle/>
          <a:p>
            <a:pPr marL="12700" marR="5080" indent="444500">
              <a:lnSpc>
                <a:spcPct val="100000"/>
              </a:lnSpc>
              <a:spcBef>
                <a:spcPts val="100"/>
              </a:spcBef>
            </a:pPr>
            <a:r>
              <a:rPr sz="3600" spc="-5" dirty="0"/>
              <a:t>1. </a:t>
            </a:r>
            <a:r>
              <a:rPr sz="3600" spc="-25" dirty="0"/>
              <a:t>CONTEXT: </a:t>
            </a:r>
            <a:r>
              <a:rPr sz="3600" dirty="0"/>
              <a:t>THE </a:t>
            </a:r>
            <a:r>
              <a:rPr sz="3600" spc="-30" dirty="0"/>
              <a:t>SUSTAINABLE </a:t>
            </a:r>
            <a:r>
              <a:rPr sz="3600" spc="-25" dirty="0"/>
              <a:t> </a:t>
            </a:r>
            <a:r>
              <a:rPr sz="3600" spc="-10" dirty="0"/>
              <a:t>DEVELOPMENT</a:t>
            </a:r>
            <a:r>
              <a:rPr sz="3600" spc="-20" dirty="0"/>
              <a:t> </a:t>
            </a:r>
            <a:r>
              <a:rPr sz="3600" spc="-25" dirty="0"/>
              <a:t>AGENDA</a:t>
            </a:r>
            <a:r>
              <a:rPr sz="3600" spc="-5" dirty="0"/>
              <a:t> </a:t>
            </a:r>
            <a:r>
              <a:rPr sz="3600" dirty="0"/>
              <a:t>AND</a:t>
            </a:r>
            <a:r>
              <a:rPr sz="3600" spc="-10" dirty="0"/>
              <a:t> </a:t>
            </a:r>
            <a:r>
              <a:rPr sz="3600" spc="-5" dirty="0"/>
              <a:t>SDG4</a:t>
            </a:r>
            <a:endParaRPr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94701" y="461581"/>
            <a:ext cx="4265930" cy="696595"/>
          </a:xfrm>
          <a:prstGeom prst="rect">
            <a:avLst/>
          </a:prstGeom>
        </p:spPr>
        <p:txBody>
          <a:bodyPr vert="horz" wrap="square" lIns="0" tIns="13335" rIns="0" bIns="0" rtlCol="0">
            <a:spAutoFit/>
          </a:bodyPr>
          <a:lstStyle/>
          <a:p>
            <a:pPr marL="12700">
              <a:lnSpc>
                <a:spcPct val="100000"/>
              </a:lnSpc>
              <a:spcBef>
                <a:spcPts val="105"/>
              </a:spcBef>
            </a:pPr>
            <a:r>
              <a:rPr sz="4400" spc="-15" dirty="0"/>
              <a:t>From</a:t>
            </a:r>
            <a:r>
              <a:rPr sz="4400" spc="-25" dirty="0"/>
              <a:t> </a:t>
            </a:r>
            <a:r>
              <a:rPr sz="4400" spc="-5" dirty="0"/>
              <a:t>MDG</a:t>
            </a:r>
            <a:r>
              <a:rPr sz="4400" spc="-35" dirty="0"/>
              <a:t> </a:t>
            </a:r>
            <a:r>
              <a:rPr sz="4400" spc="-30" dirty="0"/>
              <a:t>to</a:t>
            </a:r>
            <a:r>
              <a:rPr sz="4400" spc="-15" dirty="0"/>
              <a:t> </a:t>
            </a:r>
            <a:r>
              <a:rPr sz="4400" spc="-10" dirty="0"/>
              <a:t>SDG</a:t>
            </a:r>
            <a:endParaRPr sz="4400"/>
          </a:p>
        </p:txBody>
      </p:sp>
      <p:pic>
        <p:nvPicPr>
          <p:cNvPr id="3" name="object 3"/>
          <p:cNvPicPr/>
          <p:nvPr/>
        </p:nvPicPr>
        <p:blipFill>
          <a:blip r:embed="rId3" cstate="print"/>
          <a:stretch>
            <a:fillRect/>
          </a:stretch>
        </p:blipFill>
        <p:spPr>
          <a:xfrm>
            <a:off x="395541" y="1922056"/>
            <a:ext cx="8471124" cy="4340275"/>
          </a:xfrm>
          <a:prstGeom prst="rect">
            <a:avLst/>
          </a:prstGeom>
        </p:spPr>
      </p:pic>
      <p:sp>
        <p:nvSpPr>
          <p:cNvPr id="5" name="object 5"/>
          <p:cNvSpPr/>
          <p:nvPr/>
        </p:nvSpPr>
        <p:spPr>
          <a:xfrm>
            <a:off x="0" y="1556792"/>
            <a:ext cx="9144000" cy="0"/>
          </a:xfrm>
          <a:custGeom>
            <a:avLst/>
            <a:gdLst/>
            <a:ahLst/>
            <a:cxnLst/>
            <a:rect l="l" t="t" r="r" b="b"/>
            <a:pathLst>
              <a:path w="9144000">
                <a:moveTo>
                  <a:pt x="0" y="0"/>
                </a:moveTo>
                <a:lnTo>
                  <a:pt x="9144000" y="0"/>
                </a:lnTo>
              </a:path>
            </a:pathLst>
          </a:custGeom>
          <a:ln w="22225">
            <a:solidFill>
              <a:srgbClr val="C00000"/>
            </a:solidFill>
          </a:ln>
        </p:spPr>
        <p:txBody>
          <a:bodyPr wrap="square" lIns="0" tIns="0" rIns="0" bIns="0" rtlCol="0"/>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56540" rIns="0" bIns="0" rtlCol="0">
            <a:spAutoFit/>
          </a:bodyPr>
          <a:lstStyle/>
          <a:p>
            <a:pPr marL="943610" marR="5080" indent="-640080">
              <a:lnSpc>
                <a:spcPct val="100000"/>
              </a:lnSpc>
              <a:spcBef>
                <a:spcPts val="100"/>
              </a:spcBef>
            </a:pPr>
            <a:r>
              <a:rPr sz="3200" spc="-10" dirty="0"/>
              <a:t>Sustainable</a:t>
            </a:r>
            <a:r>
              <a:rPr sz="3200" spc="-60" dirty="0"/>
              <a:t> </a:t>
            </a:r>
            <a:r>
              <a:rPr sz="3200" spc="-10" dirty="0"/>
              <a:t>Development </a:t>
            </a:r>
            <a:r>
              <a:rPr sz="3200" spc="-705" dirty="0"/>
              <a:t> </a:t>
            </a:r>
            <a:r>
              <a:rPr sz="3200" spc="-10" dirty="0"/>
              <a:t>Agenda</a:t>
            </a:r>
            <a:r>
              <a:rPr sz="3200" spc="-40" dirty="0"/>
              <a:t> </a:t>
            </a:r>
            <a:r>
              <a:rPr sz="3200" dirty="0"/>
              <a:t>and</a:t>
            </a:r>
            <a:r>
              <a:rPr sz="3200" spc="-25" dirty="0"/>
              <a:t> </a:t>
            </a:r>
            <a:r>
              <a:rPr sz="3200" dirty="0"/>
              <a:t>Goals</a:t>
            </a:r>
            <a:endParaRPr sz="3200"/>
          </a:p>
        </p:txBody>
      </p:sp>
      <p:pic>
        <p:nvPicPr>
          <p:cNvPr id="3" name="object 3"/>
          <p:cNvPicPr/>
          <p:nvPr/>
        </p:nvPicPr>
        <p:blipFill>
          <a:blip r:embed="rId3" cstate="print"/>
          <a:stretch>
            <a:fillRect/>
          </a:stretch>
        </p:blipFill>
        <p:spPr>
          <a:xfrm>
            <a:off x="3923187" y="3617826"/>
            <a:ext cx="4591723" cy="2734937"/>
          </a:xfrm>
          <a:prstGeom prst="rect">
            <a:avLst/>
          </a:prstGeom>
        </p:spPr>
      </p:pic>
      <p:sp>
        <p:nvSpPr>
          <p:cNvPr id="5" name="object 5"/>
          <p:cNvSpPr/>
          <p:nvPr/>
        </p:nvSpPr>
        <p:spPr>
          <a:xfrm>
            <a:off x="0" y="1556792"/>
            <a:ext cx="9144000" cy="0"/>
          </a:xfrm>
          <a:custGeom>
            <a:avLst/>
            <a:gdLst/>
            <a:ahLst/>
            <a:cxnLst/>
            <a:rect l="l" t="t" r="r" b="b"/>
            <a:pathLst>
              <a:path w="9144000">
                <a:moveTo>
                  <a:pt x="0" y="0"/>
                </a:moveTo>
                <a:lnTo>
                  <a:pt x="9144000" y="0"/>
                </a:lnTo>
              </a:path>
            </a:pathLst>
          </a:custGeom>
          <a:ln w="22225">
            <a:solidFill>
              <a:srgbClr val="C00000"/>
            </a:solidFill>
          </a:ln>
        </p:spPr>
        <p:txBody>
          <a:bodyPr wrap="square" lIns="0" tIns="0" rIns="0" bIns="0" rtlCol="0"/>
          <a:lstStyle/>
          <a:p>
            <a:endParaRPr/>
          </a:p>
        </p:txBody>
      </p:sp>
      <p:sp>
        <p:nvSpPr>
          <p:cNvPr id="6" name="object 6"/>
          <p:cNvSpPr txBox="1"/>
          <p:nvPr/>
        </p:nvSpPr>
        <p:spPr>
          <a:xfrm>
            <a:off x="546284" y="1935264"/>
            <a:ext cx="5118735" cy="1854200"/>
          </a:xfrm>
          <a:prstGeom prst="rect">
            <a:avLst/>
          </a:prstGeom>
        </p:spPr>
        <p:txBody>
          <a:bodyPr vert="horz" wrap="square" lIns="0" tIns="12700" rIns="0" bIns="0" rtlCol="0">
            <a:spAutoFit/>
          </a:bodyPr>
          <a:lstStyle/>
          <a:p>
            <a:pPr marL="299085" marR="24130" indent="-287020">
              <a:lnSpc>
                <a:spcPct val="100000"/>
              </a:lnSpc>
              <a:spcBef>
                <a:spcPts val="100"/>
              </a:spcBef>
              <a:buFont typeface="Arial MT"/>
              <a:buChar char="•"/>
              <a:tabLst>
                <a:tab pos="299085" algn="l"/>
                <a:tab pos="299720" algn="l"/>
              </a:tabLst>
            </a:pPr>
            <a:r>
              <a:rPr sz="2400" spc="-15" dirty="0">
                <a:latin typeface="Calibri"/>
                <a:cs typeface="Calibri"/>
              </a:rPr>
              <a:t>merge </a:t>
            </a:r>
            <a:r>
              <a:rPr sz="2400" spc="-10" dirty="0">
                <a:latin typeface="Calibri"/>
                <a:cs typeface="Calibri"/>
              </a:rPr>
              <a:t>development </a:t>
            </a:r>
            <a:r>
              <a:rPr sz="2400" dirty="0">
                <a:latin typeface="Calibri"/>
                <a:cs typeface="Calibri"/>
              </a:rPr>
              <a:t>(MDG </a:t>
            </a:r>
            <a:r>
              <a:rPr sz="2400" spc="-5" dirty="0">
                <a:latin typeface="Calibri"/>
                <a:cs typeface="Calibri"/>
              </a:rPr>
              <a:t>2000-2015) </a:t>
            </a:r>
            <a:r>
              <a:rPr sz="2400" spc="-530" dirty="0">
                <a:latin typeface="Calibri"/>
                <a:cs typeface="Calibri"/>
              </a:rPr>
              <a:t> </a:t>
            </a:r>
            <a:r>
              <a:rPr sz="2400" spc="-5" dirty="0">
                <a:latin typeface="Calibri"/>
                <a:cs typeface="Calibri"/>
              </a:rPr>
              <a:t>and</a:t>
            </a:r>
            <a:r>
              <a:rPr sz="2400" spc="-20" dirty="0">
                <a:latin typeface="Calibri"/>
                <a:cs typeface="Calibri"/>
              </a:rPr>
              <a:t> </a:t>
            </a:r>
            <a:r>
              <a:rPr sz="2400" spc="-10" dirty="0">
                <a:latin typeface="Calibri"/>
                <a:cs typeface="Calibri"/>
              </a:rPr>
              <a:t>environment</a:t>
            </a:r>
            <a:r>
              <a:rPr sz="2400" spc="-20" dirty="0">
                <a:latin typeface="Calibri"/>
                <a:cs typeface="Calibri"/>
              </a:rPr>
              <a:t> </a:t>
            </a:r>
            <a:r>
              <a:rPr sz="2400" dirty="0">
                <a:latin typeface="Calibri"/>
                <a:cs typeface="Calibri"/>
              </a:rPr>
              <a:t>(Rio</a:t>
            </a:r>
            <a:r>
              <a:rPr sz="2400" spc="-50" dirty="0">
                <a:latin typeface="Calibri"/>
                <a:cs typeface="Calibri"/>
              </a:rPr>
              <a:t> </a:t>
            </a:r>
            <a:r>
              <a:rPr sz="2400" spc="-5" dirty="0">
                <a:latin typeface="Calibri"/>
                <a:cs typeface="Calibri"/>
              </a:rPr>
              <a:t>1992-)</a:t>
            </a:r>
            <a:r>
              <a:rPr sz="2400" spc="-10" dirty="0">
                <a:latin typeface="Calibri"/>
                <a:cs typeface="Calibri"/>
              </a:rPr>
              <a:t> </a:t>
            </a:r>
            <a:r>
              <a:rPr sz="2400" spc="-5" dirty="0">
                <a:latin typeface="Calibri"/>
                <a:cs typeface="Calibri"/>
              </a:rPr>
              <a:t>agendas</a:t>
            </a:r>
            <a:endParaRPr sz="2400">
              <a:latin typeface="Calibri"/>
              <a:cs typeface="Calibri"/>
            </a:endParaRPr>
          </a:p>
          <a:p>
            <a:pPr marL="299085" indent="-287020">
              <a:lnSpc>
                <a:spcPct val="100000"/>
              </a:lnSpc>
              <a:buFont typeface="Arial MT"/>
              <a:buChar char="•"/>
              <a:tabLst>
                <a:tab pos="299085" algn="l"/>
                <a:tab pos="299720" algn="l"/>
              </a:tabLst>
            </a:pPr>
            <a:r>
              <a:rPr sz="2400" spc="-5" dirty="0">
                <a:latin typeface="Calibri"/>
                <a:cs typeface="Calibri"/>
              </a:rPr>
              <a:t>17</a:t>
            </a:r>
            <a:r>
              <a:rPr sz="2400" spc="-30" dirty="0">
                <a:latin typeface="Calibri"/>
                <a:cs typeface="Calibri"/>
              </a:rPr>
              <a:t> </a:t>
            </a:r>
            <a:r>
              <a:rPr sz="2400" spc="-5" dirty="0">
                <a:latin typeface="Calibri"/>
                <a:cs typeface="Calibri"/>
              </a:rPr>
              <a:t>goals</a:t>
            </a:r>
            <a:r>
              <a:rPr sz="2400" spc="-35" dirty="0">
                <a:latin typeface="Calibri"/>
                <a:cs typeface="Calibri"/>
              </a:rPr>
              <a:t> </a:t>
            </a:r>
            <a:r>
              <a:rPr sz="2400" dirty="0">
                <a:latin typeface="Calibri"/>
                <a:cs typeface="Calibri"/>
              </a:rPr>
              <a:t>with</a:t>
            </a:r>
            <a:r>
              <a:rPr sz="2400" spc="-35" dirty="0">
                <a:latin typeface="Calibri"/>
                <a:cs typeface="Calibri"/>
              </a:rPr>
              <a:t> </a:t>
            </a:r>
            <a:r>
              <a:rPr sz="2400" spc="-5" dirty="0">
                <a:latin typeface="Calibri"/>
                <a:cs typeface="Calibri"/>
              </a:rPr>
              <a:t>169</a:t>
            </a:r>
            <a:r>
              <a:rPr sz="2400" spc="-25" dirty="0">
                <a:latin typeface="Calibri"/>
                <a:cs typeface="Calibri"/>
              </a:rPr>
              <a:t> </a:t>
            </a:r>
            <a:r>
              <a:rPr sz="2400" spc="-15" dirty="0">
                <a:latin typeface="Calibri"/>
                <a:cs typeface="Calibri"/>
              </a:rPr>
              <a:t>targets</a:t>
            </a:r>
            <a:endParaRPr sz="2400">
              <a:latin typeface="Calibri"/>
              <a:cs typeface="Calibri"/>
            </a:endParaRPr>
          </a:p>
          <a:p>
            <a:pPr marL="299085" indent="-287020">
              <a:lnSpc>
                <a:spcPct val="100000"/>
              </a:lnSpc>
              <a:buFont typeface="Arial MT"/>
              <a:buChar char="•"/>
              <a:tabLst>
                <a:tab pos="299085" algn="l"/>
                <a:tab pos="299720" algn="l"/>
              </a:tabLst>
            </a:pPr>
            <a:r>
              <a:rPr sz="2400" spc="-10" dirty="0">
                <a:latin typeface="Calibri"/>
                <a:cs typeface="Calibri"/>
              </a:rPr>
              <a:t>adopted by</a:t>
            </a:r>
            <a:r>
              <a:rPr sz="2400" spc="-5" dirty="0">
                <a:latin typeface="Calibri"/>
                <a:cs typeface="Calibri"/>
              </a:rPr>
              <a:t> UN Member</a:t>
            </a:r>
            <a:r>
              <a:rPr sz="2400" spc="-20" dirty="0">
                <a:latin typeface="Calibri"/>
                <a:cs typeface="Calibri"/>
              </a:rPr>
              <a:t> </a:t>
            </a:r>
            <a:r>
              <a:rPr sz="2400" spc="-15" dirty="0">
                <a:latin typeface="Calibri"/>
                <a:cs typeface="Calibri"/>
              </a:rPr>
              <a:t>States</a:t>
            </a:r>
            <a:r>
              <a:rPr sz="2400" spc="-35" dirty="0">
                <a:latin typeface="Calibri"/>
                <a:cs typeface="Calibri"/>
              </a:rPr>
              <a:t> </a:t>
            </a:r>
            <a:r>
              <a:rPr sz="2400" dirty="0">
                <a:latin typeface="Calibri"/>
                <a:cs typeface="Calibri"/>
              </a:rPr>
              <a:t>in</a:t>
            </a:r>
            <a:r>
              <a:rPr sz="2400" spc="-5" dirty="0">
                <a:latin typeface="Calibri"/>
                <a:cs typeface="Calibri"/>
              </a:rPr>
              <a:t> 2015</a:t>
            </a:r>
            <a:endParaRPr sz="2400">
              <a:latin typeface="Calibri"/>
              <a:cs typeface="Calibri"/>
            </a:endParaRPr>
          </a:p>
          <a:p>
            <a:pPr marL="299085" indent="-287020">
              <a:lnSpc>
                <a:spcPct val="100000"/>
              </a:lnSpc>
              <a:buFont typeface="Arial MT"/>
              <a:buChar char="•"/>
              <a:tabLst>
                <a:tab pos="299085" algn="l"/>
                <a:tab pos="299720" algn="l"/>
              </a:tabLst>
            </a:pPr>
            <a:r>
              <a:rPr sz="2400" spc="-15" dirty="0">
                <a:latin typeface="Calibri"/>
                <a:cs typeface="Calibri"/>
              </a:rPr>
              <a:t>to</a:t>
            </a:r>
            <a:r>
              <a:rPr sz="2400" spc="-25" dirty="0">
                <a:latin typeface="Calibri"/>
                <a:cs typeface="Calibri"/>
              </a:rPr>
              <a:t> </a:t>
            </a:r>
            <a:r>
              <a:rPr sz="2400" spc="-5" dirty="0">
                <a:latin typeface="Calibri"/>
                <a:cs typeface="Calibri"/>
              </a:rPr>
              <a:t>be</a:t>
            </a:r>
            <a:r>
              <a:rPr sz="2400" spc="-15" dirty="0">
                <a:latin typeface="Calibri"/>
                <a:cs typeface="Calibri"/>
              </a:rPr>
              <a:t> </a:t>
            </a:r>
            <a:r>
              <a:rPr sz="2400" spc="-5" dirty="0">
                <a:latin typeface="Calibri"/>
                <a:cs typeface="Calibri"/>
              </a:rPr>
              <a:t>achieved</a:t>
            </a:r>
            <a:r>
              <a:rPr sz="2400" spc="-20" dirty="0">
                <a:latin typeface="Calibri"/>
                <a:cs typeface="Calibri"/>
              </a:rPr>
              <a:t> </a:t>
            </a:r>
            <a:r>
              <a:rPr sz="2400" spc="-10" dirty="0">
                <a:latin typeface="Calibri"/>
                <a:cs typeface="Calibri"/>
              </a:rPr>
              <a:t>by</a:t>
            </a:r>
            <a:r>
              <a:rPr sz="2400" spc="-25" dirty="0">
                <a:latin typeface="Calibri"/>
                <a:cs typeface="Calibri"/>
              </a:rPr>
              <a:t> </a:t>
            </a:r>
            <a:r>
              <a:rPr sz="2400" spc="-5" dirty="0">
                <a:latin typeface="Calibri"/>
                <a:cs typeface="Calibri"/>
              </a:rPr>
              <a:t>2030</a:t>
            </a:r>
            <a:endParaRPr sz="2400">
              <a:latin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657225" marR="5080" indent="-555625">
              <a:lnSpc>
                <a:spcPct val="100000"/>
              </a:lnSpc>
              <a:spcBef>
                <a:spcPts val="100"/>
              </a:spcBef>
            </a:pPr>
            <a:r>
              <a:rPr sz="3200" spc="-10" dirty="0"/>
              <a:t>6-Ps </a:t>
            </a:r>
            <a:r>
              <a:rPr sz="3200" dirty="0"/>
              <a:t>of the </a:t>
            </a:r>
            <a:r>
              <a:rPr sz="3200" spc="-5" dirty="0"/>
              <a:t>2030 </a:t>
            </a:r>
            <a:r>
              <a:rPr sz="3200" spc="-10" dirty="0"/>
              <a:t>Sustainable </a:t>
            </a:r>
            <a:r>
              <a:rPr sz="3200" spc="-710" dirty="0"/>
              <a:t> </a:t>
            </a:r>
            <a:r>
              <a:rPr sz="3200" spc="-10" dirty="0"/>
              <a:t>Development</a:t>
            </a:r>
            <a:r>
              <a:rPr sz="3200" spc="-35" dirty="0"/>
              <a:t> </a:t>
            </a:r>
            <a:r>
              <a:rPr sz="3200" spc="-10" dirty="0"/>
              <a:t>Agenda</a:t>
            </a:r>
            <a:endParaRPr sz="3200"/>
          </a:p>
        </p:txBody>
      </p:sp>
      <p:grpSp>
        <p:nvGrpSpPr>
          <p:cNvPr id="3" name="object 3"/>
          <p:cNvGrpSpPr/>
          <p:nvPr/>
        </p:nvGrpSpPr>
        <p:grpSpPr>
          <a:xfrm>
            <a:off x="166811" y="1700809"/>
            <a:ext cx="8366125" cy="5113655"/>
            <a:chOff x="166811" y="1700809"/>
            <a:chExt cx="8366125" cy="5113655"/>
          </a:xfrm>
        </p:grpSpPr>
        <p:pic>
          <p:nvPicPr>
            <p:cNvPr id="4" name="object 4"/>
            <p:cNvPicPr/>
            <p:nvPr/>
          </p:nvPicPr>
          <p:blipFill>
            <a:blip r:embed="rId3" cstate="print"/>
            <a:stretch>
              <a:fillRect/>
            </a:stretch>
          </p:blipFill>
          <p:spPr>
            <a:xfrm>
              <a:off x="539552" y="1700809"/>
              <a:ext cx="7992879" cy="4812703"/>
            </a:xfrm>
            <a:prstGeom prst="rect">
              <a:avLst/>
            </a:prstGeom>
          </p:spPr>
        </p:pic>
        <p:pic>
          <p:nvPicPr>
            <p:cNvPr id="5" name="object 5"/>
            <p:cNvPicPr/>
            <p:nvPr/>
          </p:nvPicPr>
          <p:blipFill>
            <a:blip r:embed="rId4" cstate="print"/>
            <a:stretch>
              <a:fillRect/>
            </a:stretch>
          </p:blipFill>
          <p:spPr>
            <a:xfrm>
              <a:off x="5868149" y="1760173"/>
              <a:ext cx="2613208" cy="948736"/>
            </a:xfrm>
            <a:prstGeom prst="rect">
              <a:avLst/>
            </a:prstGeom>
          </p:spPr>
        </p:pic>
        <p:sp>
          <p:nvSpPr>
            <p:cNvPr id="6" name="object 6"/>
            <p:cNvSpPr/>
            <p:nvPr/>
          </p:nvSpPr>
          <p:spPr>
            <a:xfrm>
              <a:off x="179511" y="5157196"/>
              <a:ext cx="4104640" cy="1644650"/>
            </a:xfrm>
            <a:custGeom>
              <a:avLst/>
              <a:gdLst/>
              <a:ahLst/>
              <a:cxnLst/>
              <a:rect l="l" t="t" r="r" b="b"/>
              <a:pathLst>
                <a:path w="4104640" h="1644650">
                  <a:moveTo>
                    <a:pt x="0" y="822172"/>
                  </a:moveTo>
                  <a:lnTo>
                    <a:pt x="4196" y="769165"/>
                  </a:lnTo>
                  <a:lnTo>
                    <a:pt x="16616" y="717054"/>
                  </a:lnTo>
                  <a:lnTo>
                    <a:pt x="37004" y="665939"/>
                  </a:lnTo>
                  <a:lnTo>
                    <a:pt x="65107" y="615925"/>
                  </a:lnTo>
                  <a:lnTo>
                    <a:pt x="100668" y="567112"/>
                  </a:lnTo>
                  <a:lnTo>
                    <a:pt x="143432" y="519603"/>
                  </a:lnTo>
                  <a:lnTo>
                    <a:pt x="193147" y="473500"/>
                  </a:lnTo>
                  <a:lnTo>
                    <a:pt x="249555" y="428905"/>
                  </a:lnTo>
                  <a:lnTo>
                    <a:pt x="312403" y="385920"/>
                  </a:lnTo>
                  <a:lnTo>
                    <a:pt x="346162" y="365063"/>
                  </a:lnTo>
                  <a:lnTo>
                    <a:pt x="381436" y="344647"/>
                  </a:lnTo>
                  <a:lnTo>
                    <a:pt x="418192" y="324684"/>
                  </a:lnTo>
                  <a:lnTo>
                    <a:pt x="456399" y="305188"/>
                  </a:lnTo>
                  <a:lnTo>
                    <a:pt x="496024" y="286171"/>
                  </a:lnTo>
                  <a:lnTo>
                    <a:pt x="537036" y="267645"/>
                  </a:lnTo>
                  <a:lnTo>
                    <a:pt x="579404" y="249625"/>
                  </a:lnTo>
                  <a:lnTo>
                    <a:pt x="623094" y="232121"/>
                  </a:lnTo>
                  <a:lnTo>
                    <a:pt x="668076" y="215148"/>
                  </a:lnTo>
                  <a:lnTo>
                    <a:pt x="714318" y="198717"/>
                  </a:lnTo>
                  <a:lnTo>
                    <a:pt x="761787" y="182843"/>
                  </a:lnTo>
                  <a:lnTo>
                    <a:pt x="810452" y="167536"/>
                  </a:lnTo>
                  <a:lnTo>
                    <a:pt x="860281" y="152811"/>
                  </a:lnTo>
                  <a:lnTo>
                    <a:pt x="911242" y="138680"/>
                  </a:lnTo>
                  <a:lnTo>
                    <a:pt x="963303" y="125155"/>
                  </a:lnTo>
                  <a:lnTo>
                    <a:pt x="1016432" y="112250"/>
                  </a:lnTo>
                  <a:lnTo>
                    <a:pt x="1070598" y="99977"/>
                  </a:lnTo>
                  <a:lnTo>
                    <a:pt x="1125769" y="88349"/>
                  </a:lnTo>
                  <a:lnTo>
                    <a:pt x="1181913" y="77378"/>
                  </a:lnTo>
                  <a:lnTo>
                    <a:pt x="1238997" y="67078"/>
                  </a:lnTo>
                  <a:lnTo>
                    <a:pt x="1296991" y="57462"/>
                  </a:lnTo>
                  <a:lnTo>
                    <a:pt x="1355862" y="48541"/>
                  </a:lnTo>
                  <a:lnTo>
                    <a:pt x="1415578" y="40329"/>
                  </a:lnTo>
                  <a:lnTo>
                    <a:pt x="1476108" y="32839"/>
                  </a:lnTo>
                  <a:lnTo>
                    <a:pt x="1537419" y="26083"/>
                  </a:lnTo>
                  <a:lnTo>
                    <a:pt x="1599481" y="20074"/>
                  </a:lnTo>
                  <a:lnTo>
                    <a:pt x="1662260" y="14824"/>
                  </a:lnTo>
                  <a:lnTo>
                    <a:pt x="1725726" y="10348"/>
                  </a:lnTo>
                  <a:lnTo>
                    <a:pt x="1789845" y="6656"/>
                  </a:lnTo>
                  <a:lnTo>
                    <a:pt x="1854588" y="3763"/>
                  </a:lnTo>
                  <a:lnTo>
                    <a:pt x="1919921" y="1681"/>
                  </a:lnTo>
                  <a:lnTo>
                    <a:pt x="1985812" y="422"/>
                  </a:lnTo>
                  <a:lnTo>
                    <a:pt x="2052231" y="0"/>
                  </a:lnTo>
                  <a:lnTo>
                    <a:pt x="2118649" y="422"/>
                  </a:lnTo>
                  <a:lnTo>
                    <a:pt x="2184541" y="1681"/>
                  </a:lnTo>
                  <a:lnTo>
                    <a:pt x="2249873" y="3763"/>
                  </a:lnTo>
                  <a:lnTo>
                    <a:pt x="2314616" y="6656"/>
                  </a:lnTo>
                  <a:lnTo>
                    <a:pt x="2378736" y="10348"/>
                  </a:lnTo>
                  <a:lnTo>
                    <a:pt x="2442201" y="14824"/>
                  </a:lnTo>
                  <a:lnTo>
                    <a:pt x="2504980" y="20074"/>
                  </a:lnTo>
                  <a:lnTo>
                    <a:pt x="2567042" y="26083"/>
                  </a:lnTo>
                  <a:lnTo>
                    <a:pt x="2628353" y="32839"/>
                  </a:lnTo>
                  <a:lnTo>
                    <a:pt x="2688883" y="40329"/>
                  </a:lnTo>
                  <a:lnTo>
                    <a:pt x="2748600" y="48541"/>
                  </a:lnTo>
                  <a:lnTo>
                    <a:pt x="2807470" y="57462"/>
                  </a:lnTo>
                  <a:lnTo>
                    <a:pt x="2865464" y="67078"/>
                  </a:lnTo>
                  <a:lnTo>
                    <a:pt x="2922549" y="77378"/>
                  </a:lnTo>
                  <a:lnTo>
                    <a:pt x="2978692" y="88349"/>
                  </a:lnTo>
                  <a:lnTo>
                    <a:pt x="3033863" y="99977"/>
                  </a:lnTo>
                  <a:lnTo>
                    <a:pt x="3088029" y="112250"/>
                  </a:lnTo>
                  <a:lnTo>
                    <a:pt x="3141158" y="125155"/>
                  </a:lnTo>
                  <a:lnTo>
                    <a:pt x="3193220" y="138680"/>
                  </a:lnTo>
                  <a:lnTo>
                    <a:pt x="3244181" y="152811"/>
                  </a:lnTo>
                  <a:lnTo>
                    <a:pt x="3294009" y="167536"/>
                  </a:lnTo>
                  <a:lnTo>
                    <a:pt x="3342674" y="182843"/>
                  </a:lnTo>
                  <a:lnTo>
                    <a:pt x="3390143" y="198717"/>
                  </a:lnTo>
                  <a:lnTo>
                    <a:pt x="3436385" y="215148"/>
                  </a:lnTo>
                  <a:lnTo>
                    <a:pt x="3481367" y="232121"/>
                  </a:lnTo>
                  <a:lnTo>
                    <a:pt x="3525057" y="249625"/>
                  </a:lnTo>
                  <a:lnTo>
                    <a:pt x="3567425" y="267645"/>
                  </a:lnTo>
                  <a:lnTo>
                    <a:pt x="3608437" y="286171"/>
                  </a:lnTo>
                  <a:lnTo>
                    <a:pt x="3648062" y="305188"/>
                  </a:lnTo>
                  <a:lnTo>
                    <a:pt x="3686269" y="324684"/>
                  </a:lnTo>
                  <a:lnTo>
                    <a:pt x="3723025" y="344647"/>
                  </a:lnTo>
                  <a:lnTo>
                    <a:pt x="3758299" y="365063"/>
                  </a:lnTo>
                  <a:lnTo>
                    <a:pt x="3792058" y="385920"/>
                  </a:lnTo>
                  <a:lnTo>
                    <a:pt x="3824271" y="407205"/>
                  </a:lnTo>
                  <a:lnTo>
                    <a:pt x="3883931" y="451008"/>
                  </a:lnTo>
                  <a:lnTo>
                    <a:pt x="3937024" y="496370"/>
                  </a:lnTo>
                  <a:lnTo>
                    <a:pt x="3983296" y="543188"/>
                  </a:lnTo>
                  <a:lnTo>
                    <a:pt x="4022491" y="591362"/>
                  </a:lnTo>
                  <a:lnTo>
                    <a:pt x="4054354" y="640788"/>
                  </a:lnTo>
                  <a:lnTo>
                    <a:pt x="4078631" y="691365"/>
                  </a:lnTo>
                  <a:lnTo>
                    <a:pt x="4095067" y="742991"/>
                  </a:lnTo>
                  <a:lnTo>
                    <a:pt x="4103407" y="795563"/>
                  </a:lnTo>
                  <a:lnTo>
                    <a:pt x="4104462" y="822172"/>
                  </a:lnTo>
                  <a:lnTo>
                    <a:pt x="4103407" y="848781"/>
                  </a:lnTo>
                  <a:lnTo>
                    <a:pt x="4095067" y="901353"/>
                  </a:lnTo>
                  <a:lnTo>
                    <a:pt x="4078631" y="952979"/>
                  </a:lnTo>
                  <a:lnTo>
                    <a:pt x="4054354" y="1003556"/>
                  </a:lnTo>
                  <a:lnTo>
                    <a:pt x="4022491" y="1052983"/>
                  </a:lnTo>
                  <a:lnTo>
                    <a:pt x="3983296" y="1101157"/>
                  </a:lnTo>
                  <a:lnTo>
                    <a:pt x="3937024" y="1147977"/>
                  </a:lnTo>
                  <a:lnTo>
                    <a:pt x="3883931" y="1193339"/>
                  </a:lnTo>
                  <a:lnTo>
                    <a:pt x="3824271" y="1237143"/>
                  </a:lnTo>
                  <a:lnTo>
                    <a:pt x="3792058" y="1258428"/>
                  </a:lnTo>
                  <a:lnTo>
                    <a:pt x="3758299" y="1279285"/>
                  </a:lnTo>
                  <a:lnTo>
                    <a:pt x="3723025" y="1299702"/>
                  </a:lnTo>
                  <a:lnTo>
                    <a:pt x="3686269" y="1319665"/>
                  </a:lnTo>
                  <a:lnTo>
                    <a:pt x="3648062" y="1339161"/>
                  </a:lnTo>
                  <a:lnTo>
                    <a:pt x="3608437" y="1358179"/>
                  </a:lnTo>
                  <a:lnTo>
                    <a:pt x="3567425" y="1376705"/>
                  </a:lnTo>
                  <a:lnTo>
                    <a:pt x="3525057" y="1394726"/>
                  </a:lnTo>
                  <a:lnTo>
                    <a:pt x="3481367" y="1412230"/>
                  </a:lnTo>
                  <a:lnTo>
                    <a:pt x="3436385" y="1429203"/>
                  </a:lnTo>
                  <a:lnTo>
                    <a:pt x="3390143" y="1445634"/>
                  </a:lnTo>
                  <a:lnTo>
                    <a:pt x="3342674" y="1461509"/>
                  </a:lnTo>
                  <a:lnTo>
                    <a:pt x="3294009" y="1476816"/>
                  </a:lnTo>
                  <a:lnTo>
                    <a:pt x="3244181" y="1491542"/>
                  </a:lnTo>
                  <a:lnTo>
                    <a:pt x="3193220" y="1505673"/>
                  </a:lnTo>
                  <a:lnTo>
                    <a:pt x="3141158" y="1519198"/>
                  </a:lnTo>
                  <a:lnTo>
                    <a:pt x="3088029" y="1532104"/>
                  </a:lnTo>
                  <a:lnTo>
                    <a:pt x="3033863" y="1544377"/>
                  </a:lnTo>
                  <a:lnTo>
                    <a:pt x="2978692" y="1556006"/>
                  </a:lnTo>
                  <a:lnTo>
                    <a:pt x="2922549" y="1566976"/>
                  </a:lnTo>
                  <a:lnTo>
                    <a:pt x="2865464" y="1577277"/>
                  </a:lnTo>
                  <a:lnTo>
                    <a:pt x="2807470" y="1586893"/>
                  </a:lnTo>
                  <a:lnTo>
                    <a:pt x="2748600" y="1595814"/>
                  </a:lnTo>
                  <a:lnTo>
                    <a:pt x="2688883" y="1604027"/>
                  </a:lnTo>
                  <a:lnTo>
                    <a:pt x="2628353" y="1611517"/>
                  </a:lnTo>
                  <a:lnTo>
                    <a:pt x="2567042" y="1618273"/>
                  </a:lnTo>
                  <a:lnTo>
                    <a:pt x="2504980" y="1624283"/>
                  </a:lnTo>
                  <a:lnTo>
                    <a:pt x="2442201" y="1629532"/>
                  </a:lnTo>
                  <a:lnTo>
                    <a:pt x="2378736" y="1634009"/>
                  </a:lnTo>
                  <a:lnTo>
                    <a:pt x="2314616" y="1637700"/>
                  </a:lnTo>
                  <a:lnTo>
                    <a:pt x="2249873" y="1640594"/>
                  </a:lnTo>
                  <a:lnTo>
                    <a:pt x="2184541" y="1642676"/>
                  </a:lnTo>
                  <a:lnTo>
                    <a:pt x="2118649" y="1643935"/>
                  </a:lnTo>
                  <a:lnTo>
                    <a:pt x="2052231" y="1644357"/>
                  </a:lnTo>
                  <a:lnTo>
                    <a:pt x="1985812" y="1643935"/>
                  </a:lnTo>
                  <a:lnTo>
                    <a:pt x="1919921" y="1642676"/>
                  </a:lnTo>
                  <a:lnTo>
                    <a:pt x="1854588" y="1640594"/>
                  </a:lnTo>
                  <a:lnTo>
                    <a:pt x="1789845" y="1637700"/>
                  </a:lnTo>
                  <a:lnTo>
                    <a:pt x="1725726" y="1634009"/>
                  </a:lnTo>
                  <a:lnTo>
                    <a:pt x="1662260" y="1629532"/>
                  </a:lnTo>
                  <a:lnTo>
                    <a:pt x="1599481" y="1624283"/>
                  </a:lnTo>
                  <a:lnTo>
                    <a:pt x="1537419" y="1618273"/>
                  </a:lnTo>
                  <a:lnTo>
                    <a:pt x="1476108" y="1611517"/>
                  </a:lnTo>
                  <a:lnTo>
                    <a:pt x="1415578" y="1604027"/>
                  </a:lnTo>
                  <a:lnTo>
                    <a:pt x="1355862" y="1595814"/>
                  </a:lnTo>
                  <a:lnTo>
                    <a:pt x="1296991" y="1586893"/>
                  </a:lnTo>
                  <a:lnTo>
                    <a:pt x="1238997" y="1577277"/>
                  </a:lnTo>
                  <a:lnTo>
                    <a:pt x="1181913" y="1566976"/>
                  </a:lnTo>
                  <a:lnTo>
                    <a:pt x="1125769" y="1556006"/>
                  </a:lnTo>
                  <a:lnTo>
                    <a:pt x="1070598" y="1544377"/>
                  </a:lnTo>
                  <a:lnTo>
                    <a:pt x="1016432" y="1532104"/>
                  </a:lnTo>
                  <a:lnTo>
                    <a:pt x="963303" y="1519198"/>
                  </a:lnTo>
                  <a:lnTo>
                    <a:pt x="911242" y="1505673"/>
                  </a:lnTo>
                  <a:lnTo>
                    <a:pt x="860281" y="1491542"/>
                  </a:lnTo>
                  <a:lnTo>
                    <a:pt x="810452" y="1476816"/>
                  </a:lnTo>
                  <a:lnTo>
                    <a:pt x="761787" y="1461509"/>
                  </a:lnTo>
                  <a:lnTo>
                    <a:pt x="714318" y="1445634"/>
                  </a:lnTo>
                  <a:lnTo>
                    <a:pt x="668076" y="1429203"/>
                  </a:lnTo>
                  <a:lnTo>
                    <a:pt x="623094" y="1412230"/>
                  </a:lnTo>
                  <a:lnTo>
                    <a:pt x="579404" y="1394726"/>
                  </a:lnTo>
                  <a:lnTo>
                    <a:pt x="537036" y="1376705"/>
                  </a:lnTo>
                  <a:lnTo>
                    <a:pt x="496024" y="1358179"/>
                  </a:lnTo>
                  <a:lnTo>
                    <a:pt x="456399" y="1339161"/>
                  </a:lnTo>
                  <a:lnTo>
                    <a:pt x="418192" y="1319665"/>
                  </a:lnTo>
                  <a:lnTo>
                    <a:pt x="381436" y="1299702"/>
                  </a:lnTo>
                  <a:lnTo>
                    <a:pt x="346162" y="1279285"/>
                  </a:lnTo>
                  <a:lnTo>
                    <a:pt x="312403" y="1258428"/>
                  </a:lnTo>
                  <a:lnTo>
                    <a:pt x="280190" y="1237143"/>
                  </a:lnTo>
                  <a:lnTo>
                    <a:pt x="220530" y="1193339"/>
                  </a:lnTo>
                  <a:lnTo>
                    <a:pt x="167437" y="1147977"/>
                  </a:lnTo>
                  <a:lnTo>
                    <a:pt x="121165" y="1101157"/>
                  </a:lnTo>
                  <a:lnTo>
                    <a:pt x="81971" y="1052983"/>
                  </a:lnTo>
                  <a:lnTo>
                    <a:pt x="50107" y="1003556"/>
                  </a:lnTo>
                  <a:lnTo>
                    <a:pt x="25830" y="952979"/>
                  </a:lnTo>
                  <a:lnTo>
                    <a:pt x="9394" y="901353"/>
                  </a:lnTo>
                  <a:lnTo>
                    <a:pt x="1054" y="848781"/>
                  </a:lnTo>
                  <a:lnTo>
                    <a:pt x="0" y="822172"/>
                  </a:lnTo>
                  <a:close/>
                </a:path>
              </a:pathLst>
            </a:custGeom>
            <a:ln w="25399">
              <a:solidFill>
                <a:srgbClr val="FF0000"/>
              </a:solidFill>
            </a:ln>
          </p:spPr>
          <p:txBody>
            <a:bodyPr wrap="square" lIns="0" tIns="0" rIns="0" bIns="0" rtlCol="0"/>
            <a:lstStyle/>
            <a:p>
              <a:endParaRPr/>
            </a:p>
          </p:txBody>
        </p:sp>
      </p:grpSp>
      <p:sp>
        <p:nvSpPr>
          <p:cNvPr id="9" name="object 9"/>
          <p:cNvSpPr/>
          <p:nvPr/>
        </p:nvSpPr>
        <p:spPr>
          <a:xfrm>
            <a:off x="36512" y="1401663"/>
            <a:ext cx="9107805" cy="22225"/>
          </a:xfrm>
          <a:custGeom>
            <a:avLst/>
            <a:gdLst/>
            <a:ahLst/>
            <a:cxnLst/>
            <a:rect l="l" t="t" r="r" b="b"/>
            <a:pathLst>
              <a:path w="9107805" h="22225">
                <a:moveTo>
                  <a:pt x="0" y="22225"/>
                </a:moveTo>
                <a:lnTo>
                  <a:pt x="9107487" y="22225"/>
                </a:lnTo>
                <a:lnTo>
                  <a:pt x="9107487" y="0"/>
                </a:lnTo>
                <a:lnTo>
                  <a:pt x="0" y="0"/>
                </a:lnTo>
                <a:lnTo>
                  <a:pt x="0" y="22225"/>
                </a:lnTo>
                <a:close/>
              </a:path>
            </a:pathLst>
          </a:custGeom>
          <a:solidFill>
            <a:srgbClr val="C00000"/>
          </a:solidFill>
        </p:spPr>
        <p:txBody>
          <a:bodyPr wrap="square" lIns="0" tIns="0" rIns="0" bIns="0" rtlCol="0"/>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20547" y="2496959"/>
            <a:ext cx="6586220" cy="1122680"/>
          </a:xfrm>
          <a:prstGeom prst="rect">
            <a:avLst/>
          </a:prstGeom>
        </p:spPr>
        <p:txBody>
          <a:bodyPr vert="horz" wrap="square" lIns="0" tIns="12700" rIns="0" bIns="0" rtlCol="0">
            <a:spAutoFit/>
          </a:bodyPr>
          <a:lstStyle/>
          <a:p>
            <a:pPr marL="725805" marR="5080" indent="-713740">
              <a:lnSpc>
                <a:spcPct val="100000"/>
              </a:lnSpc>
              <a:spcBef>
                <a:spcPts val="100"/>
              </a:spcBef>
            </a:pPr>
            <a:r>
              <a:rPr sz="3600" dirty="0"/>
              <a:t>2.</a:t>
            </a:r>
            <a:r>
              <a:rPr sz="3600" spc="-10" dirty="0"/>
              <a:t> </a:t>
            </a:r>
            <a:r>
              <a:rPr sz="3600" dirty="0"/>
              <a:t>THE</a:t>
            </a:r>
            <a:r>
              <a:rPr sz="3600" spc="-15" dirty="0"/>
              <a:t> </a:t>
            </a:r>
            <a:r>
              <a:rPr sz="3600" dirty="0"/>
              <a:t>2030</a:t>
            </a:r>
            <a:r>
              <a:rPr sz="3600" spc="-10" dirty="0"/>
              <a:t> </a:t>
            </a:r>
            <a:r>
              <a:rPr sz="3600" spc="-35" dirty="0"/>
              <a:t>EDUCATION</a:t>
            </a:r>
            <a:r>
              <a:rPr sz="3600" spc="-15" dirty="0"/>
              <a:t> </a:t>
            </a:r>
            <a:r>
              <a:rPr sz="3600" spc="-30" dirty="0"/>
              <a:t>AGENDA</a:t>
            </a:r>
            <a:r>
              <a:rPr sz="3600" spc="15" dirty="0"/>
              <a:t> </a:t>
            </a:r>
            <a:r>
              <a:rPr sz="3600" dirty="0"/>
              <a:t>: </a:t>
            </a:r>
            <a:r>
              <a:rPr sz="3600" spc="-800" dirty="0"/>
              <a:t> </a:t>
            </a:r>
            <a:r>
              <a:rPr sz="3600" spc="-10" dirty="0"/>
              <a:t>FROM</a:t>
            </a:r>
            <a:r>
              <a:rPr sz="3600" spc="-15" dirty="0"/>
              <a:t> </a:t>
            </a:r>
            <a:r>
              <a:rPr sz="3600" spc="-5" dirty="0"/>
              <a:t>MDGS,</a:t>
            </a:r>
            <a:r>
              <a:rPr sz="3600" spc="5" dirty="0"/>
              <a:t> </a:t>
            </a:r>
            <a:r>
              <a:rPr sz="3600" spc="-70" dirty="0"/>
              <a:t>EFA</a:t>
            </a:r>
            <a:r>
              <a:rPr sz="3600" spc="-20" dirty="0"/>
              <a:t> </a:t>
            </a:r>
            <a:r>
              <a:rPr sz="3600" spc="-50" dirty="0"/>
              <a:t>TO</a:t>
            </a:r>
            <a:r>
              <a:rPr sz="3600" spc="-5" dirty="0"/>
              <a:t> </a:t>
            </a:r>
            <a:r>
              <a:rPr sz="3600" dirty="0"/>
              <a:t>SDG4</a:t>
            </a:r>
            <a:endParaRPr sz="3600"/>
          </a:p>
        </p:txBody>
      </p:sp>
      <p:pic>
        <p:nvPicPr>
          <p:cNvPr id="5" name="object 5"/>
          <p:cNvPicPr/>
          <p:nvPr/>
        </p:nvPicPr>
        <p:blipFill>
          <a:blip r:embed="rId3" cstate="print"/>
          <a:stretch>
            <a:fillRect/>
          </a:stretch>
        </p:blipFill>
        <p:spPr>
          <a:xfrm>
            <a:off x="3851922" y="4221087"/>
            <a:ext cx="1444069" cy="131357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70523" y="485070"/>
            <a:ext cx="4826635" cy="452120"/>
          </a:xfrm>
          <a:prstGeom prst="rect">
            <a:avLst/>
          </a:prstGeom>
        </p:spPr>
        <p:txBody>
          <a:bodyPr vert="horz" wrap="square" lIns="0" tIns="12065" rIns="0" bIns="0" rtlCol="0">
            <a:spAutoFit/>
          </a:bodyPr>
          <a:lstStyle/>
          <a:p>
            <a:pPr marL="12700">
              <a:lnSpc>
                <a:spcPct val="100000"/>
              </a:lnSpc>
              <a:spcBef>
                <a:spcPts val="95"/>
              </a:spcBef>
            </a:pPr>
            <a:r>
              <a:rPr sz="2800" spc="-15" dirty="0">
                <a:solidFill>
                  <a:srgbClr val="C0504D"/>
                </a:solidFill>
              </a:rPr>
              <a:t>Sustainable</a:t>
            </a:r>
            <a:r>
              <a:rPr sz="2800" spc="35" dirty="0">
                <a:solidFill>
                  <a:srgbClr val="C0504D"/>
                </a:solidFill>
              </a:rPr>
              <a:t> </a:t>
            </a:r>
            <a:r>
              <a:rPr sz="2800" spc="-15" dirty="0">
                <a:solidFill>
                  <a:srgbClr val="C0504D"/>
                </a:solidFill>
              </a:rPr>
              <a:t>Development</a:t>
            </a:r>
            <a:r>
              <a:rPr sz="2800" spc="25" dirty="0">
                <a:solidFill>
                  <a:srgbClr val="C0504D"/>
                </a:solidFill>
              </a:rPr>
              <a:t> </a:t>
            </a:r>
            <a:r>
              <a:rPr sz="2800" spc="-10" dirty="0">
                <a:solidFill>
                  <a:srgbClr val="C0504D"/>
                </a:solidFill>
              </a:rPr>
              <a:t>Goal</a:t>
            </a:r>
            <a:r>
              <a:rPr sz="2800" spc="25" dirty="0">
                <a:solidFill>
                  <a:srgbClr val="C0504D"/>
                </a:solidFill>
              </a:rPr>
              <a:t> </a:t>
            </a:r>
            <a:r>
              <a:rPr sz="2800" spc="-5" dirty="0">
                <a:solidFill>
                  <a:srgbClr val="C0504D"/>
                </a:solidFill>
              </a:rPr>
              <a:t>4</a:t>
            </a:r>
            <a:endParaRPr sz="2800"/>
          </a:p>
        </p:txBody>
      </p:sp>
      <p:sp>
        <p:nvSpPr>
          <p:cNvPr id="3" name="object 3"/>
          <p:cNvSpPr txBox="1"/>
          <p:nvPr/>
        </p:nvSpPr>
        <p:spPr>
          <a:xfrm>
            <a:off x="455178" y="1704262"/>
            <a:ext cx="8234045" cy="3602354"/>
          </a:xfrm>
          <a:prstGeom prst="rect">
            <a:avLst/>
          </a:prstGeom>
        </p:spPr>
        <p:txBody>
          <a:bodyPr vert="horz" wrap="square" lIns="0" tIns="12065" rIns="0" bIns="0" rtlCol="0">
            <a:spAutoFit/>
          </a:bodyPr>
          <a:lstStyle/>
          <a:p>
            <a:pPr marL="704215" marR="76835" indent="-575310">
              <a:lnSpc>
                <a:spcPct val="100000"/>
              </a:lnSpc>
              <a:spcBef>
                <a:spcPts val="95"/>
              </a:spcBef>
            </a:pPr>
            <a:r>
              <a:rPr sz="2800" b="1" spc="-10" dirty="0">
                <a:latin typeface="Calibri"/>
                <a:cs typeface="Calibri"/>
              </a:rPr>
              <a:t>“Ensure</a:t>
            </a:r>
            <a:r>
              <a:rPr sz="2800" b="1" spc="10" dirty="0">
                <a:latin typeface="Calibri"/>
                <a:cs typeface="Calibri"/>
              </a:rPr>
              <a:t> </a:t>
            </a:r>
            <a:r>
              <a:rPr sz="2800" b="1" spc="-10" dirty="0">
                <a:solidFill>
                  <a:srgbClr val="C0504D"/>
                </a:solidFill>
                <a:latin typeface="Calibri"/>
                <a:cs typeface="Calibri"/>
              </a:rPr>
              <a:t>inclusive</a:t>
            </a:r>
            <a:r>
              <a:rPr sz="2800" b="1" spc="5" dirty="0">
                <a:solidFill>
                  <a:srgbClr val="C0504D"/>
                </a:solidFill>
                <a:latin typeface="Calibri"/>
                <a:cs typeface="Calibri"/>
              </a:rPr>
              <a:t> </a:t>
            </a:r>
            <a:r>
              <a:rPr sz="2800" b="1" spc="-5" dirty="0">
                <a:latin typeface="Calibri"/>
                <a:cs typeface="Calibri"/>
              </a:rPr>
              <a:t>and</a:t>
            </a:r>
            <a:r>
              <a:rPr sz="2800" b="1" spc="10" dirty="0">
                <a:latin typeface="Calibri"/>
                <a:cs typeface="Calibri"/>
              </a:rPr>
              <a:t> </a:t>
            </a:r>
            <a:r>
              <a:rPr sz="2800" b="1" spc="-10" dirty="0">
                <a:solidFill>
                  <a:srgbClr val="C0504D"/>
                </a:solidFill>
                <a:latin typeface="Calibri"/>
                <a:cs typeface="Calibri"/>
              </a:rPr>
              <a:t>equitable</a:t>
            </a:r>
            <a:r>
              <a:rPr sz="2800" b="1" spc="-10" dirty="0">
                <a:latin typeface="Calibri"/>
                <a:cs typeface="Calibri"/>
              </a:rPr>
              <a:t>,</a:t>
            </a:r>
            <a:r>
              <a:rPr sz="2800" b="1" spc="40" dirty="0">
                <a:latin typeface="Calibri"/>
                <a:cs typeface="Calibri"/>
              </a:rPr>
              <a:t> </a:t>
            </a:r>
            <a:r>
              <a:rPr sz="2800" b="1" spc="-10" dirty="0">
                <a:solidFill>
                  <a:srgbClr val="C0504D"/>
                </a:solidFill>
                <a:latin typeface="Calibri"/>
                <a:cs typeface="Calibri"/>
              </a:rPr>
              <a:t>quality</a:t>
            </a:r>
            <a:r>
              <a:rPr sz="2800" b="1" spc="20" dirty="0">
                <a:solidFill>
                  <a:srgbClr val="C0504D"/>
                </a:solidFill>
                <a:latin typeface="Calibri"/>
                <a:cs typeface="Calibri"/>
              </a:rPr>
              <a:t> </a:t>
            </a:r>
            <a:r>
              <a:rPr sz="2800" b="1" spc="-10" dirty="0">
                <a:latin typeface="Calibri"/>
                <a:cs typeface="Calibri"/>
              </a:rPr>
              <a:t>education</a:t>
            </a:r>
            <a:r>
              <a:rPr sz="2800" b="1" spc="25" dirty="0">
                <a:latin typeface="Calibri"/>
                <a:cs typeface="Calibri"/>
              </a:rPr>
              <a:t> </a:t>
            </a:r>
            <a:r>
              <a:rPr sz="2800" b="1" spc="-5" dirty="0">
                <a:latin typeface="Calibri"/>
                <a:cs typeface="Calibri"/>
              </a:rPr>
              <a:t>and </a:t>
            </a:r>
            <a:r>
              <a:rPr sz="2800" b="1" spc="-615" dirty="0">
                <a:latin typeface="Calibri"/>
                <a:cs typeface="Calibri"/>
              </a:rPr>
              <a:t> </a:t>
            </a:r>
            <a:r>
              <a:rPr sz="2800" b="1" spc="-15" dirty="0">
                <a:latin typeface="Calibri"/>
                <a:cs typeface="Calibri"/>
              </a:rPr>
              <a:t>promote</a:t>
            </a:r>
            <a:r>
              <a:rPr sz="2800" b="1" spc="10" dirty="0">
                <a:latin typeface="Calibri"/>
                <a:cs typeface="Calibri"/>
              </a:rPr>
              <a:t> </a:t>
            </a:r>
            <a:r>
              <a:rPr sz="2800" b="1" spc="-15" dirty="0">
                <a:solidFill>
                  <a:srgbClr val="C0504D"/>
                </a:solidFill>
                <a:latin typeface="Calibri"/>
                <a:cs typeface="Calibri"/>
              </a:rPr>
              <a:t>lifelong</a:t>
            </a:r>
            <a:r>
              <a:rPr sz="2800" b="1" spc="20" dirty="0">
                <a:solidFill>
                  <a:srgbClr val="C0504D"/>
                </a:solidFill>
                <a:latin typeface="Calibri"/>
                <a:cs typeface="Calibri"/>
              </a:rPr>
              <a:t> </a:t>
            </a:r>
            <a:r>
              <a:rPr sz="2800" b="1" spc="-5" dirty="0">
                <a:latin typeface="Calibri"/>
                <a:cs typeface="Calibri"/>
              </a:rPr>
              <a:t>learning</a:t>
            </a:r>
            <a:r>
              <a:rPr sz="2800" b="1" spc="35" dirty="0">
                <a:latin typeface="Calibri"/>
                <a:cs typeface="Calibri"/>
              </a:rPr>
              <a:t> </a:t>
            </a:r>
            <a:r>
              <a:rPr sz="2800" b="1" spc="-10" dirty="0">
                <a:latin typeface="Calibri"/>
                <a:cs typeface="Calibri"/>
              </a:rPr>
              <a:t>opportunities</a:t>
            </a:r>
            <a:r>
              <a:rPr sz="2800" b="1" spc="25" dirty="0">
                <a:latin typeface="Calibri"/>
                <a:cs typeface="Calibri"/>
              </a:rPr>
              <a:t> </a:t>
            </a:r>
            <a:r>
              <a:rPr sz="2800" b="1" spc="-20" dirty="0">
                <a:latin typeface="Calibri"/>
                <a:cs typeface="Calibri"/>
              </a:rPr>
              <a:t>for</a:t>
            </a:r>
            <a:r>
              <a:rPr sz="2800" b="1" spc="15" dirty="0">
                <a:latin typeface="Calibri"/>
                <a:cs typeface="Calibri"/>
              </a:rPr>
              <a:t> </a:t>
            </a:r>
            <a:r>
              <a:rPr sz="2800" b="1" spc="-10" dirty="0">
                <a:latin typeface="Calibri"/>
                <a:cs typeface="Calibri"/>
              </a:rPr>
              <a:t>all’</a:t>
            </a:r>
            <a:endParaRPr sz="2800">
              <a:latin typeface="Calibri"/>
              <a:cs typeface="Calibri"/>
            </a:endParaRPr>
          </a:p>
          <a:p>
            <a:pPr>
              <a:lnSpc>
                <a:spcPct val="100000"/>
              </a:lnSpc>
              <a:spcBef>
                <a:spcPts val="35"/>
              </a:spcBef>
            </a:pPr>
            <a:endParaRPr sz="2600">
              <a:latin typeface="Calibri"/>
              <a:cs typeface="Calibri"/>
            </a:endParaRPr>
          </a:p>
          <a:p>
            <a:pPr marL="269875" indent="-257810">
              <a:lnSpc>
                <a:spcPct val="100000"/>
              </a:lnSpc>
              <a:buFont typeface="Arial MT"/>
              <a:buChar char="•"/>
              <a:tabLst>
                <a:tab pos="269875" algn="l"/>
                <a:tab pos="270510" algn="l"/>
              </a:tabLst>
            </a:pPr>
            <a:r>
              <a:rPr sz="2400" b="1" spc="-10" dirty="0">
                <a:solidFill>
                  <a:srgbClr val="292934"/>
                </a:solidFill>
                <a:latin typeface="Calibri"/>
                <a:cs typeface="Calibri"/>
              </a:rPr>
              <a:t>Universal</a:t>
            </a:r>
            <a:r>
              <a:rPr sz="2400" b="1" spc="-25" dirty="0">
                <a:solidFill>
                  <a:srgbClr val="292934"/>
                </a:solidFill>
                <a:latin typeface="Calibri"/>
                <a:cs typeface="Calibri"/>
              </a:rPr>
              <a:t> </a:t>
            </a:r>
            <a:r>
              <a:rPr sz="2400" b="1" spc="-10" dirty="0">
                <a:solidFill>
                  <a:srgbClr val="292934"/>
                </a:solidFill>
                <a:latin typeface="Calibri"/>
                <a:cs typeface="Calibri"/>
              </a:rPr>
              <a:t>relevance</a:t>
            </a:r>
            <a:r>
              <a:rPr sz="2400" b="1" spc="-15" dirty="0">
                <a:solidFill>
                  <a:srgbClr val="292934"/>
                </a:solidFill>
                <a:latin typeface="Calibri"/>
                <a:cs typeface="Calibri"/>
              </a:rPr>
              <a:t> </a:t>
            </a:r>
            <a:r>
              <a:rPr sz="2400" b="1" dirty="0">
                <a:solidFill>
                  <a:srgbClr val="292934"/>
                </a:solidFill>
                <a:latin typeface="Calibri"/>
                <a:cs typeface="Calibri"/>
              </a:rPr>
              <a:t>-</a:t>
            </a:r>
            <a:r>
              <a:rPr sz="2400" b="1" spc="-5" dirty="0">
                <a:solidFill>
                  <a:srgbClr val="292934"/>
                </a:solidFill>
                <a:latin typeface="Calibri"/>
                <a:cs typeface="Calibri"/>
              </a:rPr>
              <a:t> </a:t>
            </a:r>
            <a:r>
              <a:rPr sz="2400" spc="-5" dirty="0">
                <a:solidFill>
                  <a:srgbClr val="292934"/>
                </a:solidFill>
                <a:latin typeface="Calibri"/>
                <a:cs typeface="Calibri"/>
              </a:rPr>
              <a:t>both global</a:t>
            </a:r>
            <a:r>
              <a:rPr sz="2400" spc="-20" dirty="0">
                <a:solidFill>
                  <a:srgbClr val="292934"/>
                </a:solidFill>
                <a:latin typeface="Calibri"/>
                <a:cs typeface="Calibri"/>
              </a:rPr>
              <a:t> </a:t>
            </a:r>
            <a:r>
              <a:rPr sz="2400" spc="-5" dirty="0">
                <a:solidFill>
                  <a:srgbClr val="292934"/>
                </a:solidFill>
                <a:latin typeface="Calibri"/>
                <a:cs typeface="Calibri"/>
              </a:rPr>
              <a:t>North and global South</a:t>
            </a:r>
            <a:endParaRPr sz="2400">
              <a:latin typeface="Calibri"/>
              <a:cs typeface="Calibri"/>
            </a:endParaRPr>
          </a:p>
          <a:p>
            <a:pPr marL="269875" indent="-257810">
              <a:lnSpc>
                <a:spcPct val="100000"/>
              </a:lnSpc>
              <a:spcBef>
                <a:spcPts val="515"/>
              </a:spcBef>
              <a:buFont typeface="Arial MT"/>
              <a:buChar char="•"/>
              <a:tabLst>
                <a:tab pos="269875" algn="l"/>
                <a:tab pos="270510" algn="l"/>
              </a:tabLst>
            </a:pPr>
            <a:r>
              <a:rPr sz="2400" b="1" spc="-5" dirty="0">
                <a:solidFill>
                  <a:srgbClr val="292934"/>
                </a:solidFill>
                <a:latin typeface="Calibri"/>
                <a:cs typeface="Calibri"/>
              </a:rPr>
              <a:t>Rights-based</a:t>
            </a:r>
            <a:r>
              <a:rPr sz="2400" b="1" dirty="0">
                <a:solidFill>
                  <a:srgbClr val="292934"/>
                </a:solidFill>
                <a:latin typeface="Calibri"/>
                <a:cs typeface="Calibri"/>
              </a:rPr>
              <a:t> </a:t>
            </a:r>
            <a:r>
              <a:rPr sz="2400" spc="-5" dirty="0">
                <a:solidFill>
                  <a:srgbClr val="292934"/>
                </a:solidFill>
                <a:latin typeface="Calibri"/>
                <a:cs typeface="Calibri"/>
              </a:rPr>
              <a:t>and</a:t>
            </a:r>
            <a:r>
              <a:rPr sz="2400" spc="-15" dirty="0">
                <a:solidFill>
                  <a:srgbClr val="292934"/>
                </a:solidFill>
                <a:latin typeface="Calibri"/>
                <a:cs typeface="Calibri"/>
              </a:rPr>
              <a:t> </a:t>
            </a:r>
            <a:r>
              <a:rPr sz="2400" dirty="0">
                <a:solidFill>
                  <a:srgbClr val="292934"/>
                </a:solidFill>
                <a:latin typeface="Calibri"/>
                <a:cs typeface="Calibri"/>
              </a:rPr>
              <a:t>a</a:t>
            </a:r>
            <a:r>
              <a:rPr sz="2400" spc="-25" dirty="0">
                <a:solidFill>
                  <a:srgbClr val="292934"/>
                </a:solidFill>
                <a:latin typeface="Calibri"/>
                <a:cs typeface="Calibri"/>
              </a:rPr>
              <a:t> </a:t>
            </a:r>
            <a:r>
              <a:rPr sz="2400" b="1" spc="-5" dirty="0">
                <a:solidFill>
                  <a:srgbClr val="292934"/>
                </a:solidFill>
                <a:latin typeface="Calibri"/>
                <a:cs typeface="Calibri"/>
              </a:rPr>
              <a:t>public</a:t>
            </a:r>
            <a:r>
              <a:rPr sz="2400" b="1" spc="-10" dirty="0">
                <a:solidFill>
                  <a:srgbClr val="292934"/>
                </a:solidFill>
                <a:latin typeface="Calibri"/>
                <a:cs typeface="Calibri"/>
              </a:rPr>
              <a:t> </a:t>
            </a:r>
            <a:r>
              <a:rPr sz="2400" b="1" spc="-5" dirty="0">
                <a:solidFill>
                  <a:srgbClr val="292934"/>
                </a:solidFill>
                <a:latin typeface="Calibri"/>
                <a:cs typeface="Calibri"/>
              </a:rPr>
              <a:t>good</a:t>
            </a:r>
            <a:endParaRPr sz="2400">
              <a:latin typeface="Calibri"/>
              <a:cs typeface="Calibri"/>
            </a:endParaRPr>
          </a:p>
          <a:p>
            <a:pPr marL="269875" indent="-257810">
              <a:lnSpc>
                <a:spcPct val="100000"/>
              </a:lnSpc>
              <a:spcBef>
                <a:spcPts val="515"/>
              </a:spcBef>
              <a:buFont typeface="Arial MT"/>
              <a:buChar char="•"/>
              <a:tabLst>
                <a:tab pos="269875" algn="l"/>
                <a:tab pos="270510" algn="l"/>
              </a:tabLst>
            </a:pPr>
            <a:r>
              <a:rPr sz="2400" b="1" spc="-5" dirty="0">
                <a:latin typeface="Calibri"/>
                <a:cs typeface="Calibri"/>
              </a:rPr>
              <a:t>Inclusion,</a:t>
            </a:r>
            <a:r>
              <a:rPr sz="2400" b="1" spc="5" dirty="0">
                <a:latin typeface="Calibri"/>
                <a:cs typeface="Calibri"/>
              </a:rPr>
              <a:t> </a:t>
            </a:r>
            <a:r>
              <a:rPr sz="2400" b="1" spc="-5" dirty="0">
                <a:latin typeface="Calibri"/>
                <a:cs typeface="Calibri"/>
              </a:rPr>
              <a:t>equity</a:t>
            </a:r>
            <a:r>
              <a:rPr sz="2400" b="1" spc="15" dirty="0">
                <a:latin typeface="Calibri"/>
                <a:cs typeface="Calibri"/>
              </a:rPr>
              <a:t> </a:t>
            </a:r>
            <a:r>
              <a:rPr sz="2400" b="1" spc="-5" dirty="0">
                <a:latin typeface="Calibri"/>
                <a:cs typeface="Calibri"/>
              </a:rPr>
              <a:t>and gender</a:t>
            </a:r>
            <a:r>
              <a:rPr sz="2400" b="1" spc="5" dirty="0">
                <a:latin typeface="Calibri"/>
                <a:cs typeface="Calibri"/>
              </a:rPr>
              <a:t> </a:t>
            </a:r>
            <a:r>
              <a:rPr sz="2400" b="1" spc="-5" dirty="0">
                <a:latin typeface="Calibri"/>
                <a:cs typeface="Calibri"/>
              </a:rPr>
              <a:t>equality</a:t>
            </a:r>
            <a:r>
              <a:rPr sz="2400" b="1" spc="10" dirty="0">
                <a:latin typeface="Calibri"/>
                <a:cs typeface="Calibri"/>
              </a:rPr>
              <a:t> </a:t>
            </a:r>
            <a:r>
              <a:rPr sz="2400" dirty="0">
                <a:latin typeface="Calibri"/>
                <a:cs typeface="Calibri"/>
              </a:rPr>
              <a:t>as</a:t>
            </a:r>
            <a:r>
              <a:rPr sz="2400" spc="-15" dirty="0">
                <a:latin typeface="Calibri"/>
                <a:cs typeface="Calibri"/>
              </a:rPr>
              <a:t> </a:t>
            </a:r>
            <a:r>
              <a:rPr sz="2400" spc="-10" dirty="0">
                <a:latin typeface="Calibri"/>
                <a:cs typeface="Calibri"/>
              </a:rPr>
              <a:t>fundamental</a:t>
            </a:r>
            <a:r>
              <a:rPr sz="2400" spc="5" dirty="0">
                <a:latin typeface="Calibri"/>
                <a:cs typeface="Calibri"/>
              </a:rPr>
              <a:t> </a:t>
            </a:r>
            <a:r>
              <a:rPr sz="2400" spc="-5" dirty="0">
                <a:latin typeface="Calibri"/>
                <a:cs typeface="Calibri"/>
              </a:rPr>
              <a:t>principles</a:t>
            </a:r>
            <a:endParaRPr sz="2400">
              <a:latin typeface="Calibri"/>
              <a:cs typeface="Calibri"/>
            </a:endParaRPr>
          </a:p>
          <a:p>
            <a:pPr marL="269875" marR="5080" indent="-257810">
              <a:lnSpc>
                <a:spcPts val="2590"/>
              </a:lnSpc>
              <a:spcBef>
                <a:spcPts val="835"/>
              </a:spcBef>
              <a:buFont typeface="Arial MT"/>
              <a:buChar char="•"/>
              <a:tabLst>
                <a:tab pos="269875" algn="l"/>
                <a:tab pos="270510" algn="l"/>
              </a:tabLst>
            </a:pPr>
            <a:r>
              <a:rPr sz="2400" spc="-5" dirty="0">
                <a:latin typeface="Calibri"/>
                <a:cs typeface="Calibri"/>
              </a:rPr>
              <a:t>Addresses </a:t>
            </a:r>
            <a:r>
              <a:rPr sz="2400" dirty="0">
                <a:latin typeface="Calibri"/>
                <a:cs typeface="Calibri"/>
              </a:rPr>
              <a:t>all </a:t>
            </a:r>
            <a:r>
              <a:rPr sz="2400" spc="-15" dirty="0">
                <a:latin typeface="Calibri"/>
                <a:cs typeface="Calibri"/>
              </a:rPr>
              <a:t>forms </a:t>
            </a:r>
            <a:r>
              <a:rPr sz="2400" spc="-5" dirty="0">
                <a:latin typeface="Calibri"/>
                <a:cs typeface="Calibri"/>
              </a:rPr>
              <a:t>of discrimination and of situations, including </a:t>
            </a:r>
            <a:r>
              <a:rPr sz="2400" spc="-530" dirty="0">
                <a:latin typeface="Calibri"/>
                <a:cs typeface="Calibri"/>
              </a:rPr>
              <a:t> </a:t>
            </a:r>
            <a:r>
              <a:rPr sz="2400" spc="-5" dirty="0">
                <a:latin typeface="Calibri"/>
                <a:cs typeface="Calibri"/>
              </a:rPr>
              <a:t>emergencies, </a:t>
            </a:r>
            <a:r>
              <a:rPr sz="2400" dirty="0">
                <a:latin typeface="Calibri"/>
                <a:cs typeface="Calibri"/>
              </a:rPr>
              <a:t>which impede the </a:t>
            </a:r>
            <a:r>
              <a:rPr sz="2400" spc="-5" dirty="0">
                <a:latin typeface="Calibri"/>
                <a:cs typeface="Calibri"/>
              </a:rPr>
              <a:t>fulfilment of </a:t>
            </a:r>
            <a:r>
              <a:rPr sz="2400" dirty="0">
                <a:latin typeface="Calibri"/>
                <a:cs typeface="Calibri"/>
              </a:rPr>
              <a:t>the </a:t>
            </a:r>
            <a:r>
              <a:rPr sz="2400" u="heavy" spc="-10" dirty="0">
                <a:uFill>
                  <a:solidFill>
                    <a:srgbClr val="000000"/>
                  </a:solidFill>
                </a:uFill>
                <a:latin typeface="Calibri"/>
                <a:cs typeface="Calibri"/>
              </a:rPr>
              <a:t>right </a:t>
            </a:r>
            <a:r>
              <a:rPr sz="2400" u="heavy" spc="-25" dirty="0">
                <a:uFill>
                  <a:solidFill>
                    <a:srgbClr val="000000"/>
                  </a:solidFill>
                </a:uFill>
                <a:latin typeface="Calibri"/>
                <a:cs typeface="Calibri"/>
              </a:rPr>
              <a:t>to </a:t>
            </a:r>
            <a:r>
              <a:rPr sz="2400" spc="-20" dirty="0">
                <a:latin typeface="Calibri"/>
                <a:cs typeface="Calibri"/>
              </a:rPr>
              <a:t> </a:t>
            </a:r>
            <a:r>
              <a:rPr sz="2400" u="heavy" spc="-10" dirty="0">
                <a:uFill>
                  <a:solidFill>
                    <a:srgbClr val="000000"/>
                  </a:solidFill>
                </a:uFill>
                <a:latin typeface="Calibri"/>
                <a:cs typeface="Calibri"/>
              </a:rPr>
              <a:t>education</a:t>
            </a:r>
            <a:r>
              <a:rPr sz="2400" spc="-10" dirty="0">
                <a:latin typeface="Calibri"/>
                <a:cs typeface="Calibri"/>
              </a:rPr>
              <a:t>.</a:t>
            </a:r>
            <a:endParaRPr sz="2400">
              <a:latin typeface="Calibri"/>
              <a:cs typeface="Calibri"/>
            </a:endParaRPr>
          </a:p>
        </p:txBody>
      </p:sp>
      <p:sp>
        <p:nvSpPr>
          <p:cNvPr id="6" name="object 6"/>
          <p:cNvSpPr/>
          <p:nvPr/>
        </p:nvSpPr>
        <p:spPr>
          <a:xfrm>
            <a:off x="36512" y="1401664"/>
            <a:ext cx="9107805" cy="22225"/>
          </a:xfrm>
          <a:custGeom>
            <a:avLst/>
            <a:gdLst/>
            <a:ahLst/>
            <a:cxnLst/>
            <a:rect l="l" t="t" r="r" b="b"/>
            <a:pathLst>
              <a:path w="9107805" h="22225">
                <a:moveTo>
                  <a:pt x="0" y="22225"/>
                </a:moveTo>
                <a:lnTo>
                  <a:pt x="9107487" y="22225"/>
                </a:lnTo>
                <a:lnTo>
                  <a:pt x="9107487" y="0"/>
                </a:lnTo>
                <a:lnTo>
                  <a:pt x="0" y="0"/>
                </a:lnTo>
                <a:lnTo>
                  <a:pt x="0" y="22225"/>
                </a:lnTo>
                <a:close/>
              </a:path>
            </a:pathLst>
          </a:custGeom>
          <a:solidFill>
            <a:srgbClr val="C00000"/>
          </a:solidFill>
        </p:spPr>
        <p:txBody>
          <a:bodyPr wrap="square" lIns="0" tIns="0" rIns="0" bIns="0" rtlCol="0"/>
          <a:lstStyle/>
          <a:p>
            <a:endParaRPr/>
          </a:p>
        </p:txBody>
      </p:sp>
      <p:pic>
        <p:nvPicPr>
          <p:cNvPr id="7" name="object 7"/>
          <p:cNvPicPr/>
          <p:nvPr/>
        </p:nvPicPr>
        <p:blipFill>
          <a:blip r:embed="rId3" cstate="print"/>
          <a:stretch>
            <a:fillRect/>
          </a:stretch>
        </p:blipFill>
        <p:spPr>
          <a:xfrm>
            <a:off x="2558249" y="5554979"/>
            <a:ext cx="4072393" cy="646327"/>
          </a:xfrm>
          <a:prstGeom prst="rect">
            <a:avLst/>
          </a:prstGeom>
        </p:spPr>
      </p:pic>
      <p:sp>
        <p:nvSpPr>
          <p:cNvPr id="8" name="object 8"/>
          <p:cNvSpPr txBox="1"/>
          <p:nvPr/>
        </p:nvSpPr>
        <p:spPr>
          <a:xfrm>
            <a:off x="2558249" y="5554979"/>
            <a:ext cx="4072890" cy="646430"/>
          </a:xfrm>
          <a:prstGeom prst="rect">
            <a:avLst/>
          </a:prstGeom>
          <a:ln w="6350">
            <a:solidFill>
              <a:srgbClr val="FFC000"/>
            </a:solidFill>
          </a:ln>
        </p:spPr>
        <p:txBody>
          <a:bodyPr vert="horz" wrap="square" lIns="0" tIns="16510" rIns="0" bIns="0" rtlCol="0">
            <a:spAutoFit/>
          </a:bodyPr>
          <a:lstStyle/>
          <a:p>
            <a:pPr marL="90805">
              <a:lnSpc>
                <a:spcPct val="100000"/>
              </a:lnSpc>
              <a:spcBef>
                <a:spcPts val="130"/>
              </a:spcBef>
            </a:pPr>
            <a:r>
              <a:rPr sz="3600" b="1" i="1" dirty="0">
                <a:solidFill>
                  <a:srgbClr val="FF0000"/>
                </a:solidFill>
                <a:latin typeface="Calibri"/>
                <a:cs typeface="Calibri"/>
              </a:rPr>
              <a:t>“No</a:t>
            </a:r>
            <a:r>
              <a:rPr sz="3600" b="1" i="1" spc="-25" dirty="0">
                <a:solidFill>
                  <a:srgbClr val="FF0000"/>
                </a:solidFill>
                <a:latin typeface="Calibri"/>
                <a:cs typeface="Calibri"/>
              </a:rPr>
              <a:t> </a:t>
            </a:r>
            <a:r>
              <a:rPr sz="3600" b="1" i="1" spc="-5" dirty="0">
                <a:solidFill>
                  <a:srgbClr val="FF0000"/>
                </a:solidFill>
                <a:latin typeface="Calibri"/>
                <a:cs typeface="Calibri"/>
              </a:rPr>
              <a:t>one</a:t>
            </a:r>
            <a:r>
              <a:rPr sz="3600" b="1" i="1" spc="-15" dirty="0">
                <a:solidFill>
                  <a:srgbClr val="FF0000"/>
                </a:solidFill>
                <a:latin typeface="Calibri"/>
                <a:cs typeface="Calibri"/>
              </a:rPr>
              <a:t> </a:t>
            </a:r>
            <a:r>
              <a:rPr sz="3600" b="1" i="1" spc="-5" dirty="0">
                <a:solidFill>
                  <a:srgbClr val="FF0000"/>
                </a:solidFill>
                <a:latin typeface="Calibri"/>
                <a:cs typeface="Calibri"/>
              </a:rPr>
              <a:t>left</a:t>
            </a:r>
            <a:r>
              <a:rPr sz="3600" b="1" i="1" spc="-10" dirty="0">
                <a:solidFill>
                  <a:srgbClr val="FF0000"/>
                </a:solidFill>
                <a:latin typeface="Calibri"/>
                <a:cs typeface="Calibri"/>
              </a:rPr>
              <a:t> behind</a:t>
            </a:r>
            <a:r>
              <a:rPr sz="2800" b="1" i="1" spc="-10" dirty="0">
                <a:solidFill>
                  <a:srgbClr val="FF0000"/>
                </a:solidFill>
                <a:latin typeface="Calibri"/>
                <a:cs typeface="Calibri"/>
              </a:rPr>
              <a:t>”</a:t>
            </a:r>
            <a:endParaRPr sz="2800">
              <a:latin typeface="Calibri"/>
              <a:cs typeface="Calibri"/>
            </a:endParaRP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36011" y="305860"/>
            <a:ext cx="4112895" cy="1001394"/>
          </a:xfrm>
          <a:prstGeom prst="rect">
            <a:avLst/>
          </a:prstGeom>
        </p:spPr>
        <p:txBody>
          <a:bodyPr vert="horz" wrap="square" lIns="0" tIns="12700" rIns="0" bIns="0" rtlCol="0">
            <a:spAutoFit/>
          </a:bodyPr>
          <a:lstStyle/>
          <a:p>
            <a:pPr marL="12700" marR="5080" indent="13335">
              <a:lnSpc>
                <a:spcPct val="100000"/>
              </a:lnSpc>
              <a:spcBef>
                <a:spcPts val="100"/>
              </a:spcBef>
            </a:pPr>
            <a:r>
              <a:rPr sz="3200" spc="-5" dirty="0"/>
              <a:t>SDG4: </a:t>
            </a:r>
            <a:r>
              <a:rPr sz="3200" dirty="0"/>
              <a:t>an ambition </a:t>
            </a:r>
            <a:r>
              <a:rPr sz="3200" spc="-5" dirty="0"/>
              <a:t>goal, </a:t>
            </a:r>
            <a:r>
              <a:rPr sz="3200" spc="-710" dirty="0"/>
              <a:t> </a:t>
            </a:r>
            <a:r>
              <a:rPr sz="3200" dirty="0"/>
              <a:t>with</a:t>
            </a:r>
            <a:r>
              <a:rPr sz="3200" spc="-35" dirty="0"/>
              <a:t> </a:t>
            </a:r>
            <a:r>
              <a:rPr sz="3200" spc="-10" dirty="0"/>
              <a:t>more</a:t>
            </a:r>
            <a:r>
              <a:rPr sz="3200" spc="-20" dirty="0"/>
              <a:t> </a:t>
            </a:r>
            <a:r>
              <a:rPr sz="3200" dirty="0"/>
              <a:t>of</a:t>
            </a:r>
            <a:r>
              <a:rPr sz="3200" spc="-15" dirty="0"/>
              <a:t> </a:t>
            </a:r>
            <a:r>
              <a:rPr sz="3200" spc="-5" dirty="0"/>
              <a:t>everything</a:t>
            </a:r>
            <a:endParaRPr sz="3200"/>
          </a:p>
        </p:txBody>
      </p:sp>
      <p:sp>
        <p:nvSpPr>
          <p:cNvPr id="3" name="object 3"/>
          <p:cNvSpPr txBox="1"/>
          <p:nvPr/>
        </p:nvSpPr>
        <p:spPr>
          <a:xfrm>
            <a:off x="330259" y="1712871"/>
            <a:ext cx="8371205" cy="4305300"/>
          </a:xfrm>
          <a:prstGeom prst="rect">
            <a:avLst/>
          </a:prstGeom>
        </p:spPr>
        <p:txBody>
          <a:bodyPr vert="horz" wrap="square" lIns="0" tIns="85725" rIns="0" bIns="0" rtlCol="0">
            <a:spAutoFit/>
          </a:bodyPr>
          <a:lstStyle/>
          <a:p>
            <a:pPr marL="355600" indent="-342900">
              <a:lnSpc>
                <a:spcPct val="100000"/>
              </a:lnSpc>
              <a:spcBef>
                <a:spcPts val="675"/>
              </a:spcBef>
              <a:buFont typeface="Arial MT"/>
              <a:buChar char="•"/>
              <a:tabLst>
                <a:tab pos="354965" algn="l"/>
                <a:tab pos="355600" algn="l"/>
              </a:tabLst>
            </a:pPr>
            <a:r>
              <a:rPr sz="2400" b="1" spc="-5" dirty="0">
                <a:solidFill>
                  <a:srgbClr val="FF0000"/>
                </a:solidFill>
                <a:latin typeface="Calibri"/>
                <a:cs typeface="Calibri"/>
              </a:rPr>
              <a:t>More</a:t>
            </a:r>
            <a:r>
              <a:rPr sz="2400" b="1" spc="-10" dirty="0">
                <a:solidFill>
                  <a:srgbClr val="FF0000"/>
                </a:solidFill>
                <a:latin typeface="Calibri"/>
                <a:cs typeface="Calibri"/>
              </a:rPr>
              <a:t> comprehensive</a:t>
            </a:r>
            <a:r>
              <a:rPr sz="2400" spc="-10" dirty="0">
                <a:solidFill>
                  <a:srgbClr val="FF0000"/>
                </a:solidFill>
                <a:latin typeface="Calibri"/>
                <a:cs typeface="Calibri"/>
              </a:rPr>
              <a:t>:</a:t>
            </a:r>
            <a:r>
              <a:rPr sz="2400" spc="-30" dirty="0">
                <a:solidFill>
                  <a:srgbClr val="FF0000"/>
                </a:solidFill>
                <a:latin typeface="Calibri"/>
                <a:cs typeface="Calibri"/>
              </a:rPr>
              <a:t> </a:t>
            </a:r>
            <a:r>
              <a:rPr sz="2400" spc="-5" dirty="0">
                <a:solidFill>
                  <a:srgbClr val="292934"/>
                </a:solidFill>
                <a:latin typeface="Calibri"/>
                <a:cs typeface="Calibri"/>
              </a:rPr>
              <a:t>Expanded</a:t>
            </a:r>
            <a:r>
              <a:rPr sz="2400" dirty="0">
                <a:solidFill>
                  <a:srgbClr val="292934"/>
                </a:solidFill>
                <a:latin typeface="Calibri"/>
                <a:cs typeface="Calibri"/>
              </a:rPr>
              <a:t> </a:t>
            </a:r>
            <a:r>
              <a:rPr sz="2400" b="1" dirty="0">
                <a:solidFill>
                  <a:srgbClr val="292934"/>
                </a:solidFill>
                <a:latin typeface="Calibri"/>
                <a:cs typeface="Calibri"/>
              </a:rPr>
              <a:t>access</a:t>
            </a:r>
            <a:r>
              <a:rPr sz="2400" b="1" spc="-10" dirty="0">
                <a:solidFill>
                  <a:srgbClr val="292934"/>
                </a:solidFill>
                <a:latin typeface="Calibri"/>
                <a:cs typeface="Calibri"/>
              </a:rPr>
              <a:t> </a:t>
            </a:r>
            <a:r>
              <a:rPr sz="2400" spc="-15" dirty="0">
                <a:solidFill>
                  <a:srgbClr val="292934"/>
                </a:solidFill>
                <a:latin typeface="Calibri"/>
                <a:cs typeface="Calibri"/>
              </a:rPr>
              <a:t>to</a:t>
            </a:r>
            <a:r>
              <a:rPr sz="2400" spc="-5" dirty="0">
                <a:solidFill>
                  <a:srgbClr val="292934"/>
                </a:solidFill>
                <a:latin typeface="Calibri"/>
                <a:cs typeface="Calibri"/>
              </a:rPr>
              <a:t> </a:t>
            </a:r>
            <a:r>
              <a:rPr sz="2400" dirty="0">
                <a:solidFill>
                  <a:srgbClr val="292934"/>
                </a:solidFill>
                <a:latin typeface="Calibri"/>
                <a:cs typeface="Calibri"/>
              </a:rPr>
              <a:t>all</a:t>
            </a:r>
            <a:r>
              <a:rPr sz="2400" spc="-5" dirty="0">
                <a:solidFill>
                  <a:srgbClr val="292934"/>
                </a:solidFill>
                <a:latin typeface="Calibri"/>
                <a:cs typeface="Calibri"/>
              </a:rPr>
              <a:t> </a:t>
            </a:r>
            <a:r>
              <a:rPr sz="2400" spc="-10" dirty="0">
                <a:solidFill>
                  <a:srgbClr val="292934"/>
                </a:solidFill>
                <a:latin typeface="Calibri"/>
                <a:cs typeface="Calibri"/>
              </a:rPr>
              <a:t>levels</a:t>
            </a:r>
            <a:r>
              <a:rPr sz="2400" spc="-5" dirty="0">
                <a:solidFill>
                  <a:srgbClr val="292934"/>
                </a:solidFill>
                <a:latin typeface="Calibri"/>
                <a:cs typeface="Calibri"/>
              </a:rPr>
              <a:t> of</a:t>
            </a:r>
            <a:r>
              <a:rPr sz="2400" spc="10" dirty="0">
                <a:solidFill>
                  <a:srgbClr val="292934"/>
                </a:solidFill>
                <a:latin typeface="Calibri"/>
                <a:cs typeface="Calibri"/>
              </a:rPr>
              <a:t> </a:t>
            </a:r>
            <a:r>
              <a:rPr sz="2400" spc="-10" dirty="0">
                <a:solidFill>
                  <a:srgbClr val="292934"/>
                </a:solidFill>
                <a:latin typeface="Calibri"/>
                <a:cs typeface="Calibri"/>
              </a:rPr>
              <a:t>education</a:t>
            </a:r>
            <a:endParaRPr sz="2400">
              <a:latin typeface="Calibri"/>
              <a:cs typeface="Calibri"/>
            </a:endParaRPr>
          </a:p>
          <a:p>
            <a:pPr marL="812800" marR="48260" lvl="1" indent="-342900">
              <a:lnSpc>
                <a:spcPct val="100000"/>
              </a:lnSpc>
              <a:spcBef>
                <a:spcPts val="575"/>
              </a:spcBef>
              <a:buFont typeface="Arial MT"/>
              <a:buChar char="•"/>
              <a:tabLst>
                <a:tab pos="812165" algn="l"/>
                <a:tab pos="812800" algn="l"/>
              </a:tabLst>
            </a:pPr>
            <a:r>
              <a:rPr sz="2400" i="1" dirty="0">
                <a:latin typeface="Calibri"/>
                <a:cs typeface="Calibri"/>
              </a:rPr>
              <a:t>at </a:t>
            </a:r>
            <a:r>
              <a:rPr sz="2400" i="1" spc="-5" dirty="0">
                <a:latin typeface="Calibri"/>
                <a:cs typeface="Calibri"/>
              </a:rPr>
              <a:t>least 12 years </a:t>
            </a:r>
            <a:r>
              <a:rPr sz="2400" i="1" dirty="0">
                <a:latin typeface="Calibri"/>
                <a:cs typeface="Calibri"/>
              </a:rPr>
              <a:t>of free, </a:t>
            </a:r>
            <a:r>
              <a:rPr sz="2400" i="1" spc="-5" dirty="0">
                <a:latin typeface="Calibri"/>
                <a:cs typeface="Calibri"/>
              </a:rPr>
              <a:t>publicly funded, quality </a:t>
            </a:r>
            <a:r>
              <a:rPr sz="2400" i="1" dirty="0">
                <a:latin typeface="Calibri"/>
                <a:cs typeface="Calibri"/>
              </a:rPr>
              <a:t>primary and </a:t>
            </a:r>
            <a:r>
              <a:rPr sz="2400" i="1" spc="-530" dirty="0">
                <a:latin typeface="Calibri"/>
                <a:cs typeface="Calibri"/>
              </a:rPr>
              <a:t> </a:t>
            </a:r>
            <a:r>
              <a:rPr sz="2400" i="1" spc="-5" dirty="0">
                <a:latin typeface="Calibri"/>
                <a:cs typeface="Calibri"/>
              </a:rPr>
              <a:t>secondary</a:t>
            </a:r>
            <a:r>
              <a:rPr sz="2400" i="1" spc="5" dirty="0">
                <a:latin typeface="Calibri"/>
                <a:cs typeface="Calibri"/>
              </a:rPr>
              <a:t> </a:t>
            </a:r>
            <a:r>
              <a:rPr sz="2400" i="1" spc="-5" dirty="0">
                <a:latin typeface="Calibri"/>
                <a:cs typeface="Calibri"/>
              </a:rPr>
              <a:t>education, </a:t>
            </a:r>
            <a:r>
              <a:rPr sz="2400" i="1" dirty="0">
                <a:latin typeface="Calibri"/>
                <a:cs typeface="Calibri"/>
              </a:rPr>
              <a:t>higher </a:t>
            </a:r>
            <a:r>
              <a:rPr sz="2400" i="1" spc="-5" dirty="0">
                <a:latin typeface="Calibri"/>
                <a:cs typeface="Calibri"/>
              </a:rPr>
              <a:t>education, </a:t>
            </a:r>
            <a:r>
              <a:rPr sz="2400" i="1" spc="-55" dirty="0">
                <a:latin typeface="Calibri"/>
                <a:cs typeface="Calibri"/>
              </a:rPr>
              <a:t>TVET.</a:t>
            </a:r>
            <a:endParaRPr sz="2400">
              <a:latin typeface="Calibri"/>
              <a:cs typeface="Calibri"/>
            </a:endParaRPr>
          </a:p>
          <a:p>
            <a:pPr lvl="1">
              <a:lnSpc>
                <a:spcPct val="100000"/>
              </a:lnSpc>
              <a:spcBef>
                <a:spcPts val="25"/>
              </a:spcBef>
              <a:buFont typeface="Arial MT"/>
              <a:buChar char="•"/>
            </a:pPr>
            <a:endParaRPr sz="1750">
              <a:latin typeface="Calibri"/>
              <a:cs typeface="Calibri"/>
            </a:endParaRPr>
          </a:p>
          <a:p>
            <a:pPr marL="355600" indent="-342900">
              <a:lnSpc>
                <a:spcPct val="100000"/>
              </a:lnSpc>
              <a:buFont typeface="Arial MT"/>
              <a:buChar char="•"/>
              <a:tabLst>
                <a:tab pos="354965" algn="l"/>
                <a:tab pos="355600" algn="l"/>
              </a:tabLst>
            </a:pPr>
            <a:r>
              <a:rPr sz="2400" b="1" spc="-5" dirty="0">
                <a:solidFill>
                  <a:srgbClr val="FF0000"/>
                </a:solidFill>
                <a:latin typeface="Calibri"/>
                <a:cs typeface="Calibri"/>
              </a:rPr>
              <a:t>More</a:t>
            </a:r>
            <a:r>
              <a:rPr sz="2400" b="1" spc="-30" dirty="0">
                <a:solidFill>
                  <a:srgbClr val="FF0000"/>
                </a:solidFill>
                <a:latin typeface="Calibri"/>
                <a:cs typeface="Calibri"/>
              </a:rPr>
              <a:t> </a:t>
            </a:r>
            <a:r>
              <a:rPr sz="2400" b="1" spc="-10" dirty="0">
                <a:solidFill>
                  <a:srgbClr val="FF0000"/>
                </a:solidFill>
                <a:latin typeface="Calibri"/>
                <a:cs typeface="Calibri"/>
              </a:rPr>
              <a:t>outcome/skills</a:t>
            </a:r>
            <a:r>
              <a:rPr sz="2400" b="1" spc="-30" dirty="0">
                <a:solidFill>
                  <a:srgbClr val="FF0000"/>
                </a:solidFill>
                <a:latin typeface="Calibri"/>
                <a:cs typeface="Calibri"/>
              </a:rPr>
              <a:t> </a:t>
            </a:r>
            <a:r>
              <a:rPr sz="2400" b="1" spc="-10" dirty="0">
                <a:solidFill>
                  <a:srgbClr val="FF0000"/>
                </a:solidFill>
                <a:latin typeface="Calibri"/>
                <a:cs typeface="Calibri"/>
              </a:rPr>
              <a:t>oriented</a:t>
            </a:r>
            <a:endParaRPr sz="2400">
              <a:latin typeface="Calibri"/>
              <a:cs typeface="Calibri"/>
            </a:endParaRPr>
          </a:p>
          <a:p>
            <a:pPr marL="756285" indent="-287020">
              <a:lnSpc>
                <a:spcPct val="100000"/>
              </a:lnSpc>
              <a:buFont typeface="Arial MT"/>
              <a:buChar char="–"/>
              <a:tabLst>
                <a:tab pos="756920" algn="l"/>
              </a:tabLst>
            </a:pPr>
            <a:r>
              <a:rPr sz="2400" i="1" spc="-5" dirty="0">
                <a:solidFill>
                  <a:srgbClr val="292934"/>
                </a:solidFill>
                <a:latin typeface="Calibri"/>
                <a:cs typeface="Calibri"/>
              </a:rPr>
              <a:t>Renewed</a:t>
            </a:r>
            <a:r>
              <a:rPr sz="2400" i="1" spc="-20" dirty="0">
                <a:solidFill>
                  <a:srgbClr val="292934"/>
                </a:solidFill>
                <a:latin typeface="Calibri"/>
                <a:cs typeface="Calibri"/>
              </a:rPr>
              <a:t> </a:t>
            </a:r>
            <a:r>
              <a:rPr sz="2400" i="1" spc="-10" dirty="0">
                <a:solidFill>
                  <a:srgbClr val="292934"/>
                </a:solidFill>
                <a:latin typeface="Calibri"/>
                <a:cs typeface="Calibri"/>
              </a:rPr>
              <a:t>focus</a:t>
            </a:r>
            <a:r>
              <a:rPr sz="2400" i="1" spc="5" dirty="0">
                <a:solidFill>
                  <a:srgbClr val="292934"/>
                </a:solidFill>
                <a:latin typeface="Calibri"/>
                <a:cs typeface="Calibri"/>
              </a:rPr>
              <a:t> </a:t>
            </a:r>
            <a:r>
              <a:rPr sz="2400" i="1" dirty="0">
                <a:solidFill>
                  <a:srgbClr val="292934"/>
                </a:solidFill>
                <a:latin typeface="Calibri"/>
                <a:cs typeface="Calibri"/>
              </a:rPr>
              <a:t>on</a:t>
            </a:r>
            <a:r>
              <a:rPr sz="2400" i="1" spc="5" dirty="0">
                <a:solidFill>
                  <a:srgbClr val="292934"/>
                </a:solidFill>
                <a:latin typeface="Calibri"/>
                <a:cs typeface="Calibri"/>
              </a:rPr>
              <a:t> </a:t>
            </a:r>
            <a:r>
              <a:rPr sz="2400" b="1" i="1" spc="-10" dirty="0">
                <a:solidFill>
                  <a:srgbClr val="292934"/>
                </a:solidFill>
                <a:latin typeface="Calibri"/>
                <a:cs typeface="Calibri"/>
              </a:rPr>
              <a:t>effective</a:t>
            </a:r>
            <a:r>
              <a:rPr sz="2400" b="1" i="1" spc="25" dirty="0">
                <a:solidFill>
                  <a:srgbClr val="292934"/>
                </a:solidFill>
                <a:latin typeface="Calibri"/>
                <a:cs typeface="Calibri"/>
              </a:rPr>
              <a:t> </a:t>
            </a:r>
            <a:r>
              <a:rPr sz="2400" b="1" i="1" spc="-10" dirty="0">
                <a:solidFill>
                  <a:srgbClr val="292934"/>
                </a:solidFill>
                <a:latin typeface="Calibri"/>
                <a:cs typeface="Calibri"/>
              </a:rPr>
              <a:t>acquisition</a:t>
            </a:r>
            <a:r>
              <a:rPr sz="2400" b="1" i="1" dirty="0">
                <a:solidFill>
                  <a:srgbClr val="292934"/>
                </a:solidFill>
                <a:latin typeface="Calibri"/>
                <a:cs typeface="Calibri"/>
              </a:rPr>
              <a:t> </a:t>
            </a:r>
            <a:r>
              <a:rPr sz="2400" b="1" i="1" spc="-5" dirty="0">
                <a:solidFill>
                  <a:srgbClr val="292934"/>
                </a:solidFill>
                <a:latin typeface="Calibri"/>
                <a:cs typeface="Calibri"/>
              </a:rPr>
              <a:t>of </a:t>
            </a:r>
            <a:r>
              <a:rPr sz="2400" b="1" i="1" spc="-10" dirty="0">
                <a:solidFill>
                  <a:srgbClr val="292934"/>
                </a:solidFill>
                <a:latin typeface="Calibri"/>
                <a:cs typeface="Calibri"/>
              </a:rPr>
              <a:t>foundational</a:t>
            </a:r>
            <a:r>
              <a:rPr sz="2400" b="1" i="1" spc="5" dirty="0">
                <a:solidFill>
                  <a:srgbClr val="292934"/>
                </a:solidFill>
                <a:latin typeface="Calibri"/>
                <a:cs typeface="Calibri"/>
              </a:rPr>
              <a:t> </a:t>
            </a:r>
            <a:r>
              <a:rPr sz="2400" b="1" i="1" spc="-5" dirty="0">
                <a:solidFill>
                  <a:srgbClr val="292934"/>
                </a:solidFill>
                <a:latin typeface="Calibri"/>
                <a:cs typeface="Calibri"/>
              </a:rPr>
              <a:t>skills</a:t>
            </a:r>
            <a:endParaRPr sz="2400">
              <a:latin typeface="Calibri"/>
              <a:cs typeface="Calibri"/>
            </a:endParaRPr>
          </a:p>
          <a:p>
            <a:pPr marL="756285" indent="-287020">
              <a:lnSpc>
                <a:spcPct val="100000"/>
              </a:lnSpc>
              <a:buFont typeface="Arial MT"/>
              <a:buChar char="–"/>
              <a:tabLst>
                <a:tab pos="756920" algn="l"/>
              </a:tabLst>
            </a:pPr>
            <a:r>
              <a:rPr sz="2400" i="1" spc="-5" dirty="0">
                <a:solidFill>
                  <a:srgbClr val="292934"/>
                </a:solidFill>
                <a:latin typeface="Calibri"/>
                <a:cs typeface="Calibri"/>
              </a:rPr>
              <a:t>New</a:t>
            </a:r>
            <a:r>
              <a:rPr sz="2400" i="1" spc="-20" dirty="0">
                <a:solidFill>
                  <a:srgbClr val="292934"/>
                </a:solidFill>
                <a:latin typeface="Calibri"/>
                <a:cs typeface="Calibri"/>
              </a:rPr>
              <a:t> </a:t>
            </a:r>
            <a:r>
              <a:rPr sz="2400" i="1" spc="-10" dirty="0">
                <a:solidFill>
                  <a:srgbClr val="292934"/>
                </a:solidFill>
                <a:latin typeface="Calibri"/>
                <a:cs typeface="Calibri"/>
              </a:rPr>
              <a:t>focus</a:t>
            </a:r>
            <a:r>
              <a:rPr sz="2400" i="1" spc="5" dirty="0">
                <a:solidFill>
                  <a:srgbClr val="292934"/>
                </a:solidFill>
                <a:latin typeface="Calibri"/>
                <a:cs typeface="Calibri"/>
              </a:rPr>
              <a:t> </a:t>
            </a:r>
            <a:r>
              <a:rPr sz="2400" i="1" dirty="0">
                <a:solidFill>
                  <a:srgbClr val="292934"/>
                </a:solidFill>
                <a:latin typeface="Calibri"/>
                <a:cs typeface="Calibri"/>
              </a:rPr>
              <a:t>on</a:t>
            </a:r>
            <a:r>
              <a:rPr sz="2400" i="1" spc="-5" dirty="0">
                <a:solidFill>
                  <a:srgbClr val="292934"/>
                </a:solidFill>
                <a:latin typeface="Calibri"/>
                <a:cs typeface="Calibri"/>
              </a:rPr>
              <a:t> </a:t>
            </a:r>
            <a:r>
              <a:rPr sz="2400" b="1" i="1" spc="-10" dirty="0">
                <a:solidFill>
                  <a:srgbClr val="292934"/>
                </a:solidFill>
                <a:latin typeface="Calibri"/>
                <a:cs typeface="Calibri"/>
              </a:rPr>
              <a:t>relevance </a:t>
            </a:r>
            <a:r>
              <a:rPr sz="2400" b="1" i="1" spc="-5" dirty="0">
                <a:solidFill>
                  <a:srgbClr val="292934"/>
                </a:solidFill>
                <a:latin typeface="Calibri"/>
                <a:cs typeface="Calibri"/>
              </a:rPr>
              <a:t>of</a:t>
            </a:r>
            <a:r>
              <a:rPr sz="2400" b="1" i="1" spc="-15" dirty="0">
                <a:solidFill>
                  <a:srgbClr val="292934"/>
                </a:solidFill>
                <a:latin typeface="Calibri"/>
                <a:cs typeface="Calibri"/>
              </a:rPr>
              <a:t> </a:t>
            </a:r>
            <a:r>
              <a:rPr sz="2400" b="1" i="1" spc="-5" dirty="0">
                <a:solidFill>
                  <a:srgbClr val="292934"/>
                </a:solidFill>
                <a:latin typeface="Calibri"/>
                <a:cs typeface="Calibri"/>
              </a:rPr>
              <a:t>learning</a:t>
            </a:r>
            <a:r>
              <a:rPr sz="2400" b="1" i="1" spc="-20" dirty="0">
                <a:solidFill>
                  <a:srgbClr val="292934"/>
                </a:solidFill>
                <a:latin typeface="Calibri"/>
                <a:cs typeface="Calibri"/>
              </a:rPr>
              <a:t> </a:t>
            </a:r>
            <a:r>
              <a:rPr sz="2400" b="1" i="1" spc="-10" dirty="0">
                <a:solidFill>
                  <a:srgbClr val="292934"/>
                </a:solidFill>
                <a:latin typeface="Calibri"/>
                <a:cs typeface="Calibri"/>
              </a:rPr>
              <a:t>for</a:t>
            </a:r>
            <a:r>
              <a:rPr sz="2400" b="1" i="1" spc="-5" dirty="0">
                <a:solidFill>
                  <a:srgbClr val="292934"/>
                </a:solidFill>
                <a:latin typeface="Calibri"/>
                <a:cs typeface="Calibri"/>
              </a:rPr>
              <a:t> </a:t>
            </a:r>
            <a:r>
              <a:rPr sz="2400" b="1" i="1" spc="-10" dirty="0">
                <a:solidFill>
                  <a:srgbClr val="292934"/>
                </a:solidFill>
                <a:latin typeface="Calibri"/>
                <a:cs typeface="Calibri"/>
              </a:rPr>
              <a:t>decent work</a:t>
            </a:r>
            <a:endParaRPr sz="2400">
              <a:latin typeface="Calibri"/>
              <a:cs typeface="Calibri"/>
            </a:endParaRPr>
          </a:p>
          <a:p>
            <a:pPr marL="756285" indent="-287020">
              <a:lnSpc>
                <a:spcPct val="100000"/>
              </a:lnSpc>
              <a:buFont typeface="Arial MT"/>
              <a:buChar char="–"/>
              <a:tabLst>
                <a:tab pos="756920" algn="l"/>
              </a:tabLst>
            </a:pPr>
            <a:r>
              <a:rPr sz="2400" i="1" spc="-5" dirty="0">
                <a:solidFill>
                  <a:srgbClr val="292934"/>
                </a:solidFill>
                <a:latin typeface="Calibri"/>
                <a:cs typeface="Calibri"/>
              </a:rPr>
              <a:t>New</a:t>
            </a:r>
            <a:r>
              <a:rPr sz="2400" i="1" spc="-20" dirty="0">
                <a:solidFill>
                  <a:srgbClr val="292934"/>
                </a:solidFill>
                <a:latin typeface="Calibri"/>
                <a:cs typeface="Calibri"/>
              </a:rPr>
              <a:t> </a:t>
            </a:r>
            <a:r>
              <a:rPr sz="2400" i="1" spc="-10" dirty="0">
                <a:solidFill>
                  <a:srgbClr val="292934"/>
                </a:solidFill>
                <a:latin typeface="Calibri"/>
                <a:cs typeface="Calibri"/>
              </a:rPr>
              <a:t>focus</a:t>
            </a:r>
            <a:r>
              <a:rPr sz="2400" i="1" spc="10" dirty="0">
                <a:solidFill>
                  <a:srgbClr val="292934"/>
                </a:solidFill>
                <a:latin typeface="Calibri"/>
                <a:cs typeface="Calibri"/>
              </a:rPr>
              <a:t> </a:t>
            </a:r>
            <a:r>
              <a:rPr sz="2400" i="1" dirty="0">
                <a:solidFill>
                  <a:srgbClr val="292934"/>
                </a:solidFill>
                <a:latin typeface="Calibri"/>
                <a:cs typeface="Calibri"/>
              </a:rPr>
              <a:t>on </a:t>
            </a:r>
            <a:r>
              <a:rPr sz="2400" b="1" i="1" spc="-10" dirty="0">
                <a:solidFill>
                  <a:srgbClr val="292934"/>
                </a:solidFill>
                <a:latin typeface="Calibri"/>
                <a:cs typeface="Calibri"/>
              </a:rPr>
              <a:t>relevance </a:t>
            </a:r>
            <a:r>
              <a:rPr sz="2400" b="1" i="1" spc="-5" dirty="0">
                <a:solidFill>
                  <a:srgbClr val="292934"/>
                </a:solidFill>
                <a:latin typeface="Calibri"/>
                <a:cs typeface="Calibri"/>
              </a:rPr>
              <a:t>of</a:t>
            </a:r>
            <a:r>
              <a:rPr sz="2400" b="1" i="1" spc="-10" dirty="0">
                <a:solidFill>
                  <a:srgbClr val="292934"/>
                </a:solidFill>
                <a:latin typeface="Calibri"/>
                <a:cs typeface="Calibri"/>
              </a:rPr>
              <a:t> </a:t>
            </a:r>
            <a:r>
              <a:rPr sz="2400" b="1" i="1" spc="-5" dirty="0">
                <a:solidFill>
                  <a:srgbClr val="292934"/>
                </a:solidFill>
                <a:latin typeface="Calibri"/>
                <a:cs typeface="Calibri"/>
              </a:rPr>
              <a:t>learning</a:t>
            </a:r>
            <a:r>
              <a:rPr sz="2400" b="1" i="1" spc="-15" dirty="0">
                <a:solidFill>
                  <a:srgbClr val="292934"/>
                </a:solidFill>
                <a:latin typeface="Calibri"/>
                <a:cs typeface="Calibri"/>
              </a:rPr>
              <a:t> </a:t>
            </a:r>
            <a:r>
              <a:rPr sz="2400" i="1" spc="-10" dirty="0">
                <a:solidFill>
                  <a:srgbClr val="292934"/>
                </a:solidFill>
                <a:latin typeface="Calibri"/>
                <a:cs typeface="Calibri"/>
              </a:rPr>
              <a:t>for</a:t>
            </a:r>
            <a:r>
              <a:rPr sz="2400" i="1" dirty="0">
                <a:solidFill>
                  <a:srgbClr val="292934"/>
                </a:solidFill>
                <a:latin typeface="Calibri"/>
                <a:cs typeface="Calibri"/>
              </a:rPr>
              <a:t> </a:t>
            </a:r>
            <a:r>
              <a:rPr sz="2400" b="1" i="1" spc="-5" dirty="0">
                <a:solidFill>
                  <a:srgbClr val="292934"/>
                </a:solidFill>
                <a:latin typeface="Calibri"/>
                <a:cs typeface="Calibri"/>
              </a:rPr>
              <a:t>social and</a:t>
            </a:r>
            <a:r>
              <a:rPr sz="2400" b="1" i="1" spc="-25" dirty="0">
                <a:solidFill>
                  <a:srgbClr val="292934"/>
                </a:solidFill>
                <a:latin typeface="Calibri"/>
                <a:cs typeface="Calibri"/>
              </a:rPr>
              <a:t> </a:t>
            </a:r>
            <a:r>
              <a:rPr sz="2400" b="1" i="1" spc="-5" dirty="0">
                <a:solidFill>
                  <a:srgbClr val="292934"/>
                </a:solidFill>
                <a:latin typeface="Calibri"/>
                <a:cs typeface="Calibri"/>
              </a:rPr>
              <a:t>civic</a:t>
            </a:r>
            <a:r>
              <a:rPr sz="2400" b="1" i="1" spc="-10" dirty="0">
                <a:solidFill>
                  <a:srgbClr val="292934"/>
                </a:solidFill>
                <a:latin typeface="Calibri"/>
                <a:cs typeface="Calibri"/>
              </a:rPr>
              <a:t> life</a:t>
            </a:r>
            <a:endParaRPr sz="2400">
              <a:latin typeface="Calibri"/>
              <a:cs typeface="Calibri"/>
            </a:endParaRPr>
          </a:p>
          <a:p>
            <a:pPr marL="355600" indent="-342900">
              <a:lnSpc>
                <a:spcPct val="100000"/>
              </a:lnSpc>
              <a:spcBef>
                <a:spcPts val="2305"/>
              </a:spcBef>
              <a:buFont typeface="Arial MT"/>
              <a:buChar char="•"/>
              <a:tabLst>
                <a:tab pos="354965" algn="l"/>
                <a:tab pos="355600" algn="l"/>
              </a:tabLst>
            </a:pPr>
            <a:r>
              <a:rPr sz="2400" b="1" spc="-5" dirty="0">
                <a:solidFill>
                  <a:srgbClr val="FF0000"/>
                </a:solidFill>
                <a:latin typeface="Calibri"/>
                <a:cs typeface="Calibri"/>
              </a:rPr>
              <a:t>More</a:t>
            </a:r>
            <a:r>
              <a:rPr sz="2400" b="1" spc="-20" dirty="0">
                <a:solidFill>
                  <a:srgbClr val="FF0000"/>
                </a:solidFill>
                <a:latin typeface="Calibri"/>
                <a:cs typeface="Calibri"/>
              </a:rPr>
              <a:t> integrated</a:t>
            </a:r>
            <a:r>
              <a:rPr sz="2400" b="1" spc="-15" dirty="0">
                <a:solidFill>
                  <a:srgbClr val="FF0000"/>
                </a:solidFill>
                <a:latin typeface="Calibri"/>
                <a:cs typeface="Calibri"/>
              </a:rPr>
              <a:t> </a:t>
            </a:r>
            <a:r>
              <a:rPr sz="2400" dirty="0">
                <a:latin typeface="Calibri"/>
                <a:cs typeface="Calibri"/>
              </a:rPr>
              <a:t>with</a:t>
            </a:r>
            <a:r>
              <a:rPr sz="2400" spc="-25" dirty="0">
                <a:latin typeface="Calibri"/>
                <a:cs typeface="Calibri"/>
              </a:rPr>
              <a:t> </a:t>
            </a:r>
            <a:r>
              <a:rPr sz="2400" spc="-5" dirty="0">
                <a:latin typeface="Calibri"/>
                <a:cs typeface="Calibri"/>
              </a:rPr>
              <a:t>other goals</a:t>
            </a:r>
            <a:r>
              <a:rPr sz="2400" spc="-25" dirty="0">
                <a:latin typeface="Calibri"/>
                <a:cs typeface="Calibri"/>
              </a:rPr>
              <a:t> </a:t>
            </a:r>
            <a:r>
              <a:rPr sz="2400" dirty="0">
                <a:latin typeface="Calibri"/>
                <a:cs typeface="Calibri"/>
              </a:rPr>
              <a:t>(e.g.</a:t>
            </a:r>
            <a:r>
              <a:rPr sz="2400" spc="-25" dirty="0">
                <a:latin typeface="Calibri"/>
                <a:cs typeface="Calibri"/>
              </a:rPr>
              <a:t> </a:t>
            </a:r>
            <a:r>
              <a:rPr sz="2400" spc="-5" dirty="0">
                <a:latin typeface="Calibri"/>
                <a:cs typeface="Calibri"/>
              </a:rPr>
              <a:t>SDG</a:t>
            </a:r>
            <a:r>
              <a:rPr sz="2400" spc="-10" dirty="0">
                <a:latin typeface="Calibri"/>
                <a:cs typeface="Calibri"/>
              </a:rPr>
              <a:t> </a:t>
            </a:r>
            <a:r>
              <a:rPr sz="2400" spc="-5" dirty="0">
                <a:latin typeface="Calibri"/>
                <a:cs typeface="Calibri"/>
              </a:rPr>
              <a:t>8.7)</a:t>
            </a:r>
            <a:endParaRPr sz="2400">
              <a:latin typeface="Calibri"/>
              <a:cs typeface="Calibri"/>
            </a:endParaRPr>
          </a:p>
          <a:p>
            <a:pPr marL="355600" indent="-342900">
              <a:lnSpc>
                <a:spcPct val="100000"/>
              </a:lnSpc>
              <a:spcBef>
                <a:spcPts val="2160"/>
              </a:spcBef>
              <a:buFont typeface="Arial MT"/>
              <a:buChar char="•"/>
              <a:tabLst>
                <a:tab pos="354965" algn="l"/>
                <a:tab pos="355600" algn="l"/>
              </a:tabLst>
            </a:pPr>
            <a:r>
              <a:rPr sz="2400" b="1" spc="-5" dirty="0">
                <a:latin typeface="Calibri"/>
                <a:cs typeface="Calibri"/>
              </a:rPr>
              <a:t>Needs</a:t>
            </a:r>
            <a:r>
              <a:rPr sz="2400" b="1" spc="-20" dirty="0">
                <a:latin typeface="Calibri"/>
                <a:cs typeface="Calibri"/>
              </a:rPr>
              <a:t> </a:t>
            </a:r>
            <a:r>
              <a:rPr sz="2400" b="1" spc="-10" dirty="0">
                <a:latin typeface="Calibri"/>
                <a:cs typeface="Calibri"/>
              </a:rPr>
              <a:t>more</a:t>
            </a:r>
            <a:r>
              <a:rPr sz="2400" b="1" spc="-40" dirty="0">
                <a:latin typeface="Calibri"/>
                <a:cs typeface="Calibri"/>
              </a:rPr>
              <a:t> </a:t>
            </a:r>
            <a:r>
              <a:rPr sz="2400" b="1" spc="-10" dirty="0">
                <a:latin typeface="Calibri"/>
                <a:cs typeface="Calibri"/>
              </a:rPr>
              <a:t>resources</a:t>
            </a:r>
            <a:endParaRPr sz="2400">
              <a:latin typeface="Calibri"/>
              <a:cs typeface="Calibri"/>
            </a:endParaRPr>
          </a:p>
        </p:txBody>
      </p:sp>
      <p:sp>
        <p:nvSpPr>
          <p:cNvPr id="6" name="object 6"/>
          <p:cNvSpPr/>
          <p:nvPr/>
        </p:nvSpPr>
        <p:spPr>
          <a:xfrm>
            <a:off x="2759" y="1388568"/>
            <a:ext cx="9141460" cy="22225"/>
          </a:xfrm>
          <a:custGeom>
            <a:avLst/>
            <a:gdLst/>
            <a:ahLst/>
            <a:cxnLst/>
            <a:rect l="l" t="t" r="r" b="b"/>
            <a:pathLst>
              <a:path w="9141460" h="22225">
                <a:moveTo>
                  <a:pt x="0" y="22225"/>
                </a:moveTo>
                <a:lnTo>
                  <a:pt x="9141240" y="22225"/>
                </a:lnTo>
                <a:lnTo>
                  <a:pt x="9141240" y="0"/>
                </a:lnTo>
                <a:lnTo>
                  <a:pt x="0" y="0"/>
                </a:lnTo>
                <a:lnTo>
                  <a:pt x="0" y="22225"/>
                </a:lnTo>
                <a:close/>
              </a:path>
            </a:pathLst>
          </a:custGeom>
          <a:solidFill>
            <a:srgbClr val="C00000"/>
          </a:solid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TotalTime>
  <Words>1269</Words>
  <Application>Microsoft Office PowerPoint</Application>
  <PresentationFormat>Ekran Gösterisi (4:3)</PresentationFormat>
  <Paragraphs>157</Paragraphs>
  <Slides>16</Slides>
  <Notes>15</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Duman</vt:lpstr>
      <vt:lpstr>PowerPoint Sunusu</vt:lpstr>
      <vt:lpstr>PowerPoint Sunusu</vt:lpstr>
      <vt:lpstr>1. CONTEXT: THE SUSTAINABLE  DEVELOPMENT AGENDA AND SDG4</vt:lpstr>
      <vt:lpstr>From MDG to SDG</vt:lpstr>
      <vt:lpstr>Sustainable Development  Agenda and Goals</vt:lpstr>
      <vt:lpstr>6-Ps of the 2030 Sustainable  Development Agenda</vt:lpstr>
      <vt:lpstr>2. THE 2030 EDUCATION AGENDA :  FROM MDGS, EFA TO SDG4</vt:lpstr>
      <vt:lpstr>Sustainable Development Goal 4</vt:lpstr>
      <vt:lpstr>SDG4: an ambition goal,  with more of everything</vt:lpstr>
      <vt:lpstr>Global Education Agendas  compared</vt:lpstr>
      <vt:lpstr>The Targets</vt:lpstr>
      <vt:lpstr>3. CREATING LINKAGES BETWEEN SECTORS  FOR THE IMPLEMENTATION OF SDG4-EDUCATION 2030</vt:lpstr>
      <vt:lpstr>Centrality of Education:  Links between other SDGs</vt:lpstr>
      <vt:lpstr>Education targets/indicators within other SDGs</vt:lpstr>
      <vt:lpstr>Education targets/indicators within other SDGs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Alhabshi, Aida</dc:creator>
  <cp:lastModifiedBy>LENOVO</cp:lastModifiedBy>
  <cp:revision>3</cp:revision>
  <dcterms:created xsi:type="dcterms:W3CDTF">2021-06-30T14:43:34Z</dcterms:created>
  <dcterms:modified xsi:type="dcterms:W3CDTF">2021-06-30T16:46:54Z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2018-07-25T00:00:00Z</vt:filetime>
  </property>
  <property fmtid="{D5CDD505-2E9C-101B-9397-08002B2CF9AE}" pid="3" name="Creator">
    <vt:lpwstr>Acrobat PDFMaker 11 for PowerPoint</vt:lpwstr>
  </property>
  <property fmtid="{D5CDD505-2E9C-101B-9397-08002B2CF9AE}" pid="4" name="LastSaved">
    <vt:filetime>2021-06-30T00:00:00Z</vt:filetime>
  </property>
</Properties>
</file>