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0" r:id="rId5"/>
    <p:sldId id="259" r:id="rId6"/>
    <p:sldId id="264" r:id="rId7"/>
    <p:sldId id="261" r:id="rId8"/>
    <p:sldId id="270" r:id="rId9"/>
    <p:sldId id="271" r:id="rId10"/>
    <p:sldId id="272" r:id="rId11"/>
    <p:sldId id="262" r:id="rId12"/>
    <p:sldId id="263" r:id="rId13"/>
    <p:sldId id="265" r:id="rId14"/>
    <p:sldId id="266" r:id="rId15"/>
    <p:sldId id="267" r:id="rId16"/>
    <p:sldId id="268"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45D896-E19E-4438-81FE-F0EF803AE648}" v="2" dt="2021-06-03T08:39:00.5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95" autoAdjust="0"/>
    <p:restoredTop sz="94660"/>
  </p:normalViewPr>
  <p:slideViewPr>
    <p:cSldViewPr snapToGrid="0">
      <p:cViewPr varScale="1">
        <p:scale>
          <a:sx n="84" d="100"/>
          <a:sy n="84" d="100"/>
        </p:scale>
        <p:origin x="102"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dier Hochet" userId="ec6ed708a50911d7" providerId="LiveId" clId="{4745D896-E19E-4438-81FE-F0EF803AE648}"/>
    <pc:docChg chg="undo custSel modSld">
      <pc:chgData name="Didier Hochet" userId="ec6ed708a50911d7" providerId="LiveId" clId="{4745D896-E19E-4438-81FE-F0EF803AE648}" dt="2021-06-03T08:39:03.721" v="6" actId="26606"/>
      <pc:docMkLst>
        <pc:docMk/>
      </pc:docMkLst>
      <pc:sldChg chg="addSp delSp modSp mod setBg">
        <pc:chgData name="Didier Hochet" userId="ec6ed708a50911d7" providerId="LiveId" clId="{4745D896-E19E-4438-81FE-F0EF803AE648}" dt="2021-06-03T08:39:03.721" v="6" actId="26606"/>
        <pc:sldMkLst>
          <pc:docMk/>
          <pc:sldMk cId="2085084610" sldId="268"/>
        </pc:sldMkLst>
        <pc:spChg chg="add del">
          <ac:chgData name="Didier Hochet" userId="ec6ed708a50911d7" providerId="LiveId" clId="{4745D896-E19E-4438-81FE-F0EF803AE648}" dt="2021-06-03T08:38:39.029" v="1" actId="26606"/>
          <ac:spMkLst>
            <pc:docMk/>
            <pc:sldMk cId="2085084610" sldId="268"/>
            <ac:spMk id="71" creationId="{32BC26D8-82FB-445E-AA49-62A77D7C1EE0}"/>
          </ac:spMkLst>
        </pc:spChg>
        <pc:spChg chg="add del">
          <ac:chgData name="Didier Hochet" userId="ec6ed708a50911d7" providerId="LiveId" clId="{4745D896-E19E-4438-81FE-F0EF803AE648}" dt="2021-06-03T08:38:39.029" v="1" actId="26606"/>
          <ac:spMkLst>
            <pc:docMk/>
            <pc:sldMk cId="2085084610" sldId="268"/>
            <ac:spMk id="73" creationId="{CB44330D-EA18-4254-AA95-EB49948539B8}"/>
          </ac:spMkLst>
        </pc:spChg>
        <pc:spChg chg="add del">
          <ac:chgData name="Didier Hochet" userId="ec6ed708a50911d7" providerId="LiveId" clId="{4745D896-E19E-4438-81FE-F0EF803AE648}" dt="2021-06-03T08:38:51.340" v="4" actId="26606"/>
          <ac:spMkLst>
            <pc:docMk/>
            <pc:sldMk cId="2085084610" sldId="268"/>
            <ac:spMk id="75" creationId="{B5EF893B-0491-416E-9D33-BADE9600792A}"/>
          </ac:spMkLst>
        </pc:spChg>
        <pc:spChg chg="add del">
          <ac:chgData name="Didier Hochet" userId="ec6ed708a50911d7" providerId="LiveId" clId="{4745D896-E19E-4438-81FE-F0EF803AE648}" dt="2021-06-03T08:39:03.721" v="6" actId="26606"/>
          <ac:spMkLst>
            <pc:docMk/>
            <pc:sldMk cId="2085084610" sldId="268"/>
            <ac:spMk id="138" creationId="{AB8C311F-7253-4AED-9701-7FC0708C41C7}"/>
          </ac:spMkLst>
        </pc:spChg>
        <pc:spChg chg="add del">
          <ac:chgData name="Didier Hochet" userId="ec6ed708a50911d7" providerId="LiveId" clId="{4745D896-E19E-4438-81FE-F0EF803AE648}" dt="2021-06-03T08:39:03.721" v="6" actId="26606"/>
          <ac:spMkLst>
            <pc:docMk/>
            <pc:sldMk cId="2085084610" sldId="268"/>
            <ac:spMk id="140" creationId="{E2384209-CB15-4CDF-9D31-C44FD9A3F20D}"/>
          </ac:spMkLst>
        </pc:spChg>
        <pc:spChg chg="add del">
          <ac:chgData name="Didier Hochet" userId="ec6ed708a50911d7" providerId="LiveId" clId="{4745D896-E19E-4438-81FE-F0EF803AE648}" dt="2021-06-03T08:39:03.721" v="6" actId="26606"/>
          <ac:spMkLst>
            <pc:docMk/>
            <pc:sldMk cId="2085084610" sldId="268"/>
            <ac:spMk id="142" creationId="{2633B3B5-CC90-43F0-8714-D31D1F3F0209}"/>
          </ac:spMkLst>
        </pc:spChg>
        <pc:spChg chg="add del">
          <ac:chgData name="Didier Hochet" userId="ec6ed708a50911d7" providerId="LiveId" clId="{4745D896-E19E-4438-81FE-F0EF803AE648}" dt="2021-06-03T08:39:03.721" v="6" actId="26606"/>
          <ac:spMkLst>
            <pc:docMk/>
            <pc:sldMk cId="2085084610" sldId="268"/>
            <ac:spMk id="144" creationId="{A8D57A06-A426-446D-B02C-A2DC6B62E45E}"/>
          </ac:spMkLst>
        </pc:spChg>
        <pc:spChg chg="add">
          <ac:chgData name="Didier Hochet" userId="ec6ed708a50911d7" providerId="LiveId" clId="{4745D896-E19E-4438-81FE-F0EF803AE648}" dt="2021-06-03T08:39:03.721" v="6" actId="26606"/>
          <ac:spMkLst>
            <pc:docMk/>
            <pc:sldMk cId="2085084610" sldId="268"/>
            <ac:spMk id="192" creationId="{3DAD86CA-8235-409B-982B-5E7A033E2392}"/>
          </ac:spMkLst>
        </pc:spChg>
        <pc:spChg chg="add">
          <ac:chgData name="Didier Hochet" userId="ec6ed708a50911d7" providerId="LiveId" clId="{4745D896-E19E-4438-81FE-F0EF803AE648}" dt="2021-06-03T08:39:03.721" v="6" actId="26606"/>
          <ac:spMkLst>
            <pc:docMk/>
            <pc:sldMk cId="2085084610" sldId="268"/>
            <ac:spMk id="193" creationId="{9F234FBA-3501-47B4-AE0C-AA4AFBC8F603}"/>
          </ac:spMkLst>
        </pc:spChg>
        <pc:spChg chg="add">
          <ac:chgData name="Didier Hochet" userId="ec6ed708a50911d7" providerId="LiveId" clId="{4745D896-E19E-4438-81FE-F0EF803AE648}" dt="2021-06-03T08:39:03.721" v="6" actId="26606"/>
          <ac:spMkLst>
            <pc:docMk/>
            <pc:sldMk cId="2085084610" sldId="268"/>
            <ac:spMk id="194" creationId="{B5EF893B-0491-416E-9D33-BADE9600792A}"/>
          </ac:spMkLst>
        </pc:spChg>
        <pc:spChg chg="add del">
          <ac:chgData name="Didier Hochet" userId="ec6ed708a50911d7" providerId="LiveId" clId="{4745D896-E19E-4438-81FE-F0EF803AE648}" dt="2021-06-03T08:38:51.340" v="4" actId="26606"/>
          <ac:spMkLst>
            <pc:docMk/>
            <pc:sldMk cId="2085084610" sldId="268"/>
            <ac:spMk id="6148" creationId="{3DAD86CA-8235-409B-982B-5E7A033E2392}"/>
          </ac:spMkLst>
        </pc:spChg>
        <pc:spChg chg="add del">
          <ac:chgData name="Didier Hochet" userId="ec6ed708a50911d7" providerId="LiveId" clId="{4745D896-E19E-4438-81FE-F0EF803AE648}" dt="2021-06-03T08:38:51.340" v="4" actId="26606"/>
          <ac:spMkLst>
            <pc:docMk/>
            <pc:sldMk cId="2085084610" sldId="268"/>
            <ac:spMk id="6149" creationId="{9F234FBA-3501-47B4-AE0C-AA4AFBC8F603}"/>
          </ac:spMkLst>
        </pc:spChg>
        <pc:picChg chg="mod">
          <ac:chgData name="Didier Hochet" userId="ec6ed708a50911d7" providerId="LiveId" clId="{4745D896-E19E-4438-81FE-F0EF803AE648}" dt="2021-06-03T08:39:03.721" v="6" actId="26606"/>
          <ac:picMkLst>
            <pc:docMk/>
            <pc:sldMk cId="2085084610" sldId="268"/>
            <ac:picMk id="6146" creationId="{F83ED0DD-6AED-4D79-A9DD-3C725B183EC4}"/>
          </ac:picMkLst>
        </pc:picChg>
        <pc:cxnChg chg="add del">
          <ac:chgData name="Didier Hochet" userId="ec6ed708a50911d7" providerId="LiveId" clId="{4745D896-E19E-4438-81FE-F0EF803AE648}" dt="2021-06-03T08:38:51.340" v="4" actId="26606"/>
          <ac:cxnSpMkLst>
            <pc:docMk/>
            <pc:sldMk cId="2085084610" sldId="268"/>
            <ac:cxnSpMk id="77" creationId="{469F4FF8-F8B0-4630-BA1B-0D8B324CD5FF}"/>
          </ac:cxnSpMkLst>
        </pc:cxnChg>
        <pc:cxnChg chg="add">
          <ac:chgData name="Didier Hochet" userId="ec6ed708a50911d7" providerId="LiveId" clId="{4745D896-E19E-4438-81FE-F0EF803AE648}" dt="2021-06-03T08:39:03.721" v="6" actId="26606"/>
          <ac:cxnSpMkLst>
            <pc:docMk/>
            <pc:sldMk cId="2085084610" sldId="268"/>
            <ac:cxnSpMk id="195" creationId="{469F4FF8-F8B0-4630-BA1B-0D8B324CD5FF}"/>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1C050C-93BB-4DE9-B6D7-DFA0522DE4C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B0D4361-B9F0-4D15-8B59-7901E04D4C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65F5DF7-1A08-4BFB-BB78-9034F1485FE1}"/>
              </a:ext>
            </a:extLst>
          </p:cNvPr>
          <p:cNvSpPr>
            <a:spLocks noGrp="1"/>
          </p:cNvSpPr>
          <p:nvPr>
            <p:ph type="dt" sz="half" idx="10"/>
          </p:nvPr>
        </p:nvSpPr>
        <p:spPr/>
        <p:txBody>
          <a:bodyPr/>
          <a:lstStyle/>
          <a:p>
            <a:fld id="{0E8E39D7-E2F5-4587-8CED-21E58871ACD7}" type="datetimeFigureOut">
              <a:rPr lang="fr-FR" smtClean="0"/>
              <a:t>03/06/2021</a:t>
            </a:fld>
            <a:endParaRPr lang="fr-FR"/>
          </a:p>
        </p:txBody>
      </p:sp>
      <p:sp>
        <p:nvSpPr>
          <p:cNvPr id="5" name="Espace réservé du pied de page 4">
            <a:extLst>
              <a:ext uri="{FF2B5EF4-FFF2-40B4-BE49-F238E27FC236}">
                <a16:creationId xmlns:a16="http://schemas.microsoft.com/office/drawing/2014/main" id="{039E39C7-E88F-4DC0-B996-2031FD35E3D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FFE6D38-1C2E-4E6B-958C-6AFDBE5B5F77}"/>
              </a:ext>
            </a:extLst>
          </p:cNvPr>
          <p:cNvSpPr>
            <a:spLocks noGrp="1"/>
          </p:cNvSpPr>
          <p:nvPr>
            <p:ph type="sldNum" sz="quarter" idx="12"/>
          </p:nvPr>
        </p:nvSpPr>
        <p:spPr/>
        <p:txBody>
          <a:bodyPr/>
          <a:lstStyle/>
          <a:p>
            <a:fld id="{B29C4959-0465-4278-A71C-37C0DC7854BA}" type="slidenum">
              <a:rPr lang="fr-FR" smtClean="0"/>
              <a:t>‹N°›</a:t>
            </a:fld>
            <a:endParaRPr lang="fr-FR"/>
          </a:p>
        </p:txBody>
      </p:sp>
    </p:spTree>
    <p:extLst>
      <p:ext uri="{BB962C8B-B14F-4D97-AF65-F5344CB8AC3E}">
        <p14:creationId xmlns:p14="http://schemas.microsoft.com/office/powerpoint/2010/main" val="869686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37B05F-5441-430C-86C3-24EF5D06890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4236C26-2A23-4E39-839F-FC1BC281EA3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4C8E2AB-F6D5-4F4C-A3F0-0F8EFAF18047}"/>
              </a:ext>
            </a:extLst>
          </p:cNvPr>
          <p:cNvSpPr>
            <a:spLocks noGrp="1"/>
          </p:cNvSpPr>
          <p:nvPr>
            <p:ph type="dt" sz="half" idx="10"/>
          </p:nvPr>
        </p:nvSpPr>
        <p:spPr/>
        <p:txBody>
          <a:bodyPr/>
          <a:lstStyle/>
          <a:p>
            <a:fld id="{0E8E39D7-E2F5-4587-8CED-21E58871ACD7}" type="datetimeFigureOut">
              <a:rPr lang="fr-FR" smtClean="0"/>
              <a:t>03/06/2021</a:t>
            </a:fld>
            <a:endParaRPr lang="fr-FR"/>
          </a:p>
        </p:txBody>
      </p:sp>
      <p:sp>
        <p:nvSpPr>
          <p:cNvPr id="5" name="Espace réservé du pied de page 4">
            <a:extLst>
              <a:ext uri="{FF2B5EF4-FFF2-40B4-BE49-F238E27FC236}">
                <a16:creationId xmlns:a16="http://schemas.microsoft.com/office/drawing/2014/main" id="{D1799CAB-9AC3-4031-9E96-73091172637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ABDE5CE-2E46-4647-8927-26B9A5AE4558}"/>
              </a:ext>
            </a:extLst>
          </p:cNvPr>
          <p:cNvSpPr>
            <a:spLocks noGrp="1"/>
          </p:cNvSpPr>
          <p:nvPr>
            <p:ph type="sldNum" sz="quarter" idx="12"/>
          </p:nvPr>
        </p:nvSpPr>
        <p:spPr/>
        <p:txBody>
          <a:bodyPr/>
          <a:lstStyle/>
          <a:p>
            <a:fld id="{B29C4959-0465-4278-A71C-37C0DC7854BA}" type="slidenum">
              <a:rPr lang="fr-FR" smtClean="0"/>
              <a:t>‹N°›</a:t>
            </a:fld>
            <a:endParaRPr lang="fr-FR"/>
          </a:p>
        </p:txBody>
      </p:sp>
    </p:spTree>
    <p:extLst>
      <p:ext uri="{BB962C8B-B14F-4D97-AF65-F5344CB8AC3E}">
        <p14:creationId xmlns:p14="http://schemas.microsoft.com/office/powerpoint/2010/main" val="1211557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41A4713-DF0D-4C25-970B-2E4C1393A4E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C535E2C-C5C9-4970-98AB-AA706348E86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738D533-61D0-47C2-8FBB-B4E8F4824A63}"/>
              </a:ext>
            </a:extLst>
          </p:cNvPr>
          <p:cNvSpPr>
            <a:spLocks noGrp="1"/>
          </p:cNvSpPr>
          <p:nvPr>
            <p:ph type="dt" sz="half" idx="10"/>
          </p:nvPr>
        </p:nvSpPr>
        <p:spPr/>
        <p:txBody>
          <a:bodyPr/>
          <a:lstStyle/>
          <a:p>
            <a:fld id="{0E8E39D7-E2F5-4587-8CED-21E58871ACD7}" type="datetimeFigureOut">
              <a:rPr lang="fr-FR" smtClean="0"/>
              <a:t>03/06/2021</a:t>
            </a:fld>
            <a:endParaRPr lang="fr-FR"/>
          </a:p>
        </p:txBody>
      </p:sp>
      <p:sp>
        <p:nvSpPr>
          <p:cNvPr id="5" name="Espace réservé du pied de page 4">
            <a:extLst>
              <a:ext uri="{FF2B5EF4-FFF2-40B4-BE49-F238E27FC236}">
                <a16:creationId xmlns:a16="http://schemas.microsoft.com/office/drawing/2014/main" id="{30B9AFB9-A49E-4B91-B911-85AD39F139E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7B7B5D9-59E1-4977-9E11-9B68EC2EABEF}"/>
              </a:ext>
            </a:extLst>
          </p:cNvPr>
          <p:cNvSpPr>
            <a:spLocks noGrp="1"/>
          </p:cNvSpPr>
          <p:nvPr>
            <p:ph type="sldNum" sz="quarter" idx="12"/>
          </p:nvPr>
        </p:nvSpPr>
        <p:spPr/>
        <p:txBody>
          <a:bodyPr/>
          <a:lstStyle/>
          <a:p>
            <a:fld id="{B29C4959-0465-4278-A71C-37C0DC7854BA}" type="slidenum">
              <a:rPr lang="fr-FR" smtClean="0"/>
              <a:t>‹N°›</a:t>
            </a:fld>
            <a:endParaRPr lang="fr-FR"/>
          </a:p>
        </p:txBody>
      </p:sp>
    </p:spTree>
    <p:extLst>
      <p:ext uri="{BB962C8B-B14F-4D97-AF65-F5344CB8AC3E}">
        <p14:creationId xmlns:p14="http://schemas.microsoft.com/office/powerpoint/2010/main" val="2625394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E946AF-E58D-460F-B546-AA242DF2ACB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5A3F826-6601-4BAA-B3D7-9DFB17B0058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66C259A-21E8-4CF9-915D-BA087D597F90}"/>
              </a:ext>
            </a:extLst>
          </p:cNvPr>
          <p:cNvSpPr>
            <a:spLocks noGrp="1"/>
          </p:cNvSpPr>
          <p:nvPr>
            <p:ph type="dt" sz="half" idx="10"/>
          </p:nvPr>
        </p:nvSpPr>
        <p:spPr/>
        <p:txBody>
          <a:bodyPr/>
          <a:lstStyle/>
          <a:p>
            <a:fld id="{0E8E39D7-E2F5-4587-8CED-21E58871ACD7}" type="datetimeFigureOut">
              <a:rPr lang="fr-FR" smtClean="0"/>
              <a:t>03/06/2021</a:t>
            </a:fld>
            <a:endParaRPr lang="fr-FR"/>
          </a:p>
        </p:txBody>
      </p:sp>
      <p:sp>
        <p:nvSpPr>
          <p:cNvPr id="5" name="Espace réservé du pied de page 4">
            <a:extLst>
              <a:ext uri="{FF2B5EF4-FFF2-40B4-BE49-F238E27FC236}">
                <a16:creationId xmlns:a16="http://schemas.microsoft.com/office/drawing/2014/main" id="{82D9A510-586E-4F24-8BFF-650BC12F6B9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76E2A91-AB42-43E2-A838-AA410BD818EC}"/>
              </a:ext>
            </a:extLst>
          </p:cNvPr>
          <p:cNvSpPr>
            <a:spLocks noGrp="1"/>
          </p:cNvSpPr>
          <p:nvPr>
            <p:ph type="sldNum" sz="quarter" idx="12"/>
          </p:nvPr>
        </p:nvSpPr>
        <p:spPr/>
        <p:txBody>
          <a:bodyPr/>
          <a:lstStyle/>
          <a:p>
            <a:fld id="{B29C4959-0465-4278-A71C-37C0DC7854BA}" type="slidenum">
              <a:rPr lang="fr-FR" smtClean="0"/>
              <a:t>‹N°›</a:t>
            </a:fld>
            <a:endParaRPr lang="fr-FR"/>
          </a:p>
        </p:txBody>
      </p:sp>
    </p:spTree>
    <p:extLst>
      <p:ext uri="{BB962C8B-B14F-4D97-AF65-F5344CB8AC3E}">
        <p14:creationId xmlns:p14="http://schemas.microsoft.com/office/powerpoint/2010/main" val="4025997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1127C1-4F38-4DC7-9D25-E3F7AFFBC7F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FB044F7-6CB9-49A0-B9D5-AB0F838788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8A3D398-F819-42E4-8C91-FEF0A9B9D59E}"/>
              </a:ext>
            </a:extLst>
          </p:cNvPr>
          <p:cNvSpPr>
            <a:spLocks noGrp="1"/>
          </p:cNvSpPr>
          <p:nvPr>
            <p:ph type="dt" sz="half" idx="10"/>
          </p:nvPr>
        </p:nvSpPr>
        <p:spPr/>
        <p:txBody>
          <a:bodyPr/>
          <a:lstStyle/>
          <a:p>
            <a:fld id="{0E8E39D7-E2F5-4587-8CED-21E58871ACD7}" type="datetimeFigureOut">
              <a:rPr lang="fr-FR" smtClean="0"/>
              <a:t>03/06/2021</a:t>
            </a:fld>
            <a:endParaRPr lang="fr-FR"/>
          </a:p>
        </p:txBody>
      </p:sp>
      <p:sp>
        <p:nvSpPr>
          <p:cNvPr id="5" name="Espace réservé du pied de page 4">
            <a:extLst>
              <a:ext uri="{FF2B5EF4-FFF2-40B4-BE49-F238E27FC236}">
                <a16:creationId xmlns:a16="http://schemas.microsoft.com/office/drawing/2014/main" id="{9D0D34DC-AB93-46B7-9468-FF7DC9C2813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A52F431-B922-40D6-BED6-4F54560BC804}"/>
              </a:ext>
            </a:extLst>
          </p:cNvPr>
          <p:cNvSpPr>
            <a:spLocks noGrp="1"/>
          </p:cNvSpPr>
          <p:nvPr>
            <p:ph type="sldNum" sz="quarter" idx="12"/>
          </p:nvPr>
        </p:nvSpPr>
        <p:spPr/>
        <p:txBody>
          <a:bodyPr/>
          <a:lstStyle/>
          <a:p>
            <a:fld id="{B29C4959-0465-4278-A71C-37C0DC7854BA}" type="slidenum">
              <a:rPr lang="fr-FR" smtClean="0"/>
              <a:t>‹N°›</a:t>
            </a:fld>
            <a:endParaRPr lang="fr-FR"/>
          </a:p>
        </p:txBody>
      </p:sp>
    </p:spTree>
    <p:extLst>
      <p:ext uri="{BB962C8B-B14F-4D97-AF65-F5344CB8AC3E}">
        <p14:creationId xmlns:p14="http://schemas.microsoft.com/office/powerpoint/2010/main" val="202681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DE0015-D95C-4B60-9250-37C9DC177C7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5F44C28-0D19-4375-BF3B-47926E333B9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5B15C1B-AD7E-424A-A2C3-A867DD71A26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2610D4C-A2CC-4407-B99A-FC4DE661E020}"/>
              </a:ext>
            </a:extLst>
          </p:cNvPr>
          <p:cNvSpPr>
            <a:spLocks noGrp="1"/>
          </p:cNvSpPr>
          <p:nvPr>
            <p:ph type="dt" sz="half" idx="10"/>
          </p:nvPr>
        </p:nvSpPr>
        <p:spPr/>
        <p:txBody>
          <a:bodyPr/>
          <a:lstStyle/>
          <a:p>
            <a:fld id="{0E8E39D7-E2F5-4587-8CED-21E58871ACD7}" type="datetimeFigureOut">
              <a:rPr lang="fr-FR" smtClean="0"/>
              <a:t>03/06/2021</a:t>
            </a:fld>
            <a:endParaRPr lang="fr-FR"/>
          </a:p>
        </p:txBody>
      </p:sp>
      <p:sp>
        <p:nvSpPr>
          <p:cNvPr id="6" name="Espace réservé du pied de page 5">
            <a:extLst>
              <a:ext uri="{FF2B5EF4-FFF2-40B4-BE49-F238E27FC236}">
                <a16:creationId xmlns:a16="http://schemas.microsoft.com/office/drawing/2014/main" id="{8C0AC622-BB9E-4C23-A619-C9EEF99440B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2FD856A-E599-4AAA-B2AB-16FAB0334110}"/>
              </a:ext>
            </a:extLst>
          </p:cNvPr>
          <p:cNvSpPr>
            <a:spLocks noGrp="1"/>
          </p:cNvSpPr>
          <p:nvPr>
            <p:ph type="sldNum" sz="quarter" idx="12"/>
          </p:nvPr>
        </p:nvSpPr>
        <p:spPr/>
        <p:txBody>
          <a:bodyPr/>
          <a:lstStyle/>
          <a:p>
            <a:fld id="{B29C4959-0465-4278-A71C-37C0DC7854BA}" type="slidenum">
              <a:rPr lang="fr-FR" smtClean="0"/>
              <a:t>‹N°›</a:t>
            </a:fld>
            <a:endParaRPr lang="fr-FR"/>
          </a:p>
        </p:txBody>
      </p:sp>
    </p:spTree>
    <p:extLst>
      <p:ext uri="{BB962C8B-B14F-4D97-AF65-F5344CB8AC3E}">
        <p14:creationId xmlns:p14="http://schemas.microsoft.com/office/powerpoint/2010/main" val="194268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5F939F-9ED9-4B42-B614-A15CB44E86C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256E8E6-FAC4-4405-BC07-B541410BCC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5D42F5B-99C4-4A76-9889-35BAB6F32A6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03DAF99-EB28-4C14-B18C-C4BCC7E074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0A0CA4E-5601-4B0E-B603-39503570BAF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D0E0451-A0FE-4372-829D-857D793C37CB}"/>
              </a:ext>
            </a:extLst>
          </p:cNvPr>
          <p:cNvSpPr>
            <a:spLocks noGrp="1"/>
          </p:cNvSpPr>
          <p:nvPr>
            <p:ph type="dt" sz="half" idx="10"/>
          </p:nvPr>
        </p:nvSpPr>
        <p:spPr/>
        <p:txBody>
          <a:bodyPr/>
          <a:lstStyle/>
          <a:p>
            <a:fld id="{0E8E39D7-E2F5-4587-8CED-21E58871ACD7}" type="datetimeFigureOut">
              <a:rPr lang="fr-FR" smtClean="0"/>
              <a:t>03/06/2021</a:t>
            </a:fld>
            <a:endParaRPr lang="fr-FR"/>
          </a:p>
        </p:txBody>
      </p:sp>
      <p:sp>
        <p:nvSpPr>
          <p:cNvPr id="8" name="Espace réservé du pied de page 7">
            <a:extLst>
              <a:ext uri="{FF2B5EF4-FFF2-40B4-BE49-F238E27FC236}">
                <a16:creationId xmlns:a16="http://schemas.microsoft.com/office/drawing/2014/main" id="{25E72196-1FAE-42AC-894A-464D4AB74E0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FC43E1F-D9DF-4BFE-8388-068C59D06F61}"/>
              </a:ext>
            </a:extLst>
          </p:cNvPr>
          <p:cNvSpPr>
            <a:spLocks noGrp="1"/>
          </p:cNvSpPr>
          <p:nvPr>
            <p:ph type="sldNum" sz="quarter" idx="12"/>
          </p:nvPr>
        </p:nvSpPr>
        <p:spPr/>
        <p:txBody>
          <a:bodyPr/>
          <a:lstStyle/>
          <a:p>
            <a:fld id="{B29C4959-0465-4278-A71C-37C0DC7854BA}" type="slidenum">
              <a:rPr lang="fr-FR" smtClean="0"/>
              <a:t>‹N°›</a:t>
            </a:fld>
            <a:endParaRPr lang="fr-FR"/>
          </a:p>
        </p:txBody>
      </p:sp>
    </p:spTree>
    <p:extLst>
      <p:ext uri="{BB962C8B-B14F-4D97-AF65-F5344CB8AC3E}">
        <p14:creationId xmlns:p14="http://schemas.microsoft.com/office/powerpoint/2010/main" val="263932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C66219-D980-4490-B3E4-7FF2136100A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3F011D1-58C2-4F61-A078-3BAAD44EA64B}"/>
              </a:ext>
            </a:extLst>
          </p:cNvPr>
          <p:cNvSpPr>
            <a:spLocks noGrp="1"/>
          </p:cNvSpPr>
          <p:nvPr>
            <p:ph type="dt" sz="half" idx="10"/>
          </p:nvPr>
        </p:nvSpPr>
        <p:spPr/>
        <p:txBody>
          <a:bodyPr/>
          <a:lstStyle/>
          <a:p>
            <a:fld id="{0E8E39D7-E2F5-4587-8CED-21E58871ACD7}" type="datetimeFigureOut">
              <a:rPr lang="fr-FR" smtClean="0"/>
              <a:t>03/06/2021</a:t>
            </a:fld>
            <a:endParaRPr lang="fr-FR"/>
          </a:p>
        </p:txBody>
      </p:sp>
      <p:sp>
        <p:nvSpPr>
          <p:cNvPr id="4" name="Espace réservé du pied de page 3">
            <a:extLst>
              <a:ext uri="{FF2B5EF4-FFF2-40B4-BE49-F238E27FC236}">
                <a16:creationId xmlns:a16="http://schemas.microsoft.com/office/drawing/2014/main" id="{89DAC30B-059C-4D49-A081-F58D3C0ADC2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04040FC-468D-40A5-B843-E773B4500790}"/>
              </a:ext>
            </a:extLst>
          </p:cNvPr>
          <p:cNvSpPr>
            <a:spLocks noGrp="1"/>
          </p:cNvSpPr>
          <p:nvPr>
            <p:ph type="sldNum" sz="quarter" idx="12"/>
          </p:nvPr>
        </p:nvSpPr>
        <p:spPr/>
        <p:txBody>
          <a:bodyPr/>
          <a:lstStyle/>
          <a:p>
            <a:fld id="{B29C4959-0465-4278-A71C-37C0DC7854BA}" type="slidenum">
              <a:rPr lang="fr-FR" smtClean="0"/>
              <a:t>‹N°›</a:t>
            </a:fld>
            <a:endParaRPr lang="fr-FR"/>
          </a:p>
        </p:txBody>
      </p:sp>
    </p:spTree>
    <p:extLst>
      <p:ext uri="{BB962C8B-B14F-4D97-AF65-F5344CB8AC3E}">
        <p14:creationId xmlns:p14="http://schemas.microsoft.com/office/powerpoint/2010/main" val="3465580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EDF7894-1EC5-4FDF-BB2E-CA89FBE115E8}"/>
              </a:ext>
            </a:extLst>
          </p:cNvPr>
          <p:cNvSpPr>
            <a:spLocks noGrp="1"/>
          </p:cNvSpPr>
          <p:nvPr>
            <p:ph type="dt" sz="half" idx="10"/>
          </p:nvPr>
        </p:nvSpPr>
        <p:spPr/>
        <p:txBody>
          <a:bodyPr/>
          <a:lstStyle/>
          <a:p>
            <a:fld id="{0E8E39D7-E2F5-4587-8CED-21E58871ACD7}" type="datetimeFigureOut">
              <a:rPr lang="fr-FR" smtClean="0"/>
              <a:t>03/06/2021</a:t>
            </a:fld>
            <a:endParaRPr lang="fr-FR"/>
          </a:p>
        </p:txBody>
      </p:sp>
      <p:sp>
        <p:nvSpPr>
          <p:cNvPr id="3" name="Espace réservé du pied de page 2">
            <a:extLst>
              <a:ext uri="{FF2B5EF4-FFF2-40B4-BE49-F238E27FC236}">
                <a16:creationId xmlns:a16="http://schemas.microsoft.com/office/drawing/2014/main" id="{D5D0BA4B-C440-4583-836E-44B1C8173B5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D89159B-2EA0-4B0D-A964-CD966A894C1F}"/>
              </a:ext>
            </a:extLst>
          </p:cNvPr>
          <p:cNvSpPr>
            <a:spLocks noGrp="1"/>
          </p:cNvSpPr>
          <p:nvPr>
            <p:ph type="sldNum" sz="quarter" idx="12"/>
          </p:nvPr>
        </p:nvSpPr>
        <p:spPr/>
        <p:txBody>
          <a:bodyPr/>
          <a:lstStyle/>
          <a:p>
            <a:fld id="{B29C4959-0465-4278-A71C-37C0DC7854BA}" type="slidenum">
              <a:rPr lang="fr-FR" smtClean="0"/>
              <a:t>‹N°›</a:t>
            </a:fld>
            <a:endParaRPr lang="fr-FR"/>
          </a:p>
        </p:txBody>
      </p:sp>
    </p:spTree>
    <p:extLst>
      <p:ext uri="{BB962C8B-B14F-4D97-AF65-F5344CB8AC3E}">
        <p14:creationId xmlns:p14="http://schemas.microsoft.com/office/powerpoint/2010/main" val="1615312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D4B992-4945-4652-8317-BB22A02B2D6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F26314C-A844-4372-BD7C-F2A0FFE016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D111646-EFC6-44AA-8552-D75DB2E406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171CBCF-49EE-4A72-8110-ABC959B84A94}"/>
              </a:ext>
            </a:extLst>
          </p:cNvPr>
          <p:cNvSpPr>
            <a:spLocks noGrp="1"/>
          </p:cNvSpPr>
          <p:nvPr>
            <p:ph type="dt" sz="half" idx="10"/>
          </p:nvPr>
        </p:nvSpPr>
        <p:spPr/>
        <p:txBody>
          <a:bodyPr/>
          <a:lstStyle/>
          <a:p>
            <a:fld id="{0E8E39D7-E2F5-4587-8CED-21E58871ACD7}" type="datetimeFigureOut">
              <a:rPr lang="fr-FR" smtClean="0"/>
              <a:t>03/06/2021</a:t>
            </a:fld>
            <a:endParaRPr lang="fr-FR"/>
          </a:p>
        </p:txBody>
      </p:sp>
      <p:sp>
        <p:nvSpPr>
          <p:cNvPr id="6" name="Espace réservé du pied de page 5">
            <a:extLst>
              <a:ext uri="{FF2B5EF4-FFF2-40B4-BE49-F238E27FC236}">
                <a16:creationId xmlns:a16="http://schemas.microsoft.com/office/drawing/2014/main" id="{9DF59FE3-C15B-4347-83AF-D4CA4C17952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0BD710A-C1FE-4F78-B81D-F8ED5C5549C2}"/>
              </a:ext>
            </a:extLst>
          </p:cNvPr>
          <p:cNvSpPr>
            <a:spLocks noGrp="1"/>
          </p:cNvSpPr>
          <p:nvPr>
            <p:ph type="sldNum" sz="quarter" idx="12"/>
          </p:nvPr>
        </p:nvSpPr>
        <p:spPr/>
        <p:txBody>
          <a:bodyPr/>
          <a:lstStyle/>
          <a:p>
            <a:fld id="{B29C4959-0465-4278-A71C-37C0DC7854BA}" type="slidenum">
              <a:rPr lang="fr-FR" smtClean="0"/>
              <a:t>‹N°›</a:t>
            </a:fld>
            <a:endParaRPr lang="fr-FR"/>
          </a:p>
        </p:txBody>
      </p:sp>
    </p:spTree>
    <p:extLst>
      <p:ext uri="{BB962C8B-B14F-4D97-AF65-F5344CB8AC3E}">
        <p14:creationId xmlns:p14="http://schemas.microsoft.com/office/powerpoint/2010/main" val="3213495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2C9751-9DC5-4D0F-9AE6-D2E7409B7AC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55F28C3-BD0C-4098-B82A-762061FA2B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AB0820F-9128-4EB5-8101-2083CFFA41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832BECD-ABAA-4A68-89EA-64D3C9FAE383}"/>
              </a:ext>
            </a:extLst>
          </p:cNvPr>
          <p:cNvSpPr>
            <a:spLocks noGrp="1"/>
          </p:cNvSpPr>
          <p:nvPr>
            <p:ph type="dt" sz="half" idx="10"/>
          </p:nvPr>
        </p:nvSpPr>
        <p:spPr/>
        <p:txBody>
          <a:bodyPr/>
          <a:lstStyle/>
          <a:p>
            <a:fld id="{0E8E39D7-E2F5-4587-8CED-21E58871ACD7}" type="datetimeFigureOut">
              <a:rPr lang="fr-FR" smtClean="0"/>
              <a:t>03/06/2021</a:t>
            </a:fld>
            <a:endParaRPr lang="fr-FR"/>
          </a:p>
        </p:txBody>
      </p:sp>
      <p:sp>
        <p:nvSpPr>
          <p:cNvPr id="6" name="Espace réservé du pied de page 5">
            <a:extLst>
              <a:ext uri="{FF2B5EF4-FFF2-40B4-BE49-F238E27FC236}">
                <a16:creationId xmlns:a16="http://schemas.microsoft.com/office/drawing/2014/main" id="{74DD427A-32CE-4296-8B50-454768B97BF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EB600E2-65A1-4DCD-ADEB-A68F3C830F9F}"/>
              </a:ext>
            </a:extLst>
          </p:cNvPr>
          <p:cNvSpPr>
            <a:spLocks noGrp="1"/>
          </p:cNvSpPr>
          <p:nvPr>
            <p:ph type="sldNum" sz="quarter" idx="12"/>
          </p:nvPr>
        </p:nvSpPr>
        <p:spPr/>
        <p:txBody>
          <a:bodyPr/>
          <a:lstStyle/>
          <a:p>
            <a:fld id="{B29C4959-0465-4278-A71C-37C0DC7854BA}" type="slidenum">
              <a:rPr lang="fr-FR" smtClean="0"/>
              <a:t>‹N°›</a:t>
            </a:fld>
            <a:endParaRPr lang="fr-FR"/>
          </a:p>
        </p:txBody>
      </p:sp>
    </p:spTree>
    <p:extLst>
      <p:ext uri="{BB962C8B-B14F-4D97-AF65-F5344CB8AC3E}">
        <p14:creationId xmlns:p14="http://schemas.microsoft.com/office/powerpoint/2010/main" val="3190539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E847EA3-0217-4AF6-9F46-4FA0F88323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AF1DA5B-8755-429C-A400-634EB092E0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374317B-4F1E-4B6B-9F8C-0D6C281EB0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8E39D7-E2F5-4587-8CED-21E58871ACD7}" type="datetimeFigureOut">
              <a:rPr lang="fr-FR" smtClean="0"/>
              <a:t>03/06/2021</a:t>
            </a:fld>
            <a:endParaRPr lang="fr-FR"/>
          </a:p>
        </p:txBody>
      </p:sp>
      <p:sp>
        <p:nvSpPr>
          <p:cNvPr id="5" name="Espace réservé du pied de page 4">
            <a:extLst>
              <a:ext uri="{FF2B5EF4-FFF2-40B4-BE49-F238E27FC236}">
                <a16:creationId xmlns:a16="http://schemas.microsoft.com/office/drawing/2014/main" id="{91BE494B-44A6-4CA6-BAA4-DCCF963C8C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233F934-23E4-41E7-B3F2-4CAAC55598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C4959-0465-4278-A71C-37C0DC7854BA}" type="slidenum">
              <a:rPr lang="fr-FR" smtClean="0"/>
              <a:t>‹N°›</a:t>
            </a:fld>
            <a:endParaRPr lang="fr-FR"/>
          </a:p>
        </p:txBody>
      </p:sp>
    </p:spTree>
    <p:extLst>
      <p:ext uri="{BB962C8B-B14F-4D97-AF65-F5344CB8AC3E}">
        <p14:creationId xmlns:p14="http://schemas.microsoft.com/office/powerpoint/2010/main" val="3486666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www.investopedia.com/terms/n/networking.as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investopedia.com/terms/s/smartphone.asp"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investopedia.com/terms/i/internet-things.asp"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6">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CCAD816-6596-4624-BEEF-59421028AA69}"/>
              </a:ext>
            </a:extLst>
          </p:cNvPr>
          <p:cNvPicPr>
            <a:picLocks noChangeAspect="1"/>
          </p:cNvPicPr>
          <p:nvPr/>
        </p:nvPicPr>
        <p:blipFill rotWithShape="1">
          <a:blip r:embed="rId2"/>
          <a:srcRect t="10118"/>
          <a:stretch/>
        </p:blipFill>
        <p:spPr>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2" name="Titre 1">
            <a:extLst>
              <a:ext uri="{FF2B5EF4-FFF2-40B4-BE49-F238E27FC236}">
                <a16:creationId xmlns:a16="http://schemas.microsoft.com/office/drawing/2014/main" id="{F6EA0246-968E-4F58-AB0F-B6C2269625DB}"/>
              </a:ext>
            </a:extLst>
          </p:cNvPr>
          <p:cNvSpPr>
            <a:spLocks noGrp="1"/>
          </p:cNvSpPr>
          <p:nvPr>
            <p:ph type="ctrTitle"/>
          </p:nvPr>
        </p:nvSpPr>
        <p:spPr>
          <a:xfrm>
            <a:off x="6343650" y="3962400"/>
            <a:ext cx="5505814" cy="1690409"/>
          </a:xfrm>
        </p:spPr>
        <p:txBody>
          <a:bodyPr anchor="b">
            <a:normAutofit/>
          </a:bodyPr>
          <a:lstStyle/>
          <a:p>
            <a:pPr algn="l"/>
            <a:r>
              <a:rPr lang="fr-FR" sz="4400"/>
              <a:t>SMART CITY AND CONNECTED LIFE</a:t>
            </a:r>
          </a:p>
        </p:txBody>
      </p:sp>
      <p:sp>
        <p:nvSpPr>
          <p:cNvPr id="3" name="Sous-titre 2">
            <a:extLst>
              <a:ext uri="{FF2B5EF4-FFF2-40B4-BE49-F238E27FC236}">
                <a16:creationId xmlns:a16="http://schemas.microsoft.com/office/drawing/2014/main" id="{B26D8FB5-86A7-43B7-A625-D5148FB74382}"/>
              </a:ext>
            </a:extLst>
          </p:cNvPr>
          <p:cNvSpPr>
            <a:spLocks noGrp="1"/>
          </p:cNvSpPr>
          <p:nvPr>
            <p:ph type="subTitle" idx="1"/>
          </p:nvPr>
        </p:nvSpPr>
        <p:spPr>
          <a:xfrm>
            <a:off x="6343650" y="5709565"/>
            <a:ext cx="5395975" cy="646785"/>
          </a:xfrm>
        </p:spPr>
        <p:txBody>
          <a:bodyPr>
            <a:normAutofit/>
          </a:bodyPr>
          <a:lstStyle/>
          <a:p>
            <a:pPr algn="l"/>
            <a:r>
              <a:rPr lang="fr-FR"/>
              <a:t>Lycée Clément Ader</a:t>
            </a:r>
          </a:p>
        </p:txBody>
      </p:sp>
      <p:pic>
        <p:nvPicPr>
          <p:cNvPr id="6" name="Image 5">
            <a:extLst>
              <a:ext uri="{FF2B5EF4-FFF2-40B4-BE49-F238E27FC236}">
                <a16:creationId xmlns:a16="http://schemas.microsoft.com/office/drawing/2014/main" id="{689205D9-7A76-4ACF-AE97-F13F383BA7A6}"/>
              </a:ext>
            </a:extLst>
          </p:cNvPr>
          <p:cNvPicPr>
            <a:picLocks noChangeAspect="1"/>
          </p:cNvPicPr>
          <p:nvPr/>
        </p:nvPicPr>
        <p:blipFill rotWithShape="1">
          <a:blip r:embed="rId3">
            <a:extLst>
              <a:ext uri="{28A0092B-C50C-407E-A947-70E740481C1C}">
                <a14:useLocalDpi xmlns:a14="http://schemas.microsoft.com/office/drawing/2010/main" val="0"/>
              </a:ext>
            </a:extLst>
          </a:blip>
          <a:srcRect t="5454" r="-1" b="9114"/>
          <a:stretch/>
        </p:blipFill>
        <p:spPr>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pic>
        <p:nvPicPr>
          <p:cNvPr id="8" name="Image 7">
            <a:extLst>
              <a:ext uri="{FF2B5EF4-FFF2-40B4-BE49-F238E27FC236}">
                <a16:creationId xmlns:a16="http://schemas.microsoft.com/office/drawing/2014/main" id="{DDAEA776-01C9-49CF-911A-ACA30176E9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0212" y="119756"/>
            <a:ext cx="1093627" cy="727759"/>
          </a:xfrm>
          <a:prstGeom prst="rect">
            <a:avLst/>
          </a:prstGeom>
        </p:spPr>
      </p:pic>
      <p:pic>
        <p:nvPicPr>
          <p:cNvPr id="12" name="Image 11" descr="Une image contenant texte&#10;&#10;Description générée automatiquement">
            <a:extLst>
              <a:ext uri="{FF2B5EF4-FFF2-40B4-BE49-F238E27FC236}">
                <a16:creationId xmlns:a16="http://schemas.microsoft.com/office/drawing/2014/main" id="{2974D653-52DA-4AC1-A12A-BB3983FEEF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179" y="303785"/>
            <a:ext cx="1776895" cy="1087460"/>
          </a:xfrm>
          <a:prstGeom prst="rect">
            <a:avLst/>
          </a:prstGeom>
        </p:spPr>
      </p:pic>
    </p:spTree>
    <p:extLst>
      <p:ext uri="{BB962C8B-B14F-4D97-AF65-F5344CB8AC3E}">
        <p14:creationId xmlns:p14="http://schemas.microsoft.com/office/powerpoint/2010/main" val="381988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A7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a:extLst>
              <a:ext uri="{FF2B5EF4-FFF2-40B4-BE49-F238E27FC236}">
                <a16:creationId xmlns:a16="http://schemas.microsoft.com/office/drawing/2014/main" id="{B50FC0C9-F470-43B9-A300-01370815C73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1016254"/>
            <a:ext cx="10905066" cy="4825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540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681BEB-8BE0-47B2-8569-BFE65AA4ED96}"/>
              </a:ext>
            </a:extLst>
          </p:cNvPr>
          <p:cNvSpPr>
            <a:spLocks noGrp="1"/>
          </p:cNvSpPr>
          <p:nvPr>
            <p:ph type="title"/>
          </p:nvPr>
        </p:nvSpPr>
        <p:spPr/>
        <p:txBody>
          <a:bodyPr/>
          <a:lstStyle/>
          <a:p>
            <a:r>
              <a:rPr lang="fr-FR" dirty="0"/>
              <a:t>WHAT ABOUT THE SMART HOME</a:t>
            </a:r>
          </a:p>
        </p:txBody>
      </p:sp>
      <p:sp>
        <p:nvSpPr>
          <p:cNvPr id="3" name="Espace réservé du contenu 2">
            <a:extLst>
              <a:ext uri="{FF2B5EF4-FFF2-40B4-BE49-F238E27FC236}">
                <a16:creationId xmlns:a16="http://schemas.microsoft.com/office/drawing/2014/main" id="{1450E43F-B39E-41A3-9092-FBCD4FAFB956}"/>
              </a:ext>
            </a:extLst>
          </p:cNvPr>
          <p:cNvSpPr>
            <a:spLocks noGrp="1"/>
          </p:cNvSpPr>
          <p:nvPr>
            <p:ph idx="1"/>
          </p:nvPr>
        </p:nvSpPr>
        <p:spPr>
          <a:xfrm>
            <a:off x="838199" y="1825625"/>
            <a:ext cx="11187224" cy="4351338"/>
          </a:xfrm>
        </p:spPr>
        <p:txBody>
          <a:bodyPr/>
          <a:lstStyle/>
          <a:p>
            <a:pPr algn="l"/>
            <a:r>
              <a:rPr lang="en-US" b="0" i="0" dirty="0">
                <a:solidFill>
                  <a:srgbClr val="111111"/>
                </a:solidFill>
                <a:effectLst/>
                <a:latin typeface="SourceSansPro"/>
              </a:rPr>
              <a:t>What Is a Smart Home?</a:t>
            </a:r>
          </a:p>
          <a:p>
            <a:pPr algn="l"/>
            <a:r>
              <a:rPr lang="en-US" b="0" i="0" dirty="0">
                <a:solidFill>
                  <a:srgbClr val="111111"/>
                </a:solidFill>
                <a:effectLst/>
                <a:latin typeface="SourceSansPro"/>
              </a:rPr>
              <a:t>A smart home refers to a convenient home setup where appliances and devices can be automatically controlled remotely from anywhere with an internet connection using a mobile or other </a:t>
            </a:r>
            <a:r>
              <a:rPr lang="en-US" b="0" i="0" u="sng" dirty="0">
                <a:solidFill>
                  <a:srgbClr val="2C40D0"/>
                </a:solidFill>
                <a:effectLst/>
                <a:latin typeface="SourceSansPro"/>
                <a:hlinkClick r:id="rId2"/>
              </a:rPr>
              <a:t>networked</a:t>
            </a:r>
            <a:r>
              <a:rPr lang="en-US" b="0" i="0" dirty="0">
                <a:solidFill>
                  <a:srgbClr val="111111"/>
                </a:solidFill>
                <a:effectLst/>
                <a:latin typeface="SourceSansPro"/>
              </a:rPr>
              <a:t> device.</a:t>
            </a:r>
          </a:p>
          <a:p>
            <a:pPr marL="0" indent="0" algn="l">
              <a:buNone/>
            </a:pPr>
            <a:r>
              <a:rPr lang="en-US" b="0" i="0" dirty="0">
                <a:solidFill>
                  <a:srgbClr val="111111"/>
                </a:solidFill>
                <a:effectLst/>
                <a:latin typeface="SourceSansPro"/>
              </a:rPr>
              <a:t>   Devices in a smart home are interconnected through the internet,      allowing the user to control functions such as security access to the home, temperature, lighting, and a home theater remotely.</a:t>
            </a:r>
          </a:p>
          <a:p>
            <a:endParaRPr lang="fr-FR" dirty="0"/>
          </a:p>
        </p:txBody>
      </p:sp>
    </p:spTree>
    <p:extLst>
      <p:ext uri="{BB962C8B-B14F-4D97-AF65-F5344CB8AC3E}">
        <p14:creationId xmlns:p14="http://schemas.microsoft.com/office/powerpoint/2010/main" val="1675290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5475AD6-2877-41F0-AD14-17A4F79CC392}"/>
              </a:ext>
            </a:extLst>
          </p:cNvPr>
          <p:cNvSpPr>
            <a:spLocks noGrp="1"/>
          </p:cNvSpPr>
          <p:nvPr>
            <p:ph idx="1"/>
          </p:nvPr>
        </p:nvSpPr>
        <p:spPr>
          <a:xfrm>
            <a:off x="699976" y="1081346"/>
            <a:ext cx="10836349" cy="4351338"/>
          </a:xfrm>
        </p:spPr>
        <p:txBody>
          <a:bodyPr/>
          <a:lstStyle/>
          <a:p>
            <a:pPr algn="l"/>
            <a:r>
              <a:rPr lang="en-US" b="0" i="0" cap="all" dirty="0">
                <a:solidFill>
                  <a:srgbClr val="111111"/>
                </a:solidFill>
                <a:effectLst/>
                <a:latin typeface="Cabin-semi-bold"/>
              </a:rPr>
              <a:t>KEY TAKEAWAYS</a:t>
            </a:r>
          </a:p>
          <a:p>
            <a:pPr algn="l">
              <a:buFont typeface="Arial" panose="020B0604020202020204" pitchFamily="34" charset="0"/>
              <a:buChar char="•"/>
            </a:pPr>
            <a:r>
              <a:rPr lang="en-US" b="0" i="0" dirty="0">
                <a:solidFill>
                  <a:srgbClr val="111111"/>
                </a:solidFill>
                <a:effectLst/>
                <a:latin typeface="SourceSansPro"/>
              </a:rPr>
              <a:t>A smart home allows homeowners to control appliances, thermostats, lights, and other devices remotely using a smartphone or tablet through an internet connection.</a:t>
            </a:r>
          </a:p>
          <a:p>
            <a:pPr algn="l">
              <a:buFont typeface="Arial" panose="020B0604020202020204" pitchFamily="34" charset="0"/>
              <a:buChar char="•"/>
            </a:pPr>
            <a:r>
              <a:rPr lang="en-US" b="0" i="0" dirty="0">
                <a:solidFill>
                  <a:srgbClr val="111111"/>
                </a:solidFill>
                <a:effectLst/>
                <a:latin typeface="SourceSansPro"/>
              </a:rPr>
              <a:t>Smart homes can be set up through wireless or hardwired systems.</a:t>
            </a:r>
          </a:p>
          <a:p>
            <a:pPr algn="l">
              <a:buFont typeface="Arial" panose="020B0604020202020204" pitchFamily="34" charset="0"/>
              <a:buChar char="•"/>
            </a:pPr>
            <a:r>
              <a:rPr lang="en-US" b="0" i="0" dirty="0">
                <a:solidFill>
                  <a:srgbClr val="111111"/>
                </a:solidFill>
                <a:effectLst/>
                <a:latin typeface="SourceSansPro"/>
              </a:rPr>
              <a:t>Smart home technology provides homeowners with convenience and cost savings.</a:t>
            </a:r>
          </a:p>
          <a:p>
            <a:pPr algn="l">
              <a:buFont typeface="Arial" panose="020B0604020202020204" pitchFamily="34" charset="0"/>
              <a:buChar char="•"/>
            </a:pPr>
            <a:r>
              <a:rPr lang="en-US" b="0" i="0" dirty="0">
                <a:solidFill>
                  <a:srgbClr val="111111"/>
                </a:solidFill>
                <a:effectLst/>
                <a:latin typeface="SourceSansPro"/>
              </a:rPr>
              <a:t>Security risks and bugs continue to plague makers and users of smart home technology.</a:t>
            </a:r>
          </a:p>
          <a:p>
            <a:endParaRPr lang="fr-FR" dirty="0"/>
          </a:p>
        </p:txBody>
      </p:sp>
    </p:spTree>
    <p:extLst>
      <p:ext uri="{BB962C8B-B14F-4D97-AF65-F5344CB8AC3E}">
        <p14:creationId xmlns:p14="http://schemas.microsoft.com/office/powerpoint/2010/main" val="2388583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A689332-BD51-4867-9C93-DC2E3CBB5178}"/>
              </a:ext>
            </a:extLst>
          </p:cNvPr>
          <p:cNvSpPr>
            <a:spLocks noGrp="1"/>
          </p:cNvSpPr>
          <p:nvPr>
            <p:ph idx="1"/>
          </p:nvPr>
        </p:nvSpPr>
        <p:spPr>
          <a:xfrm>
            <a:off x="838199" y="808074"/>
            <a:ext cx="11070265" cy="5368889"/>
          </a:xfrm>
        </p:spPr>
        <p:txBody>
          <a:bodyPr/>
          <a:lstStyle/>
          <a:p>
            <a:pPr algn="l"/>
            <a:r>
              <a:rPr lang="en-US" b="0" i="0" dirty="0">
                <a:solidFill>
                  <a:srgbClr val="111111"/>
                </a:solidFill>
                <a:effectLst/>
                <a:latin typeface="SourceSansPro"/>
              </a:rPr>
              <a:t>How Smart Homes Work</a:t>
            </a:r>
          </a:p>
          <a:p>
            <a:pPr algn="l"/>
            <a:r>
              <a:rPr lang="en-US" b="0" i="0" dirty="0">
                <a:solidFill>
                  <a:srgbClr val="111111"/>
                </a:solidFill>
                <a:effectLst/>
                <a:latin typeface="SourceSansPro"/>
              </a:rPr>
              <a:t>A smart home’s devices are connected with each other and can be accessed through one central point—a </a:t>
            </a:r>
            <a:r>
              <a:rPr lang="en-US" b="0" i="0" u="sng" dirty="0">
                <a:solidFill>
                  <a:srgbClr val="2C40D0"/>
                </a:solidFill>
                <a:effectLst/>
                <a:latin typeface="SourceSansPro"/>
                <a:hlinkClick r:id="rId2"/>
              </a:rPr>
              <a:t>smartphone</a:t>
            </a:r>
            <a:r>
              <a:rPr lang="en-US" b="0" i="0" dirty="0">
                <a:solidFill>
                  <a:srgbClr val="111111"/>
                </a:solidFill>
                <a:effectLst/>
                <a:latin typeface="SourceSansPro"/>
              </a:rPr>
              <a:t>, tablet, laptop, or game console.                                                                                                                   Door locks, televisions, thermostats, home monitors, cameras, lights, and even appliances such as the refrigerator can be controlled through one home automation system. The system is installed on a mobile or other networked device, and the user can create time schedules for certain changes to take effect.</a:t>
            </a:r>
          </a:p>
          <a:p>
            <a:endParaRPr lang="fr-FR" dirty="0"/>
          </a:p>
        </p:txBody>
      </p:sp>
    </p:spTree>
    <p:extLst>
      <p:ext uri="{BB962C8B-B14F-4D97-AF65-F5344CB8AC3E}">
        <p14:creationId xmlns:p14="http://schemas.microsoft.com/office/powerpoint/2010/main" val="3265122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90154C7-16C5-4EB9-A7F7-41EDB88D34A8}"/>
              </a:ext>
            </a:extLst>
          </p:cNvPr>
          <p:cNvSpPr>
            <a:spLocks noGrp="1"/>
          </p:cNvSpPr>
          <p:nvPr>
            <p:ph idx="1"/>
          </p:nvPr>
        </p:nvSpPr>
        <p:spPr>
          <a:xfrm>
            <a:off x="287079" y="1825625"/>
            <a:ext cx="11706447" cy="4351338"/>
          </a:xfrm>
        </p:spPr>
        <p:txBody>
          <a:bodyPr/>
          <a:lstStyle/>
          <a:p>
            <a:r>
              <a:rPr lang="en-US" b="0" i="0" dirty="0">
                <a:solidFill>
                  <a:srgbClr val="111111"/>
                </a:solidFill>
                <a:effectLst/>
                <a:latin typeface="SourceSansPro"/>
              </a:rPr>
              <a:t>Smart home appliances come with self-learning skills so they can learn the homeowner’s schedules and make adjustments as needed.                          Smart homes enabled with lighting control allow homeowners to reduce electricity use and benefit from energy-related cost savings.                         Some home automation systems alert the homeowner if any motion is detected in the home when they're away, while others can call the authorities—police or the fire department—in case of imminent situations. Once connected, services such as a smart doorbell, smart security system, and smart appliances are all part of the </a:t>
            </a:r>
            <a:r>
              <a:rPr lang="en-US" b="0" i="0" u="sng" dirty="0">
                <a:solidFill>
                  <a:srgbClr val="2C40D0"/>
                </a:solidFill>
                <a:effectLst/>
                <a:latin typeface="SourceSansPro"/>
                <a:hlinkClick r:id="rId2"/>
              </a:rPr>
              <a:t>internet of things</a:t>
            </a:r>
            <a:r>
              <a:rPr lang="en-US" b="0" i="0" dirty="0">
                <a:solidFill>
                  <a:srgbClr val="111111"/>
                </a:solidFill>
                <a:effectLst/>
                <a:latin typeface="SourceSansPro"/>
              </a:rPr>
              <a:t> (IoT) technology, a network of physical objects that can gather and share electronic information.</a:t>
            </a:r>
            <a:endParaRPr lang="fr-FR" dirty="0"/>
          </a:p>
        </p:txBody>
      </p:sp>
    </p:spTree>
    <p:extLst>
      <p:ext uri="{BB962C8B-B14F-4D97-AF65-F5344CB8AC3E}">
        <p14:creationId xmlns:p14="http://schemas.microsoft.com/office/powerpoint/2010/main" val="749655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ome-Smart-Home">
            <a:extLst>
              <a:ext uri="{FF2B5EF4-FFF2-40B4-BE49-F238E27FC236}">
                <a16:creationId xmlns:a16="http://schemas.microsoft.com/office/drawing/2014/main" id="{DAB7EFD1-ECE8-4793-945C-1DF63C36C7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88"/>
            <a:ext cx="12192000" cy="675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986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ectangle 193">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Smart Home-Systeme werden bei Deutschen vor allem deshalb immer beliebter, weil sie Energieeinsparungen versprechen. (Grafik: Pixabay)">
            <a:extLst>
              <a:ext uri="{FF2B5EF4-FFF2-40B4-BE49-F238E27FC236}">
                <a16:creationId xmlns:a16="http://schemas.microsoft.com/office/drawing/2014/main" id="{F83ED0DD-6AED-4D79-A9DD-3C725B183E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313" b="4703"/>
          <a:stretch/>
        </p:blipFill>
        <p:spPr bwMode="auto">
          <a:xfrm>
            <a:off x="838200" y="754148"/>
            <a:ext cx="10515600" cy="4995575"/>
          </a:xfrm>
          <a:prstGeom prst="rect">
            <a:avLst/>
          </a:prstGeom>
          <a:noFill/>
          <a:extLst>
            <a:ext uri="{909E8E84-426E-40DD-AFC4-6F175D3DCCD1}">
              <a14:hiddenFill xmlns:a14="http://schemas.microsoft.com/office/drawing/2010/main">
                <a:solidFill>
                  <a:srgbClr val="FFFFFF"/>
                </a:solidFill>
              </a14:hiddenFill>
            </a:ext>
          </a:extLst>
        </p:spPr>
      </p:pic>
      <p:cxnSp>
        <p:nvCxnSpPr>
          <p:cNvPr id="195" name="Straight Connector 194">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5084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mart city skyline with wireless communication network icons. Premium Photo">
            <a:extLst>
              <a:ext uri="{FF2B5EF4-FFF2-40B4-BE49-F238E27FC236}">
                <a16:creationId xmlns:a16="http://schemas.microsoft.com/office/drawing/2014/main" id="{81EE1375-57F2-42CA-929D-5CF5CF6BA9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2480" y="555586"/>
            <a:ext cx="9034825" cy="5845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552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EC7823C-FDD6-429C-986C-063FDEBF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0651F5E-0457-4065-ACB2-8B81590C2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050098" flipH="1" flipV="1">
            <a:off x="-160709" y="3977842"/>
            <a:ext cx="7507400" cy="3166385"/>
          </a:xfrm>
          <a:custGeom>
            <a:avLst/>
            <a:gdLst>
              <a:gd name="connsiteX0" fmla="*/ 5497485 w 7507400"/>
              <a:gd name="connsiteY0" fmla="*/ 2912009 h 3166385"/>
              <a:gd name="connsiteX1" fmla="*/ 7034681 w 7507400"/>
              <a:gd name="connsiteY1" fmla="*/ 3151263 h 3166385"/>
              <a:gd name="connsiteX2" fmla="*/ 7137723 w 7507400"/>
              <a:gd name="connsiteY2" fmla="*/ 3166385 h 3166385"/>
              <a:gd name="connsiteX3" fmla="*/ 7507400 w 7507400"/>
              <a:gd name="connsiteY3" fmla="*/ 875071 h 3166385"/>
              <a:gd name="connsiteX4" fmla="*/ 2083578 w 7507400"/>
              <a:gd name="connsiteY4" fmla="*/ 0 h 3166385"/>
              <a:gd name="connsiteX5" fmla="*/ 2023081 w 7507400"/>
              <a:gd name="connsiteY5" fmla="*/ 5468 h 3166385"/>
              <a:gd name="connsiteX6" fmla="*/ 1865374 w 7507400"/>
              <a:gd name="connsiteY6" fmla="*/ 76313 h 3166385"/>
              <a:gd name="connsiteX7" fmla="*/ 1634010 w 7507400"/>
              <a:gd name="connsiteY7" fmla="*/ 119359 h 3166385"/>
              <a:gd name="connsiteX8" fmla="*/ 1388186 w 7507400"/>
              <a:gd name="connsiteY8" fmla="*/ 130121 h 3166385"/>
              <a:gd name="connsiteX9" fmla="*/ 1330344 w 7507400"/>
              <a:gd name="connsiteY9" fmla="*/ 198275 h 3166385"/>
              <a:gd name="connsiteX10" fmla="*/ 1406262 w 7507400"/>
              <a:gd name="connsiteY10" fmla="*/ 270018 h 3166385"/>
              <a:gd name="connsiteX11" fmla="*/ 1521942 w 7507400"/>
              <a:gd name="connsiteY11" fmla="*/ 277191 h 3166385"/>
              <a:gd name="connsiteX12" fmla="*/ 2212420 w 7507400"/>
              <a:gd name="connsiteY12" fmla="*/ 295128 h 3166385"/>
              <a:gd name="connsiteX13" fmla="*/ 0 w 7507400"/>
              <a:gd name="connsiteY13" fmla="*/ 452960 h 3166385"/>
              <a:gd name="connsiteX14" fmla="*/ 300051 w 7507400"/>
              <a:gd name="connsiteY14" fmla="*/ 549813 h 3166385"/>
              <a:gd name="connsiteX15" fmla="*/ 401272 w 7507400"/>
              <a:gd name="connsiteY15" fmla="*/ 815258 h 3166385"/>
              <a:gd name="connsiteX16" fmla="*/ 770008 w 7507400"/>
              <a:gd name="connsiteY16" fmla="*/ 965917 h 3166385"/>
              <a:gd name="connsiteX17" fmla="*/ 1008605 w 7507400"/>
              <a:gd name="connsiteY17" fmla="*/ 1019724 h 3166385"/>
              <a:gd name="connsiteX18" fmla="*/ 1554478 w 7507400"/>
              <a:gd name="connsiteY18" fmla="*/ 1098641 h 3166385"/>
              <a:gd name="connsiteX19" fmla="*/ 1634010 w 7507400"/>
              <a:gd name="connsiteY19" fmla="*/ 1227777 h 3166385"/>
              <a:gd name="connsiteX20" fmla="*/ 1702696 w 7507400"/>
              <a:gd name="connsiteY20" fmla="*/ 1371261 h 3166385"/>
              <a:gd name="connsiteX21" fmla="*/ 1847299 w 7507400"/>
              <a:gd name="connsiteY21" fmla="*/ 1464526 h 3166385"/>
              <a:gd name="connsiteX22" fmla="*/ 723015 w 7507400"/>
              <a:gd name="connsiteY22" fmla="*/ 1450177 h 3166385"/>
              <a:gd name="connsiteX23" fmla="*/ 1991901 w 7507400"/>
              <a:gd name="connsiteY23" fmla="*/ 1751495 h 3166385"/>
              <a:gd name="connsiteX24" fmla="*/ 1879835 w 7507400"/>
              <a:gd name="connsiteY24" fmla="*/ 1869870 h 3166385"/>
              <a:gd name="connsiteX25" fmla="*/ 2573927 w 7507400"/>
              <a:gd name="connsiteY25" fmla="*/ 2031290 h 3166385"/>
              <a:gd name="connsiteX26" fmla="*/ 2201575 w 7507400"/>
              <a:gd name="connsiteY26" fmla="*/ 2049225 h 3166385"/>
              <a:gd name="connsiteX27" fmla="*/ 4367000 w 7507400"/>
              <a:gd name="connsiteY27" fmla="*/ 2723602 h 3166385"/>
              <a:gd name="connsiteX28" fmla="*/ 5497485 w 7507400"/>
              <a:gd name="connsiteY28" fmla="*/ 2912009 h 316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07400" h="3166385">
                <a:moveTo>
                  <a:pt x="5497485" y="2912009"/>
                </a:moveTo>
                <a:cubicBezTo>
                  <a:pt x="6033497" y="2998226"/>
                  <a:pt x="6619155" y="3089592"/>
                  <a:pt x="7034681" y="3151263"/>
                </a:cubicBezTo>
                <a:lnTo>
                  <a:pt x="7137723" y="3166385"/>
                </a:lnTo>
                <a:lnTo>
                  <a:pt x="7507400" y="875071"/>
                </a:lnTo>
                <a:lnTo>
                  <a:pt x="2083578" y="0"/>
                </a:lnTo>
                <a:lnTo>
                  <a:pt x="2023081" y="5468"/>
                </a:lnTo>
                <a:cubicBezTo>
                  <a:pt x="1965692" y="12642"/>
                  <a:pt x="1910562" y="27887"/>
                  <a:pt x="1865374" y="76313"/>
                </a:cubicBezTo>
                <a:cubicBezTo>
                  <a:pt x="1796688" y="151642"/>
                  <a:pt x="1724387" y="162404"/>
                  <a:pt x="1634010" y="119359"/>
                </a:cubicBezTo>
                <a:cubicBezTo>
                  <a:pt x="1554478" y="79900"/>
                  <a:pt x="1467718" y="90662"/>
                  <a:pt x="1388186" y="130121"/>
                </a:cubicBezTo>
                <a:cubicBezTo>
                  <a:pt x="1359266" y="144469"/>
                  <a:pt x="1330344" y="162404"/>
                  <a:pt x="1330344" y="198275"/>
                </a:cubicBezTo>
                <a:cubicBezTo>
                  <a:pt x="1330344" y="248495"/>
                  <a:pt x="1366496" y="262843"/>
                  <a:pt x="1406262" y="270018"/>
                </a:cubicBezTo>
                <a:cubicBezTo>
                  <a:pt x="1442412" y="277191"/>
                  <a:pt x="1485792" y="284366"/>
                  <a:pt x="1521942" y="277191"/>
                </a:cubicBezTo>
                <a:cubicBezTo>
                  <a:pt x="1753307" y="237734"/>
                  <a:pt x="1981057" y="302301"/>
                  <a:pt x="2212420" y="295128"/>
                </a:cubicBezTo>
                <a:cubicBezTo>
                  <a:pt x="1485792" y="449373"/>
                  <a:pt x="751934" y="399154"/>
                  <a:pt x="0" y="452960"/>
                </a:cubicBezTo>
                <a:cubicBezTo>
                  <a:pt x="97608" y="560573"/>
                  <a:pt x="224135" y="470896"/>
                  <a:pt x="300051" y="549813"/>
                </a:cubicBezTo>
                <a:cubicBezTo>
                  <a:pt x="227750" y="714820"/>
                  <a:pt x="256671" y="804497"/>
                  <a:pt x="401272" y="815258"/>
                </a:cubicBezTo>
                <a:cubicBezTo>
                  <a:pt x="542261" y="826019"/>
                  <a:pt x="694093" y="768625"/>
                  <a:pt x="770008" y="965917"/>
                </a:cubicBezTo>
                <a:cubicBezTo>
                  <a:pt x="791699" y="1026898"/>
                  <a:pt x="925458" y="1008963"/>
                  <a:pt x="1008605" y="1019724"/>
                </a:cubicBezTo>
                <a:cubicBezTo>
                  <a:pt x="1189357" y="1044833"/>
                  <a:pt x="1380957" y="1019724"/>
                  <a:pt x="1554478" y="1098641"/>
                </a:cubicBezTo>
                <a:cubicBezTo>
                  <a:pt x="1623165" y="1127337"/>
                  <a:pt x="1670160" y="1148860"/>
                  <a:pt x="1634010" y="1227777"/>
                </a:cubicBezTo>
                <a:cubicBezTo>
                  <a:pt x="1597859" y="1310280"/>
                  <a:pt x="1644855" y="1338976"/>
                  <a:pt x="1702696" y="1371261"/>
                </a:cubicBezTo>
                <a:cubicBezTo>
                  <a:pt x="1746077" y="1396370"/>
                  <a:pt x="1811148" y="1389197"/>
                  <a:pt x="1847299" y="1464526"/>
                </a:cubicBezTo>
                <a:cubicBezTo>
                  <a:pt x="1467717" y="1453764"/>
                  <a:pt x="1098981" y="1392783"/>
                  <a:pt x="723015" y="1450177"/>
                </a:cubicBezTo>
                <a:cubicBezTo>
                  <a:pt x="1135131" y="1593662"/>
                  <a:pt x="1587014" y="1586487"/>
                  <a:pt x="1991901" y="1751495"/>
                </a:cubicBezTo>
                <a:cubicBezTo>
                  <a:pt x="1977441" y="1808889"/>
                  <a:pt x="1883449" y="1783778"/>
                  <a:pt x="1879835" y="1869870"/>
                </a:cubicBezTo>
                <a:cubicBezTo>
                  <a:pt x="2093123" y="1959548"/>
                  <a:pt x="2349794" y="1898566"/>
                  <a:pt x="2573927" y="2031290"/>
                </a:cubicBezTo>
                <a:cubicBezTo>
                  <a:pt x="2443785" y="2092271"/>
                  <a:pt x="2324488" y="1991831"/>
                  <a:pt x="2201575" y="2049225"/>
                </a:cubicBezTo>
                <a:cubicBezTo>
                  <a:pt x="2241342" y="2135316"/>
                  <a:pt x="4041644" y="2666208"/>
                  <a:pt x="4367000" y="2723602"/>
                </a:cubicBezTo>
                <a:cubicBezTo>
                  <a:pt x="4615085" y="2767993"/>
                  <a:pt x="5038048" y="2838109"/>
                  <a:pt x="5497485" y="2912009"/>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re 1">
            <a:extLst>
              <a:ext uri="{FF2B5EF4-FFF2-40B4-BE49-F238E27FC236}">
                <a16:creationId xmlns:a16="http://schemas.microsoft.com/office/drawing/2014/main" id="{7582E93C-52DC-49BD-8A2C-EE8208F94FCF}"/>
              </a:ext>
            </a:extLst>
          </p:cNvPr>
          <p:cNvSpPr>
            <a:spLocks noGrp="1"/>
          </p:cNvSpPr>
          <p:nvPr>
            <p:ph type="title"/>
          </p:nvPr>
        </p:nvSpPr>
        <p:spPr>
          <a:xfrm>
            <a:off x="818708" y="340243"/>
            <a:ext cx="10535092" cy="5699050"/>
          </a:xfrm>
        </p:spPr>
        <p:txBody>
          <a:bodyPr vert="horz" lIns="91440" tIns="45720" rIns="91440" bIns="45720" rtlCol="0" anchor="ctr">
            <a:normAutofit/>
          </a:bodyPr>
          <a:lstStyle/>
          <a:p>
            <a:pPr algn="ctr"/>
            <a:br>
              <a:rPr lang="fr-FR" sz="1800" b="0" i="0" u="none" strike="noStrike" baseline="0" dirty="0">
                <a:solidFill>
                  <a:srgbClr val="000000"/>
                </a:solidFill>
                <a:latin typeface="Arial" panose="020B0604020202020204" pitchFamily="34" charset="0"/>
              </a:rPr>
            </a:br>
            <a:r>
              <a:rPr lang="fr-FR" sz="2400" b="0" i="0" u="none" strike="noStrike" baseline="0" dirty="0">
                <a:solidFill>
                  <a:srgbClr val="000000"/>
                </a:solidFill>
                <a:latin typeface="Arial" panose="020B0604020202020204" pitchFamily="34" charset="0"/>
              </a:rPr>
              <a:t> </a:t>
            </a:r>
            <a:r>
              <a:rPr lang="fr-FR" sz="2400" b="1" i="0" u="none" strike="noStrike" baseline="0" dirty="0" err="1">
                <a:solidFill>
                  <a:srgbClr val="000000"/>
                </a:solidFill>
                <a:latin typeface="Arial" panose="020B0604020202020204" pitchFamily="34" charset="0"/>
              </a:rPr>
              <a:t>What</a:t>
            </a:r>
            <a:r>
              <a:rPr lang="fr-FR" sz="2400" b="1" i="0" u="none" strike="noStrike" baseline="0" dirty="0">
                <a:solidFill>
                  <a:srgbClr val="000000"/>
                </a:solidFill>
                <a:latin typeface="Arial" panose="020B0604020202020204" pitchFamily="34" charset="0"/>
              </a:rPr>
              <a:t> </a:t>
            </a:r>
            <a:r>
              <a:rPr lang="fr-FR" sz="2400" b="1" i="0" u="none" strike="noStrike" baseline="0" dirty="0" err="1">
                <a:solidFill>
                  <a:srgbClr val="000000"/>
                </a:solidFill>
                <a:latin typeface="Arial" panose="020B0604020202020204" pitchFamily="34" charset="0"/>
              </a:rPr>
              <a:t>is</a:t>
            </a:r>
            <a:r>
              <a:rPr lang="fr-FR" sz="2400" b="1" i="0" u="none" strike="noStrike" baseline="0" dirty="0">
                <a:solidFill>
                  <a:srgbClr val="000000"/>
                </a:solidFill>
                <a:latin typeface="Arial" panose="020B0604020202020204" pitchFamily="34" charset="0"/>
              </a:rPr>
              <a:t> Smart City </a:t>
            </a:r>
            <a:br>
              <a:rPr lang="fr-FR" sz="2400" b="1" i="0" u="none" strike="noStrike" baseline="0" dirty="0">
                <a:solidFill>
                  <a:srgbClr val="000000"/>
                </a:solidFill>
                <a:latin typeface="Arial" panose="020B0604020202020204" pitchFamily="34" charset="0"/>
              </a:rPr>
            </a:br>
            <a:br>
              <a:rPr lang="fr-FR" sz="2400" b="0" i="0" u="none" strike="noStrike" baseline="0" dirty="0">
                <a:solidFill>
                  <a:srgbClr val="000000"/>
                </a:solidFill>
                <a:latin typeface="Arial" panose="020B0604020202020204" pitchFamily="34" charset="0"/>
              </a:rPr>
            </a:br>
            <a:r>
              <a:rPr lang="en-US" sz="2400" b="0" i="0" u="none" strike="noStrike" baseline="0" dirty="0">
                <a:solidFill>
                  <a:srgbClr val="000000"/>
                </a:solidFill>
                <a:latin typeface="Arial" panose="020B0604020202020204" pitchFamily="34" charset="0"/>
              </a:rPr>
              <a:t>The first question is what is meant by a ‘smart city’. </a:t>
            </a:r>
            <a:br>
              <a:rPr lang="en-US" sz="2400" b="0" i="0" u="none" strike="noStrike" baseline="0" dirty="0">
                <a:solidFill>
                  <a:srgbClr val="000000"/>
                </a:solidFill>
                <a:latin typeface="Arial" panose="020B0604020202020204" pitchFamily="34" charset="0"/>
              </a:rPr>
            </a:br>
            <a:br>
              <a:rPr lang="en-US" sz="2400" b="0" i="0" u="none" strike="noStrike" baseline="0" dirty="0">
                <a:solidFill>
                  <a:srgbClr val="000000"/>
                </a:solidFill>
                <a:latin typeface="Arial" panose="020B0604020202020204" pitchFamily="34" charset="0"/>
              </a:rPr>
            </a:br>
            <a:r>
              <a:rPr lang="en-US" sz="2400" b="0" i="0" u="none" strike="noStrike" baseline="0" dirty="0">
                <a:solidFill>
                  <a:srgbClr val="000000"/>
                </a:solidFill>
                <a:latin typeface="Arial" panose="020B0604020202020204" pitchFamily="34" charset="0"/>
              </a:rPr>
              <a:t>The answer is, there is no universally accepted definition of a smart city.</a:t>
            </a:r>
            <a:br>
              <a:rPr lang="en-US" sz="2400" b="0" i="0" u="none" strike="noStrike" baseline="0" dirty="0">
                <a:solidFill>
                  <a:srgbClr val="000000"/>
                </a:solidFill>
                <a:latin typeface="Arial" panose="020B0604020202020204" pitchFamily="34" charset="0"/>
              </a:rPr>
            </a:br>
            <a:br>
              <a:rPr lang="en-US" sz="2400" b="0" i="0" u="none" strike="noStrike" baseline="0" dirty="0">
                <a:solidFill>
                  <a:srgbClr val="000000"/>
                </a:solidFill>
                <a:latin typeface="Arial" panose="020B0604020202020204" pitchFamily="34" charset="0"/>
              </a:rPr>
            </a:br>
            <a:r>
              <a:rPr lang="en-US" sz="2400" b="0" i="0" u="none" strike="noStrike" baseline="0" dirty="0">
                <a:solidFill>
                  <a:srgbClr val="000000"/>
                </a:solidFill>
                <a:latin typeface="Arial" panose="020B0604020202020204" pitchFamily="34" charset="0"/>
              </a:rPr>
              <a:t>It means different things to different people. </a:t>
            </a:r>
            <a:br>
              <a:rPr lang="en-US" sz="2400" b="0" i="0" u="none" strike="noStrike" baseline="0" dirty="0">
                <a:solidFill>
                  <a:srgbClr val="000000"/>
                </a:solidFill>
                <a:latin typeface="Arial" panose="020B0604020202020204" pitchFamily="34" charset="0"/>
              </a:rPr>
            </a:br>
            <a:br>
              <a:rPr lang="en-US" sz="2400" b="0" i="0" u="none" strike="noStrike" baseline="0" dirty="0">
                <a:solidFill>
                  <a:srgbClr val="000000"/>
                </a:solidFill>
                <a:latin typeface="Arial" panose="020B0604020202020204" pitchFamily="34" charset="0"/>
              </a:rPr>
            </a:br>
            <a:r>
              <a:rPr lang="en-US" sz="2400" b="0" i="0" u="none" strike="noStrike" baseline="0" dirty="0">
                <a:solidFill>
                  <a:srgbClr val="000000"/>
                </a:solidFill>
                <a:latin typeface="Arial" panose="020B0604020202020204" pitchFamily="34" charset="0"/>
              </a:rPr>
              <a:t>The </a:t>
            </a:r>
            <a:r>
              <a:rPr lang="en-US" sz="2400" b="0" i="0" u="none" strike="noStrike" baseline="0" dirty="0" err="1">
                <a:solidFill>
                  <a:srgbClr val="000000"/>
                </a:solidFill>
                <a:latin typeface="Arial" panose="020B0604020202020204" pitchFamily="34" charset="0"/>
              </a:rPr>
              <a:t>conceptualisation</a:t>
            </a:r>
            <a:r>
              <a:rPr lang="en-US" sz="2400" b="0" i="0" u="none" strike="noStrike" baseline="0" dirty="0">
                <a:solidFill>
                  <a:srgbClr val="000000"/>
                </a:solidFill>
                <a:latin typeface="Arial" panose="020B0604020202020204" pitchFamily="34" charset="0"/>
              </a:rPr>
              <a:t> of Smart City, therefore, varies from city to city and country to country, depending on the level of development, willingness to change and reform, resources and aspirations of the city residents. </a:t>
            </a:r>
            <a:br>
              <a:rPr lang="en-US" sz="2400" b="0" i="0" u="none" strike="noStrike" baseline="0" dirty="0">
                <a:solidFill>
                  <a:srgbClr val="000000"/>
                </a:solidFill>
                <a:latin typeface="Arial" panose="020B0604020202020204" pitchFamily="34" charset="0"/>
              </a:rPr>
            </a:br>
            <a:br>
              <a:rPr lang="en-US" sz="2400" b="0" i="0" u="none" strike="noStrike" baseline="0" dirty="0">
                <a:solidFill>
                  <a:srgbClr val="000000"/>
                </a:solidFill>
                <a:latin typeface="Arial" panose="020B0604020202020204" pitchFamily="34" charset="0"/>
              </a:rPr>
            </a:br>
            <a:r>
              <a:rPr lang="en-US" sz="2400" b="0" i="0" u="none" strike="noStrike" baseline="0" dirty="0">
                <a:solidFill>
                  <a:srgbClr val="000000"/>
                </a:solidFill>
                <a:latin typeface="Arial" panose="020B0604020202020204" pitchFamily="34" charset="0"/>
              </a:rPr>
              <a:t>A smart city would have a different connotation in India than, say, Europe. Even in India, there is no one way of defining a smart city. </a:t>
            </a:r>
            <a:endParaRPr lang="en-US" sz="2400" kern="1200" dirty="0">
              <a:solidFill>
                <a:schemeClr val="tx1"/>
              </a:solidFill>
              <a:latin typeface="+mj-lt"/>
              <a:ea typeface="+mj-ea"/>
              <a:cs typeface="+mj-cs"/>
            </a:endParaRPr>
          </a:p>
        </p:txBody>
      </p:sp>
    </p:spTree>
    <p:extLst>
      <p:ext uri="{BB962C8B-B14F-4D97-AF65-F5344CB8AC3E}">
        <p14:creationId xmlns:p14="http://schemas.microsoft.com/office/powerpoint/2010/main" val="2173899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82E93C-52DC-49BD-8A2C-EE8208F94FCF}"/>
              </a:ext>
            </a:extLst>
          </p:cNvPr>
          <p:cNvSpPr>
            <a:spLocks noGrp="1"/>
          </p:cNvSpPr>
          <p:nvPr>
            <p:ph type="title"/>
          </p:nvPr>
        </p:nvSpPr>
        <p:spPr>
          <a:xfrm>
            <a:off x="818708" y="340243"/>
            <a:ext cx="10535092" cy="5699050"/>
          </a:xfrm>
        </p:spPr>
        <p:txBody>
          <a:bodyPr vert="horz" lIns="91440" tIns="45720" rIns="91440" bIns="45720" rtlCol="0" anchor="ctr">
            <a:normAutofit/>
          </a:bodyPr>
          <a:lstStyle/>
          <a:p>
            <a:pPr algn="just"/>
            <a:br>
              <a:rPr lang="fr-FR" sz="1800" b="0" i="0" u="none" strike="noStrike" baseline="0" dirty="0">
                <a:solidFill>
                  <a:srgbClr val="000000"/>
                </a:solidFill>
                <a:latin typeface="Arial" panose="020B0604020202020204" pitchFamily="34" charset="0"/>
              </a:rPr>
            </a:br>
            <a:r>
              <a:rPr lang="en-US" sz="2800" b="0" i="0" u="none" strike="noStrike" baseline="0" dirty="0">
                <a:solidFill>
                  <a:srgbClr val="000000"/>
                </a:solidFill>
                <a:latin typeface="Arial" panose="020B0604020202020204" pitchFamily="34" charset="0"/>
              </a:rPr>
              <a:t>The picture of a smart city contains a wish list of infrastructure and services that describes his or her level of aspiration. </a:t>
            </a:r>
            <a:br>
              <a:rPr lang="en-US" sz="2800" b="0" i="0" u="none" strike="noStrike" baseline="0" dirty="0">
                <a:solidFill>
                  <a:srgbClr val="000000"/>
                </a:solidFill>
                <a:latin typeface="Arial" panose="020B0604020202020204" pitchFamily="34" charset="0"/>
              </a:rPr>
            </a:br>
            <a:br>
              <a:rPr lang="en-US" sz="2800" b="0" i="0" u="none" strike="noStrike" baseline="0" dirty="0">
                <a:solidFill>
                  <a:srgbClr val="000000"/>
                </a:solidFill>
                <a:latin typeface="Arial" panose="020B0604020202020204" pitchFamily="34" charset="0"/>
              </a:rPr>
            </a:br>
            <a:r>
              <a:rPr lang="en-US" sz="2800" b="0" i="0" u="none" strike="noStrike" baseline="0" dirty="0">
                <a:solidFill>
                  <a:srgbClr val="000000"/>
                </a:solidFill>
                <a:latin typeface="Arial" panose="020B0604020202020204" pitchFamily="34" charset="0"/>
              </a:rPr>
              <a:t>To provide for the aspirations and needs of the citizens, urban planners ideally aim at developing the entire urban eco-system, which is represented by the four pillars of comprehensive development-institutional, physical, social and economic infrastructure. </a:t>
            </a:r>
            <a:endParaRPr lang="en-US" sz="2800" kern="1200" dirty="0">
              <a:solidFill>
                <a:schemeClr val="tx1"/>
              </a:solidFill>
              <a:latin typeface="+mj-lt"/>
              <a:ea typeface="+mj-ea"/>
              <a:cs typeface="+mj-cs"/>
            </a:endParaRPr>
          </a:p>
        </p:txBody>
      </p:sp>
    </p:spTree>
    <p:extLst>
      <p:ext uri="{BB962C8B-B14F-4D97-AF65-F5344CB8AC3E}">
        <p14:creationId xmlns:p14="http://schemas.microsoft.com/office/powerpoint/2010/main" val="1356134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82E93C-52DC-49BD-8A2C-EE8208F94FCF}"/>
              </a:ext>
            </a:extLst>
          </p:cNvPr>
          <p:cNvSpPr>
            <a:spLocks noGrp="1"/>
          </p:cNvSpPr>
          <p:nvPr>
            <p:ph type="title"/>
          </p:nvPr>
        </p:nvSpPr>
        <p:spPr>
          <a:xfrm>
            <a:off x="818708" y="340243"/>
            <a:ext cx="10535092" cy="5699050"/>
          </a:xfrm>
        </p:spPr>
        <p:txBody>
          <a:bodyPr vert="horz" lIns="91440" tIns="45720" rIns="91440" bIns="45720" rtlCol="0" anchor="ctr">
            <a:normAutofit/>
          </a:bodyPr>
          <a:lstStyle/>
          <a:p>
            <a:pPr algn="just"/>
            <a:br>
              <a:rPr lang="fr-FR" sz="1800" b="0" i="0" u="none" strike="noStrike" baseline="0" dirty="0">
                <a:solidFill>
                  <a:srgbClr val="000000"/>
                </a:solidFill>
                <a:latin typeface="Arial" panose="020B0604020202020204" pitchFamily="34" charset="0"/>
              </a:rPr>
            </a:br>
            <a:r>
              <a:rPr lang="en-US" sz="2800" b="0" i="0" u="none" strike="noStrike" baseline="0" dirty="0">
                <a:solidFill>
                  <a:srgbClr val="000000"/>
                </a:solidFill>
                <a:latin typeface="Arial" panose="020B0604020202020204" pitchFamily="34" charset="0"/>
              </a:rPr>
              <a:t>In the approach of the Smart Cities Mission, the objective is to promote cities that provide core infrastructure and give a </a:t>
            </a:r>
            <a:r>
              <a:rPr lang="en-US" sz="2800" b="0" i="0" u="sng" strike="noStrike" baseline="0" dirty="0">
                <a:solidFill>
                  <a:srgbClr val="000000"/>
                </a:solidFill>
                <a:latin typeface="Arial" panose="020B0604020202020204" pitchFamily="34" charset="0"/>
              </a:rPr>
              <a:t>decent quality of life to its citizens, </a:t>
            </a:r>
            <a:r>
              <a:rPr lang="en-US" sz="2800" b="0" i="0" u="none" strike="noStrike" baseline="0" dirty="0">
                <a:solidFill>
                  <a:srgbClr val="000000"/>
                </a:solidFill>
                <a:latin typeface="Arial" panose="020B0604020202020204" pitchFamily="34" charset="0"/>
              </a:rPr>
              <a:t>a </a:t>
            </a:r>
            <a:r>
              <a:rPr lang="en-US" sz="2800" b="0" i="0" u="sng" strike="noStrike" baseline="0" dirty="0">
                <a:solidFill>
                  <a:srgbClr val="000000"/>
                </a:solidFill>
                <a:latin typeface="Arial" panose="020B0604020202020204" pitchFamily="34" charset="0"/>
              </a:rPr>
              <a:t>clean and sustainable environment </a:t>
            </a:r>
            <a:r>
              <a:rPr lang="en-US" sz="2800" b="0" i="0" u="none" strike="noStrike" baseline="0" dirty="0">
                <a:solidFill>
                  <a:srgbClr val="000000"/>
                </a:solidFill>
                <a:latin typeface="Arial" panose="020B0604020202020204" pitchFamily="34" charset="0"/>
              </a:rPr>
              <a:t>and </a:t>
            </a:r>
            <a:r>
              <a:rPr lang="en-US" sz="2800" b="0" i="0" u="sng" strike="noStrike" baseline="0" dirty="0">
                <a:solidFill>
                  <a:srgbClr val="000000"/>
                </a:solidFill>
                <a:latin typeface="Arial" panose="020B0604020202020204" pitchFamily="34" charset="0"/>
              </a:rPr>
              <a:t>application of ‘Smart’ Solutions</a:t>
            </a:r>
            <a:r>
              <a:rPr lang="en-US" sz="2800" b="0" i="0" u="none" strike="noStrike" baseline="0" dirty="0">
                <a:solidFill>
                  <a:srgbClr val="000000"/>
                </a:solidFill>
                <a:latin typeface="Arial" panose="020B0604020202020204" pitchFamily="34" charset="0"/>
              </a:rPr>
              <a:t>. The focus is on sustainable and inclusive development and the idea is to look at compact areas, create a </a:t>
            </a:r>
            <a:r>
              <a:rPr lang="en-US" sz="2800" b="1" i="0" u="none" strike="noStrike" baseline="0" dirty="0">
                <a:solidFill>
                  <a:srgbClr val="000000"/>
                </a:solidFill>
                <a:latin typeface="Arial" panose="020B0604020202020204" pitchFamily="34" charset="0"/>
              </a:rPr>
              <a:t>replicable model which will act like a light house to other aspiring cities </a:t>
            </a:r>
            <a:endParaRPr lang="en-US" sz="2800" kern="1200" dirty="0">
              <a:solidFill>
                <a:schemeClr val="tx1"/>
              </a:solidFill>
              <a:latin typeface="+mj-lt"/>
              <a:ea typeface="+mj-ea"/>
              <a:cs typeface="+mj-cs"/>
            </a:endParaRPr>
          </a:p>
        </p:txBody>
      </p:sp>
    </p:spTree>
    <p:extLst>
      <p:ext uri="{BB962C8B-B14F-4D97-AF65-F5344CB8AC3E}">
        <p14:creationId xmlns:p14="http://schemas.microsoft.com/office/powerpoint/2010/main" val="3697306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17AF7FC-3740-4405-A4DE-4D7E134C5825}"/>
              </a:ext>
            </a:extLst>
          </p:cNvPr>
          <p:cNvSpPr>
            <a:spLocks noGrp="1"/>
          </p:cNvSpPr>
          <p:nvPr>
            <p:ph idx="1"/>
          </p:nvPr>
        </p:nvSpPr>
        <p:spPr>
          <a:xfrm>
            <a:off x="838200" y="457200"/>
            <a:ext cx="10515600" cy="5719763"/>
          </a:xfrm>
        </p:spPr>
        <p:txBody>
          <a:bodyPr>
            <a:normAutofit/>
          </a:bodyPr>
          <a:lstStyle/>
          <a:p>
            <a:r>
              <a:rPr lang="en-US" sz="2400" b="0" i="0" u="none" strike="noStrike" baseline="0" dirty="0">
                <a:solidFill>
                  <a:srgbClr val="000000"/>
                </a:solidFill>
                <a:latin typeface="Arial" panose="020B0604020202020204" pitchFamily="34" charset="0"/>
              </a:rPr>
              <a:t>The core infrastructure elements in a smart city would include: </a:t>
            </a:r>
          </a:p>
          <a:p>
            <a:r>
              <a:rPr lang="fr-FR" sz="2400" b="0" i="0" u="none" strike="noStrike" baseline="0" dirty="0" err="1">
                <a:solidFill>
                  <a:srgbClr val="000000"/>
                </a:solidFill>
                <a:latin typeface="Arial" panose="020B0604020202020204" pitchFamily="34" charset="0"/>
              </a:rPr>
              <a:t>adequate</a:t>
            </a:r>
            <a:r>
              <a:rPr lang="fr-FR" sz="2400" b="0" i="0" u="none" strike="noStrike" baseline="0" dirty="0">
                <a:solidFill>
                  <a:srgbClr val="000000"/>
                </a:solidFill>
                <a:latin typeface="Arial" panose="020B0604020202020204" pitchFamily="34" charset="0"/>
              </a:rPr>
              <a:t> water </a:t>
            </a:r>
            <a:r>
              <a:rPr lang="fr-FR" sz="2400" b="0" i="0" u="none" strike="noStrike" baseline="0" dirty="0" err="1">
                <a:solidFill>
                  <a:srgbClr val="000000"/>
                </a:solidFill>
                <a:latin typeface="Arial" panose="020B0604020202020204" pitchFamily="34" charset="0"/>
              </a:rPr>
              <a:t>supply</a:t>
            </a:r>
            <a:r>
              <a:rPr lang="fr-FR" sz="2400" b="0" i="0" u="none" strike="noStrike" baseline="0" dirty="0">
                <a:solidFill>
                  <a:srgbClr val="000000"/>
                </a:solidFill>
                <a:latin typeface="Arial" panose="020B0604020202020204" pitchFamily="34" charset="0"/>
              </a:rPr>
              <a:t>, </a:t>
            </a:r>
          </a:p>
          <a:p>
            <a:r>
              <a:rPr lang="fr-FR" sz="2400" b="0" i="0" u="none" strike="noStrike" baseline="0" dirty="0" err="1">
                <a:solidFill>
                  <a:srgbClr val="000000"/>
                </a:solidFill>
                <a:latin typeface="Arial" panose="020B0604020202020204" pitchFamily="34" charset="0"/>
              </a:rPr>
              <a:t>assured</a:t>
            </a:r>
            <a:r>
              <a:rPr lang="fr-FR" sz="2400" b="0" i="0" u="none" strike="noStrike" baseline="0" dirty="0">
                <a:solidFill>
                  <a:srgbClr val="000000"/>
                </a:solidFill>
                <a:latin typeface="Arial" panose="020B0604020202020204" pitchFamily="34" charset="0"/>
              </a:rPr>
              <a:t> </a:t>
            </a:r>
            <a:r>
              <a:rPr lang="fr-FR" sz="2400" b="0" i="0" u="none" strike="noStrike" baseline="0" dirty="0" err="1">
                <a:solidFill>
                  <a:srgbClr val="000000"/>
                </a:solidFill>
                <a:latin typeface="Arial" panose="020B0604020202020204" pitchFamily="34" charset="0"/>
              </a:rPr>
              <a:t>electricity</a:t>
            </a:r>
            <a:r>
              <a:rPr lang="fr-FR" sz="2400" b="0" i="0" u="none" strike="noStrike" baseline="0" dirty="0">
                <a:solidFill>
                  <a:srgbClr val="000000"/>
                </a:solidFill>
                <a:latin typeface="Arial" panose="020B0604020202020204" pitchFamily="34" charset="0"/>
              </a:rPr>
              <a:t> </a:t>
            </a:r>
            <a:r>
              <a:rPr lang="fr-FR" sz="2400" b="0" i="0" u="none" strike="noStrike" baseline="0" dirty="0" err="1">
                <a:solidFill>
                  <a:srgbClr val="000000"/>
                </a:solidFill>
                <a:latin typeface="Arial" panose="020B0604020202020204" pitchFamily="34" charset="0"/>
              </a:rPr>
              <a:t>supply</a:t>
            </a:r>
            <a:r>
              <a:rPr lang="fr-FR" sz="2400" b="0" i="0" u="none" strike="noStrike" baseline="0" dirty="0">
                <a:solidFill>
                  <a:srgbClr val="000000"/>
                </a:solidFill>
                <a:latin typeface="Arial" panose="020B0604020202020204" pitchFamily="34" charset="0"/>
              </a:rPr>
              <a:t>, </a:t>
            </a:r>
          </a:p>
          <a:p>
            <a:r>
              <a:rPr lang="en-US" sz="2400" b="0" i="0" u="none" strike="noStrike" baseline="0" dirty="0">
                <a:solidFill>
                  <a:srgbClr val="000000"/>
                </a:solidFill>
                <a:latin typeface="Arial" panose="020B0604020202020204" pitchFamily="34" charset="0"/>
              </a:rPr>
              <a:t>sanitation, including solid waste management, iv. efficient urban mobility and public transport, </a:t>
            </a:r>
          </a:p>
          <a:p>
            <a:r>
              <a:rPr lang="en-US" sz="2400" b="0" i="0" u="none" strike="noStrike" baseline="0" dirty="0">
                <a:solidFill>
                  <a:srgbClr val="000000"/>
                </a:solidFill>
                <a:latin typeface="Arial" panose="020B0604020202020204" pitchFamily="34" charset="0"/>
              </a:rPr>
              <a:t>affordable housing, especially for the poor, vi. robust IT connectivity and digitalization, </a:t>
            </a:r>
          </a:p>
          <a:p>
            <a:r>
              <a:rPr lang="en-US" sz="2400" b="0" i="0" u="none" strike="noStrike" baseline="0" dirty="0">
                <a:solidFill>
                  <a:srgbClr val="000000"/>
                </a:solidFill>
                <a:latin typeface="Arial" panose="020B0604020202020204" pitchFamily="34" charset="0"/>
              </a:rPr>
              <a:t>good governance, especially e-Governance and citizen participation, viii. sustainable environment, </a:t>
            </a:r>
          </a:p>
          <a:p>
            <a:r>
              <a:rPr lang="en-US" sz="2400" b="0" i="0" u="none" strike="noStrike" baseline="0" dirty="0">
                <a:solidFill>
                  <a:srgbClr val="000000"/>
                </a:solidFill>
                <a:latin typeface="Arial" panose="020B0604020202020204" pitchFamily="34" charset="0"/>
              </a:rPr>
              <a:t>safety and security of citizens, particularly women, children and the elderly, and </a:t>
            </a:r>
          </a:p>
          <a:p>
            <a:r>
              <a:rPr lang="fr-FR" sz="2400" b="0" i="0" u="none" strike="noStrike" baseline="0" dirty="0" err="1">
                <a:solidFill>
                  <a:srgbClr val="000000"/>
                </a:solidFill>
                <a:latin typeface="Arial" panose="020B0604020202020204" pitchFamily="34" charset="0"/>
              </a:rPr>
              <a:t>health</a:t>
            </a:r>
            <a:r>
              <a:rPr lang="fr-FR" sz="2400" b="0" i="0" u="none" strike="noStrike" baseline="0" dirty="0">
                <a:solidFill>
                  <a:srgbClr val="000000"/>
                </a:solidFill>
                <a:latin typeface="Arial" panose="020B0604020202020204" pitchFamily="34" charset="0"/>
              </a:rPr>
              <a:t> and </a:t>
            </a:r>
            <a:r>
              <a:rPr lang="fr-FR" sz="2400" b="0" i="0" u="none" strike="noStrike" baseline="0" dirty="0" err="1">
                <a:solidFill>
                  <a:srgbClr val="000000"/>
                </a:solidFill>
                <a:latin typeface="Arial" panose="020B0604020202020204" pitchFamily="34" charset="0"/>
              </a:rPr>
              <a:t>education</a:t>
            </a:r>
            <a:r>
              <a:rPr lang="fr-FR" sz="2400" b="0" i="0" u="none" strike="noStrike" baseline="0" dirty="0">
                <a:solidFill>
                  <a:srgbClr val="000000"/>
                </a:solidFill>
                <a:latin typeface="Arial" panose="020B0604020202020204" pitchFamily="34" charset="0"/>
              </a:rPr>
              <a:t>. </a:t>
            </a:r>
            <a:endParaRPr lang="fr-FR" sz="2400" dirty="0"/>
          </a:p>
        </p:txBody>
      </p:sp>
    </p:spTree>
    <p:extLst>
      <p:ext uri="{BB962C8B-B14F-4D97-AF65-F5344CB8AC3E}">
        <p14:creationId xmlns:p14="http://schemas.microsoft.com/office/powerpoint/2010/main" val="2190824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841C579-DF0B-416C-ADFB-A237F9500EC8}"/>
              </a:ext>
            </a:extLst>
          </p:cNvPr>
          <p:cNvPicPr>
            <a:picLocks noChangeAspect="1"/>
          </p:cNvPicPr>
          <p:nvPr/>
        </p:nvPicPr>
        <p:blipFill>
          <a:blip r:embed="rId2"/>
          <a:stretch>
            <a:fillRect/>
          </a:stretch>
        </p:blipFill>
        <p:spPr>
          <a:xfrm>
            <a:off x="1371600" y="54428"/>
            <a:ext cx="9197518" cy="6569655"/>
          </a:xfrm>
          <a:prstGeom prst="rect">
            <a:avLst/>
          </a:prstGeom>
        </p:spPr>
      </p:pic>
    </p:spTree>
    <p:extLst>
      <p:ext uri="{BB962C8B-B14F-4D97-AF65-F5344CB8AC3E}">
        <p14:creationId xmlns:p14="http://schemas.microsoft.com/office/powerpoint/2010/main" val="3234504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39CDAB2-6074-4A55-BCF4-0D7717B20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9379" y="706425"/>
            <a:ext cx="7187550" cy="4782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504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8" name="Rectangle 7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63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7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6" name="Picture 8">
            <a:extLst>
              <a:ext uri="{FF2B5EF4-FFF2-40B4-BE49-F238E27FC236}">
                <a16:creationId xmlns:a16="http://schemas.microsoft.com/office/drawing/2014/main" id="{BBF2CDCB-8A82-40F0-9CB9-64C81E8011E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852678"/>
            <a:ext cx="10905066" cy="5152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58934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712</Words>
  <Application>Microsoft Office PowerPoint</Application>
  <PresentationFormat>Grand écran</PresentationFormat>
  <Paragraphs>25</Paragraphs>
  <Slides>16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Arial</vt:lpstr>
      <vt:lpstr>Cabin-semi-bold</vt:lpstr>
      <vt:lpstr>Calibri</vt:lpstr>
      <vt:lpstr>Calibri Light</vt:lpstr>
      <vt:lpstr>SourceSansPro</vt:lpstr>
      <vt:lpstr>Thème Office</vt:lpstr>
      <vt:lpstr>SMART CITY AND CONNECTED LIFE</vt:lpstr>
      <vt:lpstr>Présentation PowerPoint</vt:lpstr>
      <vt:lpstr>  What is Smart City   The first question is what is meant by a ‘smart city’.   The answer is, there is no universally accepted definition of a smart city.  It means different things to different people.   The conceptualisation of Smart City, therefore, varies from city to city and country to country, depending on the level of development, willingness to change and reform, resources and aspirations of the city residents.   A smart city would have a different connotation in India than, say, Europe. Even in India, there is no one way of defining a smart city. </vt:lpstr>
      <vt:lpstr> The picture of a smart city contains a wish list of infrastructure and services that describes his or her level of aspiration.   To provide for the aspirations and needs of the citizens, urban planners ideally aim at developing the entire urban eco-system, which is represented by the four pillars of comprehensive development-institutional, physical, social and economic infrastructure. </vt:lpstr>
      <vt:lpstr> In the approach of the Smart Cities Mission, the objective is to promote cities that provide core infrastructure and give a decent quality of life to its citizens, a clean and sustainable environment and application of ‘Smart’ Solutions. The focus is on sustainable and inclusive development and the idea is to look at compact areas, create a replicable model which will act like a light house to other aspiring cities </vt:lpstr>
      <vt:lpstr>Présentation PowerPoint</vt:lpstr>
      <vt:lpstr>Présentation PowerPoint</vt:lpstr>
      <vt:lpstr>Présentation PowerPoint</vt:lpstr>
      <vt:lpstr>Présentation PowerPoint</vt:lpstr>
      <vt:lpstr>Présentation PowerPoint</vt:lpstr>
      <vt:lpstr>WHAT ABOUT THE SMART HOME</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CITY AND CONNECTED LIFE</dc:title>
  <dc:creator>Didier Hochet</dc:creator>
  <cp:lastModifiedBy>Didier Hochet</cp:lastModifiedBy>
  <cp:revision>6</cp:revision>
  <dcterms:created xsi:type="dcterms:W3CDTF">2021-06-03T07:41:53Z</dcterms:created>
  <dcterms:modified xsi:type="dcterms:W3CDTF">2021-06-03T08:39:08Z</dcterms:modified>
</cp:coreProperties>
</file>