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3174C-552E-4E3E-800D-CA9D7F3D6949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BCEC-D2BE-4498-842C-A6F6B5C79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4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BCEC-D2BE-4498-842C-A6F6B5C791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53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916416" cy="22859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Smart City </a:t>
            </a:r>
            <a:br>
              <a:rPr lang="tr-TR" dirty="0" smtClean="0"/>
            </a:br>
            <a:r>
              <a:rPr lang="tr-TR" dirty="0" smtClean="0"/>
              <a:t>MEHMET NURİ KÜÇÜKKÖYLÜ RELIGIOUS VOCATIONAL SECONDARY SCHOOL</a:t>
            </a:r>
            <a:endParaRPr lang="tr-TR" dirty="0"/>
          </a:p>
        </p:txBody>
      </p:sp>
      <p:pic>
        <p:nvPicPr>
          <p:cNvPr id="4098" name="Picture 2" descr="C:\Users\LENOVO\Desktop\c38d7e464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258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erasmu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2608"/>
            <a:ext cx="5122367" cy="14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What</a:t>
            </a:r>
            <a:r>
              <a:rPr lang="tr-TR" dirty="0" smtClean="0"/>
              <a:t> is a SMART City?</a:t>
            </a:r>
            <a:br>
              <a:rPr lang="tr-TR" dirty="0" smtClean="0"/>
            </a:br>
            <a:r>
              <a:rPr lang="en-US" sz="3600" dirty="0" smtClean="0"/>
              <a:t> </a:t>
            </a:r>
            <a:r>
              <a:rPr lang="tr-TR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smart city is a city that </a:t>
            </a:r>
            <a:r>
              <a:rPr lang="en-US" sz="3600" b="1" dirty="0"/>
              <a:t>uses technology to provide services and solve city problems</a:t>
            </a:r>
            <a:r>
              <a:rPr lang="en-US" sz="3600" dirty="0"/>
              <a:t>. A smart city does things like improve transportation and accessibility, improve social services, promote sustainability, and give its citizens a </a:t>
            </a:r>
            <a:r>
              <a:rPr lang="en-US" sz="3600" dirty="0" smtClean="0"/>
              <a:t>voice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 descr="C:\Users\LENOVO\Desktop\akillikent-altigen-800x376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5472608" cy="2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</a:t>
            </a:r>
            <a:r>
              <a:rPr lang="en-US" b="1" dirty="0"/>
              <a:t> main goals</a:t>
            </a:r>
            <a:r>
              <a:rPr lang="en-US" dirty="0"/>
              <a:t> of a smart city are to improve policy efficiency, reduce waste and inconvenience, improve social and economic quality, and maximize social inclusion.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pic>
        <p:nvPicPr>
          <p:cNvPr id="2050" name="Picture 2" descr="C:\Users\LENOVO\Desktop\city-lights-night-rooftop-1024x68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5608"/>
            <a:ext cx="7848872" cy="25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156" y="688975"/>
            <a:ext cx="7405688" cy="5437188"/>
          </a:xfrm>
        </p:spPr>
        <p:txBody>
          <a:bodyPr rtlCol="0" anchor="ctr">
            <a:normAutofit/>
          </a:bodyPr>
          <a:lstStyle/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city isn’t smart because it uses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technology,</a:t>
            </a: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city is smart because it uses technology </a:t>
            </a: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its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citizens’ lives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4537216" y="3476856"/>
            <a:ext cx="2209800" cy="744621"/>
          </a:xfrm>
          <a:prstGeom prst="round2SameRect">
            <a:avLst>
              <a:gd name="adj1" fmla="val 46970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balanced" dir="t"/>
          </a:scene3d>
          <a:sp3d>
            <a:bevelT w="0" h="228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9" name="Rounded Rectangle 8"/>
          <p:cNvSpPr/>
          <p:nvPr/>
        </p:nvSpPr>
        <p:spPr>
          <a:xfrm>
            <a:off x="5413516" y="3845383"/>
            <a:ext cx="457200" cy="951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3234328" y="2774123"/>
            <a:ext cx="2209800" cy="416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balanced" dir="t">
              <a:rot lat="0" lon="0" rev="4320000"/>
            </a:lightRig>
          </a:scene3d>
          <a:sp3d>
            <a:bevelT w="0" h="228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" name="Round Same Side Corner Rectangle 6"/>
          <p:cNvSpPr/>
          <p:nvPr/>
        </p:nvSpPr>
        <p:spPr>
          <a:xfrm>
            <a:off x="1927941" y="5456523"/>
            <a:ext cx="2209800" cy="8128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balanced" dir="t"/>
          </a:scene3d>
          <a:sp3d>
            <a:bevelT w="0" h="228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" name="Oval 7"/>
          <p:cNvSpPr/>
          <p:nvPr/>
        </p:nvSpPr>
        <p:spPr>
          <a:xfrm>
            <a:off x="2852732" y="5622778"/>
            <a:ext cx="360218" cy="4802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4" name="Rectangle 73"/>
          <p:cNvSpPr/>
          <p:nvPr/>
        </p:nvSpPr>
        <p:spPr>
          <a:xfrm>
            <a:off x="3234328" y="2469323"/>
            <a:ext cx="2209800" cy="4165600"/>
          </a:xfrm>
          <a:prstGeom prst="rect">
            <a:avLst/>
          </a:prstGeom>
          <a:solidFill>
            <a:schemeClr val="tx1">
              <a:lumMod val="60000"/>
              <a:lumOff val="40000"/>
              <a:alpha val="80000"/>
            </a:schemeClr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1" name="Rectangle 20"/>
          <p:cNvSpPr/>
          <p:nvPr/>
        </p:nvSpPr>
        <p:spPr>
          <a:xfrm>
            <a:off x="3788323" y="3549559"/>
            <a:ext cx="737582" cy="98344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3788323" y="3226290"/>
            <a:ext cx="737582" cy="983443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3644194" y="4941834"/>
            <a:ext cx="737582" cy="98344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0" name="Rectangle 39"/>
          <p:cNvSpPr/>
          <p:nvPr/>
        </p:nvSpPr>
        <p:spPr>
          <a:xfrm>
            <a:off x="3644194" y="4618565"/>
            <a:ext cx="737582" cy="983443"/>
          </a:xfrm>
          <a:prstGeom prst="rect">
            <a:avLst/>
          </a:prstGeom>
          <a:solidFill>
            <a:schemeClr val="accent4">
              <a:alpha val="74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3644194" y="4310666"/>
            <a:ext cx="737582" cy="98344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55" y="4510892"/>
            <a:ext cx="293754" cy="5543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9500000" lon="3000000" rev="18000000"/>
            </a:camera>
            <a:lightRig rig="threePt" dir="t"/>
          </a:scene3d>
        </p:spPr>
      </p:pic>
      <p:sp>
        <p:nvSpPr>
          <p:cNvPr id="76" name="Rounded Rectangle 75"/>
          <p:cNvSpPr/>
          <p:nvPr/>
        </p:nvSpPr>
        <p:spPr>
          <a:xfrm>
            <a:off x="4371832" y="3579277"/>
            <a:ext cx="1600200" cy="266681"/>
          </a:xfrm>
          <a:prstGeom prst="roundRect">
            <a:avLst>
              <a:gd name="adj" fmla="val 50000"/>
            </a:avLst>
          </a:prstGeom>
          <a:solidFill>
            <a:schemeClr val="tx1">
              <a:alpha val="71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7" name="Rounded Rectangle 76"/>
          <p:cNvSpPr/>
          <p:nvPr/>
        </p:nvSpPr>
        <p:spPr>
          <a:xfrm>
            <a:off x="4371832" y="3338550"/>
            <a:ext cx="1600200" cy="266681"/>
          </a:xfrm>
          <a:prstGeom prst="roundRect">
            <a:avLst>
              <a:gd name="adj" fmla="val 50000"/>
            </a:avLst>
          </a:prstGeom>
          <a:solidFill>
            <a:schemeClr val="bg2">
              <a:alpha val="74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0" name="Rectangle 19"/>
          <p:cNvSpPr/>
          <p:nvPr/>
        </p:nvSpPr>
        <p:spPr>
          <a:xfrm>
            <a:off x="3788323" y="2918392"/>
            <a:ext cx="737582" cy="98344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931194" y="2632076"/>
            <a:ext cx="716756" cy="955675"/>
            <a:chOff x="2021529" y="1691574"/>
            <a:chExt cx="716642" cy="716642"/>
          </a:xfrm>
        </p:grpSpPr>
        <p:sp>
          <p:nvSpPr>
            <p:cNvPr id="75" name="Oval 12"/>
            <p:cNvSpPr>
              <a:spLocks noChangeArrowheads="1"/>
            </p:cNvSpPr>
            <p:nvPr/>
          </p:nvSpPr>
          <p:spPr bwMode="auto">
            <a:xfrm>
              <a:off x="2021529" y="1691574"/>
              <a:ext cx="716642" cy="716642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pic>
          <p:nvPicPr>
            <p:cNvPr id="31781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7558" y="1838352"/>
              <a:ext cx="324586" cy="459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-28575" y="2305050"/>
            <a:ext cx="20466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By 2050, 75% of the world’s population will live in cities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613016" y="6083295"/>
            <a:ext cx="381000" cy="111367"/>
          </a:xfrm>
          <a:prstGeom prst="round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  <a:scene3d>
            <a:camera prst="obliqueBottomLeft">
              <a:rot lat="20640000" lon="19560000" rev="213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2" name="Rounded Rectangle 81"/>
          <p:cNvSpPr/>
          <p:nvPr/>
        </p:nvSpPr>
        <p:spPr>
          <a:xfrm>
            <a:off x="2241785" y="5848834"/>
            <a:ext cx="381000" cy="111367"/>
          </a:xfrm>
          <a:prstGeom prst="round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  <a:scene3d>
            <a:camera prst="obliqueBottomLeft">
              <a:rot lat="20640000" lon="19560000" rev="213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3" name="Rounded Rectangle 82"/>
          <p:cNvSpPr/>
          <p:nvPr/>
        </p:nvSpPr>
        <p:spPr>
          <a:xfrm>
            <a:off x="2972524" y="6322967"/>
            <a:ext cx="381000" cy="111367"/>
          </a:xfrm>
          <a:prstGeom prst="round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  <a:scene3d>
            <a:camera prst="obliqueBottomLeft">
              <a:rot lat="20640000" lon="19560000" rev="213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cxnSp>
        <p:nvCxnSpPr>
          <p:cNvPr id="11" name="Straight Connector 10"/>
          <p:cNvCxnSpPr>
            <a:stCxn id="75" idx="5"/>
          </p:cNvCxnSpPr>
          <p:nvPr/>
        </p:nvCxnSpPr>
        <p:spPr>
          <a:xfrm>
            <a:off x="2541985" y="3448051"/>
            <a:ext cx="1225153" cy="1185863"/>
          </a:xfrm>
          <a:prstGeom prst="line">
            <a:avLst/>
          </a:prstGeom>
          <a:ln w="9525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62350" y="1400176"/>
            <a:ext cx="716756" cy="955675"/>
            <a:chOff x="3653503" y="767936"/>
            <a:chExt cx="716642" cy="716642"/>
          </a:xfrm>
        </p:grpSpPr>
        <p:sp>
          <p:nvSpPr>
            <p:cNvPr id="31778" name="Oval 12"/>
            <p:cNvSpPr>
              <a:spLocks noChangeArrowheads="1"/>
            </p:cNvSpPr>
            <p:nvPr/>
          </p:nvSpPr>
          <p:spPr bwMode="auto">
            <a:xfrm>
              <a:off x="3653503" y="767936"/>
              <a:ext cx="716642" cy="71664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 sz="3200">
                <a:latin typeface="Calibri" pitchFamily="34" charset="0"/>
              </a:endParaRPr>
            </a:p>
          </p:txBody>
        </p:sp>
        <p:pic>
          <p:nvPicPr>
            <p:cNvPr id="31779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4739" y="939220"/>
              <a:ext cx="434170" cy="42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838" y="3137418"/>
            <a:ext cx="434170" cy="5603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</p:pic>
      <p:cxnSp>
        <p:nvCxnSpPr>
          <p:cNvPr id="87" name="Straight Connector 86"/>
          <p:cNvCxnSpPr/>
          <p:nvPr/>
        </p:nvCxnSpPr>
        <p:spPr>
          <a:xfrm>
            <a:off x="3919538" y="2354263"/>
            <a:ext cx="3572" cy="887412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060031" y="1023938"/>
            <a:ext cx="23110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Today 3.6 billion people live in cities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205538" y="2397126"/>
            <a:ext cx="716756" cy="955675"/>
            <a:chOff x="6296895" y="1515673"/>
            <a:chExt cx="716642" cy="716642"/>
          </a:xfrm>
        </p:grpSpPr>
        <p:sp>
          <p:nvSpPr>
            <p:cNvPr id="31776" name="Oval 12"/>
            <p:cNvSpPr>
              <a:spLocks noChangeArrowheads="1"/>
            </p:cNvSpPr>
            <p:nvPr/>
          </p:nvSpPr>
          <p:spPr bwMode="auto">
            <a:xfrm>
              <a:off x="6296895" y="1515673"/>
              <a:ext cx="716642" cy="716642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 sz="3200">
                <a:latin typeface="Calibri" pitchFamily="34" charset="0"/>
              </a:endParaRPr>
            </a:p>
          </p:txBody>
        </p:sp>
        <p:pic>
          <p:nvPicPr>
            <p:cNvPr id="31777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61478" y="1660406"/>
              <a:ext cx="407554" cy="4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6665119" y="2173289"/>
            <a:ext cx="2550319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Up to 80 billion connected objects by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tr-TR" alt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5354241" y="3098800"/>
            <a:ext cx="892969" cy="420688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4" name="TextBox 33"/>
          <p:cNvSpPr txBox="1">
            <a:spLocks noChangeArrowheads="1"/>
          </p:cNvSpPr>
          <p:nvPr/>
        </p:nvSpPr>
        <p:spPr bwMode="auto">
          <a:xfrm>
            <a:off x="1327547" y="119064"/>
            <a:ext cx="63960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Why we focus today on smart 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cities?</a:t>
            </a:r>
            <a:endParaRPr lang="tr-TR" alt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Calibri" pitchFamily="34" charset="0"/>
            </a:endParaRPr>
          </a:p>
        </p:txBody>
      </p:sp>
      <p:pic>
        <p:nvPicPr>
          <p:cNvPr id="31775" name="Picture 2" descr="D:\PC-docs\desktop\Smart City Future Perspectives\20151203 Energy_Build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82950">
            <a:off x="4600575" y="3895725"/>
            <a:ext cx="825104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0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9" dur="6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18" dur="6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24" dur="6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47" dur="6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53" dur="6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76" dur="6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8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Components </a:t>
            </a:r>
            <a:r>
              <a:rPr lang="tr-TR" dirty="0" err="1" smtClean="0"/>
              <a:t>that</a:t>
            </a:r>
            <a:r>
              <a:rPr lang="tr-TR" dirty="0" smtClean="0"/>
              <a:t> define </a:t>
            </a: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mobility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economy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government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075" name="Picture 3" descr="C:\Users\LENOVO\Desktop\smart-city_my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1125"/>
            <a:ext cx="7848871" cy="21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en-US" b="1" dirty="0" smtClean="0"/>
              <a:t>The </a:t>
            </a:r>
            <a:r>
              <a:rPr lang="en-US" b="1" dirty="0"/>
              <a:t>7 Top Smart Cities Around the World</a:t>
            </a:r>
            <a:br>
              <a:rPr lang="en-US" b="1" dirty="0"/>
            </a:br>
            <a:r>
              <a:rPr lang="tr-TR" b="1" dirty="0"/>
              <a:t>New </a:t>
            </a:r>
            <a:r>
              <a:rPr lang="tr-TR" b="1" dirty="0" smtClean="0"/>
              <a:t>York</a:t>
            </a:r>
            <a:br>
              <a:rPr lang="tr-TR" b="1" dirty="0" smtClean="0"/>
            </a:br>
            <a:r>
              <a:rPr lang="tr-TR" b="1" dirty="0" err="1" smtClean="0"/>
              <a:t>Singapore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London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Barcelona</a:t>
            </a:r>
            <a:br>
              <a:rPr lang="tr-TR" b="1" dirty="0" smtClean="0"/>
            </a:br>
            <a:r>
              <a:rPr lang="tr-TR" b="1" dirty="0" smtClean="0"/>
              <a:t>Oslo</a:t>
            </a:r>
            <a:br>
              <a:rPr lang="tr-TR" b="1" dirty="0" smtClean="0"/>
            </a:br>
            <a:r>
              <a:rPr lang="tr-TR" b="1" dirty="0" smtClean="0"/>
              <a:t>Toronto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Tokyo</a:t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47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9232" y="836712"/>
            <a:ext cx="7772400" cy="1470025"/>
          </a:xfrm>
        </p:spPr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!</a:t>
            </a:r>
            <a:br>
              <a:rPr lang="tr-TR" dirty="0" smtClean="0"/>
            </a:br>
            <a:r>
              <a:rPr lang="tr-TR" dirty="0" err="1" smtClean="0"/>
              <a:t>Prepared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Mustafa Çelebi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7768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74</Words>
  <Application>Microsoft Office PowerPoint</Application>
  <PresentationFormat>Ekran Gösterisi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Smart City  MEHMET NURİ KÜÇÜKKÖYLÜ RELIGIOUS VOCATIONAL SECONDARY SCHOOL</vt:lpstr>
      <vt:lpstr>     What is a SMART City?  A smart city is a city that uses technology to provide services and solve city problems. A smart city does things like improve transportation and accessibility, improve social services, promote sustainability, and give its citizens a voice  </vt:lpstr>
      <vt:lpstr>The main goals of a smart city are to improve policy efficiency, reduce waste and inconvenience, improve social and economic quality, and maximize social inclusion.  </vt:lpstr>
      <vt:lpstr>PowerPoint Sunusu</vt:lpstr>
      <vt:lpstr>PowerPoint Sunusu</vt:lpstr>
      <vt:lpstr>Components that define smart city smart mobility smart economy smart people smart government smart environment smart living  </vt:lpstr>
      <vt:lpstr>              The 7 Top Smart Cities Around the World New York Singapore London Barcelona Oslo Toronto Tokyo        </vt:lpstr>
      <vt:lpstr>Thank You! Prepared by Mustafa Çelebi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9</cp:revision>
  <dcterms:created xsi:type="dcterms:W3CDTF">2021-06-16T22:23:48Z</dcterms:created>
  <dcterms:modified xsi:type="dcterms:W3CDTF">2021-06-21T18:37:31Z</dcterms:modified>
</cp:coreProperties>
</file>