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62" r:id="rId3"/>
    <p:sldId id="276" r:id="rId4"/>
    <p:sldId id="261" r:id="rId5"/>
    <p:sldId id="270" r:id="rId6"/>
    <p:sldId id="269" r:id="rId7"/>
    <p:sldId id="278" r:id="rId8"/>
    <p:sldId id="274" r:id="rId9"/>
    <p:sldId id="277" r:id="rId10"/>
    <p:sldId id="283" r:id="rId11"/>
    <p:sldId id="271" r:id="rId12"/>
    <p:sldId id="280" r:id="rId13"/>
    <p:sldId id="272" r:id="rId14"/>
    <p:sldId id="286" r:id="rId15"/>
    <p:sldId id="281" r:id="rId16"/>
    <p:sldId id="284" r:id="rId17"/>
    <p:sldId id="282" r:id="rId18"/>
    <p:sldId id="273" r:id="rId19"/>
    <p:sldId id="285" r:id="rId20"/>
    <p:sldId id="287" r:id="rId21"/>
    <p:sldId id="267"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pite" initials="o" lastIdx="1" clrIdx="0">
    <p:extLst>
      <p:ext uri="{19B8F6BF-5375-455C-9EA6-DF929625EA0E}">
        <p15:presenceInfo xmlns:p15="http://schemas.microsoft.com/office/powerpoint/2012/main" userId="ospi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077"/>
    <a:srgbClr val="D10B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1" autoAdjust="0"/>
    <p:restoredTop sz="93734"/>
  </p:normalViewPr>
  <p:slideViewPr>
    <p:cSldViewPr snapToGrid="0" snapToObjects="1">
      <p:cViewPr varScale="1">
        <p:scale>
          <a:sx n="53" d="100"/>
          <a:sy n="53" d="100"/>
        </p:scale>
        <p:origin x="595" y="48"/>
      </p:cViewPr>
      <p:guideLst>
        <p:guide orient="horz" pos="2160"/>
        <p:guide pos="3840"/>
      </p:guideLst>
    </p:cSldViewPr>
  </p:slideViewPr>
  <p:notesTextViewPr>
    <p:cViewPr>
      <p:scale>
        <a:sx n="1" d="1"/>
        <a:sy n="1" d="1"/>
      </p:scale>
      <p:origin x="0" y="0"/>
    </p:cViewPr>
  </p:notesTextViewPr>
  <p:sorterViewPr>
    <p:cViewPr>
      <p:scale>
        <a:sx n="100" d="100"/>
        <a:sy n="100" d="100"/>
      </p:scale>
      <p:origin x="0" y="-460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EDC89-A919-E641-843A-CFC00F3E133E}" type="datetimeFigureOut">
              <a:rPr lang="it-IT" smtClean="0"/>
              <a:pPr/>
              <a:t>15/10/2021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52E24-C2CA-C346-BDB4-6DE4E0E45432}" type="slidenum">
              <a:rPr lang="it-IT" smtClean="0"/>
              <a:pPr/>
              <a:t>‹N›</a:t>
            </a:fld>
            <a:endParaRPr lang="it-IT"/>
          </a:p>
        </p:txBody>
      </p:sp>
    </p:spTree>
    <p:extLst>
      <p:ext uri="{BB962C8B-B14F-4D97-AF65-F5344CB8AC3E}">
        <p14:creationId xmlns:p14="http://schemas.microsoft.com/office/powerpoint/2010/main" val="240019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2FF63-8CEB-3845-B662-A9442725B2A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0EF2099-4CE4-774B-AA9A-0B7E1F718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3403AB9-4565-C94A-94EF-647DA394173F}"/>
              </a:ext>
            </a:extLst>
          </p:cNvPr>
          <p:cNvSpPr>
            <a:spLocks noGrp="1"/>
          </p:cNvSpPr>
          <p:nvPr>
            <p:ph type="dt" sz="half" idx="10"/>
          </p:nvPr>
        </p:nvSpPr>
        <p:spPr/>
        <p:txBody>
          <a:bodyPr/>
          <a:lstStyle/>
          <a:p>
            <a:fld id="{CDA44EAD-8542-A742-9F69-194566FB2D4E}" type="datetime1">
              <a:rPr lang="it-IT" smtClean="0"/>
              <a:pPr/>
              <a:t>15/10/2021</a:t>
            </a:fld>
            <a:endParaRPr lang="it-IT"/>
          </a:p>
        </p:txBody>
      </p:sp>
      <p:sp>
        <p:nvSpPr>
          <p:cNvPr id="5" name="Segnaposto piè di pagina 4">
            <a:extLst>
              <a:ext uri="{FF2B5EF4-FFF2-40B4-BE49-F238E27FC236}">
                <a16:creationId xmlns:a16="http://schemas.microsoft.com/office/drawing/2014/main" id="{2D30D20E-A6F1-E646-A148-9033303488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A30AA5B-CEDE-5149-9507-BE658BD067DD}"/>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264992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E6CE25-5EDD-2B40-A602-D8BC710C926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C468051-E4AF-754E-ADAF-9B31C9ACB66F}"/>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1EF58F9-4C51-6E4E-B2DB-C6351338A76E}"/>
              </a:ext>
            </a:extLst>
          </p:cNvPr>
          <p:cNvSpPr>
            <a:spLocks noGrp="1"/>
          </p:cNvSpPr>
          <p:nvPr>
            <p:ph type="dt" sz="half" idx="10"/>
          </p:nvPr>
        </p:nvSpPr>
        <p:spPr/>
        <p:txBody>
          <a:bodyPr/>
          <a:lstStyle/>
          <a:p>
            <a:fld id="{7F40C965-3DA9-9347-8778-934AB21C3CA8}" type="datetime1">
              <a:rPr lang="it-IT" smtClean="0"/>
              <a:pPr/>
              <a:t>15/10/2021</a:t>
            </a:fld>
            <a:endParaRPr lang="it-IT"/>
          </a:p>
        </p:txBody>
      </p:sp>
      <p:sp>
        <p:nvSpPr>
          <p:cNvPr id="5" name="Segnaposto piè di pagina 4">
            <a:extLst>
              <a:ext uri="{FF2B5EF4-FFF2-40B4-BE49-F238E27FC236}">
                <a16:creationId xmlns:a16="http://schemas.microsoft.com/office/drawing/2014/main" id="{767C350A-5A89-F849-8980-319ECCF689D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26C6AF4-BE7A-2540-BF63-EF39AFED727B}"/>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409418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6ABAB50-B2B9-1843-AF67-6E5AC9C1135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6EC0A9C-3E8C-F645-81B2-74C5D0DD48C8}"/>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88B74A0-AAFC-F645-8F2B-F1A15AFA0728}"/>
              </a:ext>
            </a:extLst>
          </p:cNvPr>
          <p:cNvSpPr>
            <a:spLocks noGrp="1"/>
          </p:cNvSpPr>
          <p:nvPr>
            <p:ph type="dt" sz="half" idx="10"/>
          </p:nvPr>
        </p:nvSpPr>
        <p:spPr/>
        <p:txBody>
          <a:bodyPr/>
          <a:lstStyle/>
          <a:p>
            <a:fld id="{363CCC03-A460-2A47-AFCA-900A6CF27549}" type="datetime1">
              <a:rPr lang="it-IT" smtClean="0"/>
              <a:pPr/>
              <a:t>15/10/2021</a:t>
            </a:fld>
            <a:endParaRPr lang="it-IT"/>
          </a:p>
        </p:txBody>
      </p:sp>
      <p:sp>
        <p:nvSpPr>
          <p:cNvPr id="5" name="Segnaposto piè di pagina 4">
            <a:extLst>
              <a:ext uri="{FF2B5EF4-FFF2-40B4-BE49-F238E27FC236}">
                <a16:creationId xmlns:a16="http://schemas.microsoft.com/office/drawing/2014/main" id="{5800E1B4-BA3C-1248-B39D-5C08715353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A0F33F-C577-5B43-853E-314B9FCA977C}"/>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89174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E0616-6780-5741-B957-39BDC4A5AEC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C56815-30C0-4442-8C20-D3934312F31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9EFD7D4-F531-4C40-A985-341AEB16D06B}"/>
              </a:ext>
            </a:extLst>
          </p:cNvPr>
          <p:cNvSpPr>
            <a:spLocks noGrp="1"/>
          </p:cNvSpPr>
          <p:nvPr>
            <p:ph type="dt" sz="half" idx="10"/>
          </p:nvPr>
        </p:nvSpPr>
        <p:spPr/>
        <p:txBody>
          <a:bodyPr/>
          <a:lstStyle/>
          <a:p>
            <a:fld id="{E63185A6-C26A-134D-83A8-9F669AC747CF}" type="datetime1">
              <a:rPr lang="it-IT" smtClean="0"/>
              <a:pPr/>
              <a:t>15/10/2021</a:t>
            </a:fld>
            <a:endParaRPr lang="it-IT"/>
          </a:p>
        </p:txBody>
      </p:sp>
      <p:sp>
        <p:nvSpPr>
          <p:cNvPr id="5" name="Segnaposto piè di pagina 4">
            <a:extLst>
              <a:ext uri="{FF2B5EF4-FFF2-40B4-BE49-F238E27FC236}">
                <a16:creationId xmlns:a16="http://schemas.microsoft.com/office/drawing/2014/main" id="{E4BB5F6E-1124-5340-B598-9DDFC22BC4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2D8651-6F13-D443-96F8-25A0AFD70604}"/>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395276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769F72-3B87-FD44-925F-17446B5A35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7FA8410-DBC9-8146-A42B-D56AFF1662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8DD8202-0443-2545-9FC5-679F4FA97412}"/>
              </a:ext>
            </a:extLst>
          </p:cNvPr>
          <p:cNvSpPr>
            <a:spLocks noGrp="1"/>
          </p:cNvSpPr>
          <p:nvPr>
            <p:ph type="dt" sz="half" idx="10"/>
          </p:nvPr>
        </p:nvSpPr>
        <p:spPr/>
        <p:txBody>
          <a:bodyPr/>
          <a:lstStyle/>
          <a:p>
            <a:fld id="{F0E20D5D-005D-5445-AE9E-3C8BF7284EB5}" type="datetime1">
              <a:rPr lang="it-IT" smtClean="0"/>
              <a:pPr/>
              <a:t>15/10/2021</a:t>
            </a:fld>
            <a:endParaRPr lang="it-IT"/>
          </a:p>
        </p:txBody>
      </p:sp>
      <p:sp>
        <p:nvSpPr>
          <p:cNvPr id="5" name="Segnaposto piè di pagina 4">
            <a:extLst>
              <a:ext uri="{FF2B5EF4-FFF2-40B4-BE49-F238E27FC236}">
                <a16:creationId xmlns:a16="http://schemas.microsoft.com/office/drawing/2014/main" id="{50E6202A-B928-F544-A8DE-DCDDAA9A30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D5E0E33-9D91-7D4D-ACA8-E207B345F9BA}"/>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228603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DE76E2-FD08-1048-8745-54DB424C377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01A758-23A4-C349-9DEC-1218454CD3EC}"/>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667D78D-24E8-474B-993B-F53036049B77}"/>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7731095-EB52-504D-B5F8-E7609C057F3D}"/>
              </a:ext>
            </a:extLst>
          </p:cNvPr>
          <p:cNvSpPr>
            <a:spLocks noGrp="1"/>
          </p:cNvSpPr>
          <p:nvPr>
            <p:ph type="dt" sz="half" idx="10"/>
          </p:nvPr>
        </p:nvSpPr>
        <p:spPr/>
        <p:txBody>
          <a:bodyPr/>
          <a:lstStyle/>
          <a:p>
            <a:fld id="{8FF8AFA4-E8FB-C44A-B7BB-95AF2C73DDD6}" type="datetime1">
              <a:rPr lang="it-IT" smtClean="0"/>
              <a:pPr/>
              <a:t>15/10/2021</a:t>
            </a:fld>
            <a:endParaRPr lang="it-IT"/>
          </a:p>
        </p:txBody>
      </p:sp>
      <p:sp>
        <p:nvSpPr>
          <p:cNvPr id="6" name="Segnaposto piè di pagina 5">
            <a:extLst>
              <a:ext uri="{FF2B5EF4-FFF2-40B4-BE49-F238E27FC236}">
                <a16:creationId xmlns:a16="http://schemas.microsoft.com/office/drawing/2014/main" id="{0DB60651-2352-684D-A78C-F310935CFCA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CF0AD80-9A71-9B4C-9519-26568152729C}"/>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202920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CBFAEB-CBCE-D244-842D-91F0AE4D726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7C6E1C-8212-B545-8601-C6548040BF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74F89F6-19B9-A447-B4DF-31BCA0C1B6DA}"/>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6B6797DB-E26B-FB42-961C-6A41205B27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FFD7E94D-55FC-2746-A9E9-67803D955172}"/>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882B569E-ACB2-984E-8382-E8D8D440A621}"/>
              </a:ext>
            </a:extLst>
          </p:cNvPr>
          <p:cNvSpPr>
            <a:spLocks noGrp="1"/>
          </p:cNvSpPr>
          <p:nvPr>
            <p:ph type="dt" sz="half" idx="10"/>
          </p:nvPr>
        </p:nvSpPr>
        <p:spPr/>
        <p:txBody>
          <a:bodyPr/>
          <a:lstStyle/>
          <a:p>
            <a:fld id="{9AE512DE-A89E-C64D-9DA7-DAD1668D01A3}" type="datetime1">
              <a:rPr lang="it-IT" smtClean="0"/>
              <a:pPr/>
              <a:t>15/10/2021</a:t>
            </a:fld>
            <a:endParaRPr lang="it-IT"/>
          </a:p>
        </p:txBody>
      </p:sp>
      <p:sp>
        <p:nvSpPr>
          <p:cNvPr id="8" name="Segnaposto piè di pagina 7">
            <a:extLst>
              <a:ext uri="{FF2B5EF4-FFF2-40B4-BE49-F238E27FC236}">
                <a16:creationId xmlns:a16="http://schemas.microsoft.com/office/drawing/2014/main" id="{C45BB072-7B18-5447-B9C3-8EDB65EFAC4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4750792-D1B0-FF4E-A398-1EAEC8B85585}"/>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2218015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E094B6-89D6-C14F-881C-9FA859C1B7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C1D6466-6012-4644-A3AD-9FBF8115F7C2}"/>
              </a:ext>
            </a:extLst>
          </p:cNvPr>
          <p:cNvSpPr>
            <a:spLocks noGrp="1"/>
          </p:cNvSpPr>
          <p:nvPr>
            <p:ph type="dt" sz="half" idx="10"/>
          </p:nvPr>
        </p:nvSpPr>
        <p:spPr/>
        <p:txBody>
          <a:bodyPr/>
          <a:lstStyle/>
          <a:p>
            <a:fld id="{0495F2C6-9683-9148-B106-9C67D44D35B6}" type="datetime1">
              <a:rPr lang="it-IT" smtClean="0"/>
              <a:pPr/>
              <a:t>15/10/2021</a:t>
            </a:fld>
            <a:endParaRPr lang="it-IT"/>
          </a:p>
        </p:txBody>
      </p:sp>
      <p:sp>
        <p:nvSpPr>
          <p:cNvPr id="4" name="Segnaposto piè di pagina 3">
            <a:extLst>
              <a:ext uri="{FF2B5EF4-FFF2-40B4-BE49-F238E27FC236}">
                <a16:creationId xmlns:a16="http://schemas.microsoft.com/office/drawing/2014/main" id="{FD09DD51-077A-8341-A0F2-579C001163C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73DA025-BE28-B149-9CDE-D63E09E689AA}"/>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140293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B5F8651-BD91-6346-9734-1AE1FFE161BB}"/>
              </a:ext>
            </a:extLst>
          </p:cNvPr>
          <p:cNvSpPr>
            <a:spLocks noGrp="1"/>
          </p:cNvSpPr>
          <p:nvPr>
            <p:ph type="dt" sz="half" idx="10"/>
          </p:nvPr>
        </p:nvSpPr>
        <p:spPr/>
        <p:txBody>
          <a:bodyPr/>
          <a:lstStyle/>
          <a:p>
            <a:fld id="{6F7F87F1-228A-7D41-9049-1637377DC736}" type="datetime1">
              <a:rPr lang="it-IT" smtClean="0"/>
              <a:pPr/>
              <a:t>15/10/2021</a:t>
            </a:fld>
            <a:endParaRPr lang="it-IT"/>
          </a:p>
        </p:txBody>
      </p:sp>
      <p:sp>
        <p:nvSpPr>
          <p:cNvPr id="3" name="Segnaposto piè di pagina 2">
            <a:extLst>
              <a:ext uri="{FF2B5EF4-FFF2-40B4-BE49-F238E27FC236}">
                <a16:creationId xmlns:a16="http://schemas.microsoft.com/office/drawing/2014/main" id="{AA41CAF7-CADD-2E49-BFE1-32A887FEFA8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7921F4-AA39-D947-A69F-827E513C9C9C}"/>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379030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CE4AAC-7A07-D24E-9DEF-6348CAC81B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DEECF7F-8E3B-CA42-BD8B-29855E92E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94590AFC-139C-B840-BAA3-B796DDB2F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E48D2557-BA3C-F44D-8EF6-54E50FA90D84}"/>
              </a:ext>
            </a:extLst>
          </p:cNvPr>
          <p:cNvSpPr>
            <a:spLocks noGrp="1"/>
          </p:cNvSpPr>
          <p:nvPr>
            <p:ph type="dt" sz="half" idx="10"/>
          </p:nvPr>
        </p:nvSpPr>
        <p:spPr/>
        <p:txBody>
          <a:bodyPr/>
          <a:lstStyle/>
          <a:p>
            <a:fld id="{182F9523-4CFB-8042-9CBA-F76FD121A07B}" type="datetime1">
              <a:rPr lang="it-IT" smtClean="0"/>
              <a:pPr/>
              <a:t>15/10/2021</a:t>
            </a:fld>
            <a:endParaRPr lang="it-IT"/>
          </a:p>
        </p:txBody>
      </p:sp>
      <p:sp>
        <p:nvSpPr>
          <p:cNvPr id="6" name="Segnaposto piè di pagina 5">
            <a:extLst>
              <a:ext uri="{FF2B5EF4-FFF2-40B4-BE49-F238E27FC236}">
                <a16:creationId xmlns:a16="http://schemas.microsoft.com/office/drawing/2014/main" id="{3F3C6C4A-46DE-A145-B241-1508DE44340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14384D7-577E-C746-88B1-55607BBB21B1}"/>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45777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16F4F9-DDFB-9E41-933A-F141C14436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729FB4C-5FA9-0545-BBD0-FFDC0F0A0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9950B8B-D2E8-C54D-BF1B-532A38853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F5032D8-AB21-F541-A074-73EAB87BE961}"/>
              </a:ext>
            </a:extLst>
          </p:cNvPr>
          <p:cNvSpPr>
            <a:spLocks noGrp="1"/>
          </p:cNvSpPr>
          <p:nvPr>
            <p:ph type="dt" sz="half" idx="10"/>
          </p:nvPr>
        </p:nvSpPr>
        <p:spPr/>
        <p:txBody>
          <a:bodyPr/>
          <a:lstStyle/>
          <a:p>
            <a:fld id="{426F4BEB-89F0-5548-8D10-D217C6383668}" type="datetime1">
              <a:rPr lang="it-IT" smtClean="0"/>
              <a:pPr/>
              <a:t>15/10/2021</a:t>
            </a:fld>
            <a:endParaRPr lang="it-IT"/>
          </a:p>
        </p:txBody>
      </p:sp>
      <p:sp>
        <p:nvSpPr>
          <p:cNvPr id="6" name="Segnaposto piè di pagina 5">
            <a:extLst>
              <a:ext uri="{FF2B5EF4-FFF2-40B4-BE49-F238E27FC236}">
                <a16:creationId xmlns:a16="http://schemas.microsoft.com/office/drawing/2014/main" id="{2FFB844B-F5BF-5044-8DBF-BF6818AAA60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D4F92B-5D08-0B4D-A039-C024F91401A2}"/>
              </a:ext>
            </a:extLst>
          </p:cNvPr>
          <p:cNvSpPr>
            <a:spLocks noGrp="1"/>
          </p:cNvSpPr>
          <p:nvPr>
            <p:ph type="sldNum" sz="quarter" idx="12"/>
          </p:nvPr>
        </p:nvSpPr>
        <p:spPr/>
        <p:txBody>
          <a:bodyPr/>
          <a:lstStyle/>
          <a:p>
            <a:fld id="{5C847BB5-2266-0443-9E46-DED55E1E6843}" type="slidenum">
              <a:rPr lang="it-IT" smtClean="0"/>
              <a:pPr/>
              <a:t>‹N›</a:t>
            </a:fld>
            <a:endParaRPr lang="it-IT"/>
          </a:p>
        </p:txBody>
      </p:sp>
    </p:spTree>
    <p:extLst>
      <p:ext uri="{BB962C8B-B14F-4D97-AF65-F5344CB8AC3E}">
        <p14:creationId xmlns:p14="http://schemas.microsoft.com/office/powerpoint/2010/main" val="3432144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B80BD8D-DA16-6640-A0B8-0ACF2FB40C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540079B-9F95-3540-89E4-FEEC26D8AD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379665C-74BD-AA46-A4E4-E7D980AD4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2F7CE-0BA7-5247-97B0-EB8F43718238}" type="datetime1">
              <a:rPr lang="it-IT" smtClean="0"/>
              <a:pPr/>
              <a:t>15/10/2021</a:t>
            </a:fld>
            <a:endParaRPr lang="it-IT"/>
          </a:p>
        </p:txBody>
      </p:sp>
      <p:sp>
        <p:nvSpPr>
          <p:cNvPr id="5" name="Segnaposto piè di pagina 4">
            <a:extLst>
              <a:ext uri="{FF2B5EF4-FFF2-40B4-BE49-F238E27FC236}">
                <a16:creationId xmlns:a16="http://schemas.microsoft.com/office/drawing/2014/main" id="{924A0519-F015-2A4B-8B36-29298B8ECE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3B298CB-2AC0-244C-A2FF-C38E96343F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47BB5-2266-0443-9E46-DED55E1E6843}" type="slidenum">
              <a:rPr lang="it-IT" smtClean="0"/>
              <a:pPr/>
              <a:t>‹N›</a:t>
            </a:fld>
            <a:endParaRPr lang="it-IT"/>
          </a:p>
        </p:txBody>
      </p:sp>
    </p:spTree>
    <p:extLst>
      <p:ext uri="{BB962C8B-B14F-4D97-AF65-F5344CB8AC3E}">
        <p14:creationId xmlns:p14="http://schemas.microsoft.com/office/powerpoint/2010/main" val="2347612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riplepundit.com/story/2019/link-between-solar-wind-power-and-groundwater-sustainability/8557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aceee.org/topics/water-and-wastewater" TargetMode="External"/><Relationship Id="rId5" Type="http://schemas.openxmlformats.org/officeDocument/2006/relationships/hyperlink" Target="https://www.usnews.com/news/national-news/articles/2019-07-01/nuclear-power-once-seen-as-impervious-to-climate-change-threatened-by-heat-waves" TargetMode="External"/><Relationship Id="rId4" Type="http://schemas.openxmlformats.org/officeDocument/2006/relationships/hyperlink" Target="https://www.wri.org/blog/2019/10/more-water-shortages-mean-energy-investors-need-new-ways-manage-drought-risk"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taliainclassea.enea.i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hyperlink" Target="http://www.italiainclassea.enea.i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hyperlink" Target="https://www.kdzenergy.e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hyperlink" Target="https://www.efficienzaenergetica.enea.it/glossario-efficienza-energetica.html"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hyperlink" Target="https://www.efficienzaenergetica.enea.it/vi-segnaliamo/proclamati-i-vincitori-della-xxix-edizione-del-concorso-nazionale-per-le-scuole-immagini-per-la-terra.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n4e5UPu1co0?feature=oembed" TargetMode="Externa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hebftonline.com/06/05/2020/european-union-dedicates-e20m-for-four-year-project-to-create-5000-job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aris_agreemen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en.wikipedia.org/wiki/Intended_nationally_determined_contributio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European_Unio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en.wikipedia.org/wiki/Climate_change_mitigation#Paris_agreement_and_Kyoto_Protoc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93925E0-FC3F-9E43-9889-44A493DE2DB3}"/>
              </a:ext>
            </a:extLst>
          </p:cNvPr>
          <p:cNvSpPr txBox="1"/>
          <p:nvPr/>
        </p:nvSpPr>
        <p:spPr>
          <a:xfrm>
            <a:off x="2201514" y="928271"/>
            <a:ext cx="7568119" cy="369332"/>
          </a:xfrm>
          <a:prstGeom prst="rect">
            <a:avLst/>
          </a:prstGeom>
          <a:noFill/>
        </p:spPr>
        <p:txBody>
          <a:bodyPr wrap="square" rtlCol="0">
            <a:spAutoFit/>
          </a:bodyPr>
          <a:lstStyle/>
          <a:p>
            <a:pPr algn="ctr"/>
            <a:r>
              <a:rPr lang="it-IT" b="1" dirty="0"/>
              <a:t>#‬DONNEINCLASSEA</a:t>
            </a:r>
            <a:endParaRPr lang="it-IT" dirty="0"/>
          </a:p>
        </p:txBody>
      </p:sp>
      <p:sp>
        <p:nvSpPr>
          <p:cNvPr id="7" name="Pentagono 6">
            <a:extLst>
              <a:ext uri="{FF2B5EF4-FFF2-40B4-BE49-F238E27FC236}">
                <a16:creationId xmlns:a16="http://schemas.microsoft.com/office/drawing/2014/main" id="{83F2AE65-D025-3B48-A2E2-F009BAA4F2B3}"/>
              </a:ext>
            </a:extLst>
          </p:cNvPr>
          <p:cNvSpPr/>
          <p:nvPr/>
        </p:nvSpPr>
        <p:spPr>
          <a:xfrm rot="5400000">
            <a:off x="4344501" y="-4443896"/>
            <a:ext cx="3502999" cy="12192000"/>
          </a:xfrm>
          <a:prstGeom prst="homePlate">
            <a:avLst/>
          </a:prstGeom>
          <a:solidFill>
            <a:srgbClr val="B53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2EAF109F-EE7E-7142-9737-DF3392B10E02}"/>
              </a:ext>
            </a:extLst>
          </p:cNvPr>
          <p:cNvSpPr/>
          <p:nvPr/>
        </p:nvSpPr>
        <p:spPr>
          <a:xfrm>
            <a:off x="1582713" y="495238"/>
            <a:ext cx="9017000" cy="2893100"/>
          </a:xfrm>
          <a:prstGeom prst="rect">
            <a:avLst/>
          </a:prstGeom>
        </p:spPr>
        <p:txBody>
          <a:bodyPr wrap="square">
            <a:spAutoFit/>
          </a:bodyPr>
          <a:lstStyle/>
          <a:p>
            <a:pPr algn="ctr"/>
            <a:r>
              <a:rPr lang="it-IT" sz="2400" dirty="0">
                <a:solidFill>
                  <a:schemeClr val="bg1"/>
                </a:solidFill>
                <a:latin typeface="Heebo" pitchFamily="2" charset="-79"/>
                <a:cs typeface="Heebo" pitchFamily="2" charset="-79"/>
              </a:rPr>
              <a:t>Energy </a:t>
            </a:r>
            <a:r>
              <a:rPr lang="it-IT" sz="2400" dirty="0" err="1">
                <a:solidFill>
                  <a:schemeClr val="bg1"/>
                </a:solidFill>
                <a:latin typeface="Heebo" pitchFamily="2" charset="-79"/>
                <a:cs typeface="Heebo" pitchFamily="2" charset="-79"/>
              </a:rPr>
              <a:t>Efficiency</a:t>
            </a:r>
            <a:r>
              <a:rPr lang="it-IT" sz="2400" dirty="0">
                <a:solidFill>
                  <a:schemeClr val="bg1"/>
                </a:solidFill>
                <a:latin typeface="Heebo" pitchFamily="2" charset="-79"/>
                <a:cs typeface="Heebo" pitchFamily="2" charset="-79"/>
              </a:rPr>
              <a:t> </a:t>
            </a:r>
            <a:r>
              <a:rPr lang="it-IT" sz="2400" dirty="0" err="1">
                <a:solidFill>
                  <a:schemeClr val="bg1"/>
                </a:solidFill>
                <a:latin typeface="Heebo" pitchFamily="2" charset="-79"/>
                <a:cs typeface="Heebo" pitchFamily="2" charset="-79"/>
              </a:rPr>
              <a:t>Matters</a:t>
            </a:r>
            <a:endParaRPr lang="it-IT" sz="2400" dirty="0">
              <a:solidFill>
                <a:schemeClr val="bg1"/>
              </a:solidFill>
              <a:latin typeface="Heebo" pitchFamily="2" charset="-79"/>
              <a:cs typeface="Heebo" pitchFamily="2" charset="-79"/>
            </a:endParaRPr>
          </a:p>
          <a:p>
            <a:pPr algn="ctr"/>
            <a:r>
              <a:rPr lang="it-IT" sz="2400" dirty="0">
                <a:solidFill>
                  <a:schemeClr val="bg1"/>
                </a:solidFill>
                <a:latin typeface="Heebo" pitchFamily="2" charset="-79"/>
                <a:cs typeface="Heebo" pitchFamily="2" charset="-79"/>
              </a:rPr>
              <a:t>Energy </a:t>
            </a:r>
            <a:r>
              <a:rPr lang="it-IT" sz="2400" dirty="0" err="1">
                <a:solidFill>
                  <a:schemeClr val="bg1"/>
                </a:solidFill>
                <a:latin typeface="Heebo" pitchFamily="2" charset="-79"/>
                <a:cs typeface="Heebo" pitchFamily="2" charset="-79"/>
              </a:rPr>
              <a:t>Efficiency</a:t>
            </a:r>
            <a:r>
              <a:rPr lang="it-IT" sz="2400" dirty="0">
                <a:solidFill>
                  <a:schemeClr val="bg1"/>
                </a:solidFill>
                <a:latin typeface="Heebo" pitchFamily="2" charset="-79"/>
                <a:cs typeface="Heebo" pitchFamily="2" charset="-79"/>
              </a:rPr>
              <a:t> : a tool to mitigate </a:t>
            </a:r>
            <a:r>
              <a:rPr lang="it-IT" sz="2400" dirty="0" err="1">
                <a:solidFill>
                  <a:schemeClr val="bg1"/>
                </a:solidFill>
                <a:latin typeface="Heebo" pitchFamily="2" charset="-79"/>
                <a:cs typeface="Heebo" pitchFamily="2" charset="-79"/>
              </a:rPr>
              <a:t>climate</a:t>
            </a:r>
            <a:r>
              <a:rPr lang="it-IT" sz="2400" dirty="0">
                <a:solidFill>
                  <a:schemeClr val="bg1"/>
                </a:solidFill>
                <a:latin typeface="Heebo" pitchFamily="2" charset="-79"/>
                <a:cs typeface="Heebo" pitchFamily="2" charset="-79"/>
              </a:rPr>
              <a:t> </a:t>
            </a:r>
            <a:r>
              <a:rPr lang="it-IT" sz="2400" dirty="0" err="1">
                <a:solidFill>
                  <a:schemeClr val="bg1"/>
                </a:solidFill>
                <a:latin typeface="Heebo" pitchFamily="2" charset="-79"/>
                <a:cs typeface="Heebo" pitchFamily="2" charset="-79"/>
              </a:rPr>
              <a:t>Change</a:t>
            </a:r>
            <a:r>
              <a:rPr lang="it-IT" sz="2400" dirty="0">
                <a:solidFill>
                  <a:schemeClr val="bg1"/>
                </a:solidFill>
                <a:latin typeface="Heebo" pitchFamily="2" charset="-79"/>
                <a:cs typeface="Heebo" pitchFamily="2" charset="-79"/>
              </a:rPr>
              <a:t> and </a:t>
            </a:r>
            <a:r>
              <a:rPr lang="it-IT" sz="2400" dirty="0" err="1">
                <a:solidFill>
                  <a:schemeClr val="bg1"/>
                </a:solidFill>
                <a:latin typeface="Heebo" pitchFamily="2" charset="-79"/>
                <a:cs typeface="Heebo" pitchFamily="2" charset="-79"/>
              </a:rPr>
              <a:t>rising</a:t>
            </a:r>
            <a:r>
              <a:rPr lang="it-IT" sz="2400" dirty="0">
                <a:solidFill>
                  <a:schemeClr val="bg1"/>
                </a:solidFill>
                <a:latin typeface="Heebo" pitchFamily="2" charset="-79"/>
                <a:cs typeface="Heebo" pitchFamily="2" charset="-79"/>
              </a:rPr>
              <a:t> energy costs</a:t>
            </a:r>
            <a:endParaRPr lang="it-IT" sz="2000" dirty="0">
              <a:solidFill>
                <a:schemeClr val="bg1"/>
              </a:solidFill>
              <a:latin typeface="Heebo" pitchFamily="2" charset="-79"/>
              <a:cs typeface="Heebo" pitchFamily="2" charset="-79"/>
            </a:endParaRPr>
          </a:p>
          <a:p>
            <a:pPr algn="ctr"/>
            <a:r>
              <a:rPr lang="it-IT" sz="2000" dirty="0" err="1">
                <a:solidFill>
                  <a:schemeClr val="bg1"/>
                </a:solidFill>
                <a:latin typeface="Heebo" pitchFamily="2" charset="-79"/>
                <a:cs typeface="Heebo" pitchFamily="2" charset="-79"/>
              </a:rPr>
              <a:t>Change</a:t>
            </a:r>
            <a:r>
              <a:rPr lang="it-IT" sz="2000" dirty="0">
                <a:solidFill>
                  <a:schemeClr val="bg1"/>
                </a:solidFill>
                <a:latin typeface="Heebo" pitchFamily="2" charset="-79"/>
                <a:cs typeface="Heebo" pitchFamily="2" charset="-79"/>
              </a:rPr>
              <a:t> of </a:t>
            </a:r>
            <a:r>
              <a:rPr lang="it-IT" sz="2000" dirty="0" err="1">
                <a:solidFill>
                  <a:schemeClr val="bg1"/>
                </a:solidFill>
                <a:latin typeface="Heebo" pitchFamily="2" charset="-79"/>
                <a:cs typeface="Heebo" pitchFamily="2" charset="-79"/>
              </a:rPr>
              <a:t>Climate</a:t>
            </a:r>
            <a:r>
              <a:rPr lang="it-IT" sz="2000" dirty="0">
                <a:solidFill>
                  <a:schemeClr val="bg1"/>
                </a:solidFill>
                <a:latin typeface="Heebo" pitchFamily="2" charset="-79"/>
                <a:cs typeface="Heebo" pitchFamily="2" charset="-79"/>
              </a:rPr>
              <a:t>- Erasmus </a:t>
            </a:r>
            <a:r>
              <a:rPr lang="it-IT" sz="2000" dirty="0" err="1">
                <a:solidFill>
                  <a:schemeClr val="bg1"/>
                </a:solidFill>
                <a:latin typeface="Heebo" pitchFamily="2" charset="-79"/>
                <a:cs typeface="Heebo" pitchFamily="2" charset="-79"/>
              </a:rPr>
              <a:t>October</a:t>
            </a:r>
            <a:r>
              <a:rPr lang="it-IT" sz="2000" dirty="0">
                <a:solidFill>
                  <a:schemeClr val="bg1"/>
                </a:solidFill>
                <a:latin typeface="Heebo" pitchFamily="2" charset="-79"/>
                <a:cs typeface="Heebo" pitchFamily="2" charset="-79"/>
              </a:rPr>
              <a:t> 15, 2021</a:t>
            </a:r>
          </a:p>
          <a:p>
            <a:pPr algn="ctr"/>
            <a:endParaRPr lang="it-IT" dirty="0">
              <a:solidFill>
                <a:schemeClr val="bg1"/>
              </a:solidFill>
              <a:latin typeface="Heebo" pitchFamily="2" charset="-79"/>
              <a:cs typeface="Heebo" pitchFamily="2" charset="-79"/>
            </a:endParaRPr>
          </a:p>
          <a:p>
            <a:pPr algn="ctr"/>
            <a:r>
              <a:rPr lang="it-IT" i="1" dirty="0" err="1">
                <a:solidFill>
                  <a:schemeClr val="bg1"/>
                </a:solidFill>
                <a:latin typeface="Heebo" pitchFamily="2" charset="-79"/>
                <a:cs typeface="Heebo" pitchFamily="2" charset="-79"/>
              </a:rPr>
              <a:t>Researcher</a:t>
            </a:r>
            <a:r>
              <a:rPr lang="it-IT" i="1" dirty="0">
                <a:solidFill>
                  <a:schemeClr val="bg1"/>
                </a:solidFill>
                <a:latin typeface="Heebo" pitchFamily="2" charset="-79"/>
                <a:cs typeface="Heebo" pitchFamily="2" charset="-79"/>
              </a:rPr>
              <a:t> :Mariagiovanna </a:t>
            </a:r>
            <a:r>
              <a:rPr lang="it-IT" i="1" dirty="0" err="1">
                <a:solidFill>
                  <a:schemeClr val="bg1"/>
                </a:solidFill>
                <a:latin typeface="Heebo" pitchFamily="2" charset="-79"/>
                <a:cs typeface="Heebo" pitchFamily="2" charset="-79"/>
              </a:rPr>
              <a:t>Gaglione</a:t>
            </a:r>
            <a:endParaRPr lang="it-IT" i="1" dirty="0">
              <a:solidFill>
                <a:schemeClr val="bg1"/>
              </a:solidFill>
              <a:latin typeface="Heebo" pitchFamily="2" charset="-79"/>
              <a:cs typeface="Heebo" pitchFamily="2" charset="-79"/>
            </a:endParaRPr>
          </a:p>
          <a:p>
            <a:pPr algn="ctr"/>
            <a:r>
              <a:rPr lang="it-IT" i="1" dirty="0">
                <a:solidFill>
                  <a:schemeClr val="bg1"/>
                </a:solidFill>
                <a:latin typeface="Heebo" pitchFamily="2" charset="-79"/>
                <a:cs typeface="Heebo" pitchFamily="2" charset="-79"/>
              </a:rPr>
              <a:t>Agenzia Nazionale per l’Efficienza Energetica</a:t>
            </a:r>
          </a:p>
          <a:p>
            <a:pPr algn="ctr"/>
            <a:r>
              <a:rPr lang="it-IT" i="1" dirty="0">
                <a:solidFill>
                  <a:schemeClr val="bg1"/>
                </a:solidFill>
                <a:latin typeface="Heebo" pitchFamily="2" charset="-79"/>
                <a:cs typeface="Heebo" pitchFamily="2" charset="-79"/>
              </a:rPr>
              <a:t>ENEA</a:t>
            </a:r>
          </a:p>
          <a:p>
            <a:pPr algn="ctr"/>
            <a:endParaRPr lang="it-IT" dirty="0">
              <a:solidFill>
                <a:schemeClr val="bg1"/>
              </a:solidFill>
              <a:latin typeface="Heebo" pitchFamily="2" charset="-79"/>
              <a:cs typeface="Heebo" pitchFamily="2" charset="-79"/>
            </a:endParaRPr>
          </a:p>
        </p:txBody>
      </p:sp>
      <p:pic>
        <p:nvPicPr>
          <p:cNvPr id="12" name="Immagine 11">
            <a:extLst>
              <a:ext uri="{FF2B5EF4-FFF2-40B4-BE49-F238E27FC236}">
                <a16:creationId xmlns:a16="http://schemas.microsoft.com/office/drawing/2014/main" id="{8A6A239C-AC96-B743-82A1-96B8DB3609CC}"/>
              </a:ext>
            </a:extLst>
          </p:cNvPr>
          <p:cNvPicPr>
            <a:picLocks noChangeAspect="1"/>
          </p:cNvPicPr>
          <p:nvPr/>
        </p:nvPicPr>
        <p:blipFill>
          <a:blip r:embed="rId2"/>
          <a:stretch>
            <a:fillRect/>
          </a:stretch>
        </p:blipFill>
        <p:spPr>
          <a:xfrm>
            <a:off x="9096374" y="5737025"/>
            <a:ext cx="2714627" cy="862294"/>
          </a:xfrm>
          <a:prstGeom prst="rect">
            <a:avLst/>
          </a:prstGeom>
        </p:spPr>
      </p:pic>
      <p:pic>
        <p:nvPicPr>
          <p:cNvPr id="16" name="Immagine 15">
            <a:extLst>
              <a:ext uri="{FF2B5EF4-FFF2-40B4-BE49-F238E27FC236}">
                <a16:creationId xmlns:a16="http://schemas.microsoft.com/office/drawing/2014/main" id="{70A67119-2DDA-3B4F-845A-F979BAF83C1E}"/>
              </a:ext>
            </a:extLst>
          </p:cNvPr>
          <p:cNvPicPr>
            <a:picLocks noChangeAspect="1"/>
          </p:cNvPicPr>
          <p:nvPr/>
        </p:nvPicPr>
        <p:blipFill>
          <a:blip r:embed="rId3"/>
          <a:stretch>
            <a:fillRect/>
          </a:stretch>
        </p:blipFill>
        <p:spPr>
          <a:xfrm>
            <a:off x="384412" y="5711340"/>
            <a:ext cx="2396601" cy="761375"/>
          </a:xfrm>
          <a:prstGeom prst="rect">
            <a:avLst/>
          </a:prstGeom>
        </p:spPr>
      </p:pic>
      <p:pic>
        <p:nvPicPr>
          <p:cNvPr id="18" name="Immagine 17">
            <a:extLst>
              <a:ext uri="{FF2B5EF4-FFF2-40B4-BE49-F238E27FC236}">
                <a16:creationId xmlns:a16="http://schemas.microsoft.com/office/drawing/2014/main" id="{13F8592C-7309-8540-ACE6-E054A4914221}"/>
              </a:ext>
            </a:extLst>
          </p:cNvPr>
          <p:cNvPicPr>
            <a:picLocks noChangeAspect="1"/>
          </p:cNvPicPr>
          <p:nvPr/>
        </p:nvPicPr>
        <p:blipFill>
          <a:blip r:embed="rId4"/>
          <a:stretch>
            <a:fillRect/>
          </a:stretch>
        </p:blipFill>
        <p:spPr>
          <a:xfrm>
            <a:off x="4550542" y="5248668"/>
            <a:ext cx="2886573" cy="1813054"/>
          </a:xfrm>
          <a:prstGeom prst="rect">
            <a:avLst/>
          </a:prstGeom>
        </p:spPr>
      </p:pic>
    </p:spTree>
    <p:extLst>
      <p:ext uri="{BB962C8B-B14F-4D97-AF65-F5344CB8AC3E}">
        <p14:creationId xmlns:p14="http://schemas.microsoft.com/office/powerpoint/2010/main" val="376052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10</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735057" y="1184801"/>
            <a:ext cx="8856744" cy="4555093"/>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r>
              <a:rPr lang="it-IT" u="sng" dirty="0"/>
              <a:t>United Nations COP 26</a:t>
            </a:r>
          </a:p>
          <a:p>
            <a:pPr algn="just"/>
            <a:r>
              <a:rPr lang="en-US" sz="1400" b="0" i="0" u="none" strike="noStrike" dirty="0">
                <a:solidFill>
                  <a:srgbClr val="0645AD"/>
                </a:solidFill>
                <a:effectLst/>
                <a:latin typeface="Arial" panose="020B0604020202020204" pitchFamily="34" charset="0"/>
              </a:rPr>
              <a:t>NOVEMBER 2021 UN COP 26 GLASGOW</a:t>
            </a:r>
          </a:p>
          <a:p>
            <a:pPr algn="just"/>
            <a:r>
              <a:rPr lang="en-US" sz="1400" b="0" i="0" dirty="0">
                <a:solidFill>
                  <a:srgbClr val="212529"/>
                </a:solidFill>
                <a:effectLst/>
                <a:latin typeface="Rubik-Regular"/>
              </a:rPr>
              <a:t>The COP26 summit will bring parties together to accelerate action towards the goals of the Paris Agreement and the UN Framework Convention on Climate Change.</a:t>
            </a:r>
            <a:endParaRPr lang="en-US" sz="1400" dirty="0">
              <a:solidFill>
                <a:srgbClr val="0645AD"/>
              </a:solidFill>
              <a:latin typeface="Arial" panose="020B0604020202020204" pitchFamily="34" charset="0"/>
            </a:endParaRPr>
          </a:p>
          <a:p>
            <a:pPr algn="just"/>
            <a:endParaRPr lang="en-US" sz="1400" b="0" i="0" u="none" strike="noStrike" dirty="0">
              <a:solidFill>
                <a:srgbClr val="0645AD"/>
              </a:solidFill>
              <a:effectLst/>
              <a:latin typeface="Arial" panose="020B0604020202020204" pitchFamily="34" charset="0"/>
            </a:endParaRPr>
          </a:p>
          <a:p>
            <a:pPr algn="just"/>
            <a:r>
              <a:rPr lang="en-US" sz="1400" dirty="0">
                <a:solidFill>
                  <a:srgbClr val="0645AD"/>
                </a:solidFill>
                <a:latin typeface="Arial" panose="020B0604020202020204" pitchFamily="34" charset="0"/>
              </a:rPr>
              <a:t>GOALS:1. </a:t>
            </a:r>
            <a:r>
              <a:rPr lang="en-US" sz="1400" b="1" i="0" dirty="0">
                <a:solidFill>
                  <a:srgbClr val="24292E"/>
                </a:solidFill>
                <a:effectLst/>
                <a:latin typeface="Rubik-Medium"/>
              </a:rPr>
              <a:t>Secure global net zero by mid-century and keep 1.5 degrees within reach</a:t>
            </a:r>
            <a:endParaRPr lang="en-US" sz="1400" b="0" i="0" u="none" strike="noStrike" dirty="0">
              <a:solidFill>
                <a:srgbClr val="0645AD"/>
              </a:solidFill>
              <a:effectLst/>
              <a:latin typeface="Arial" panose="020B0604020202020204" pitchFamily="34" charset="0"/>
            </a:endParaRPr>
          </a:p>
          <a:p>
            <a:pPr algn="just"/>
            <a:r>
              <a:rPr lang="en-US" sz="1400" b="1" i="0" dirty="0">
                <a:solidFill>
                  <a:srgbClr val="24292E"/>
                </a:solidFill>
                <a:effectLst/>
                <a:latin typeface="Rubik-Medium"/>
              </a:rPr>
              <a:t>2. adapt to protect communities and natural habitats</a:t>
            </a:r>
          </a:p>
          <a:p>
            <a:pPr algn="just"/>
            <a:r>
              <a:rPr lang="it-IT" sz="1400" b="0" i="0" dirty="0">
                <a:solidFill>
                  <a:srgbClr val="24292E"/>
                </a:solidFill>
                <a:effectLst/>
                <a:latin typeface="Rubik-Medium"/>
              </a:rPr>
              <a:t>3. </a:t>
            </a:r>
            <a:r>
              <a:rPr lang="it-IT" sz="1400" b="1" i="0" dirty="0" err="1">
                <a:solidFill>
                  <a:srgbClr val="24292E"/>
                </a:solidFill>
                <a:effectLst/>
                <a:latin typeface="Rubik-Medium"/>
              </a:rPr>
              <a:t>Mobilise</a:t>
            </a:r>
            <a:r>
              <a:rPr lang="it-IT" sz="1400" b="1" i="0" dirty="0">
                <a:solidFill>
                  <a:srgbClr val="24292E"/>
                </a:solidFill>
                <a:effectLst/>
                <a:latin typeface="Rubik-Medium"/>
              </a:rPr>
              <a:t> </a:t>
            </a:r>
            <a:r>
              <a:rPr lang="it-IT" sz="1400" b="1" i="0" dirty="0" err="1">
                <a:solidFill>
                  <a:srgbClr val="24292E"/>
                </a:solidFill>
                <a:effectLst/>
                <a:latin typeface="Rubik-Medium"/>
              </a:rPr>
              <a:t>finance</a:t>
            </a:r>
            <a:r>
              <a:rPr lang="it-IT" sz="1400" b="1" i="0" dirty="0">
                <a:solidFill>
                  <a:srgbClr val="24292E"/>
                </a:solidFill>
                <a:effectLst/>
                <a:latin typeface="Rubik-Medium"/>
              </a:rPr>
              <a:t>     4.</a:t>
            </a:r>
            <a:r>
              <a:rPr lang="en-US" sz="1400" b="0" i="0" dirty="0">
                <a:solidFill>
                  <a:srgbClr val="24292E"/>
                </a:solidFill>
                <a:effectLst/>
                <a:latin typeface="Rubik-Medium"/>
              </a:rPr>
              <a:t>  </a:t>
            </a:r>
            <a:r>
              <a:rPr lang="en-US" sz="1400" b="1" i="0" dirty="0">
                <a:solidFill>
                  <a:srgbClr val="24292E"/>
                </a:solidFill>
                <a:effectLst/>
                <a:latin typeface="Rubik-Medium"/>
              </a:rPr>
              <a:t>Work together to deliver</a:t>
            </a:r>
          </a:p>
          <a:p>
            <a:pPr algn="l">
              <a:buFont typeface="Arial" panose="020B0604020202020204" pitchFamily="34" charset="0"/>
              <a:buChar char="•"/>
            </a:pPr>
            <a:r>
              <a:rPr lang="en-US" sz="1400" b="1" dirty="0">
                <a:solidFill>
                  <a:srgbClr val="24292E"/>
                </a:solidFill>
                <a:latin typeface="Rubik-Medium"/>
              </a:rPr>
              <a:t>PRIORITIES:  </a:t>
            </a:r>
            <a:r>
              <a:rPr lang="en-US" sz="1400" b="1" dirty="0" err="1">
                <a:solidFill>
                  <a:srgbClr val="24292E"/>
                </a:solidFill>
                <a:latin typeface="Rubik-Medium"/>
              </a:rPr>
              <a:t>f</a:t>
            </a:r>
            <a:r>
              <a:rPr lang="en-US" sz="1400" b="0" i="0" dirty="0" err="1">
                <a:solidFill>
                  <a:srgbClr val="212529"/>
                </a:solidFill>
                <a:effectLst/>
                <a:latin typeface="Muli"/>
              </a:rPr>
              <a:t>inalise</a:t>
            </a:r>
            <a:r>
              <a:rPr lang="en-US" sz="1400" b="0" i="0" dirty="0">
                <a:solidFill>
                  <a:srgbClr val="212529"/>
                </a:solidFill>
                <a:effectLst/>
                <a:latin typeface="Muli"/>
              </a:rPr>
              <a:t> the Paris Rulebook (the detailed rules that make the Paris Agreement operational)</a:t>
            </a:r>
          </a:p>
          <a:p>
            <a:pPr algn="l">
              <a:buFont typeface="Arial" panose="020B0604020202020204" pitchFamily="34" charset="0"/>
              <a:buChar char="•"/>
            </a:pPr>
            <a:r>
              <a:rPr lang="en-US" sz="1400" b="0" i="0" dirty="0">
                <a:solidFill>
                  <a:srgbClr val="212529"/>
                </a:solidFill>
                <a:effectLst/>
                <a:latin typeface="Muli"/>
              </a:rPr>
              <a:t>accelerate action to tackle the climate crisis through collaboration between governments, businesses and civil society</a:t>
            </a:r>
            <a:endParaRPr lang="en-US" sz="1400" b="0" i="0" u="none" strike="noStrike" dirty="0">
              <a:solidFill>
                <a:srgbClr val="0645AD"/>
              </a:solidFill>
              <a:effectLst/>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r>
              <a:rPr lang="en-US" sz="1400" b="0" i="0" dirty="0">
                <a:solidFill>
                  <a:srgbClr val="212529"/>
                </a:solidFill>
                <a:effectLst/>
                <a:latin typeface="Muli"/>
              </a:rPr>
              <a:t>.</a:t>
            </a:r>
          </a:p>
          <a:p>
            <a:br>
              <a:rPr lang="en-US" sz="1400" dirty="0"/>
            </a:br>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892616"/>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0922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11</a:t>
            </a:fld>
            <a:endParaRPr lang="it-IT" dirty="0"/>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876349"/>
            <a:ext cx="9017000" cy="2554545"/>
          </a:xfrm>
          <a:prstGeom prst="rect">
            <a:avLst/>
          </a:prstGeom>
        </p:spPr>
        <p:txBody>
          <a:bodyPr wrap="square">
            <a:spAutoFit/>
          </a:bodyPr>
          <a:lstStyle/>
          <a:p>
            <a:pPr algn="ctr"/>
            <a:r>
              <a:rPr lang="it-IT" sz="2000" b="1" dirty="0" err="1">
                <a:solidFill>
                  <a:srgbClr val="B53077"/>
                </a:solidFill>
                <a:latin typeface="Heebo ExtraBold" pitchFamily="2" charset="-79"/>
                <a:cs typeface="Heebo ExtraBold" pitchFamily="2" charset="-79"/>
              </a:rPr>
              <a:t>Environmental</a:t>
            </a:r>
            <a:r>
              <a:rPr lang="it-IT" sz="2000" b="1" dirty="0">
                <a:solidFill>
                  <a:srgbClr val="B53077"/>
                </a:solidFill>
                <a:latin typeface="Heebo ExtraBold" pitchFamily="2" charset="-79"/>
                <a:cs typeface="Heebo ExtraBold" pitchFamily="2" charset="-79"/>
              </a:rPr>
              <a:t> benefits of Energy </a:t>
            </a:r>
            <a:r>
              <a:rPr lang="it-IT" sz="2000" b="1" dirty="0" err="1">
                <a:solidFill>
                  <a:srgbClr val="B53077"/>
                </a:solidFill>
                <a:latin typeface="Heebo ExtraBold" pitchFamily="2" charset="-79"/>
                <a:cs typeface="Heebo ExtraBold" pitchFamily="2" charset="-79"/>
              </a:rPr>
              <a:t>Efficiency</a:t>
            </a:r>
            <a:r>
              <a:rPr lang="it-IT" sz="2000" b="1" dirty="0">
                <a:solidFill>
                  <a:srgbClr val="B53077"/>
                </a:solidFill>
                <a:latin typeface="Heebo ExtraBold" pitchFamily="2" charset="-79"/>
                <a:cs typeface="Heebo ExtraBold" pitchFamily="2" charset="-79"/>
              </a:rPr>
              <a:t> </a:t>
            </a:r>
          </a:p>
          <a:p>
            <a:pPr algn="just"/>
            <a:endParaRPr lang="it-IT" sz="1400" u="sng" dirty="0"/>
          </a:p>
          <a:p>
            <a:pPr algn="l" fontAlgn="base"/>
            <a:r>
              <a:rPr lang="en-US" sz="1400" b="0" i="0" dirty="0">
                <a:solidFill>
                  <a:srgbClr val="000000"/>
                </a:solidFill>
                <a:effectLst/>
                <a:latin typeface="Arial" panose="020B0604020202020204" pitchFamily="34" charset="0"/>
                <a:cs typeface="Arial" panose="020B0604020202020204" pitchFamily="34" charset="0"/>
              </a:rPr>
              <a:t>Energy efficiency delivers a number of environmental benefits. It notably reduces GHG emissions, both direct emissions from fossil fuel combustion or consumption, and indirect emissions reductions from electricity generation.</a:t>
            </a:r>
          </a:p>
          <a:p>
            <a:pPr algn="l" fontAlgn="base"/>
            <a:r>
              <a:rPr lang="en-US" sz="1400" b="0" i="0" dirty="0">
                <a:solidFill>
                  <a:srgbClr val="000000"/>
                </a:solidFill>
                <a:effectLst/>
                <a:latin typeface="Arial" panose="020B0604020202020204" pitchFamily="34" charset="0"/>
                <a:cs typeface="Arial" panose="020B0604020202020204" pitchFamily="34" charset="0"/>
              </a:rPr>
              <a:t>Energy efficiency has a central role in tackling climate change, a task made all the more urgent by the recent rise in emissions and the limited time to achieve mitigation targets, as outlined by the recent </a:t>
            </a:r>
            <a:r>
              <a:rPr lang="en-US" sz="1400" b="1" i="0" dirty="0">
                <a:solidFill>
                  <a:srgbClr val="000000"/>
                </a:solidFill>
                <a:effectLst/>
                <a:latin typeface="Arial" panose="020B0604020202020204" pitchFamily="34" charset="0"/>
                <a:cs typeface="Arial" panose="020B0604020202020204" pitchFamily="34" charset="0"/>
              </a:rPr>
              <a:t>Intergovernmental Panel on Climate Change (IPCC)</a:t>
            </a:r>
            <a:r>
              <a:rPr lang="en-US" sz="1400" b="0" i="0" dirty="0">
                <a:solidFill>
                  <a:srgbClr val="000000"/>
                </a:solidFill>
                <a:effectLst/>
                <a:latin typeface="Arial" panose="020B0604020202020204" pitchFamily="34" charset="0"/>
                <a:cs typeface="Arial" panose="020B0604020202020204" pitchFamily="34" charset="0"/>
              </a:rPr>
              <a:t> special report on Global Warming of 1.5</a:t>
            </a:r>
            <a:r>
              <a:rPr lang="en-US" sz="1400" b="0" i="0" baseline="30000" dirty="0">
                <a:solidFill>
                  <a:srgbClr val="000000"/>
                </a:solidFill>
                <a:effectLst/>
                <a:latin typeface="Arial" panose="020B0604020202020204" pitchFamily="34" charset="0"/>
                <a:cs typeface="Arial" panose="020B0604020202020204" pitchFamily="34" charset="0"/>
              </a:rPr>
              <a:t>o</a:t>
            </a:r>
            <a:r>
              <a:rPr lang="en-US" sz="1400" b="0" i="0" dirty="0">
                <a:solidFill>
                  <a:srgbClr val="000000"/>
                </a:solidFill>
                <a:effectLst/>
                <a:latin typeface="Arial" panose="020B0604020202020204" pitchFamily="34" charset="0"/>
                <a:cs typeface="Arial" panose="020B0604020202020204" pitchFamily="34" charset="0"/>
              </a:rPr>
              <a:t>C. Energy efficiency is one of the key ways the world can meet energy service demand with lower energy use, which is crucial in most of the IPCC GHG emissions pathways limiting global warming to 1.5</a:t>
            </a:r>
            <a:r>
              <a:rPr lang="en-US" sz="1400" b="0" i="0" baseline="30000" dirty="0">
                <a:solidFill>
                  <a:srgbClr val="000000"/>
                </a:solidFill>
                <a:effectLst/>
                <a:latin typeface="Arial" panose="020B0604020202020204" pitchFamily="34" charset="0"/>
                <a:cs typeface="Arial" panose="020B0604020202020204" pitchFamily="34" charset="0"/>
              </a:rPr>
              <a:t>o</a:t>
            </a:r>
            <a:r>
              <a:rPr lang="en-US" sz="1400" b="0" i="0" dirty="0">
                <a:solidFill>
                  <a:srgbClr val="000000"/>
                </a:solidFill>
                <a:effectLst/>
                <a:latin typeface="Arial" panose="020B0604020202020204" pitchFamily="34" charset="0"/>
                <a:cs typeface="Arial" panose="020B0604020202020204" pitchFamily="34" charset="0"/>
              </a:rPr>
              <a:t>C (IPCC, 2018).</a:t>
            </a:r>
          </a:p>
          <a:p>
            <a:pPr algn="just"/>
            <a:endParaRPr lang="it-IT" sz="1400" dirty="0"/>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1584164"/>
            <a:ext cx="9576707" cy="3086159"/>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1636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12</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442826" y="1025537"/>
            <a:ext cx="9017000" cy="4124206"/>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ENERGY EFFICIENCY AND WATER SUPPLIES</a:t>
            </a:r>
            <a:br>
              <a:rPr lang="it-IT" dirty="0"/>
            </a:br>
            <a:endParaRPr lang="it-IT" dirty="0"/>
          </a:p>
          <a:p>
            <a:r>
              <a:rPr lang="it-IT" sz="1400" dirty="0">
                <a:effectLst/>
                <a:latin typeface="Arial" panose="020B0604020202020204" pitchFamily="34" charset="0"/>
                <a:ea typeface="Times New Roman" panose="02020603050405020304" pitchFamily="18" charset="0"/>
                <a:cs typeface="Arial" panose="020B0604020202020204" pitchFamily="34" charset="0"/>
              </a:rPr>
              <a:t>Just like </a:t>
            </a:r>
            <a:r>
              <a:rPr lang="it-IT" sz="1400" dirty="0" err="1">
                <a:effectLst/>
                <a:latin typeface="Arial" panose="020B0604020202020204" pitchFamily="34" charset="0"/>
                <a:ea typeface="Times New Roman" panose="02020603050405020304" pitchFamily="18" charset="0"/>
                <a:cs typeface="Arial" panose="020B0604020202020204" pitchFamily="34" charset="0"/>
              </a:rPr>
              <a:t>every</a:t>
            </a:r>
            <a:r>
              <a:rPr lang="it-IT" sz="1400" dirty="0">
                <a:effectLst/>
                <a:latin typeface="Arial" panose="020B0604020202020204" pitchFamily="34" charset="0"/>
                <a:ea typeface="Times New Roman" panose="02020603050405020304" pitchFamily="18" charset="0"/>
                <a:cs typeface="Arial" panose="020B0604020202020204" pitchFamily="34" charset="0"/>
              </a:rPr>
              <a:t> megawatt of energy </a:t>
            </a:r>
            <a:r>
              <a:rPr lang="it-IT" sz="1400" dirty="0" err="1">
                <a:effectLst/>
                <a:latin typeface="Arial" panose="020B0604020202020204" pitchFamily="34" charset="0"/>
                <a:ea typeface="Times New Roman" panose="02020603050405020304" pitchFamily="18" charset="0"/>
                <a:cs typeface="Arial" panose="020B0604020202020204" pitchFamily="34" charset="0"/>
              </a:rPr>
              <a:t>not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used</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means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fewer</a:t>
            </a:r>
            <a:r>
              <a:rPr lang="it-IT" sz="1400" dirty="0">
                <a:effectLst/>
                <a:latin typeface="Arial" panose="020B0604020202020204" pitchFamily="34" charset="0"/>
                <a:ea typeface="Times New Roman" panose="02020603050405020304" pitchFamily="18" charset="0"/>
                <a:cs typeface="Arial" panose="020B0604020202020204" pitchFamily="34" charset="0"/>
              </a:rPr>
              <a:t> carbon </a:t>
            </a:r>
            <a:r>
              <a:rPr lang="it-IT" sz="1400" dirty="0" err="1">
                <a:effectLst/>
                <a:latin typeface="Arial" panose="020B0604020202020204" pitchFamily="34" charset="0"/>
                <a:ea typeface="Times New Roman" panose="02020603050405020304" pitchFamily="18" charset="0"/>
                <a:cs typeface="Arial" panose="020B0604020202020204" pitchFamily="34" charset="0"/>
              </a:rPr>
              <a:t>emissions</a:t>
            </a:r>
            <a:r>
              <a:rPr lang="it-IT" sz="1400" dirty="0">
                <a:effectLst/>
                <a:latin typeface="Arial" panose="020B0604020202020204" pitchFamily="34" charset="0"/>
                <a:ea typeface="Times New Roman" panose="02020603050405020304" pitchFamily="18" charset="0"/>
                <a:cs typeface="Arial" panose="020B0604020202020204" pitchFamily="34" charset="0"/>
              </a:rPr>
              <a:t>, so </a:t>
            </a:r>
            <a:r>
              <a:rPr lang="it-IT" sz="1400" dirty="0" err="1">
                <a:effectLst/>
                <a:latin typeface="Arial" panose="020B0604020202020204" pitchFamily="34" charset="0"/>
                <a:ea typeface="Times New Roman" panose="02020603050405020304" pitchFamily="18" charset="0"/>
                <a:cs typeface="Arial" panose="020B0604020202020204" pitchFamily="34" charset="0"/>
              </a:rPr>
              <a:t>it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also</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means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less</a:t>
            </a:r>
            <a:r>
              <a:rPr lang="it-IT" sz="1400" dirty="0">
                <a:effectLst/>
                <a:latin typeface="Arial" panose="020B0604020202020204" pitchFamily="34" charset="0"/>
                <a:ea typeface="Times New Roman" panose="02020603050405020304" pitchFamily="18" charset="0"/>
                <a:cs typeface="Arial" panose="020B0604020202020204" pitchFamily="34" charset="0"/>
              </a:rPr>
              <a:t> water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is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needed</a:t>
            </a:r>
            <a:r>
              <a:rPr lang="it-IT" sz="1400" dirty="0">
                <a:effectLst/>
                <a:latin typeface="Arial" panose="020B0604020202020204" pitchFamily="34" charset="0"/>
                <a:ea typeface="Times New Roman" panose="02020603050405020304" pitchFamily="18" charset="0"/>
                <a:cs typeface="Arial" panose="020B0604020202020204" pitchFamily="34" charset="0"/>
              </a:rPr>
              <a:t> to generate </a:t>
            </a:r>
            <a:r>
              <a:rPr lang="it-IT" sz="1400" dirty="0" err="1">
                <a:effectLst/>
                <a:latin typeface="Arial" panose="020B0604020202020204" pitchFamily="34" charset="0"/>
                <a:ea typeface="Times New Roman" panose="02020603050405020304" pitchFamily="18" charset="0"/>
                <a:cs typeface="Arial" panose="020B0604020202020204" pitchFamily="34" charset="0"/>
              </a:rPr>
              <a:t>that</a:t>
            </a:r>
            <a:r>
              <a:rPr lang="it-IT" sz="1400" dirty="0">
                <a:effectLst/>
                <a:latin typeface="Arial" panose="020B0604020202020204" pitchFamily="34" charset="0"/>
                <a:ea typeface="Times New Roman" panose="02020603050405020304" pitchFamily="18" charset="0"/>
                <a:cs typeface="Arial" panose="020B0604020202020204" pitchFamily="34" charset="0"/>
              </a:rPr>
              <a:t> megawatt of energy. </a:t>
            </a:r>
            <a:r>
              <a:rPr lang="it-IT" sz="1400" dirty="0" err="1">
                <a:effectLst/>
                <a:latin typeface="Arial" panose="020B0604020202020204" pitchFamily="34" charset="0"/>
                <a:ea typeface="Times New Roman" panose="02020603050405020304" pitchFamily="18" charset="0"/>
                <a:cs typeface="Arial" panose="020B0604020202020204" pitchFamily="34" charset="0"/>
              </a:rPr>
              <a:t>Traditional</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forms</a:t>
            </a:r>
            <a:r>
              <a:rPr lang="it-IT" sz="1400" dirty="0">
                <a:effectLst/>
                <a:latin typeface="Arial" panose="020B0604020202020204" pitchFamily="34" charset="0"/>
                <a:ea typeface="Times New Roman" panose="02020603050405020304" pitchFamily="18" charset="0"/>
                <a:cs typeface="Arial" panose="020B0604020202020204" pitchFamily="34" charset="0"/>
              </a:rPr>
              <a:t> of energy use </a:t>
            </a:r>
            <a:r>
              <a:rPr lang="it-IT" sz="1400" dirty="0" err="1">
                <a:effectLst/>
                <a:latin typeface="Arial" panose="020B0604020202020204" pitchFamily="34" charset="0"/>
                <a:ea typeface="Times New Roman" panose="02020603050405020304" pitchFamily="18" charset="0"/>
                <a:cs typeface="Arial" panose="020B0604020202020204" pitchFamily="34" charset="0"/>
              </a:rPr>
              <a:t>tremendous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amounts</a:t>
            </a:r>
            <a:r>
              <a:rPr lang="it-IT" sz="1400" dirty="0">
                <a:effectLst/>
                <a:latin typeface="Arial" panose="020B0604020202020204" pitchFamily="34" charset="0"/>
                <a:ea typeface="Times New Roman" panose="02020603050405020304" pitchFamily="18" charset="0"/>
                <a:cs typeface="Arial" panose="020B0604020202020204" pitchFamily="34" charset="0"/>
              </a:rPr>
              <a:t> of </a:t>
            </a:r>
            <a:r>
              <a:rPr lang="it-IT" sz="1400" b="1" dirty="0">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water</a:t>
            </a:r>
            <a:r>
              <a:rPr lang="it-IT" sz="1400" dirty="0">
                <a:effectLst/>
                <a:latin typeface="Arial" panose="020B0604020202020204" pitchFamily="34" charset="0"/>
                <a:ea typeface="Times New Roman" panose="02020603050405020304" pitchFamily="18" charset="0"/>
                <a:cs typeface="Arial" panose="020B0604020202020204" pitchFamily="34" charset="0"/>
              </a:rPr>
              <a:t>. Solar </a:t>
            </a:r>
            <a:r>
              <a:rPr lang="it-IT" sz="1400" dirty="0" err="1">
                <a:effectLst/>
                <a:latin typeface="Arial" panose="020B0604020202020204" pitchFamily="34" charset="0"/>
                <a:ea typeface="Times New Roman" panose="02020603050405020304" pitchFamily="18" charset="0"/>
                <a:cs typeface="Arial" panose="020B0604020202020204" pitchFamily="34" charset="0"/>
              </a:rPr>
              <a:t>photovoltaic</a:t>
            </a:r>
            <a:r>
              <a:rPr lang="it-IT" sz="1400" dirty="0">
                <a:effectLst/>
                <a:latin typeface="Arial" panose="020B0604020202020204" pitchFamily="34" charset="0"/>
                <a:ea typeface="Times New Roman" panose="02020603050405020304" pitchFamily="18" charset="0"/>
                <a:cs typeface="Arial" panose="020B0604020202020204" pitchFamily="34" charset="0"/>
              </a:rPr>
              <a:t> (PV) and wind power use </a:t>
            </a:r>
            <a:r>
              <a:rPr lang="it-IT" sz="1400" dirty="0" err="1">
                <a:effectLst/>
                <a:latin typeface="Arial" panose="020B0604020202020204" pitchFamily="34" charset="0"/>
                <a:ea typeface="Times New Roman" panose="02020603050405020304" pitchFamily="18" charset="0"/>
                <a:cs typeface="Arial" panose="020B0604020202020204" pitchFamily="34" charset="0"/>
              </a:rPr>
              <a:t>negligible</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amounts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but</a:t>
            </a:r>
            <a:r>
              <a:rPr lang="it-IT" sz="1400" dirty="0">
                <a:effectLst/>
                <a:latin typeface="Arial" panose="020B0604020202020204" pitchFamily="34" charset="0"/>
                <a:ea typeface="Times New Roman" panose="02020603050405020304" pitchFamily="18" charset="0"/>
                <a:cs typeface="Arial" panose="020B0604020202020204" pitchFamily="34" charset="0"/>
              </a:rPr>
              <a:t> energy </a:t>
            </a:r>
            <a:r>
              <a:rPr lang="it-IT" sz="1400" dirty="0" err="1">
                <a:effectLst/>
                <a:latin typeface="Arial" panose="020B0604020202020204" pitchFamily="34" charset="0"/>
                <a:ea typeface="Times New Roman" panose="02020603050405020304" pitchFamily="18" charset="0"/>
                <a:cs typeface="Arial" panose="020B0604020202020204" pitchFamily="34" charset="0"/>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technologies</a:t>
            </a:r>
            <a:r>
              <a:rPr lang="it-IT" sz="1400" dirty="0">
                <a:effectLst/>
                <a:latin typeface="Arial" panose="020B0604020202020204" pitchFamily="34" charset="0"/>
                <a:ea typeface="Times New Roman" panose="02020603050405020304" pitchFamily="18" charset="0"/>
                <a:cs typeface="Arial" panose="020B0604020202020204" pitchFamily="34" charset="0"/>
              </a:rPr>
              <a:t> and </a:t>
            </a:r>
            <a:r>
              <a:rPr lang="it-IT" sz="1400" dirty="0" err="1">
                <a:effectLst/>
                <a:latin typeface="Arial" panose="020B0604020202020204" pitchFamily="34" charset="0"/>
                <a:ea typeface="Times New Roman" panose="02020603050405020304" pitchFamily="18" charset="0"/>
                <a:cs typeface="Arial" panose="020B0604020202020204" pitchFamily="34" charset="0"/>
              </a:rPr>
              <a:t>processes</a:t>
            </a:r>
            <a:r>
              <a:rPr lang="it-IT" sz="1400" dirty="0">
                <a:effectLst/>
                <a:latin typeface="Arial" panose="020B0604020202020204" pitchFamily="34" charset="0"/>
                <a:ea typeface="Times New Roman" panose="02020603050405020304" pitchFamily="18" charset="0"/>
                <a:cs typeface="Arial" panose="020B0604020202020204" pitchFamily="34" charset="0"/>
              </a:rPr>
              <a:t> use zero water.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Reducing</a:t>
            </a:r>
            <a:r>
              <a:rPr lang="it-IT" sz="1400" dirty="0">
                <a:effectLst/>
                <a:latin typeface="Arial" panose="020B0604020202020204" pitchFamily="34" charset="0"/>
                <a:ea typeface="Times New Roman" panose="02020603050405020304" pitchFamily="18" charset="0"/>
                <a:cs typeface="Arial" panose="020B0604020202020204" pitchFamily="34" charset="0"/>
              </a:rPr>
              <a:t> demand for energy to </a:t>
            </a:r>
            <a:r>
              <a:rPr lang="it-IT" sz="1400" dirty="0" err="1">
                <a:effectLst/>
                <a:latin typeface="Arial" panose="020B0604020202020204" pitchFamily="34" charset="0"/>
                <a:ea typeface="Times New Roman" panose="02020603050405020304" pitchFamily="18" charset="0"/>
                <a:cs typeface="Arial" panose="020B0604020202020204" pitchFamily="34" charset="0"/>
              </a:rPr>
              <a:t>consume</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means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reducing</a:t>
            </a:r>
            <a:r>
              <a:rPr lang="it-IT" sz="1400" dirty="0">
                <a:effectLst/>
                <a:latin typeface="Arial" panose="020B0604020202020204" pitchFamily="34" charset="0"/>
                <a:ea typeface="Times New Roman" panose="02020603050405020304" pitchFamily="18" charset="0"/>
                <a:cs typeface="Arial" panose="020B0604020202020204" pitchFamily="34" charset="0"/>
              </a:rPr>
              <a:t> the </a:t>
            </a:r>
            <a:r>
              <a:rPr lang="it-IT" sz="1400" dirty="0" err="1">
                <a:effectLst/>
                <a:latin typeface="Arial" panose="020B0604020202020204" pitchFamily="34" charset="0"/>
                <a:ea typeface="Times New Roman" panose="02020603050405020304" pitchFamily="18" charset="0"/>
                <a:cs typeface="Arial" panose="020B0604020202020204" pitchFamily="34" charset="0"/>
              </a:rPr>
              <a:t>need</a:t>
            </a:r>
            <a:r>
              <a:rPr lang="it-IT" sz="1400" dirty="0">
                <a:effectLst/>
                <a:latin typeface="Arial" panose="020B0604020202020204" pitchFamily="34" charset="0"/>
                <a:ea typeface="Times New Roman" panose="02020603050405020304" pitchFamily="18" charset="0"/>
                <a:cs typeface="Arial" panose="020B0604020202020204" pitchFamily="34" charset="0"/>
              </a:rPr>
              <a:t> for </a:t>
            </a:r>
            <a:r>
              <a:rPr lang="it-IT" sz="1400" dirty="0" err="1">
                <a:effectLst/>
                <a:latin typeface="Arial" panose="020B0604020202020204" pitchFamily="34" charset="0"/>
                <a:ea typeface="Times New Roman" panose="02020603050405020304" pitchFamily="18" charset="0"/>
                <a:cs typeface="Arial" panose="020B0604020202020204" pitchFamily="34" charset="0"/>
              </a:rPr>
              <a:t>additional</a:t>
            </a:r>
            <a:r>
              <a:rPr lang="it-IT" sz="1400" dirty="0">
                <a:effectLst/>
                <a:latin typeface="Arial" panose="020B0604020202020204" pitchFamily="34" charset="0"/>
                <a:ea typeface="Times New Roman" panose="02020603050405020304" pitchFamily="18" charset="0"/>
                <a:cs typeface="Arial" panose="020B0604020202020204" pitchFamily="34" charset="0"/>
              </a:rPr>
              <a:t> water supplies to </a:t>
            </a:r>
            <a:r>
              <a:rPr lang="it-IT" sz="1400" dirty="0" err="1">
                <a:effectLst/>
                <a:latin typeface="Arial" panose="020B0604020202020204" pitchFamily="34" charset="0"/>
                <a:ea typeface="Times New Roman" panose="02020603050405020304" pitchFamily="18" charset="0"/>
                <a:cs typeface="Arial" panose="020B0604020202020204" pitchFamily="34" charset="0"/>
              </a:rPr>
              <a:t>meet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that</a:t>
            </a:r>
            <a:r>
              <a:rPr lang="it-IT" sz="1400" dirty="0">
                <a:effectLst/>
                <a:latin typeface="Arial" panose="020B0604020202020204" pitchFamily="34" charset="0"/>
                <a:ea typeface="Times New Roman" panose="02020603050405020304" pitchFamily="18" charset="0"/>
                <a:cs typeface="Arial" panose="020B0604020202020204" pitchFamily="34" charset="0"/>
              </a:rPr>
              <a:t> demand.</a:t>
            </a:r>
          </a:p>
          <a:p>
            <a:r>
              <a:rPr lang="it-IT" sz="1400" dirty="0" err="1">
                <a:effectLst/>
                <a:latin typeface="Arial" panose="020B0604020202020204" pitchFamily="34" charset="0"/>
                <a:ea typeface="Times New Roman" panose="02020603050405020304" pitchFamily="18" charset="0"/>
                <a:cs typeface="Arial" panose="020B0604020202020204" pitchFamily="34" charset="0"/>
              </a:rPr>
              <a:t>We</a:t>
            </a:r>
            <a:r>
              <a:rPr lang="it-IT" sz="1400" dirty="0">
                <a:effectLst/>
                <a:latin typeface="Arial" panose="020B0604020202020204" pitchFamily="34" charset="0"/>
                <a:ea typeface="Times New Roman" panose="02020603050405020304" pitchFamily="18" charset="0"/>
                <a:cs typeface="Arial" panose="020B0604020202020204" pitchFamily="34" charset="0"/>
              </a:rPr>
              <a:t> are seeing the </a:t>
            </a:r>
            <a:r>
              <a:rPr lang="it-IT" sz="1400" dirty="0" err="1">
                <a:effectLst/>
                <a:latin typeface="Arial" panose="020B0604020202020204" pitchFamily="34" charset="0"/>
                <a:ea typeface="Times New Roman" panose="02020603050405020304" pitchFamily="18" charset="0"/>
                <a:cs typeface="Arial" panose="020B0604020202020204" pitchFamily="34" charset="0"/>
              </a:rPr>
              <a:t>effects</a:t>
            </a:r>
            <a:r>
              <a:rPr lang="it-IT" sz="1400" dirty="0">
                <a:effectLst/>
                <a:latin typeface="Arial" panose="020B0604020202020204" pitchFamily="34" charset="0"/>
                <a:ea typeface="Times New Roman" panose="02020603050405020304" pitchFamily="18" charset="0"/>
                <a:cs typeface="Arial" panose="020B0604020202020204" pitchFamily="34" charset="0"/>
              </a:rPr>
              <a:t> of </a:t>
            </a:r>
            <a:r>
              <a:rPr lang="it-IT" sz="1400" dirty="0" err="1">
                <a:effectLst/>
                <a:latin typeface="Arial" panose="020B0604020202020204" pitchFamily="34" charset="0"/>
                <a:ea typeface="Times New Roman" panose="02020603050405020304" pitchFamily="18" charset="0"/>
                <a:cs typeface="Arial" panose="020B0604020202020204" pitchFamily="34" charset="0"/>
              </a:rPr>
              <a:t>climate</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change</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already</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b="1" dirty="0" err="1">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Droughts</a:t>
            </a:r>
            <a:r>
              <a:rPr lang="it-IT" sz="1400" dirty="0">
                <a:effectLst/>
                <a:latin typeface="Arial" panose="020B0604020202020204" pitchFamily="34" charset="0"/>
                <a:ea typeface="Times New Roman" panose="02020603050405020304" pitchFamily="18" charset="0"/>
                <a:cs typeface="Arial" panose="020B0604020202020204" pitchFamily="34" charset="0"/>
              </a:rPr>
              <a:t> and </a:t>
            </a:r>
            <a:r>
              <a:rPr lang="it-IT" sz="1400" b="1" dirty="0" err="1">
                <a:effectLst/>
                <a:latin typeface="Arial" panose="020B0604020202020204" pitchFamily="34"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heatwaves</a:t>
            </a:r>
            <a:r>
              <a:rPr lang="it-IT" sz="1400" dirty="0">
                <a:effectLst/>
                <a:latin typeface="Arial" panose="020B0604020202020204" pitchFamily="34" charset="0"/>
                <a:ea typeface="Times New Roman" panose="02020603050405020304" pitchFamily="18" charset="0"/>
                <a:cs typeface="Arial" panose="020B0604020202020204" pitchFamily="34" charset="0"/>
              </a:rPr>
              <a:t>, in </a:t>
            </a:r>
            <a:r>
              <a:rPr lang="it-IT" sz="1400" dirty="0" err="1">
                <a:effectLst/>
                <a:latin typeface="Arial" panose="020B0604020202020204" pitchFamily="34" charset="0"/>
                <a:ea typeface="Times New Roman" panose="02020603050405020304" pitchFamily="18" charset="0"/>
                <a:cs typeface="Arial" panose="020B0604020202020204" pitchFamily="34" charset="0"/>
              </a:rPr>
              <a:t>particular</a:t>
            </a:r>
            <a:r>
              <a:rPr lang="it-IT" sz="1400" dirty="0">
                <a:effectLst/>
                <a:latin typeface="Arial" panose="020B0604020202020204" pitchFamily="34" charset="0"/>
                <a:ea typeface="Times New Roman" panose="02020603050405020304" pitchFamily="18" charset="0"/>
                <a:cs typeface="Arial" panose="020B0604020202020204" pitchFamily="34" charset="0"/>
              </a:rPr>
              <a:t>, put pressure on </a:t>
            </a:r>
            <a:r>
              <a:rPr lang="it-IT" sz="1400" dirty="0" err="1">
                <a:effectLst/>
                <a:latin typeface="Arial" panose="020B0604020202020204" pitchFamily="34" charset="0"/>
                <a:ea typeface="Times New Roman" panose="02020603050405020304" pitchFamily="18" charset="0"/>
                <a:cs typeface="Arial" panose="020B0604020202020204" pitchFamily="34" charset="0"/>
              </a:rPr>
              <a:t>our</a:t>
            </a:r>
            <a:r>
              <a:rPr lang="it-IT" sz="1400" dirty="0">
                <a:effectLst/>
                <a:latin typeface="Arial" panose="020B0604020202020204" pitchFamily="34" charset="0"/>
                <a:ea typeface="Times New Roman" panose="02020603050405020304" pitchFamily="18" charset="0"/>
                <a:cs typeface="Arial" panose="020B0604020202020204" pitchFamily="34" charset="0"/>
              </a:rPr>
              <a:t> water supplies, and </a:t>
            </a:r>
            <a:r>
              <a:rPr lang="it-IT" sz="1400" dirty="0" err="1">
                <a:effectLst/>
                <a:latin typeface="Arial" panose="020B0604020202020204" pitchFamily="34" charset="0"/>
                <a:ea typeface="Times New Roman" panose="02020603050405020304" pitchFamily="18" charset="0"/>
                <a:cs typeface="Arial" panose="020B0604020202020204" pitchFamily="34" charset="0"/>
              </a:rPr>
              <a:t>not</a:t>
            </a:r>
            <a:r>
              <a:rPr lang="it-IT" sz="1400" dirty="0">
                <a:effectLst/>
                <a:latin typeface="Arial" panose="020B0604020202020204" pitchFamily="34" charset="0"/>
                <a:ea typeface="Times New Roman" panose="02020603050405020304" pitchFamily="18" charset="0"/>
                <a:cs typeface="Arial" panose="020B0604020202020204" pitchFamily="34" charset="0"/>
              </a:rPr>
              <a:t> just in </a:t>
            </a:r>
            <a:r>
              <a:rPr lang="it-IT" sz="1400" dirty="0" err="1">
                <a:effectLst/>
                <a:latin typeface="Arial" panose="020B0604020202020204" pitchFamily="34" charset="0"/>
                <a:ea typeface="Times New Roman" panose="02020603050405020304" pitchFamily="18" charset="0"/>
                <a:cs typeface="Arial" panose="020B0604020202020204" pitchFamily="34" charset="0"/>
              </a:rPr>
              <a:t>direct</a:t>
            </a:r>
            <a:r>
              <a:rPr lang="it-IT" sz="1400" dirty="0">
                <a:effectLst/>
                <a:latin typeface="Arial" panose="020B0604020202020204" pitchFamily="34" charset="0"/>
                <a:ea typeface="Times New Roman" panose="02020603050405020304" pitchFamily="18" charset="0"/>
                <a:cs typeface="Arial" panose="020B0604020202020204" pitchFamily="34" charset="0"/>
              </a:rPr>
              <a:t> ways. </a:t>
            </a:r>
            <a:r>
              <a:rPr lang="it-IT" sz="1400" dirty="0" err="1">
                <a:effectLst/>
                <a:latin typeface="Arial" panose="020B0604020202020204" pitchFamily="34" charset="0"/>
                <a:ea typeface="Times New Roman" panose="02020603050405020304" pitchFamily="18" charset="0"/>
                <a:cs typeface="Arial" panose="020B0604020202020204" pitchFamily="34" charset="0"/>
              </a:rPr>
              <a:t>When</a:t>
            </a:r>
            <a:r>
              <a:rPr lang="it-IT" sz="1400" dirty="0">
                <a:effectLst/>
                <a:latin typeface="Arial" panose="020B0604020202020204" pitchFamily="34" charset="0"/>
                <a:ea typeface="Times New Roman" panose="02020603050405020304" pitchFamily="18" charset="0"/>
                <a:cs typeface="Arial" panose="020B0604020202020204" pitchFamily="34" charset="0"/>
              </a:rPr>
              <a:t> the temperature </a:t>
            </a:r>
            <a:r>
              <a:rPr lang="it-IT" sz="1400" dirty="0" err="1">
                <a:effectLst/>
                <a:latin typeface="Arial" panose="020B0604020202020204" pitchFamily="34" charset="0"/>
                <a:ea typeface="Times New Roman" panose="02020603050405020304" pitchFamily="18" charset="0"/>
                <a:cs typeface="Arial" panose="020B0604020202020204" pitchFamily="34" charset="0"/>
              </a:rPr>
              <a:t>rises</a:t>
            </a:r>
            <a:r>
              <a:rPr lang="it-IT" sz="1400" dirty="0">
                <a:effectLst/>
                <a:latin typeface="Arial" panose="020B0604020202020204" pitchFamily="34" charset="0"/>
                <a:ea typeface="Times New Roman" panose="02020603050405020304" pitchFamily="18" charset="0"/>
                <a:cs typeface="Arial" panose="020B0604020202020204" pitchFamily="34" charset="0"/>
              </a:rPr>
              <a:t>, demand for air </a:t>
            </a:r>
            <a:r>
              <a:rPr lang="it-IT" sz="1400" dirty="0" err="1">
                <a:effectLst/>
                <a:latin typeface="Arial" panose="020B0604020202020204" pitchFamily="34" charset="0"/>
                <a:ea typeface="Times New Roman" panose="02020603050405020304" pitchFamily="18" charset="0"/>
                <a:cs typeface="Arial" panose="020B0604020202020204" pitchFamily="34" charset="0"/>
              </a:rPr>
              <a:t>conditioning</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rises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causing</a:t>
            </a:r>
            <a:r>
              <a:rPr lang="it-IT" sz="1400" dirty="0">
                <a:effectLst/>
                <a:latin typeface="Arial" panose="020B0604020202020204" pitchFamily="34" charset="0"/>
                <a:ea typeface="Times New Roman" panose="02020603050405020304" pitchFamily="18" charset="0"/>
                <a:cs typeface="Arial" panose="020B0604020202020204" pitchFamily="34" charset="0"/>
              </a:rPr>
              <a:t> energy demand to spike. </a:t>
            </a:r>
            <a:r>
              <a:rPr lang="it-IT" sz="1400" dirty="0" err="1">
                <a:effectLst/>
                <a:latin typeface="Arial" panose="020B0604020202020204" pitchFamily="34" charset="0"/>
                <a:ea typeface="Times New Roman" panose="02020603050405020304" pitchFamily="18" charset="0"/>
                <a:cs typeface="Arial" panose="020B0604020202020204" pitchFamily="34" charset="0"/>
              </a:rPr>
              <a:t>That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means</a:t>
            </a:r>
            <a:r>
              <a:rPr lang="it-IT" sz="1400" dirty="0">
                <a:effectLst/>
                <a:latin typeface="Arial" panose="020B0604020202020204" pitchFamily="34" charset="0"/>
                <a:ea typeface="Times New Roman" panose="02020603050405020304" pitchFamily="18" charset="0"/>
                <a:cs typeface="Arial" panose="020B0604020202020204" pitchFamily="34" charset="0"/>
              </a:rPr>
              <a:t> more water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is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needed</a:t>
            </a:r>
            <a:r>
              <a:rPr lang="it-IT" sz="1400" dirty="0">
                <a:effectLst/>
                <a:latin typeface="Arial" panose="020B0604020202020204" pitchFamily="34" charset="0"/>
                <a:ea typeface="Times New Roman" panose="02020603050405020304" pitchFamily="18" charset="0"/>
                <a:cs typeface="Arial" panose="020B0604020202020204" pitchFamily="34" charset="0"/>
              </a:rPr>
              <a:t> to generate more </a:t>
            </a:r>
            <a:r>
              <a:rPr lang="it-IT" sz="1400" dirty="0" err="1">
                <a:effectLst/>
                <a:latin typeface="Arial" panose="020B0604020202020204" pitchFamily="34" charset="0"/>
                <a:ea typeface="Times New Roman" panose="02020603050405020304" pitchFamily="18" charset="0"/>
                <a:cs typeface="Arial" panose="020B0604020202020204" pitchFamily="34" charset="0"/>
              </a:rPr>
              <a:t>electricity</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but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there</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is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less</a:t>
            </a:r>
            <a:r>
              <a:rPr lang="it-IT" sz="1400" dirty="0">
                <a:effectLst/>
                <a:latin typeface="Arial" panose="020B0604020202020204" pitchFamily="34" charset="0"/>
                <a:ea typeface="Times New Roman" panose="02020603050405020304" pitchFamily="18" charset="0"/>
                <a:cs typeface="Arial" panose="020B0604020202020204" pitchFamily="34" charset="0"/>
              </a:rPr>
              <a:t> water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available</a:t>
            </a:r>
            <a:r>
              <a:rPr lang="it-IT" sz="1400" dirty="0">
                <a:effectLst/>
                <a:latin typeface="Arial" panose="020B0604020202020204" pitchFamily="34" charset="0"/>
                <a:ea typeface="Times New Roman" panose="02020603050405020304" pitchFamily="18" charset="0"/>
                <a:cs typeface="Arial" panose="020B0604020202020204" pitchFamily="34" charset="0"/>
              </a:rPr>
              <a:t>. The water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may</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also</a:t>
            </a:r>
            <a:r>
              <a:rPr lang="it-IT" sz="1400" dirty="0">
                <a:effectLst/>
                <a:latin typeface="Arial" panose="020B0604020202020204" pitchFamily="34" charset="0"/>
                <a:ea typeface="Times New Roman" panose="02020603050405020304" pitchFamily="18" charset="0"/>
                <a:cs typeface="Arial" panose="020B0604020202020204" pitchFamily="34" charset="0"/>
              </a:rPr>
              <a:t> be </a:t>
            </a:r>
            <a:r>
              <a:rPr lang="it-IT" sz="1400" dirty="0" err="1">
                <a:effectLst/>
                <a:latin typeface="Arial" panose="020B0604020202020204" pitchFamily="34" charset="0"/>
                <a:ea typeface="Times New Roman" panose="02020603050405020304" pitchFamily="18" charset="0"/>
                <a:cs typeface="Arial" panose="020B0604020202020204" pitchFamily="34" charset="0"/>
              </a:rPr>
              <a:t>too</a:t>
            </a:r>
            <a:r>
              <a:rPr lang="it-IT" sz="1400" dirty="0">
                <a:effectLst/>
                <a:latin typeface="Arial" panose="020B0604020202020204" pitchFamily="34" charset="0"/>
                <a:ea typeface="Times New Roman" panose="02020603050405020304" pitchFamily="18" charset="0"/>
                <a:cs typeface="Arial" panose="020B0604020202020204" pitchFamily="34" charset="0"/>
              </a:rPr>
              <a:t> hot or </a:t>
            </a:r>
            <a:r>
              <a:rPr lang="it-IT" sz="1400" dirty="0" err="1">
                <a:effectLst/>
                <a:latin typeface="Arial" panose="020B0604020202020204" pitchFamily="34" charset="0"/>
                <a:ea typeface="Times New Roman" panose="02020603050405020304" pitchFamily="18" charset="0"/>
                <a:cs typeface="Arial" panose="020B0604020202020204" pitchFamily="34" charset="0"/>
              </a:rPr>
              <a:t>too</a:t>
            </a:r>
            <a:r>
              <a:rPr lang="it-IT" sz="1400" dirty="0">
                <a:effectLst/>
                <a:latin typeface="Arial" panose="020B0604020202020204" pitchFamily="34" charset="0"/>
                <a:ea typeface="Times New Roman" panose="02020603050405020304" pitchFamily="18" charset="0"/>
                <a:cs typeface="Arial" panose="020B0604020202020204" pitchFamily="34" charset="0"/>
              </a:rPr>
              <a:t> low to </a:t>
            </a:r>
            <a:r>
              <a:rPr lang="it-IT" sz="1400" dirty="0" err="1">
                <a:effectLst/>
                <a:latin typeface="Arial" panose="020B0604020202020204" pitchFamily="34" charset="0"/>
                <a:ea typeface="Times New Roman" panose="02020603050405020304" pitchFamily="18" charset="0"/>
                <a:cs typeface="Arial" panose="020B0604020202020204" pitchFamily="34" charset="0"/>
              </a:rPr>
              <a:t>effectively</a:t>
            </a:r>
            <a:r>
              <a:rPr lang="it-IT" sz="1400" dirty="0">
                <a:effectLst/>
                <a:latin typeface="Arial" panose="020B0604020202020204" pitchFamily="34" charset="0"/>
                <a:ea typeface="Times New Roman" panose="02020603050405020304" pitchFamily="18" charset="0"/>
                <a:cs typeface="Arial" panose="020B0604020202020204" pitchFamily="34" charset="0"/>
              </a:rPr>
              <a:t> cool the power </a:t>
            </a:r>
            <a:r>
              <a:rPr lang="it-IT" sz="1400" dirty="0" err="1">
                <a:effectLst/>
                <a:latin typeface="Arial" panose="020B0604020202020204" pitchFamily="34" charset="0"/>
                <a:ea typeface="Times New Roman" panose="02020603050405020304" pitchFamily="18" charset="0"/>
                <a:cs typeface="Arial" panose="020B0604020202020204" pitchFamily="34" charset="0"/>
              </a:rPr>
              <a:t>plants</a:t>
            </a:r>
            <a:r>
              <a:rPr lang="it-IT" sz="1400" dirty="0">
                <a:effectLst/>
                <a:latin typeface="Arial" panose="020B0604020202020204" pitchFamily="34" charset="0"/>
                <a:ea typeface="Times New Roman" panose="02020603050405020304" pitchFamily="18" charset="0"/>
                <a:cs typeface="Arial" panose="020B0604020202020204" pitchFamily="34" charset="0"/>
              </a:rPr>
              <a:t>. Energy </a:t>
            </a:r>
            <a:r>
              <a:rPr lang="it-IT" sz="1400" dirty="0" err="1">
                <a:effectLst/>
                <a:latin typeface="Arial" panose="020B0604020202020204" pitchFamily="34" charset="0"/>
                <a:ea typeface="Times New Roman" panose="02020603050405020304" pitchFamily="18" charset="0"/>
                <a:cs typeface="Arial" panose="020B0604020202020204" pitchFamily="34" charset="0"/>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rPr>
              <a:t> makes the </a:t>
            </a:r>
            <a:r>
              <a:rPr lang="it-IT" sz="1400" dirty="0" err="1">
                <a:effectLst/>
                <a:latin typeface="Arial" panose="020B0604020202020204" pitchFamily="34" charset="0"/>
                <a:ea typeface="Times New Roman" panose="02020603050405020304" pitchFamily="18" charset="0"/>
                <a:cs typeface="Arial" panose="020B0604020202020204" pitchFamily="34" charset="0"/>
              </a:rPr>
              <a:t>equipment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able</a:t>
            </a:r>
            <a:r>
              <a:rPr lang="it-IT" sz="1400" dirty="0">
                <a:effectLst/>
                <a:latin typeface="Arial" panose="020B0604020202020204" pitchFamily="34" charset="0"/>
                <a:ea typeface="Times New Roman" panose="02020603050405020304" pitchFamily="18" charset="0"/>
                <a:cs typeface="Arial" panose="020B0604020202020204" pitchFamily="34" charset="0"/>
              </a:rPr>
              <a:t> to do the </a:t>
            </a:r>
            <a:r>
              <a:rPr lang="it-IT" sz="1400" dirty="0" err="1">
                <a:effectLst/>
                <a:latin typeface="Arial" panose="020B0604020202020204" pitchFamily="34" charset="0"/>
                <a:ea typeface="Times New Roman" panose="02020603050405020304" pitchFamily="18" charset="0"/>
                <a:cs typeface="Arial" panose="020B0604020202020204" pitchFamily="34" charset="0"/>
              </a:rPr>
              <a:t>same</a:t>
            </a:r>
            <a:r>
              <a:rPr lang="it-IT" sz="1400" dirty="0">
                <a:effectLst/>
                <a:latin typeface="Arial" panose="020B0604020202020204" pitchFamily="34" charset="0"/>
                <a:ea typeface="Times New Roman" panose="02020603050405020304" pitchFamily="18" charset="0"/>
                <a:cs typeface="Arial" panose="020B0604020202020204" pitchFamily="34" charset="0"/>
              </a:rPr>
              <a:t> or more with </a:t>
            </a:r>
            <a:r>
              <a:rPr lang="it-IT" sz="1400" dirty="0" err="1">
                <a:effectLst/>
                <a:latin typeface="Arial" panose="020B0604020202020204" pitchFamily="34" charset="0"/>
                <a:ea typeface="Times New Roman" panose="02020603050405020304" pitchFamily="18" charset="0"/>
                <a:cs typeface="Arial" panose="020B0604020202020204" pitchFamily="34" charset="0"/>
              </a:rPr>
              <a:t>less</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rPr>
              <a:t>electricity</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Energy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one of the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most</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effective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water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conservation</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strategies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there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and the reverse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also</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true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Energy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powerful</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greenhouse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gas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emissions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reduction</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tool,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but</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its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role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in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reducing</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demand for water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should</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not</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be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ignored</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Energy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the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most</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effective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climate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change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tool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we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have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for the energy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sector</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As</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we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enter</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 new decade and face an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increasing</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rate of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climate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change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risks,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greater</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investment in energy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efficiency</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can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potentially</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help mitigate </a:t>
            </a:r>
            <a:r>
              <a:rPr lang="it-IT" sz="1400" dirty="0" err="1">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those</a:t>
            </a:r>
            <a:r>
              <a:rPr lang="it-IT" sz="1400" dirty="0">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impacts.  </a:t>
            </a:r>
          </a:p>
          <a:p>
            <a:r>
              <a:rPr lang="it-IT"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it-IT" sz="1400" dirty="0">
                <a:effectLst/>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B53077"/>
                </a:solidFill>
                <a:latin typeface="Arial" panose="020B0604020202020204" pitchFamily="34" charset="0"/>
                <a:cs typeface="Arial" panose="020B0604020202020204" pitchFamily="34" charset="0"/>
              </a:rPr>
              <a:t>Credits: Kate </a:t>
            </a:r>
            <a:r>
              <a:rPr lang="it-IT" sz="1400" b="1" dirty="0" err="1">
                <a:solidFill>
                  <a:srgbClr val="B53077"/>
                </a:solidFill>
                <a:latin typeface="Arial" panose="020B0604020202020204" pitchFamily="34" charset="0"/>
                <a:cs typeface="Arial" panose="020B0604020202020204" pitchFamily="34" charset="0"/>
              </a:rPr>
              <a:t>Zerrenner</a:t>
            </a:r>
            <a:r>
              <a:rPr lang="it-IT" sz="1400" b="1" dirty="0">
                <a:solidFill>
                  <a:srgbClr val="B53077"/>
                </a:solidFill>
                <a:latin typeface="Arial" panose="020B0604020202020204" pitchFamily="34" charset="0"/>
                <a:cs typeface="Arial" panose="020B0604020202020204" pitchFamily="34" charset="0"/>
              </a:rPr>
              <a:t> 2020.</a:t>
            </a:r>
            <a:endParaRPr lang="it-IT" sz="1400" dirty="0">
              <a:solidFill>
                <a:srgbClr val="B53077"/>
              </a:solidFill>
              <a:latin typeface="Arial" panose="020B0604020202020204" pitchFamily="34" charset="0"/>
              <a:cs typeface="Arial" panose="020B0604020202020204" pitchFamily="34" charset="0"/>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dirty="0">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015094" y="1482667"/>
            <a:ext cx="9576707" cy="4117707"/>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1922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13</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184800"/>
            <a:ext cx="9017000" cy="677108"/>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r>
              <a:rPr lang="it-IT" u="sng" dirty="0"/>
              <a:t>MULTIPLE BENEFITS OF ENERGY EFFICIENCY</a:t>
            </a:r>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892616"/>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a:extLst>
              <a:ext uri="{FF2B5EF4-FFF2-40B4-BE49-F238E27FC236}">
                <a16:creationId xmlns:a16="http://schemas.microsoft.com/office/drawing/2014/main" id="{B7F243DC-78F5-42C6-9C7D-4454570C6F49}"/>
              </a:ext>
            </a:extLst>
          </p:cNvPr>
          <p:cNvSpPr/>
          <p:nvPr/>
        </p:nvSpPr>
        <p:spPr>
          <a:xfrm>
            <a:off x="2901215" y="229679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a:extLst>
              <a:ext uri="{FF2B5EF4-FFF2-40B4-BE49-F238E27FC236}">
                <a16:creationId xmlns:a16="http://schemas.microsoft.com/office/drawing/2014/main" id="{9A91BC68-FB61-4D78-9ED3-BBF77FB6D56A}"/>
              </a:ext>
            </a:extLst>
          </p:cNvPr>
          <p:cNvSpPr/>
          <p:nvPr/>
        </p:nvSpPr>
        <p:spPr>
          <a:xfrm>
            <a:off x="9144000" y="2265309"/>
            <a:ext cx="589535" cy="1009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a:extLst>
              <a:ext uri="{FF2B5EF4-FFF2-40B4-BE49-F238E27FC236}">
                <a16:creationId xmlns:a16="http://schemas.microsoft.com/office/drawing/2014/main" id="{EE3DE5AC-B5C4-45D7-B78C-FA7EC9B3D1CF}"/>
              </a:ext>
            </a:extLst>
          </p:cNvPr>
          <p:cNvSpPr/>
          <p:nvPr/>
        </p:nvSpPr>
        <p:spPr>
          <a:xfrm>
            <a:off x="6059630" y="23581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63003B89-0577-48D3-A10D-420B90EC510C}"/>
              </a:ext>
            </a:extLst>
          </p:cNvPr>
          <p:cNvSpPr txBox="1"/>
          <p:nvPr/>
        </p:nvSpPr>
        <p:spPr>
          <a:xfrm>
            <a:off x="2007909" y="1861908"/>
            <a:ext cx="2253006" cy="646331"/>
          </a:xfrm>
          <a:prstGeom prst="rect">
            <a:avLst/>
          </a:prstGeom>
          <a:noFill/>
        </p:spPr>
        <p:txBody>
          <a:bodyPr wrap="square" rtlCol="0">
            <a:spAutoFit/>
          </a:bodyPr>
          <a:lstStyle/>
          <a:p>
            <a:r>
              <a:rPr lang="it-IT" dirty="0"/>
              <a:t>ENVIRONMENTAL IMPACTS</a:t>
            </a:r>
          </a:p>
        </p:txBody>
      </p:sp>
      <p:sp>
        <p:nvSpPr>
          <p:cNvPr id="10" name="CasellaDiTesto 9">
            <a:extLst>
              <a:ext uri="{FF2B5EF4-FFF2-40B4-BE49-F238E27FC236}">
                <a16:creationId xmlns:a16="http://schemas.microsoft.com/office/drawing/2014/main" id="{23BF4F7C-B157-4F55-8E15-D9859CAEC95D}"/>
              </a:ext>
            </a:extLst>
          </p:cNvPr>
          <p:cNvSpPr txBox="1"/>
          <p:nvPr/>
        </p:nvSpPr>
        <p:spPr>
          <a:xfrm>
            <a:off x="5233988" y="1923841"/>
            <a:ext cx="1430763" cy="646331"/>
          </a:xfrm>
          <a:prstGeom prst="rect">
            <a:avLst/>
          </a:prstGeom>
          <a:noFill/>
        </p:spPr>
        <p:txBody>
          <a:bodyPr wrap="square" rtlCol="0">
            <a:spAutoFit/>
          </a:bodyPr>
          <a:lstStyle/>
          <a:p>
            <a:r>
              <a:rPr lang="it-IT" dirty="0"/>
              <a:t>SOCIAL IMPACTS</a:t>
            </a:r>
          </a:p>
        </p:txBody>
      </p:sp>
      <p:sp>
        <p:nvSpPr>
          <p:cNvPr id="15" name="CasellaDiTesto 14">
            <a:extLst>
              <a:ext uri="{FF2B5EF4-FFF2-40B4-BE49-F238E27FC236}">
                <a16:creationId xmlns:a16="http://schemas.microsoft.com/office/drawing/2014/main" id="{DC57CBDB-1ADF-4A45-BB1F-79E1ADB13120}"/>
              </a:ext>
            </a:extLst>
          </p:cNvPr>
          <p:cNvSpPr txBox="1"/>
          <p:nvPr/>
        </p:nvSpPr>
        <p:spPr>
          <a:xfrm>
            <a:off x="8107052" y="1861908"/>
            <a:ext cx="1626483" cy="646331"/>
          </a:xfrm>
          <a:prstGeom prst="rect">
            <a:avLst/>
          </a:prstGeom>
          <a:noFill/>
        </p:spPr>
        <p:txBody>
          <a:bodyPr wrap="square" rtlCol="0">
            <a:spAutoFit/>
          </a:bodyPr>
          <a:lstStyle/>
          <a:p>
            <a:r>
              <a:rPr lang="it-IT" dirty="0"/>
              <a:t>ECONOMIC IMPACTS</a:t>
            </a:r>
          </a:p>
        </p:txBody>
      </p:sp>
      <p:sp>
        <p:nvSpPr>
          <p:cNvPr id="16" name="CasellaDiTesto 15">
            <a:extLst>
              <a:ext uri="{FF2B5EF4-FFF2-40B4-BE49-F238E27FC236}">
                <a16:creationId xmlns:a16="http://schemas.microsoft.com/office/drawing/2014/main" id="{1DD33A48-2518-46BE-95A7-529F2D4E49C8}"/>
              </a:ext>
            </a:extLst>
          </p:cNvPr>
          <p:cNvSpPr txBox="1"/>
          <p:nvPr/>
        </p:nvSpPr>
        <p:spPr>
          <a:xfrm>
            <a:off x="1574801" y="3582800"/>
            <a:ext cx="8898378" cy="553998"/>
          </a:xfrm>
          <a:prstGeom prst="rect">
            <a:avLst/>
          </a:prstGeom>
          <a:noFill/>
        </p:spPr>
        <p:txBody>
          <a:bodyPr wrap="square" numCol="3" rtlCol="0">
            <a:spAutoFit/>
          </a:bodyPr>
          <a:lstStyle/>
          <a:p>
            <a:r>
              <a:rPr lang="it-IT" sz="1000" dirty="0">
                <a:latin typeface="Arial" panose="020B0604020202020204" pitchFamily="34" charset="0"/>
                <a:cs typeface="Arial" panose="020B0604020202020204" pitchFamily="34" charset="0"/>
              </a:rPr>
              <a:t>REDUCED AIR POLLUTION 		</a:t>
            </a:r>
          </a:p>
          <a:p>
            <a:r>
              <a:rPr lang="it-IT" sz="1000" dirty="0">
                <a:latin typeface="Arial" panose="020B0604020202020204" pitchFamily="34" charset="0"/>
                <a:cs typeface="Arial" panose="020B0604020202020204" pitchFamily="34" charset="0"/>
              </a:rPr>
              <a:t>IMPROVED ENERGY MANAGEMENT AND RESOURCES</a:t>
            </a:r>
          </a:p>
          <a:p>
            <a:r>
              <a:rPr lang="it-IT" sz="1000" dirty="0">
                <a:latin typeface="Arial" panose="020B0604020202020204" pitchFamily="34" charset="0"/>
                <a:cs typeface="Arial" panose="020B0604020202020204" pitchFamily="34" charset="0"/>
              </a:rPr>
              <a:t>IMPROVED COMFORT AND WELL BEING                              </a:t>
            </a:r>
          </a:p>
          <a:p>
            <a:r>
              <a:rPr lang="it-IT" sz="1000" dirty="0">
                <a:latin typeface="Arial" panose="020B0604020202020204" pitchFamily="34" charset="0"/>
                <a:cs typeface="Arial" panose="020B0604020202020204" pitchFamily="34" charset="0"/>
              </a:rPr>
              <a:t>IMPROVED HEALTH   ;MORE INCOME FROM LOWERING ENERGY BILLS</a:t>
            </a:r>
          </a:p>
          <a:p>
            <a:r>
              <a:rPr lang="it-IT" sz="1000" dirty="0">
                <a:latin typeface="Arial" panose="020B0604020202020204" pitchFamily="34" charset="0"/>
                <a:cs typeface="Arial" panose="020B0604020202020204" pitchFamily="34" charset="0"/>
              </a:rPr>
              <a:t> </a:t>
            </a:r>
            <a:endParaRPr lang="it-IT" dirty="0"/>
          </a:p>
        </p:txBody>
      </p:sp>
      <p:sp>
        <p:nvSpPr>
          <p:cNvPr id="18" name="CasellaDiTesto 17">
            <a:extLst>
              <a:ext uri="{FF2B5EF4-FFF2-40B4-BE49-F238E27FC236}">
                <a16:creationId xmlns:a16="http://schemas.microsoft.com/office/drawing/2014/main" id="{0CECE205-3363-4FD3-8514-B37DBA5D5454}"/>
              </a:ext>
            </a:extLst>
          </p:cNvPr>
          <p:cNvSpPr txBox="1"/>
          <p:nvPr/>
        </p:nvSpPr>
        <p:spPr>
          <a:xfrm>
            <a:off x="8610600" y="3492473"/>
            <a:ext cx="1862579" cy="553998"/>
          </a:xfrm>
          <a:prstGeom prst="rect">
            <a:avLst/>
          </a:prstGeom>
          <a:noFill/>
        </p:spPr>
        <p:txBody>
          <a:bodyPr wrap="square" rtlCol="0">
            <a:spAutoFit/>
          </a:bodyPr>
          <a:lstStyle/>
          <a:p>
            <a:r>
              <a:rPr lang="it-IT" sz="1000" dirty="0">
                <a:latin typeface="Arial" panose="020B0604020202020204" pitchFamily="34" charset="0"/>
                <a:cs typeface="Arial" panose="020B0604020202020204" pitchFamily="34" charset="0"/>
              </a:rPr>
              <a:t>ECONOMIC GROWTH</a:t>
            </a:r>
          </a:p>
          <a:p>
            <a:r>
              <a:rPr lang="it-IT" sz="1000" dirty="0">
                <a:latin typeface="Arial" panose="020B0604020202020204" pitchFamily="34" charset="0"/>
                <a:cs typeface="Arial" panose="020B0604020202020204" pitchFamily="34" charset="0"/>
              </a:rPr>
              <a:t>INCREASED ENERGY SECURITY</a:t>
            </a:r>
          </a:p>
        </p:txBody>
      </p:sp>
    </p:spTree>
    <p:extLst>
      <p:ext uri="{BB962C8B-B14F-4D97-AF65-F5344CB8AC3E}">
        <p14:creationId xmlns:p14="http://schemas.microsoft.com/office/powerpoint/2010/main" val="2666590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14</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184800"/>
            <a:ext cx="9017000" cy="3262432"/>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r>
              <a:rPr lang="it-IT" u="sng" dirty="0" err="1"/>
              <a:t>As</a:t>
            </a:r>
            <a:r>
              <a:rPr lang="it-IT" u="sng" dirty="0"/>
              <a:t> </a:t>
            </a:r>
            <a:r>
              <a:rPr lang="it-IT" u="sng" dirty="0" err="1"/>
              <a:t>well</a:t>
            </a:r>
            <a:r>
              <a:rPr lang="it-IT" u="sng" dirty="0"/>
              <a:t> </a:t>
            </a:r>
            <a:r>
              <a:rPr lang="it-IT" u="sng" dirty="0" err="1"/>
              <a:t>as</a:t>
            </a:r>
            <a:r>
              <a:rPr lang="it-IT" u="sng" dirty="0"/>
              <a:t> institutions and governments WE can Do </a:t>
            </a:r>
            <a:r>
              <a:rPr lang="it-IT" u="sng" dirty="0" err="1"/>
              <a:t>our</a:t>
            </a:r>
            <a:r>
              <a:rPr lang="it-IT" u="sng" dirty="0"/>
              <a:t> Part to </a:t>
            </a:r>
            <a:r>
              <a:rPr lang="it-IT" u="sng" dirty="0" err="1"/>
              <a:t>combat</a:t>
            </a:r>
            <a:r>
              <a:rPr lang="it-IT" u="sng" dirty="0"/>
              <a:t> the </a:t>
            </a:r>
            <a:r>
              <a:rPr lang="it-IT" u="sng" dirty="0" err="1"/>
              <a:t>climate</a:t>
            </a:r>
            <a:r>
              <a:rPr lang="it-IT" u="sng" dirty="0"/>
              <a:t> </a:t>
            </a:r>
            <a:r>
              <a:rPr lang="it-IT" u="sng" dirty="0" err="1"/>
              <a:t>crisis</a:t>
            </a:r>
            <a:endParaRPr lang="it-IT" u="sng" dirty="0"/>
          </a:p>
          <a:p>
            <a:pPr algn="ctr"/>
            <a:endParaRPr lang="it-IT" sz="1400" u="sng" dirty="0"/>
          </a:p>
          <a:p>
            <a:pPr algn="ctr"/>
            <a:r>
              <a:rPr lang="it-IT" sz="1400" u="sng" dirty="0"/>
              <a:t>AWARENESS CAMPAIGN</a:t>
            </a:r>
          </a:p>
          <a:p>
            <a:pPr algn="ctr"/>
            <a:r>
              <a:rPr lang="it-IT" sz="1400" u="sng" dirty="0"/>
              <a:t>- INFORM AND ACT FOR A JUST AND  GREEN TRANSITION </a:t>
            </a:r>
          </a:p>
          <a:p>
            <a:pPr algn="ctr"/>
            <a:r>
              <a:rPr lang="it-IT" sz="1400" u="sng" dirty="0"/>
              <a:t>-SPREAD A NEW  ENERGY CULTURE</a:t>
            </a:r>
            <a:endParaRPr lang="it-IT" sz="1400" dirty="0"/>
          </a:p>
          <a:p>
            <a:pPr algn="just"/>
            <a:endParaRPr lang="it-IT" sz="1400" dirty="0"/>
          </a:p>
          <a:p>
            <a:pPr algn="just"/>
            <a:r>
              <a:rPr lang="en-US" sz="1400" b="1" dirty="0">
                <a:solidFill>
                  <a:srgbClr val="4F4F4F"/>
                </a:solidFill>
              </a:rPr>
              <a:t>Can children and youth really create impact in addressing the climate crisis?</a:t>
            </a:r>
            <a:endParaRPr lang="it-IT" sz="1400" b="1" dirty="0"/>
          </a:p>
          <a:p>
            <a:pPr algn="just"/>
            <a:r>
              <a:rPr lang="en-US" sz="1400" b="0" i="0" dirty="0">
                <a:solidFill>
                  <a:srgbClr val="4F4F4F"/>
                </a:solidFill>
                <a:effectLst/>
              </a:rPr>
              <a:t>It will be a topic of discussion  and  Education Youth events at </a:t>
            </a:r>
            <a:r>
              <a:rPr lang="en-US" sz="1400" b="1" i="0" dirty="0">
                <a:solidFill>
                  <a:srgbClr val="4F4F4F"/>
                </a:solidFill>
                <a:effectLst/>
              </a:rPr>
              <a:t>COP26</a:t>
            </a:r>
            <a:r>
              <a:rPr lang="en-US" sz="1400" b="0" i="0" dirty="0">
                <a:solidFill>
                  <a:srgbClr val="4F4F4F"/>
                </a:solidFill>
                <a:effectLst/>
              </a:rPr>
              <a:t>.</a:t>
            </a:r>
          </a:p>
          <a:p>
            <a:pPr algn="just"/>
            <a:r>
              <a:rPr lang="en-US" sz="1400" b="0" i="0" dirty="0">
                <a:solidFill>
                  <a:srgbClr val="4F4F4F"/>
                </a:solidFill>
                <a:effectLst/>
              </a:rPr>
              <a:t>The topic is it could greatly support in empowering young people, especially girls and young women in taking climate action and leading civic actions.</a:t>
            </a:r>
          </a:p>
          <a:p>
            <a:pPr algn="just"/>
            <a:r>
              <a:rPr lang="en-US" sz="1400" b="0" i="0" dirty="0">
                <a:solidFill>
                  <a:srgbClr val="4F4F4F"/>
                </a:solidFill>
                <a:effectLst/>
              </a:rPr>
              <a:t> How the commitment of children and young people are already achieving impact on the fight against </a:t>
            </a:r>
            <a:r>
              <a:rPr lang="en-US" sz="1400" b="1" i="0" dirty="0">
                <a:solidFill>
                  <a:srgbClr val="4F4F4F"/>
                </a:solidFill>
                <a:effectLst/>
              </a:rPr>
              <a:t>climate change</a:t>
            </a:r>
            <a:r>
              <a:rPr lang="en-US" sz="1400" dirty="0">
                <a:solidFill>
                  <a:srgbClr val="4F4F4F"/>
                </a:solidFill>
              </a:rPr>
              <a:t>?</a:t>
            </a:r>
          </a:p>
          <a:p>
            <a:pPr algn="just"/>
            <a:endParaRPr lang="it-IT" sz="1400" dirty="0"/>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892616"/>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3697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15</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725937"/>
            <a:ext cx="9017000" cy="4062651"/>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MIND EVERY SINGLE ACTION</a:t>
            </a:r>
            <a:endParaRPr lang="it-IT" dirty="0"/>
          </a:p>
          <a:p>
            <a:pPr algn="just"/>
            <a:r>
              <a:rPr lang="it-IT" sz="1400" dirty="0" err="1">
                <a:solidFill>
                  <a:srgbClr val="B53077"/>
                </a:solidFill>
              </a:rPr>
              <a:t>Bad</a:t>
            </a:r>
            <a:r>
              <a:rPr lang="it-IT" sz="1400" dirty="0">
                <a:solidFill>
                  <a:srgbClr val="B53077"/>
                </a:solidFill>
              </a:rPr>
              <a:t> </a:t>
            </a:r>
            <a:r>
              <a:rPr lang="it-IT" sz="1400" dirty="0" err="1">
                <a:solidFill>
                  <a:srgbClr val="B53077"/>
                </a:solidFill>
              </a:rPr>
              <a:t>Habits</a:t>
            </a:r>
            <a:r>
              <a:rPr lang="it-IT" sz="1400" dirty="0">
                <a:solidFill>
                  <a:srgbClr val="B53077"/>
                </a:solidFill>
              </a:rPr>
              <a:t>:</a:t>
            </a:r>
          </a:p>
          <a:p>
            <a:pPr algn="just"/>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Leaving</a:t>
            </a:r>
            <a:r>
              <a:rPr lang="it-IT" sz="1400" dirty="0">
                <a:solidFill>
                  <a:srgbClr val="B53077"/>
                </a:solidFill>
              </a:rPr>
              <a:t> the </a:t>
            </a:r>
            <a:r>
              <a:rPr lang="it-IT" sz="1400" dirty="0" err="1">
                <a:solidFill>
                  <a:srgbClr val="B53077"/>
                </a:solidFill>
              </a:rPr>
              <a:t>lights</a:t>
            </a:r>
            <a:r>
              <a:rPr lang="it-IT" sz="1400" dirty="0">
                <a:solidFill>
                  <a:srgbClr val="B53077"/>
                </a:solidFill>
              </a:rPr>
              <a:t> on</a:t>
            </a:r>
          </a:p>
          <a:p>
            <a:pPr marL="285750" indent="-285750" algn="just">
              <a:buFont typeface="Wingdings" panose="05000000000000000000" pitchFamily="2" charset="2"/>
              <a:buChar char="Ø"/>
            </a:pPr>
            <a:r>
              <a:rPr lang="it-IT" sz="1400" dirty="0" err="1">
                <a:solidFill>
                  <a:srgbClr val="B53077"/>
                </a:solidFill>
              </a:rPr>
              <a:t>Leaving</a:t>
            </a:r>
            <a:r>
              <a:rPr lang="it-IT" sz="1400" dirty="0">
                <a:solidFill>
                  <a:srgbClr val="B53077"/>
                </a:solidFill>
              </a:rPr>
              <a:t> </a:t>
            </a:r>
            <a:r>
              <a:rPr lang="it-IT" sz="1400" dirty="0" err="1">
                <a:solidFill>
                  <a:srgbClr val="B53077"/>
                </a:solidFill>
              </a:rPr>
              <a:t>electronics</a:t>
            </a:r>
            <a:r>
              <a:rPr lang="it-IT" sz="1400" dirty="0">
                <a:solidFill>
                  <a:srgbClr val="B53077"/>
                </a:solidFill>
              </a:rPr>
              <a:t> </a:t>
            </a:r>
            <a:r>
              <a:rPr lang="it-IT" sz="1400" dirty="0" err="1">
                <a:solidFill>
                  <a:srgbClr val="B53077"/>
                </a:solidFill>
              </a:rPr>
              <a:t>plugged</a:t>
            </a:r>
            <a:r>
              <a:rPr lang="it-IT" sz="1400" dirty="0">
                <a:solidFill>
                  <a:srgbClr val="B53077"/>
                </a:solidFill>
              </a:rPr>
              <a:t> in </a:t>
            </a:r>
          </a:p>
          <a:p>
            <a:pPr marL="285750" indent="-285750" algn="just">
              <a:buFont typeface="Wingdings" panose="05000000000000000000" pitchFamily="2" charset="2"/>
              <a:buChar char="Ø"/>
            </a:pPr>
            <a:r>
              <a:rPr lang="it-IT" sz="1400" dirty="0">
                <a:solidFill>
                  <a:srgbClr val="B53077"/>
                </a:solidFill>
              </a:rPr>
              <a:t>Standing in front of an opening </a:t>
            </a:r>
            <a:r>
              <a:rPr lang="it-IT" sz="1400" dirty="0" err="1">
                <a:solidFill>
                  <a:srgbClr val="B53077"/>
                </a:solidFill>
              </a:rPr>
              <a:t>fridge</a:t>
            </a:r>
            <a:r>
              <a:rPr lang="it-IT" sz="1400" dirty="0">
                <a:solidFill>
                  <a:srgbClr val="B53077"/>
                </a:solidFill>
              </a:rPr>
              <a:t> ( a freezer </a:t>
            </a:r>
            <a:r>
              <a:rPr lang="it-IT" sz="1400" dirty="0" err="1">
                <a:solidFill>
                  <a:srgbClr val="B53077"/>
                </a:solidFill>
              </a:rPr>
              <a:t>is</a:t>
            </a:r>
            <a:r>
              <a:rPr lang="it-IT" sz="1400" dirty="0">
                <a:solidFill>
                  <a:srgbClr val="B53077"/>
                </a:solidFill>
              </a:rPr>
              <a:t> </a:t>
            </a:r>
            <a:r>
              <a:rPr lang="it-IT" sz="1400" dirty="0" err="1">
                <a:solidFill>
                  <a:srgbClr val="B53077"/>
                </a:solidFill>
              </a:rPr>
              <a:t>even</a:t>
            </a:r>
            <a:r>
              <a:rPr lang="it-IT" sz="1400" dirty="0">
                <a:solidFill>
                  <a:srgbClr val="B53077"/>
                </a:solidFill>
              </a:rPr>
              <a:t> </a:t>
            </a:r>
            <a:r>
              <a:rPr lang="it-IT" sz="1400" dirty="0" err="1">
                <a:solidFill>
                  <a:srgbClr val="B53077"/>
                </a:solidFill>
              </a:rPr>
              <a:t>worse</a:t>
            </a:r>
            <a:r>
              <a:rPr lang="it-IT" sz="1400" dirty="0">
                <a:solidFill>
                  <a:srgbClr val="B53077"/>
                </a:solidFill>
              </a:rPr>
              <a:t>)</a:t>
            </a:r>
          </a:p>
          <a:p>
            <a:pPr marL="285750" indent="-285750" algn="just">
              <a:buFont typeface="Wingdings" panose="05000000000000000000" pitchFamily="2" charset="2"/>
              <a:buChar char="Ø"/>
            </a:pPr>
            <a:r>
              <a:rPr lang="it-IT" sz="1400" dirty="0" err="1">
                <a:solidFill>
                  <a:srgbClr val="B53077"/>
                </a:solidFill>
              </a:rPr>
              <a:t>Washing</a:t>
            </a:r>
            <a:r>
              <a:rPr lang="it-IT" sz="1400" dirty="0">
                <a:solidFill>
                  <a:srgbClr val="B53077"/>
                </a:solidFill>
              </a:rPr>
              <a:t> </a:t>
            </a:r>
            <a:r>
              <a:rPr lang="it-IT" sz="1400" dirty="0" err="1">
                <a:solidFill>
                  <a:srgbClr val="B53077"/>
                </a:solidFill>
              </a:rPr>
              <a:t>laundry</a:t>
            </a:r>
            <a:r>
              <a:rPr lang="it-IT" sz="1400" dirty="0">
                <a:solidFill>
                  <a:srgbClr val="B53077"/>
                </a:solidFill>
              </a:rPr>
              <a:t> in hot water ( </a:t>
            </a:r>
            <a:r>
              <a:rPr lang="it-IT" sz="1400" dirty="0" err="1">
                <a:solidFill>
                  <a:srgbClr val="B53077"/>
                </a:solidFill>
              </a:rPr>
              <a:t>warm</a:t>
            </a:r>
            <a:r>
              <a:rPr lang="it-IT" sz="1400" dirty="0">
                <a:solidFill>
                  <a:srgbClr val="B53077"/>
                </a:solidFill>
              </a:rPr>
              <a:t> temperature </a:t>
            </a:r>
            <a:r>
              <a:rPr lang="it-IT" sz="1400" dirty="0" err="1">
                <a:solidFill>
                  <a:srgbClr val="B53077"/>
                </a:solidFill>
              </a:rPr>
              <a:t>is</a:t>
            </a:r>
            <a:r>
              <a:rPr lang="it-IT" sz="1400" dirty="0">
                <a:solidFill>
                  <a:srgbClr val="B53077"/>
                </a:solidFill>
              </a:rPr>
              <a:t> fine)</a:t>
            </a:r>
          </a:p>
          <a:p>
            <a:pPr marL="285750" indent="-285750" algn="just">
              <a:buFont typeface="Wingdings" panose="05000000000000000000" pitchFamily="2" charset="2"/>
              <a:buChar char="Ø"/>
            </a:pPr>
            <a:r>
              <a:rPr lang="it-IT" sz="1400" dirty="0" err="1">
                <a:solidFill>
                  <a:srgbClr val="B53077"/>
                </a:solidFill>
              </a:rPr>
              <a:t>Leaving</a:t>
            </a:r>
            <a:r>
              <a:rPr lang="it-IT" sz="1400" dirty="0">
                <a:solidFill>
                  <a:srgbClr val="B53077"/>
                </a:solidFill>
              </a:rPr>
              <a:t> the A/C </a:t>
            </a:r>
            <a:r>
              <a:rPr lang="it-IT" sz="1400" dirty="0" err="1">
                <a:solidFill>
                  <a:srgbClr val="B53077"/>
                </a:solidFill>
              </a:rPr>
              <a:t>heating</a:t>
            </a:r>
            <a:r>
              <a:rPr lang="it-IT" sz="1400" dirty="0">
                <a:solidFill>
                  <a:srgbClr val="B53077"/>
                </a:solidFill>
              </a:rPr>
              <a:t> system running </a:t>
            </a:r>
            <a:r>
              <a:rPr lang="it-IT" sz="1400" dirty="0" err="1">
                <a:solidFill>
                  <a:srgbClr val="B53077"/>
                </a:solidFill>
              </a:rPr>
              <a:t>when</a:t>
            </a:r>
            <a:r>
              <a:rPr lang="it-IT" sz="1400" dirty="0">
                <a:solidFill>
                  <a:srgbClr val="B53077"/>
                </a:solidFill>
              </a:rPr>
              <a:t> </a:t>
            </a:r>
            <a:r>
              <a:rPr lang="it-IT" sz="1400" dirty="0" err="1">
                <a:solidFill>
                  <a:srgbClr val="B53077"/>
                </a:solidFill>
              </a:rPr>
              <a:t>you</a:t>
            </a:r>
            <a:r>
              <a:rPr lang="it-IT" sz="1400" dirty="0">
                <a:solidFill>
                  <a:srgbClr val="B53077"/>
                </a:solidFill>
              </a:rPr>
              <a:t> are </a:t>
            </a:r>
            <a:r>
              <a:rPr lang="it-IT" sz="1400" dirty="0" err="1">
                <a:solidFill>
                  <a:srgbClr val="B53077"/>
                </a:solidFill>
              </a:rPr>
              <a:t>not</a:t>
            </a:r>
            <a:r>
              <a:rPr lang="it-IT" sz="1400" dirty="0">
                <a:solidFill>
                  <a:srgbClr val="B53077"/>
                </a:solidFill>
              </a:rPr>
              <a:t> home </a:t>
            </a:r>
            <a:r>
              <a:rPr lang="en-US" sz="1400" b="0" i="0" dirty="0">
                <a:solidFill>
                  <a:srgbClr val="131517"/>
                </a:solidFill>
                <a:effectLst/>
                <a:latin typeface="Arial" panose="020B0604020202020204" pitchFamily="34" charset="0"/>
              </a:rPr>
              <a:t> </a:t>
            </a:r>
            <a:r>
              <a:rPr lang="it-IT" sz="1400" dirty="0">
                <a:solidFill>
                  <a:srgbClr val="B53077"/>
                </a:solidFill>
              </a:rPr>
              <a:t>( </a:t>
            </a:r>
            <a:r>
              <a:rPr lang="it-IT" sz="1400" dirty="0" err="1">
                <a:solidFill>
                  <a:srgbClr val="B53077"/>
                </a:solidFill>
              </a:rPr>
              <a:t>if</a:t>
            </a:r>
            <a:r>
              <a:rPr lang="it-IT" sz="1400" dirty="0">
                <a:solidFill>
                  <a:srgbClr val="B53077"/>
                </a:solidFill>
              </a:rPr>
              <a:t> </a:t>
            </a:r>
            <a:r>
              <a:rPr lang="it-IT" sz="1400" dirty="0" err="1">
                <a:solidFill>
                  <a:srgbClr val="B53077"/>
                </a:solidFill>
              </a:rPr>
              <a:t>you</a:t>
            </a:r>
            <a:r>
              <a:rPr lang="it-IT" sz="1400" dirty="0">
                <a:solidFill>
                  <a:srgbClr val="B53077"/>
                </a:solidFill>
              </a:rPr>
              <a:t> </a:t>
            </a:r>
            <a:r>
              <a:rPr lang="it-IT" sz="1400" dirty="0" err="1">
                <a:solidFill>
                  <a:srgbClr val="B53077"/>
                </a:solidFill>
              </a:rPr>
              <a:t>programme</a:t>
            </a:r>
            <a:r>
              <a:rPr lang="it-IT" sz="1400" dirty="0">
                <a:solidFill>
                  <a:srgbClr val="B53077"/>
                </a:solidFill>
              </a:rPr>
              <a:t>  the </a:t>
            </a:r>
            <a:r>
              <a:rPr lang="it-IT" sz="1400" dirty="0" err="1">
                <a:solidFill>
                  <a:srgbClr val="B53077"/>
                </a:solidFill>
              </a:rPr>
              <a:t>thermostat</a:t>
            </a:r>
            <a:r>
              <a:rPr lang="it-IT" sz="1400" dirty="0">
                <a:solidFill>
                  <a:srgbClr val="B53077"/>
                </a:solidFill>
              </a:rPr>
              <a:t> </a:t>
            </a:r>
            <a:r>
              <a:rPr lang="it-IT" sz="1400" dirty="0" err="1">
                <a:solidFill>
                  <a:srgbClr val="B53077"/>
                </a:solidFill>
              </a:rPr>
              <a:t>you</a:t>
            </a:r>
            <a:r>
              <a:rPr lang="it-IT" sz="1400" dirty="0">
                <a:solidFill>
                  <a:srgbClr val="B53077"/>
                </a:solidFill>
              </a:rPr>
              <a:t> can </a:t>
            </a:r>
            <a:r>
              <a:rPr lang="it-IT" sz="1400" dirty="0" err="1">
                <a:solidFill>
                  <a:srgbClr val="B53077"/>
                </a:solidFill>
              </a:rPr>
              <a:t>save</a:t>
            </a:r>
            <a:r>
              <a:rPr lang="it-IT" sz="1400" dirty="0">
                <a:solidFill>
                  <a:srgbClr val="B53077"/>
                </a:solidFill>
              </a:rPr>
              <a:t> a </a:t>
            </a:r>
            <a:r>
              <a:rPr lang="it-IT" sz="1400" dirty="0" err="1">
                <a:solidFill>
                  <a:srgbClr val="B53077"/>
                </a:solidFill>
              </a:rPr>
              <a:t>lot</a:t>
            </a:r>
            <a:r>
              <a:rPr lang="it-IT" sz="1400" dirty="0">
                <a:solidFill>
                  <a:srgbClr val="B53077"/>
                </a:solidFill>
              </a:rPr>
              <a:t> of energy and money)</a:t>
            </a:r>
          </a:p>
          <a:p>
            <a:pPr marL="285750" indent="-285750" algn="just">
              <a:buFont typeface="Wingdings" panose="05000000000000000000" pitchFamily="2" charset="2"/>
              <a:buChar char="Ø"/>
            </a:pPr>
            <a:r>
              <a:rPr lang="it-IT" sz="1400" dirty="0" err="1">
                <a:solidFill>
                  <a:srgbClr val="B53077"/>
                </a:solidFill>
              </a:rPr>
              <a:t>Taking</a:t>
            </a:r>
            <a:r>
              <a:rPr lang="it-IT" sz="1400" dirty="0">
                <a:solidFill>
                  <a:srgbClr val="B53077"/>
                </a:solidFill>
              </a:rPr>
              <a:t> hot and long </a:t>
            </a:r>
            <a:r>
              <a:rPr lang="it-IT" sz="1400" dirty="0" err="1">
                <a:solidFill>
                  <a:srgbClr val="B53077"/>
                </a:solidFill>
              </a:rPr>
              <a:t>showers</a:t>
            </a:r>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Falling</a:t>
            </a:r>
            <a:r>
              <a:rPr lang="it-IT" sz="1400" dirty="0">
                <a:solidFill>
                  <a:srgbClr val="B53077"/>
                </a:solidFill>
              </a:rPr>
              <a:t> </a:t>
            </a:r>
            <a:r>
              <a:rPr lang="it-IT" sz="1400" dirty="0" err="1">
                <a:solidFill>
                  <a:srgbClr val="B53077"/>
                </a:solidFill>
              </a:rPr>
              <a:t>asleep</a:t>
            </a:r>
            <a:r>
              <a:rPr lang="it-IT" sz="1400" dirty="0">
                <a:solidFill>
                  <a:srgbClr val="B53077"/>
                </a:solidFill>
              </a:rPr>
              <a:t> with the TV on </a:t>
            </a:r>
          </a:p>
          <a:p>
            <a:pPr algn="just"/>
            <a:r>
              <a:rPr lang="it-IT" sz="1400" dirty="0">
                <a:solidFill>
                  <a:srgbClr val="B53077"/>
                </a:solidFill>
              </a:rPr>
              <a:t>Good </a:t>
            </a:r>
            <a:r>
              <a:rPr lang="it-IT" sz="1400" dirty="0" err="1">
                <a:solidFill>
                  <a:srgbClr val="B53077"/>
                </a:solidFill>
              </a:rPr>
              <a:t>habits</a:t>
            </a:r>
            <a:r>
              <a:rPr lang="it-IT" sz="1400" dirty="0">
                <a:solidFill>
                  <a:srgbClr val="B53077"/>
                </a:solidFill>
              </a:rPr>
              <a:t>:</a:t>
            </a:r>
          </a:p>
          <a:p>
            <a:pPr marL="285750" indent="-285750" algn="just">
              <a:buFont typeface="Wingdings" panose="05000000000000000000" pitchFamily="2" charset="2"/>
              <a:buChar char="Ø"/>
            </a:pPr>
            <a:r>
              <a:rPr lang="it-IT" sz="1400" dirty="0" err="1">
                <a:solidFill>
                  <a:srgbClr val="B53077"/>
                </a:solidFill>
              </a:rPr>
              <a:t>Prefer</a:t>
            </a:r>
            <a:r>
              <a:rPr lang="it-IT" sz="1400" dirty="0">
                <a:solidFill>
                  <a:srgbClr val="B53077"/>
                </a:solidFill>
              </a:rPr>
              <a:t> </a:t>
            </a:r>
            <a:r>
              <a:rPr lang="it-IT" sz="1400" dirty="0" err="1">
                <a:solidFill>
                  <a:srgbClr val="B53077"/>
                </a:solidFill>
              </a:rPr>
              <a:t>fresh</a:t>
            </a:r>
            <a:r>
              <a:rPr lang="it-IT" sz="1400" dirty="0">
                <a:solidFill>
                  <a:srgbClr val="B53077"/>
                </a:solidFill>
              </a:rPr>
              <a:t> food or </a:t>
            </a:r>
            <a:r>
              <a:rPr lang="it-IT" sz="1400" dirty="0" err="1">
                <a:solidFill>
                  <a:srgbClr val="B53077"/>
                </a:solidFill>
              </a:rPr>
              <a:t>homemade</a:t>
            </a:r>
            <a:r>
              <a:rPr lang="it-IT" sz="1400" dirty="0">
                <a:solidFill>
                  <a:srgbClr val="B53077"/>
                </a:solidFill>
              </a:rPr>
              <a:t> food to ready </a:t>
            </a:r>
            <a:r>
              <a:rPr lang="it-IT" sz="1400" dirty="0" err="1">
                <a:solidFill>
                  <a:srgbClr val="B53077"/>
                </a:solidFill>
              </a:rPr>
              <a:t>meals</a:t>
            </a:r>
            <a:r>
              <a:rPr lang="it-IT" sz="1400" dirty="0">
                <a:solidFill>
                  <a:srgbClr val="B53077"/>
                </a:solidFill>
              </a:rPr>
              <a:t> or </a:t>
            </a:r>
            <a:r>
              <a:rPr lang="it-IT" sz="1400" dirty="0" err="1">
                <a:solidFill>
                  <a:srgbClr val="B53077"/>
                </a:solidFill>
              </a:rPr>
              <a:t>processed</a:t>
            </a:r>
            <a:r>
              <a:rPr lang="it-IT" sz="1400" dirty="0">
                <a:solidFill>
                  <a:srgbClr val="B53077"/>
                </a:solidFill>
              </a:rPr>
              <a:t> food</a:t>
            </a:r>
          </a:p>
          <a:p>
            <a:pPr marL="285750" indent="-285750" algn="just">
              <a:buFont typeface="Wingdings" panose="05000000000000000000" pitchFamily="2" charset="2"/>
              <a:buChar char="Ø"/>
            </a:pPr>
            <a:r>
              <a:rPr lang="it-IT" sz="1400" dirty="0" err="1">
                <a:solidFill>
                  <a:srgbClr val="B53077"/>
                </a:solidFill>
              </a:rPr>
              <a:t>Prefer</a:t>
            </a:r>
            <a:r>
              <a:rPr lang="it-IT" sz="1400" dirty="0">
                <a:solidFill>
                  <a:srgbClr val="B53077"/>
                </a:solidFill>
              </a:rPr>
              <a:t> </a:t>
            </a:r>
            <a:r>
              <a:rPr lang="it-IT" sz="1400" dirty="0" err="1">
                <a:solidFill>
                  <a:srgbClr val="B53077"/>
                </a:solidFill>
              </a:rPr>
              <a:t>walking</a:t>
            </a:r>
            <a:r>
              <a:rPr lang="it-IT" sz="1400" dirty="0">
                <a:solidFill>
                  <a:srgbClr val="B53077"/>
                </a:solidFill>
              </a:rPr>
              <a:t> or </a:t>
            </a:r>
            <a:r>
              <a:rPr lang="it-IT" sz="1400" dirty="0" err="1">
                <a:solidFill>
                  <a:srgbClr val="B53077"/>
                </a:solidFill>
              </a:rPr>
              <a:t>using</a:t>
            </a:r>
            <a:r>
              <a:rPr lang="it-IT" sz="1400" dirty="0">
                <a:solidFill>
                  <a:srgbClr val="B53077"/>
                </a:solidFill>
              </a:rPr>
              <a:t> bikes to go to school</a:t>
            </a:r>
          </a:p>
          <a:p>
            <a:pPr marL="285750" indent="-285750" algn="just">
              <a:buFont typeface="Wingdings" panose="05000000000000000000" pitchFamily="2" charset="2"/>
              <a:buChar char="Ø"/>
            </a:pPr>
            <a:r>
              <a:rPr lang="it-IT" sz="1400" dirty="0" err="1">
                <a:solidFill>
                  <a:srgbClr val="B53077"/>
                </a:solidFill>
              </a:rPr>
              <a:t>Recycle</a:t>
            </a:r>
            <a:r>
              <a:rPr lang="it-IT" sz="1400" dirty="0">
                <a:solidFill>
                  <a:srgbClr val="B53077"/>
                </a:solidFill>
              </a:rPr>
              <a:t>, </a:t>
            </a:r>
            <a:r>
              <a:rPr lang="it-IT" sz="1400" dirty="0" err="1">
                <a:solidFill>
                  <a:srgbClr val="B53077"/>
                </a:solidFill>
              </a:rPr>
              <a:t>Repair</a:t>
            </a:r>
            <a:r>
              <a:rPr lang="it-IT" sz="1400" dirty="0">
                <a:solidFill>
                  <a:srgbClr val="B53077"/>
                </a:solidFill>
              </a:rPr>
              <a:t> and </a:t>
            </a:r>
            <a:r>
              <a:rPr lang="it-IT" sz="1400" dirty="0" err="1">
                <a:solidFill>
                  <a:srgbClr val="B53077"/>
                </a:solidFill>
              </a:rPr>
              <a:t>Reuse</a:t>
            </a:r>
            <a:r>
              <a:rPr lang="it-IT" sz="1400" dirty="0">
                <a:solidFill>
                  <a:srgbClr val="B53077"/>
                </a:solidFill>
              </a:rPr>
              <a:t> </a:t>
            </a:r>
          </a:p>
          <a:p>
            <a:pPr algn="just"/>
            <a:r>
              <a:rPr lang="it-IT" sz="1400" dirty="0">
                <a:solidFill>
                  <a:srgbClr val="B53077"/>
                </a:solidFill>
              </a:rPr>
              <a:t>….</a:t>
            </a:r>
          </a:p>
          <a:p>
            <a:pPr marL="285750" indent="-285750" algn="just">
              <a:buFont typeface="Wingdings" panose="05000000000000000000" pitchFamily="2" charset="2"/>
              <a:buChar char="Ø"/>
            </a:pPr>
            <a:endParaRPr lang="it-IT" sz="1400" dirty="0">
              <a:solidFill>
                <a:srgbClr val="B53077"/>
              </a:solidFill>
            </a:endParaRPr>
          </a:p>
          <a:p>
            <a:pPr algn="just"/>
            <a:endParaRPr lang="it-IT" sz="1400" dirty="0">
              <a:solidFill>
                <a:srgbClr val="B53077"/>
              </a:solidFill>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426590" y="2031847"/>
            <a:ext cx="9576707" cy="328573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53549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16</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3657600" y="1230793"/>
            <a:ext cx="6969512" cy="3539430"/>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endParaRPr lang="it-IT" sz="1400" dirty="0"/>
          </a:p>
          <a:p>
            <a:r>
              <a:rPr lang="en-GB" sz="1800" b="1" dirty="0">
                <a:effectLst/>
                <a:latin typeface="Verdana" panose="020B0604030504040204" pitchFamily="34" charset="0"/>
                <a:ea typeface="Times New Roman" panose="02020603050405020304" pitchFamily="18" charset="0"/>
              </a:rPr>
              <a:t>Italian Training and Information Programme</a:t>
            </a:r>
            <a:endParaRPr lang="it-IT" sz="1800" dirty="0">
              <a:effectLst/>
              <a:latin typeface="Times New Roman" panose="02020603050405020304" pitchFamily="18" charset="0"/>
              <a:ea typeface="Times New Roman" panose="02020603050405020304" pitchFamily="18" charset="0"/>
            </a:endParaRPr>
          </a:p>
          <a:p>
            <a:r>
              <a:rPr lang="en-US" sz="1800" b="1" dirty="0">
                <a:effectLst/>
                <a:latin typeface="Verdana" panose="020B0604030504040204" pitchFamily="34" charset="0"/>
                <a:ea typeface="Times New Roman" panose="02020603050405020304" pitchFamily="18" charset="0"/>
              </a:rPr>
              <a:t>Italy in Class A</a:t>
            </a:r>
            <a:r>
              <a:rPr lang="en-US" sz="1800" dirty="0">
                <a:effectLst/>
                <a:latin typeface="Verdana" panose="020B0604030504040204" pitchFamily="34" charset="0"/>
                <a:ea typeface="Times New Roman" panose="02020603050405020304" pitchFamily="18" charset="0"/>
              </a:rPr>
              <a:t>, a national multimodal campaign promoted by   the Italian Ministry of Economic Development and carried out by ENEA (National Agency for Energy Efficiency of the ENEA)</a:t>
            </a:r>
            <a:r>
              <a:rPr lang="en-GB" sz="1800" dirty="0">
                <a:effectLst/>
                <a:latin typeface="Verdana" panose="020B0604030504040204" pitchFamily="34" charset="0"/>
                <a:ea typeface="Times New Roman" panose="02020603050405020304" pitchFamily="18" charset="0"/>
              </a:rPr>
              <a:t> according to the National transposition n of the EED ( Art. 7 alternative policy measures to achieve energy savings)</a:t>
            </a:r>
            <a:r>
              <a:rPr lang="en-US" sz="1800" dirty="0">
                <a:effectLst/>
                <a:latin typeface="Verdana" panose="020B0604030504040204" pitchFamily="34"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it-IT" sz="1800" dirty="0">
              <a:effectLst/>
              <a:latin typeface="Times New Roman" panose="02020603050405020304" pitchFamily="18" charset="0"/>
              <a:ea typeface="Times New Roman" panose="02020603050405020304" pitchFamily="18" charset="0"/>
            </a:endParaRPr>
          </a:p>
          <a:p>
            <a:r>
              <a:rPr lang="en-GB" sz="1800" u="sng" dirty="0">
                <a:solidFill>
                  <a:srgbClr val="0563C1"/>
                </a:solidFill>
                <a:effectLst/>
                <a:latin typeface="Times New Roman" panose="02020603050405020304" pitchFamily="18" charset="0"/>
                <a:ea typeface="Times New Roman" panose="02020603050405020304" pitchFamily="18" charset="0"/>
                <a:hlinkClick r:id="rId3"/>
              </a:rPr>
              <a:t>www.italiainclassea.enea.it</a:t>
            </a:r>
            <a:endParaRPr lang="it-IT" sz="1800" dirty="0">
              <a:effectLst/>
              <a:latin typeface="Times New Roman" panose="02020603050405020304" pitchFamily="18" charset="0"/>
              <a:ea typeface="Times New Roman" panose="02020603050405020304" pitchFamily="18" charset="0"/>
            </a:endParaRPr>
          </a:p>
          <a:p>
            <a:pPr algn="just"/>
            <a:endParaRPr lang="it-IT" sz="1400" dirty="0"/>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892616"/>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Immagine 1">
            <a:extLst>
              <a:ext uri="{FF2B5EF4-FFF2-40B4-BE49-F238E27FC236}">
                <a16:creationId xmlns:a16="http://schemas.microsoft.com/office/drawing/2014/main" id="{307F2F9A-D049-4FCC-97AB-3AF1803DDD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0129" y="830683"/>
            <a:ext cx="29591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17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17</a:t>
            </a:fld>
            <a:endParaRPr lang="it-IT" dirty="0"/>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dirty="0" err="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3327661" y="1461154"/>
            <a:ext cx="6080289" cy="3693319"/>
          </a:xfrm>
          <a:prstGeom prst="rect">
            <a:avLst/>
          </a:prstGeom>
        </p:spPr>
        <p:txBody>
          <a:bodyPr wrap="square">
            <a:spAutoFit/>
          </a:bodyPr>
          <a:lstStyle/>
          <a:p>
            <a:pPr algn="just"/>
            <a:r>
              <a:rPr lang="it-IT" sz="2000" b="1" dirty="0">
                <a:solidFill>
                  <a:srgbClr val="B53077"/>
                </a:solidFill>
                <a:latin typeface="Heebo ExtraBold" pitchFamily="2" charset="-79"/>
                <a:cs typeface="Heebo ExtraBold" pitchFamily="2" charset="-79"/>
              </a:rPr>
              <a:t> </a:t>
            </a:r>
            <a:br>
              <a:rPr lang="it-IT" dirty="0"/>
            </a:br>
            <a:r>
              <a:rPr lang="en-US" sz="1400" dirty="0">
                <a:latin typeface="Arial" panose="020B0604020202020204" pitchFamily="34" charset="0"/>
                <a:cs typeface="Arial" panose="020B0604020202020204" pitchFamily="34" charset="0"/>
              </a:rPr>
              <a:t>T</a:t>
            </a:r>
            <a:r>
              <a:rPr lang="en-US" sz="1400" dirty="0">
                <a:effectLst/>
                <a:latin typeface="Arial" panose="020B0604020202020204" pitchFamily="34" charset="0"/>
                <a:ea typeface="Calibri" panose="020F0502020204030204" pitchFamily="34" charset="0"/>
                <a:cs typeface="Arial" panose="020B0604020202020204" pitchFamily="34" charset="0"/>
              </a:rPr>
              <a:t>he campaign included three different types of programs (information, social interaction and cognitive education) and aimed to </a:t>
            </a:r>
            <a:r>
              <a:rPr lang="en-GB" sz="1400" dirty="0">
                <a:effectLst/>
                <a:latin typeface="Arial" panose="020B0604020202020204" pitchFamily="34" charset="0"/>
                <a:ea typeface="Calibri" panose="020F0502020204030204" pitchFamily="34" charset="0"/>
                <a:cs typeface="Arial" panose="020B0604020202020204" pitchFamily="34" charset="0"/>
              </a:rPr>
              <a:t>support, raise awareness and encourage large companies and SMEs to perform energy diagnostics and to use the incentive tools available aimed at installing efficient technologies; to promote programs for the energy retrofit of public  buildings and to stimulate behaviour in public employees that contribute to reducing energy consumption of Public Administration; to stimulate behavioural change in every stratum of the population; to educate school students of all levels and degrees to a more conscious and efficient use of energy; to promote new forms of financing to improve the energy efficiency of buildings.; to training activities and dissemination of good practices.</a:t>
            </a:r>
            <a:endParaRPr lang="it-IT" sz="1400" dirty="0">
              <a:effectLst/>
              <a:latin typeface="Arial" panose="020B0604020202020204" pitchFamily="34" charset="0"/>
              <a:ea typeface="Calibri" panose="020F0502020204030204" pitchFamily="34" charset="0"/>
              <a:cs typeface="Arial" panose="020B0604020202020204" pitchFamily="34" charset="0"/>
            </a:endParaRPr>
          </a:p>
          <a:p>
            <a:r>
              <a:rPr lang="en-GB" sz="1800" u="sng" dirty="0">
                <a:solidFill>
                  <a:srgbClr val="0563C1"/>
                </a:solidFill>
                <a:effectLst/>
                <a:latin typeface="Times New Roman" panose="02020603050405020304" pitchFamily="18" charset="0"/>
                <a:ea typeface="Times New Roman" panose="02020603050405020304" pitchFamily="18" charset="0"/>
                <a:hlinkClick r:id="rId3"/>
              </a:rPr>
              <a:t>www.italiainclassea.enea.it</a:t>
            </a:r>
            <a:endParaRPr lang="it-IT" sz="1800" dirty="0">
              <a:effectLst/>
              <a:latin typeface="Times New Roman" panose="02020603050405020304" pitchFamily="18" charset="0"/>
              <a:ea typeface="Times New Roman" panose="02020603050405020304" pitchFamily="18" charset="0"/>
            </a:endParaRPr>
          </a:p>
          <a:p>
            <a:pPr algn="just"/>
            <a:endParaRPr lang="it-IT" sz="1400" dirty="0"/>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07646" y="830684"/>
            <a:ext cx="9576707" cy="4452757"/>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Immagine 1">
            <a:extLst>
              <a:ext uri="{FF2B5EF4-FFF2-40B4-BE49-F238E27FC236}">
                <a16:creationId xmlns:a16="http://schemas.microsoft.com/office/drawing/2014/main" id="{307F2F9A-D049-4FCC-97AB-3AF1803DDD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04" y="774045"/>
            <a:ext cx="29591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172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18</a:t>
            </a:fld>
            <a:endParaRPr lang="it-IT"/>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768348"/>
            <a:ext cx="9576707" cy="4698387"/>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a16="http://schemas.microsoft.com/office/drawing/2014/main" id="{E4444E88-7934-43C5-825E-120C321F9644}"/>
              </a:ext>
            </a:extLst>
          </p:cNvPr>
          <p:cNvSpPr txBox="1"/>
          <p:nvPr/>
        </p:nvSpPr>
        <p:spPr>
          <a:xfrm flipH="1">
            <a:off x="2234152" y="1102936"/>
            <a:ext cx="7569723" cy="4524315"/>
          </a:xfrm>
          <a:prstGeom prst="rect">
            <a:avLst/>
          </a:prstGeom>
          <a:noFill/>
        </p:spPr>
        <p:txBody>
          <a:bodyPr wrap="square" rtlCol="0">
            <a:spAutoFit/>
          </a:bodyPr>
          <a:lstStyle/>
          <a:p>
            <a:pPr algn="just"/>
            <a:r>
              <a:rPr lang="en-GB" sz="1800" b="1" dirty="0">
                <a:effectLst/>
                <a:latin typeface="Verdana" panose="020B0604030504040204" pitchFamily="34" charset="0"/>
                <a:ea typeface="Calibri" panose="020F0502020204030204" pitchFamily="34" charset="0"/>
                <a:cs typeface="Times New Roman" panose="02020603050405020304" pitchFamily="18" charset="0"/>
              </a:rPr>
              <a:t>Among the communication tools developed to spread a new energy culture, and e</a:t>
            </a:r>
            <a:r>
              <a:rPr lang="en-GB" b="1" dirty="0">
                <a:latin typeface="Verdana" panose="020B0604030504040204" pitchFamily="34" charset="0"/>
                <a:ea typeface="Calibri" panose="020F0502020204030204" pitchFamily="34" charset="0"/>
                <a:cs typeface="Times New Roman" panose="02020603050405020304" pitchFamily="18" charset="0"/>
              </a:rPr>
              <a:t>ndorse the green revolution , a special place is occupied by : </a:t>
            </a:r>
            <a:endParaRPr lang="en-GB" sz="1800" b="1"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GB" b="1" dirty="0">
              <a:latin typeface="Verdana" panose="020B0604030504040204" pitchFamily="34" charset="0"/>
              <a:ea typeface="Calibri" panose="020F0502020204030204" pitchFamily="34" charset="0"/>
              <a:cs typeface="Times New Roman" panose="02020603050405020304" pitchFamily="18" charset="0"/>
            </a:endParaRPr>
          </a:p>
          <a:p>
            <a:pPr algn="just"/>
            <a:r>
              <a:rPr lang="en-GB" sz="1800" b="1" dirty="0">
                <a:effectLst/>
                <a:latin typeface="Verdana" panose="020B0604030504040204" pitchFamily="34" charset="0"/>
                <a:ea typeface="Calibri" panose="020F0502020204030204" pitchFamily="34" charset="0"/>
                <a:cs typeface="Times New Roman" panose="02020603050405020304" pitchFamily="18" charset="0"/>
              </a:rPr>
              <a:t>KDzenergy.eu </a:t>
            </a:r>
            <a:endParaRPr lang="it-IT"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r>
              <a:rPr lang="en-GB" sz="1800" u="sng" dirty="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3"/>
              </a:rPr>
              <a:t>https://www.kdzenergy.eu/</a:t>
            </a:r>
            <a:endParaRPr lang="it-IT"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r>
              <a:rPr lang="en-GB" sz="1800" dirty="0">
                <a:effectLst/>
                <a:latin typeface="Verdana" panose="020B0604030504040204" pitchFamily="34" charset="0"/>
                <a:ea typeface="Calibri" panose="020F0502020204030204" pitchFamily="34" charset="0"/>
                <a:cs typeface="Times New Roman" panose="02020603050405020304" pitchFamily="18" charset="0"/>
              </a:rPr>
              <a:t>A portal to engage and inform kids (aged 7-14) on energy topics through gamification and storytelling. </a:t>
            </a:r>
          </a:p>
          <a:p>
            <a:pPr algn="just"/>
            <a:endParaRPr lang="en-GB" dirty="0">
              <a:latin typeface="Verdana" panose="020B0604030504040204" pitchFamily="34" charset="0"/>
              <a:ea typeface="Calibri" panose="020F0502020204030204" pitchFamily="34" charset="0"/>
              <a:cs typeface="Times New Roman" panose="02020603050405020304" pitchFamily="18" charset="0"/>
            </a:endParaRPr>
          </a:p>
          <a:p>
            <a:pPr algn="just"/>
            <a:r>
              <a:rPr lang="en-GB" sz="1800" dirty="0">
                <a:effectLst/>
                <a:latin typeface="Verdana" panose="020B0604030504040204" pitchFamily="34" charset="0"/>
                <a:ea typeface="Calibri" panose="020F0502020204030204" pitchFamily="34" charset="0"/>
                <a:cs typeface="Times New Roman" panose="02020603050405020304" pitchFamily="18" charset="0"/>
              </a:rPr>
              <a:t>When you get in an E-Prof will introduce you in the world of energy  and energy efficiency. </a:t>
            </a:r>
          </a:p>
          <a:p>
            <a:pPr algn="just"/>
            <a:endParaRPr lang="en-GB" dirty="0">
              <a:latin typeface="Verdana" panose="020B0604030504040204" pitchFamily="34" charset="0"/>
              <a:ea typeface="Calibri" panose="020F0502020204030204" pitchFamily="34" charset="0"/>
              <a:cs typeface="Times New Roman" panose="02020603050405020304" pitchFamily="18" charset="0"/>
            </a:endParaRPr>
          </a:p>
          <a:p>
            <a:pPr algn="just"/>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GB" dirty="0">
              <a:latin typeface="Verdana" panose="020B0604030504040204" pitchFamily="34" charset="0"/>
              <a:ea typeface="Calibri" panose="020F0502020204030204" pitchFamily="34" charset="0"/>
              <a:cs typeface="Times New Roman" panose="02020603050405020304" pitchFamily="18" charset="0"/>
            </a:endParaRPr>
          </a:p>
          <a:p>
            <a:pPr algn="just"/>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800" dirty="0">
              <a:effectLst/>
              <a:latin typeface="Verdana" panose="020B0604030504040204" pitchFamily="34" charset="0"/>
              <a:ea typeface="Calibri" panose="020F0502020204030204" pitchFamily="34" charset="0"/>
              <a:cs typeface="Times New Roman" panose="02020603050405020304" pitchFamily="18" charset="0"/>
            </a:endParaRPr>
          </a:p>
        </p:txBody>
      </p:sp>
      <p:pic>
        <p:nvPicPr>
          <p:cNvPr id="6" name="Immagine 1">
            <a:extLst>
              <a:ext uri="{FF2B5EF4-FFF2-40B4-BE49-F238E27FC236}">
                <a16:creationId xmlns:a16="http://schemas.microsoft.com/office/drawing/2014/main" id="{A200C330-B6BA-4057-9657-CB7B2A2753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182" y="3942360"/>
            <a:ext cx="29591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4164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19</a:t>
            </a:fld>
            <a:endParaRPr lang="it-IT"/>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768348"/>
            <a:ext cx="9576707" cy="4698387"/>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a16="http://schemas.microsoft.com/office/drawing/2014/main" id="{E4444E88-7934-43C5-825E-120C321F9644}"/>
              </a:ext>
            </a:extLst>
          </p:cNvPr>
          <p:cNvSpPr txBox="1"/>
          <p:nvPr/>
        </p:nvSpPr>
        <p:spPr>
          <a:xfrm flipH="1">
            <a:off x="2234152" y="1102936"/>
            <a:ext cx="7569723" cy="4555093"/>
          </a:xfrm>
          <a:prstGeom prst="rect">
            <a:avLst/>
          </a:prstGeom>
          <a:noFill/>
        </p:spPr>
        <p:txBody>
          <a:bodyPr wrap="square" rtlCol="0">
            <a:spAutoFit/>
          </a:bodyPr>
          <a:lstStyle/>
          <a:p>
            <a:pPr algn="just"/>
            <a:r>
              <a:rPr lang="en-GB" b="1" dirty="0">
                <a:latin typeface="Verdana" panose="020B0604030504040204" pitchFamily="34" charset="0"/>
                <a:ea typeface="Calibri" panose="020F0502020204030204" pitchFamily="34" charset="0"/>
                <a:cs typeface="Times New Roman" panose="02020603050405020304" pitchFamily="18" charset="0"/>
              </a:rPr>
              <a:t>In addition on ENEA web site you can find:</a:t>
            </a:r>
            <a:endParaRPr lang="en-GB" sz="1800" b="1"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GB" b="1" dirty="0">
              <a:latin typeface="Verdana" panose="020B0604030504040204" pitchFamily="34" charset="0"/>
              <a:ea typeface="Calibri" panose="020F0502020204030204" pitchFamily="34" charset="0"/>
              <a:cs typeface="Times New Roman" panose="02020603050405020304" pitchFamily="18" charset="0"/>
            </a:endParaRPr>
          </a:p>
          <a:p>
            <a:pPr algn="just"/>
            <a:r>
              <a:rPr lang="it-IT" sz="1400" b="1" dirty="0" err="1">
                <a:effectLst/>
                <a:latin typeface="Arial" panose="020B0604020202020204" pitchFamily="34" charset="0"/>
                <a:ea typeface="Calibri" panose="020F0502020204030204" pitchFamily="34" charset="0"/>
                <a:cs typeface="Arial" panose="020B0604020202020204" pitchFamily="34" charset="0"/>
              </a:rPr>
              <a:t>Glossary</a:t>
            </a:r>
            <a:r>
              <a:rPr lang="it-IT" sz="1400" b="1" dirty="0">
                <a:effectLst/>
                <a:latin typeface="Arial" panose="020B0604020202020204" pitchFamily="34" charset="0"/>
                <a:ea typeface="Calibri" panose="020F0502020204030204" pitchFamily="34" charset="0"/>
                <a:cs typeface="Arial" panose="020B0604020202020204" pitchFamily="34" charset="0"/>
              </a:rPr>
              <a:t> of Energy </a:t>
            </a:r>
            <a:r>
              <a:rPr lang="it-IT" sz="1400" b="1" dirty="0" err="1">
                <a:effectLst/>
                <a:latin typeface="Arial" panose="020B0604020202020204" pitchFamily="34" charset="0"/>
                <a:ea typeface="Calibri" panose="020F0502020204030204" pitchFamily="34" charset="0"/>
                <a:cs typeface="Arial" panose="020B0604020202020204" pitchFamily="34" charset="0"/>
              </a:rPr>
              <a:t>Efficiency</a:t>
            </a:r>
            <a:r>
              <a:rPr lang="it-IT" sz="1400" b="1" dirty="0">
                <a:effectLst/>
                <a:latin typeface="Arial" panose="020B0604020202020204" pitchFamily="34" charset="0"/>
                <a:ea typeface="Calibri" panose="020F0502020204030204" pitchFamily="34" charset="0"/>
                <a:cs typeface="Arial" panose="020B0604020202020204" pitchFamily="34" charset="0"/>
              </a:rPr>
              <a:t> </a:t>
            </a:r>
          </a:p>
          <a:p>
            <a:pPr algn="just"/>
            <a:r>
              <a:rPr lang="it-IT" sz="1400" dirty="0">
                <a:latin typeface="Arial" panose="020B0604020202020204" pitchFamily="34" charset="0"/>
                <a:cs typeface="Arial" panose="020B0604020202020204" pitchFamily="34" charset="0"/>
                <a:hlinkClick r:id="rId3"/>
              </a:rPr>
              <a:t>Glossario - ENEA - Dipartimento Unità per l'efficienza energetica</a:t>
            </a:r>
            <a:endParaRPr lang="it-IT" sz="1400" dirty="0">
              <a:effectLst/>
              <a:latin typeface="Arial" panose="020B0604020202020204" pitchFamily="34" charset="0"/>
              <a:ea typeface="Calibri" panose="020F0502020204030204" pitchFamily="34" charset="0"/>
              <a:cs typeface="Arial" panose="020B0604020202020204" pitchFamily="34" charset="0"/>
            </a:endParaRPr>
          </a:p>
          <a:p>
            <a:pPr algn="just"/>
            <a:r>
              <a:rPr lang="en-GB" sz="1400" dirty="0">
                <a:effectLst/>
                <a:latin typeface="Arial" panose="020B0604020202020204" pitchFamily="34" charset="0"/>
                <a:ea typeface="Calibri" panose="020F0502020204030204" pitchFamily="34" charset="0"/>
                <a:cs typeface="Arial" panose="020B0604020202020204" pitchFamily="34" charset="0"/>
              </a:rPr>
              <a:t>More than 80 terms to explain the world of energy efficiency, as well as renewables, new technologies and policies related to energy . </a:t>
            </a:r>
          </a:p>
          <a:p>
            <a:pPr algn="just"/>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just"/>
            <a:r>
              <a:rPr lang="en-GB" sz="1400" dirty="0">
                <a:latin typeface="Arial" panose="020B0604020202020204" pitchFamily="34" charset="0"/>
                <a:ea typeface="Calibri" panose="020F0502020204030204" pitchFamily="34" charset="0"/>
                <a:cs typeface="Arial" panose="020B0604020202020204" pitchFamily="34" charset="0"/>
              </a:rPr>
              <a:t>In collaboration with GREEN CROSS an Awareness campaign “ </a:t>
            </a:r>
            <a:r>
              <a:rPr lang="en-GB" sz="1400" b="1" dirty="0">
                <a:latin typeface="Arial" panose="020B0604020202020204" pitchFamily="34" charset="0"/>
                <a:ea typeface="Calibri" panose="020F0502020204030204" pitchFamily="34" charset="0"/>
                <a:cs typeface="Arial" panose="020B0604020202020204" pitchFamily="34" charset="0"/>
              </a:rPr>
              <a:t>SALVA IL KILOWATTORA”</a:t>
            </a:r>
            <a:r>
              <a:rPr lang="en-GB" sz="1400" dirty="0">
                <a:latin typeface="Arial" panose="020B0604020202020204" pitchFamily="34" charset="0"/>
                <a:ea typeface="Calibri" panose="020F0502020204030204" pitchFamily="34" charset="0"/>
                <a:cs typeface="Arial" panose="020B0604020202020204" pitchFamily="34" charset="0"/>
              </a:rPr>
              <a:t> targeted to primary and secondary school students where students and teachers develop ideas to reduce energy waste and combat climate change. Milestones are “Energy Saving Week” and a national prize “ Images for Planet Earth”.</a:t>
            </a:r>
          </a:p>
          <a:p>
            <a:pPr algn="just"/>
            <a:endParaRPr lang="en-GB" sz="1400" b="0" i="1" dirty="0">
              <a:solidFill>
                <a:srgbClr val="FFFFFF"/>
              </a:solidFill>
              <a:effectLst/>
              <a:latin typeface="Arial" panose="020B0604020202020204" pitchFamily="34" charset="0"/>
              <a:cs typeface="Arial" panose="020B0604020202020204" pitchFamily="34" charset="0"/>
            </a:endParaRPr>
          </a:p>
          <a:p>
            <a:pPr algn="just"/>
            <a:r>
              <a:rPr lang="it-IT" sz="1400" dirty="0">
                <a:latin typeface="Arial" panose="020B0604020202020204" pitchFamily="34" charset="0"/>
                <a:cs typeface="Arial" panose="020B0604020202020204" pitchFamily="34" charset="0"/>
                <a:hlinkClick r:id="rId4"/>
              </a:rPr>
              <a:t>Proclamati i vincitori della XXIX edizione del concorso nazionale per le scuole “Immagini per la Terra” - ENEA - Dipartimento Unità per l'efficienza energetica</a:t>
            </a:r>
            <a:r>
              <a:rPr lang="en-US" sz="1400" b="0" i="1" dirty="0">
                <a:solidFill>
                  <a:srgbClr val="FFFFFF"/>
                </a:solidFill>
                <a:effectLst/>
                <a:latin typeface="Arial" panose="020B0604020202020204" pitchFamily="34" charset="0"/>
                <a:cs typeface="Arial" panose="020B0604020202020204" pitchFamily="34" charset="0"/>
              </a:rPr>
              <a:t>and behaviors that use energy more effectively and help build an equitable clean energy future.</a:t>
            </a:r>
            <a:r>
              <a:rPr lang="en-US" sz="1400" b="0" i="0" dirty="0">
                <a:solidFill>
                  <a:srgbClr val="FFFFFF"/>
                </a:solidFill>
                <a:effectLst/>
                <a:latin typeface="Arial" panose="020B0604020202020204" pitchFamily="34" charset="0"/>
                <a:cs typeface="Arial" panose="020B0604020202020204" pitchFamily="34" charset="0"/>
              </a:rPr>
              <a:t> </a:t>
            </a:r>
            <a:endParaRPr lang="en-GB" sz="1400" dirty="0">
              <a:latin typeface="Arial" panose="020B0604020202020204" pitchFamily="34" charset="0"/>
              <a:ea typeface="Calibri" panose="020F0502020204030204" pitchFamily="34" charset="0"/>
              <a:cs typeface="Arial" panose="020B0604020202020204" pitchFamily="34" charset="0"/>
            </a:endParaRPr>
          </a:p>
          <a:p>
            <a:pPr algn="just"/>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GB" dirty="0">
              <a:latin typeface="Verdana" panose="020B0604030504040204" pitchFamily="34" charset="0"/>
              <a:ea typeface="Calibri" panose="020F0502020204030204" pitchFamily="34" charset="0"/>
              <a:cs typeface="Times New Roman" panose="02020603050405020304" pitchFamily="18" charset="0"/>
            </a:endParaRPr>
          </a:p>
          <a:p>
            <a:pPr algn="just"/>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800" dirty="0">
              <a:effectLst/>
              <a:latin typeface="Verdana" panose="020B0604030504040204" pitchFamily="34" charset="0"/>
              <a:ea typeface="Calibri" panose="020F0502020204030204" pitchFamily="34" charset="0"/>
              <a:cs typeface="Times New Roman" panose="02020603050405020304" pitchFamily="18" charset="0"/>
            </a:endParaRPr>
          </a:p>
        </p:txBody>
      </p:sp>
      <p:pic>
        <p:nvPicPr>
          <p:cNvPr id="6" name="Immagine 1">
            <a:extLst>
              <a:ext uri="{FF2B5EF4-FFF2-40B4-BE49-F238E27FC236}">
                <a16:creationId xmlns:a16="http://schemas.microsoft.com/office/drawing/2014/main" id="{EEAEC916-0BDE-4250-BB15-233D2B3395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8145" y="3814985"/>
            <a:ext cx="29591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500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4457818B-47B5-A942-B806-DEB45FCFFD2B}"/>
              </a:ext>
            </a:extLst>
          </p:cNvPr>
          <p:cNvSpPr/>
          <p:nvPr/>
        </p:nvSpPr>
        <p:spPr>
          <a:xfrm>
            <a:off x="942534" y="939801"/>
            <a:ext cx="10411265" cy="5132654"/>
          </a:xfrm>
          <a:prstGeom prst="rect">
            <a:avLst/>
          </a:prstGeom>
        </p:spPr>
        <p:txBody>
          <a:bodyPr wrap="none" numCol="2" spcCol="360000">
            <a:noAutofit/>
          </a:bodyPr>
          <a:lstStyle/>
          <a:p>
            <a:pPr algn="l"/>
            <a:endParaRPr lang="it-IT" sz="1400" dirty="0"/>
          </a:p>
        </p:txBody>
      </p:sp>
      <p:pic>
        <p:nvPicPr>
          <p:cNvPr id="10" name="Immagine 9">
            <a:extLst>
              <a:ext uri="{FF2B5EF4-FFF2-40B4-BE49-F238E27FC236}">
                <a16:creationId xmlns:a16="http://schemas.microsoft.com/office/drawing/2014/main" id="{4F536C69-0C30-2144-BB08-7FA24BFA620D}"/>
              </a:ext>
            </a:extLst>
          </p:cNvPr>
          <p:cNvPicPr>
            <a:picLocks noChangeAspect="1"/>
          </p:cNvPicPr>
          <p:nvPr/>
        </p:nvPicPr>
        <p:blipFill>
          <a:blip r:embed="rId3"/>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3B80C374-C142-2247-B199-CC1344E4527D}"/>
              </a:ext>
            </a:extLst>
          </p:cNvPr>
          <p:cNvSpPr>
            <a:spLocks noGrp="1"/>
          </p:cNvSpPr>
          <p:nvPr>
            <p:ph type="sldNum" sz="quarter" idx="12"/>
          </p:nvPr>
        </p:nvSpPr>
        <p:spPr/>
        <p:txBody>
          <a:bodyPr/>
          <a:lstStyle/>
          <a:p>
            <a:fld id="{5C847BB5-2266-0443-9E46-DED55E1E6843}" type="slidenum">
              <a:rPr lang="it-IT" smtClean="0"/>
              <a:pPr/>
              <a:t>2</a:t>
            </a:fld>
            <a:endParaRPr lang="it-IT"/>
          </a:p>
        </p:txBody>
      </p:sp>
      <p:sp>
        <p:nvSpPr>
          <p:cNvPr id="6" name="Rettangolo 5">
            <a:extLst>
              <a:ext uri="{FF2B5EF4-FFF2-40B4-BE49-F238E27FC236}">
                <a16:creationId xmlns:a16="http://schemas.microsoft.com/office/drawing/2014/main" id="{F7E53C09-661A-B846-8FFF-9874883A3F1A}"/>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MATTERS</a:t>
            </a:r>
            <a:r>
              <a:rPr lang="it-IT" sz="2000" b="1" u="none" strike="noStrike" dirty="0">
                <a:solidFill>
                  <a:schemeClr val="bg2">
                    <a:lumMod val="75000"/>
                  </a:schemeClr>
                </a:solidFill>
                <a:effectLst/>
                <a:latin typeface="Heebo ExtraBold" pitchFamily="2" charset="-79"/>
                <a:cs typeface="Heebo ExtraBold" pitchFamily="2" charset="-79"/>
              </a:rPr>
              <a:t> </a:t>
            </a:r>
          </a:p>
        </p:txBody>
      </p:sp>
      <p:pic>
        <p:nvPicPr>
          <p:cNvPr id="2" name="Elementi multimediali online 1" title="Climate change in 60 seconds | The Royal Society">
            <a:hlinkClick r:id="" action="ppaction://media"/>
            <a:extLst>
              <a:ext uri="{FF2B5EF4-FFF2-40B4-BE49-F238E27FC236}">
                <a16:creationId xmlns:a16="http://schemas.microsoft.com/office/drawing/2014/main" id="{3B33B12A-4EEA-401F-A30C-0FDEF95E88DF}"/>
              </a:ext>
            </a:extLst>
          </p:cNvPr>
          <p:cNvPicPr>
            <a:picLocks noRot="1" noChangeAspect="1"/>
          </p:cNvPicPr>
          <p:nvPr>
            <a:videoFile r:link="rId1"/>
          </p:nvPr>
        </p:nvPicPr>
        <p:blipFill>
          <a:blip r:embed="rId4"/>
          <a:stretch>
            <a:fillRect/>
          </a:stretch>
        </p:blipFill>
        <p:spPr>
          <a:xfrm>
            <a:off x="1916757" y="1560745"/>
            <a:ext cx="8462817" cy="4781492"/>
          </a:xfrm>
          <a:prstGeom prst="rect">
            <a:avLst/>
          </a:prstGeom>
        </p:spPr>
      </p:pic>
      <p:sp>
        <p:nvSpPr>
          <p:cNvPr id="5" name="CasellaDiTesto 4">
            <a:extLst>
              <a:ext uri="{FF2B5EF4-FFF2-40B4-BE49-F238E27FC236}">
                <a16:creationId xmlns:a16="http://schemas.microsoft.com/office/drawing/2014/main" id="{9213CCF6-ECC9-4295-834B-A79429491D9F}"/>
              </a:ext>
            </a:extLst>
          </p:cNvPr>
          <p:cNvSpPr txBox="1"/>
          <p:nvPr/>
        </p:nvSpPr>
        <p:spPr>
          <a:xfrm>
            <a:off x="4072378" y="1234911"/>
            <a:ext cx="4930219" cy="369332"/>
          </a:xfrm>
          <a:prstGeom prst="rect">
            <a:avLst/>
          </a:prstGeom>
          <a:noFill/>
        </p:spPr>
        <p:txBody>
          <a:bodyPr wrap="square" rtlCol="0">
            <a:spAutoFit/>
          </a:bodyPr>
          <a:lstStyle/>
          <a:p>
            <a:r>
              <a:rPr lang="it-IT" dirty="0"/>
              <a:t>WHAT IS CLIMATE CHANGE ?</a:t>
            </a:r>
          </a:p>
        </p:txBody>
      </p:sp>
    </p:spTree>
    <p:extLst>
      <p:ext uri="{BB962C8B-B14F-4D97-AF65-F5344CB8AC3E}">
        <p14:creationId xmlns:p14="http://schemas.microsoft.com/office/powerpoint/2010/main" val="168808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20</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993996" y="1725937"/>
            <a:ext cx="9017000" cy="4124206"/>
          </a:xfrm>
          <a:prstGeom prst="rect">
            <a:avLst/>
          </a:prstGeom>
        </p:spPr>
        <p:txBody>
          <a:bodyPr wrap="square">
            <a:spAutoFit/>
          </a:bodyPr>
          <a:lstStyle/>
          <a:p>
            <a:pPr algn="ctr"/>
            <a:r>
              <a:rPr lang="it-IT" sz="2000" b="1" dirty="0" err="1">
                <a:solidFill>
                  <a:srgbClr val="B53077"/>
                </a:solidFill>
                <a:latin typeface="Heebo ExtraBold" pitchFamily="2" charset="-79"/>
                <a:cs typeface="Heebo ExtraBold" pitchFamily="2" charset="-79"/>
              </a:rPr>
              <a:t>Launch</a:t>
            </a:r>
            <a:r>
              <a:rPr lang="it-IT" sz="2000" b="1" dirty="0">
                <a:solidFill>
                  <a:srgbClr val="B53077"/>
                </a:solidFill>
                <a:latin typeface="Heebo ExtraBold" pitchFamily="2" charset="-79"/>
                <a:cs typeface="Heebo ExtraBold" pitchFamily="2" charset="-79"/>
              </a:rPr>
              <a:t> </a:t>
            </a:r>
            <a:r>
              <a:rPr lang="it-IT" sz="2000" b="1" dirty="0" err="1">
                <a:solidFill>
                  <a:srgbClr val="B53077"/>
                </a:solidFill>
                <a:latin typeface="Heebo ExtraBold" pitchFamily="2" charset="-79"/>
                <a:cs typeface="Heebo ExtraBold" pitchFamily="2" charset="-79"/>
              </a:rPr>
              <a:t>your</a:t>
            </a:r>
            <a:r>
              <a:rPr lang="it-IT" sz="2000" b="1" dirty="0">
                <a:solidFill>
                  <a:srgbClr val="B53077"/>
                </a:solidFill>
                <a:latin typeface="Heebo ExtraBold" pitchFamily="2" charset="-79"/>
                <a:cs typeface="Heebo ExtraBold" pitchFamily="2" charset="-79"/>
              </a:rPr>
              <a:t> </a:t>
            </a:r>
            <a:r>
              <a:rPr lang="it-IT" sz="2000" b="1" dirty="0" err="1">
                <a:solidFill>
                  <a:srgbClr val="B53077"/>
                </a:solidFill>
                <a:latin typeface="Heebo ExtraBold" pitchFamily="2" charset="-79"/>
                <a:cs typeface="Heebo ExtraBold" pitchFamily="2" charset="-79"/>
              </a:rPr>
              <a:t>awareness</a:t>
            </a:r>
            <a:r>
              <a:rPr lang="it-IT" sz="2000" b="1" dirty="0">
                <a:solidFill>
                  <a:srgbClr val="B53077"/>
                </a:solidFill>
                <a:latin typeface="Heebo ExtraBold" pitchFamily="2" charset="-79"/>
                <a:cs typeface="Heebo ExtraBold" pitchFamily="2" charset="-79"/>
              </a:rPr>
              <a:t> </a:t>
            </a:r>
            <a:r>
              <a:rPr lang="it-IT" sz="2000" b="1" dirty="0" err="1">
                <a:solidFill>
                  <a:srgbClr val="B53077"/>
                </a:solidFill>
                <a:latin typeface="Heebo ExtraBold" pitchFamily="2" charset="-79"/>
                <a:cs typeface="Heebo ExtraBold" pitchFamily="2" charset="-79"/>
              </a:rPr>
              <a:t>campaign</a:t>
            </a:r>
            <a:r>
              <a:rPr lang="it-IT" sz="2000" b="1" dirty="0">
                <a:solidFill>
                  <a:srgbClr val="B53077"/>
                </a:solidFill>
                <a:latin typeface="Heebo ExtraBold" pitchFamily="2" charset="-79"/>
                <a:cs typeface="Heebo ExtraBold" pitchFamily="2" charset="-79"/>
              </a:rPr>
              <a:t>!</a:t>
            </a:r>
            <a:endParaRPr lang="it-IT" dirty="0"/>
          </a:p>
          <a:p>
            <a:pPr algn="just"/>
            <a:r>
              <a:rPr lang="it-IT" b="1" dirty="0" err="1">
                <a:solidFill>
                  <a:srgbClr val="B53077"/>
                </a:solidFill>
              </a:rPr>
              <a:t>Become</a:t>
            </a:r>
            <a:r>
              <a:rPr lang="it-IT" b="1" dirty="0">
                <a:solidFill>
                  <a:srgbClr val="B53077"/>
                </a:solidFill>
              </a:rPr>
              <a:t> a Green Influencer:</a:t>
            </a:r>
          </a:p>
          <a:p>
            <a:pPr algn="just"/>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Obtain</a:t>
            </a:r>
            <a:r>
              <a:rPr lang="it-IT" sz="1400" dirty="0">
                <a:solidFill>
                  <a:srgbClr val="B53077"/>
                </a:solidFill>
              </a:rPr>
              <a:t> senior </a:t>
            </a:r>
            <a:r>
              <a:rPr lang="it-IT" sz="1400" dirty="0" err="1">
                <a:solidFill>
                  <a:srgbClr val="B53077"/>
                </a:solidFill>
              </a:rPr>
              <a:t>committment</a:t>
            </a:r>
            <a:r>
              <a:rPr lang="it-IT" sz="1400" dirty="0">
                <a:solidFill>
                  <a:srgbClr val="B53077"/>
                </a:solidFill>
              </a:rPr>
              <a:t> ( </a:t>
            </a:r>
            <a:r>
              <a:rPr lang="it-IT" sz="1400" dirty="0" err="1">
                <a:solidFill>
                  <a:srgbClr val="B53077"/>
                </a:solidFill>
              </a:rPr>
              <a:t>your</a:t>
            </a:r>
            <a:r>
              <a:rPr lang="it-IT" sz="1400" dirty="0">
                <a:solidFill>
                  <a:srgbClr val="B53077"/>
                </a:solidFill>
              </a:rPr>
              <a:t> </a:t>
            </a:r>
            <a:r>
              <a:rPr lang="it-IT" sz="1400" dirty="0" err="1">
                <a:solidFill>
                  <a:srgbClr val="B53077"/>
                </a:solidFill>
              </a:rPr>
              <a:t>teachers</a:t>
            </a:r>
            <a:r>
              <a:rPr lang="it-IT" sz="1400" dirty="0">
                <a:solidFill>
                  <a:srgbClr val="B53077"/>
                </a:solidFill>
              </a:rPr>
              <a:t>, </a:t>
            </a:r>
            <a:r>
              <a:rPr lang="it-IT" sz="1400" dirty="0" err="1">
                <a:solidFill>
                  <a:srgbClr val="B53077"/>
                </a:solidFill>
              </a:rPr>
              <a:t>your</a:t>
            </a:r>
            <a:r>
              <a:rPr lang="it-IT" sz="1400" dirty="0">
                <a:solidFill>
                  <a:srgbClr val="B53077"/>
                </a:solidFill>
              </a:rPr>
              <a:t> family)</a:t>
            </a:r>
          </a:p>
          <a:p>
            <a:pPr marL="285750" indent="-285750" algn="just">
              <a:buFont typeface="Wingdings" panose="05000000000000000000" pitchFamily="2" charset="2"/>
              <a:buChar char="Ø"/>
            </a:pPr>
            <a:r>
              <a:rPr lang="it-IT" sz="1400" dirty="0" err="1">
                <a:solidFill>
                  <a:srgbClr val="B53077"/>
                </a:solidFill>
              </a:rPr>
              <a:t>Recruit</a:t>
            </a:r>
            <a:r>
              <a:rPr lang="it-IT" sz="1400" dirty="0">
                <a:solidFill>
                  <a:srgbClr val="B53077"/>
                </a:solidFill>
              </a:rPr>
              <a:t> an energy </a:t>
            </a:r>
            <a:r>
              <a:rPr lang="it-IT" sz="1400" dirty="0" err="1">
                <a:solidFill>
                  <a:srgbClr val="B53077"/>
                </a:solidFill>
              </a:rPr>
              <a:t>champion</a:t>
            </a:r>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Assemble</a:t>
            </a:r>
            <a:r>
              <a:rPr lang="it-IT" sz="1400" dirty="0">
                <a:solidFill>
                  <a:srgbClr val="B53077"/>
                </a:solidFill>
              </a:rPr>
              <a:t> a Green Team</a:t>
            </a:r>
          </a:p>
          <a:p>
            <a:pPr marL="285750" indent="-285750" algn="just">
              <a:buFont typeface="Wingdings" panose="05000000000000000000" pitchFamily="2" charset="2"/>
              <a:buChar char="Ø"/>
            </a:pPr>
            <a:r>
              <a:rPr lang="it-IT" sz="1400" dirty="0">
                <a:solidFill>
                  <a:srgbClr val="B53077"/>
                </a:solidFill>
              </a:rPr>
              <a:t>Support energy </a:t>
            </a:r>
            <a:r>
              <a:rPr lang="it-IT" sz="1400" dirty="0" err="1">
                <a:solidFill>
                  <a:srgbClr val="B53077"/>
                </a:solidFill>
              </a:rPr>
              <a:t>savings</a:t>
            </a:r>
            <a:r>
              <a:rPr lang="it-IT" sz="1400" dirty="0">
                <a:solidFill>
                  <a:srgbClr val="B53077"/>
                </a:solidFill>
              </a:rPr>
              <a:t> </a:t>
            </a:r>
            <a:r>
              <a:rPr lang="it-IT" sz="1400" dirty="0" err="1">
                <a:solidFill>
                  <a:srgbClr val="B53077"/>
                </a:solidFill>
              </a:rPr>
              <a:t>objectives</a:t>
            </a:r>
            <a:endParaRPr lang="it-IT" sz="1400" dirty="0">
              <a:solidFill>
                <a:srgbClr val="B53077"/>
              </a:solidFill>
            </a:endParaRPr>
          </a:p>
          <a:p>
            <a:pPr marL="285750" indent="-285750" algn="just">
              <a:buFont typeface="Wingdings" panose="05000000000000000000" pitchFamily="2" charset="2"/>
              <a:buChar char="Ø"/>
            </a:pPr>
            <a:r>
              <a:rPr lang="it-IT" sz="1400" dirty="0">
                <a:solidFill>
                  <a:srgbClr val="B53077"/>
                </a:solidFill>
              </a:rPr>
              <a:t>Support </a:t>
            </a:r>
            <a:r>
              <a:rPr lang="it-IT" sz="1400" dirty="0" err="1">
                <a:solidFill>
                  <a:srgbClr val="B53077"/>
                </a:solidFill>
              </a:rPr>
              <a:t>sustainable</a:t>
            </a:r>
            <a:r>
              <a:rPr lang="it-IT" sz="1400" dirty="0">
                <a:solidFill>
                  <a:srgbClr val="B53077"/>
                </a:solidFill>
              </a:rPr>
              <a:t> </a:t>
            </a:r>
            <a:r>
              <a:rPr lang="it-IT" sz="1400" dirty="0" err="1">
                <a:solidFill>
                  <a:srgbClr val="B53077"/>
                </a:solidFill>
              </a:rPr>
              <a:t>behaviours</a:t>
            </a:r>
            <a:r>
              <a:rPr lang="it-IT" sz="1400" dirty="0">
                <a:solidFill>
                  <a:srgbClr val="B53077"/>
                </a:solidFill>
              </a:rPr>
              <a:t> and </a:t>
            </a:r>
            <a:r>
              <a:rPr lang="it-IT" sz="1400" dirty="0" err="1">
                <a:solidFill>
                  <a:srgbClr val="B53077"/>
                </a:solidFill>
              </a:rPr>
              <a:t>choices</a:t>
            </a:r>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Establish</a:t>
            </a:r>
            <a:r>
              <a:rPr lang="it-IT" sz="1400" dirty="0">
                <a:solidFill>
                  <a:srgbClr val="B53077"/>
                </a:solidFill>
              </a:rPr>
              <a:t> </a:t>
            </a:r>
            <a:r>
              <a:rPr lang="it-IT" sz="1400" dirty="0" err="1">
                <a:solidFill>
                  <a:srgbClr val="B53077"/>
                </a:solidFill>
              </a:rPr>
              <a:t>awareness</a:t>
            </a:r>
            <a:r>
              <a:rPr lang="it-IT" sz="1400" dirty="0">
                <a:solidFill>
                  <a:srgbClr val="B53077"/>
                </a:solidFill>
              </a:rPr>
              <a:t> and </a:t>
            </a:r>
            <a:r>
              <a:rPr lang="it-IT" sz="1400" dirty="0" err="1">
                <a:solidFill>
                  <a:srgbClr val="B53077"/>
                </a:solidFill>
              </a:rPr>
              <a:t>communication</a:t>
            </a:r>
            <a:r>
              <a:rPr lang="it-IT" sz="1400" dirty="0">
                <a:solidFill>
                  <a:srgbClr val="B53077"/>
                </a:solidFill>
              </a:rPr>
              <a:t> </a:t>
            </a:r>
            <a:r>
              <a:rPr lang="it-IT" sz="1400" dirty="0" err="1">
                <a:solidFill>
                  <a:srgbClr val="B53077"/>
                </a:solidFill>
              </a:rPr>
              <a:t>objectives</a:t>
            </a:r>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Develop</a:t>
            </a:r>
            <a:r>
              <a:rPr lang="it-IT" sz="1400" dirty="0">
                <a:solidFill>
                  <a:srgbClr val="B53077"/>
                </a:solidFill>
              </a:rPr>
              <a:t> a </a:t>
            </a:r>
            <a:r>
              <a:rPr lang="it-IT" sz="1400" dirty="0" err="1">
                <a:solidFill>
                  <a:srgbClr val="B53077"/>
                </a:solidFill>
              </a:rPr>
              <a:t>communication</a:t>
            </a:r>
            <a:r>
              <a:rPr lang="it-IT" sz="1400" dirty="0">
                <a:solidFill>
                  <a:srgbClr val="B53077"/>
                </a:solidFill>
              </a:rPr>
              <a:t> plan</a:t>
            </a:r>
          </a:p>
          <a:p>
            <a:pPr marL="285750" indent="-285750" algn="just">
              <a:buFont typeface="Wingdings" panose="05000000000000000000" pitchFamily="2" charset="2"/>
              <a:buChar char="Ø"/>
            </a:pPr>
            <a:r>
              <a:rPr lang="it-IT" sz="1400" dirty="0" err="1">
                <a:solidFill>
                  <a:srgbClr val="B53077"/>
                </a:solidFill>
              </a:rPr>
              <a:t>Identify</a:t>
            </a:r>
            <a:r>
              <a:rPr lang="it-IT" sz="1400" dirty="0">
                <a:solidFill>
                  <a:srgbClr val="B53077"/>
                </a:solidFill>
              </a:rPr>
              <a:t> </a:t>
            </a:r>
            <a:r>
              <a:rPr lang="it-IT" sz="1400" dirty="0" err="1">
                <a:solidFill>
                  <a:srgbClr val="B53077"/>
                </a:solidFill>
              </a:rPr>
              <a:t>your</a:t>
            </a:r>
            <a:r>
              <a:rPr lang="it-IT" sz="1400" dirty="0">
                <a:solidFill>
                  <a:srgbClr val="B53077"/>
                </a:solidFill>
              </a:rPr>
              <a:t> target audience </a:t>
            </a:r>
          </a:p>
          <a:p>
            <a:pPr algn="just"/>
            <a:endParaRPr lang="it-IT" sz="1400" dirty="0">
              <a:solidFill>
                <a:srgbClr val="B53077"/>
              </a:solidFill>
            </a:endParaRPr>
          </a:p>
          <a:p>
            <a:pPr marL="285750" indent="-285750" algn="just">
              <a:buFont typeface="Wingdings" panose="05000000000000000000" pitchFamily="2" charset="2"/>
              <a:buChar char="Ø"/>
            </a:pPr>
            <a:r>
              <a:rPr lang="it-IT" sz="1400" dirty="0" err="1">
                <a:solidFill>
                  <a:srgbClr val="B53077"/>
                </a:solidFill>
              </a:rPr>
              <a:t>Develop</a:t>
            </a:r>
            <a:r>
              <a:rPr lang="it-IT" sz="1400" dirty="0">
                <a:solidFill>
                  <a:srgbClr val="B53077"/>
                </a:solidFill>
              </a:rPr>
              <a:t> </a:t>
            </a:r>
            <a:r>
              <a:rPr lang="it-IT" sz="1400" dirty="0" err="1">
                <a:solidFill>
                  <a:srgbClr val="B53077"/>
                </a:solidFill>
              </a:rPr>
              <a:t>messages</a:t>
            </a:r>
            <a:endParaRPr lang="it-IT" sz="1400" dirty="0">
              <a:solidFill>
                <a:srgbClr val="B53077"/>
              </a:solidFill>
            </a:endParaRPr>
          </a:p>
          <a:p>
            <a:pPr marL="285750" indent="-285750" algn="just">
              <a:buFont typeface="Wingdings" panose="05000000000000000000" pitchFamily="2" charset="2"/>
              <a:buChar char="Ø"/>
            </a:pPr>
            <a:r>
              <a:rPr lang="it-IT" sz="1400" dirty="0">
                <a:solidFill>
                  <a:srgbClr val="B53077"/>
                </a:solidFill>
              </a:rPr>
              <a:t>Plan activities </a:t>
            </a:r>
          </a:p>
          <a:p>
            <a:pPr marL="285750" indent="-285750" algn="just">
              <a:buFont typeface="Wingdings" panose="05000000000000000000" pitchFamily="2" charset="2"/>
              <a:buChar char="Ø"/>
            </a:pPr>
            <a:r>
              <a:rPr lang="it-IT" sz="1400" dirty="0">
                <a:solidFill>
                  <a:srgbClr val="B53077"/>
                </a:solidFill>
              </a:rPr>
              <a:t>Write </a:t>
            </a:r>
            <a:r>
              <a:rPr lang="it-IT" sz="1400" dirty="0" err="1">
                <a:solidFill>
                  <a:srgbClr val="B53077"/>
                </a:solidFill>
              </a:rPr>
              <a:t>your</a:t>
            </a:r>
            <a:r>
              <a:rPr lang="it-IT" sz="1400" dirty="0">
                <a:solidFill>
                  <a:srgbClr val="B53077"/>
                </a:solidFill>
              </a:rPr>
              <a:t> </a:t>
            </a:r>
            <a:r>
              <a:rPr lang="it-IT" sz="1400" dirty="0" err="1">
                <a:solidFill>
                  <a:srgbClr val="B53077"/>
                </a:solidFill>
              </a:rPr>
              <a:t>achievements</a:t>
            </a:r>
            <a:r>
              <a:rPr lang="it-IT" sz="1400" dirty="0">
                <a:solidFill>
                  <a:srgbClr val="B53077"/>
                </a:solidFill>
              </a:rPr>
              <a:t> and </a:t>
            </a:r>
            <a:r>
              <a:rPr lang="it-IT" sz="1400" dirty="0" err="1">
                <a:solidFill>
                  <a:srgbClr val="B53077"/>
                </a:solidFill>
              </a:rPr>
              <a:t>results</a:t>
            </a:r>
            <a:r>
              <a:rPr lang="it-IT" sz="1400" dirty="0">
                <a:solidFill>
                  <a:srgbClr val="B53077"/>
                </a:solidFill>
              </a:rPr>
              <a:t>….. Like  A Green Journal</a:t>
            </a:r>
          </a:p>
          <a:p>
            <a:pPr algn="just"/>
            <a:r>
              <a:rPr lang="it-IT" sz="1400" dirty="0">
                <a:solidFill>
                  <a:srgbClr val="B53077"/>
                </a:solidFill>
              </a:rPr>
              <a:t>….</a:t>
            </a:r>
          </a:p>
          <a:p>
            <a:pPr marL="285750" indent="-285750" algn="just">
              <a:buFont typeface="Wingdings" panose="05000000000000000000" pitchFamily="2" charset="2"/>
              <a:buChar char="Ø"/>
            </a:pPr>
            <a:endParaRPr lang="it-IT" sz="1400" dirty="0">
              <a:solidFill>
                <a:srgbClr val="B53077"/>
              </a:solidFill>
            </a:endParaRPr>
          </a:p>
          <a:p>
            <a:pPr algn="just"/>
            <a:endParaRPr lang="it-IT" sz="1400" dirty="0">
              <a:solidFill>
                <a:srgbClr val="B53077"/>
              </a:solidFill>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426590" y="2031847"/>
            <a:ext cx="9576707" cy="328573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1">
            <a:extLst>
              <a:ext uri="{FF2B5EF4-FFF2-40B4-BE49-F238E27FC236}">
                <a16:creationId xmlns:a16="http://schemas.microsoft.com/office/drawing/2014/main" id="{83F1514B-0384-4B63-8602-D7243D49DC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8904" y="2499518"/>
            <a:ext cx="29591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65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93B8F02A-97B6-BD45-B3A5-F1926AE2DA15}"/>
              </a:ext>
            </a:extLst>
          </p:cNvPr>
          <p:cNvPicPr>
            <a:picLocks noChangeAspect="1"/>
          </p:cNvPicPr>
          <p:nvPr/>
        </p:nvPicPr>
        <p:blipFill>
          <a:blip r:embed="rId2"/>
          <a:stretch>
            <a:fillRect/>
          </a:stretch>
        </p:blipFill>
        <p:spPr>
          <a:xfrm>
            <a:off x="3694109" y="696036"/>
            <a:ext cx="4702675" cy="2953746"/>
          </a:xfrm>
          <a:prstGeom prst="rect">
            <a:avLst/>
          </a:prstGeom>
        </p:spPr>
      </p:pic>
      <p:sp>
        <p:nvSpPr>
          <p:cNvPr id="5" name="Rettangolo 4">
            <a:extLst>
              <a:ext uri="{FF2B5EF4-FFF2-40B4-BE49-F238E27FC236}">
                <a16:creationId xmlns:a16="http://schemas.microsoft.com/office/drawing/2014/main" id="{5EB945D2-8D08-2249-A76D-904B63F2F613}"/>
              </a:ext>
            </a:extLst>
          </p:cNvPr>
          <p:cNvSpPr/>
          <p:nvPr/>
        </p:nvSpPr>
        <p:spPr>
          <a:xfrm>
            <a:off x="2997447" y="3134647"/>
            <a:ext cx="6096000" cy="2031325"/>
          </a:xfrm>
          <a:prstGeom prst="rect">
            <a:avLst/>
          </a:prstGeom>
        </p:spPr>
        <p:txBody>
          <a:bodyPr>
            <a:spAutoFit/>
          </a:bodyPr>
          <a:lstStyle/>
          <a:p>
            <a:pPr algn="ctr"/>
            <a:r>
              <a:rPr lang="it-IT" u="sng" err="1">
                <a:solidFill>
                  <a:srgbClr val="265A9B"/>
                </a:solidFill>
                <a:latin typeface="Helvetica Neue" panose="02000503000000020004" pitchFamily="2" charset="0"/>
              </a:rPr>
              <a:t>www.italiainclassea.enea.it</a:t>
            </a:r>
            <a:endParaRPr lang="it-IT">
              <a:solidFill>
                <a:srgbClr val="265A9B"/>
              </a:solidFill>
              <a:latin typeface="Helvetica Neue" panose="02000503000000020004" pitchFamily="2" charset="0"/>
            </a:endParaRPr>
          </a:p>
          <a:p>
            <a:pPr algn="ctr"/>
            <a:endParaRPr lang="it-IT">
              <a:solidFill>
                <a:srgbClr val="4C4C4B"/>
              </a:solidFill>
              <a:latin typeface="Helvetica Neue" panose="02000503000000020004" pitchFamily="2" charset="0"/>
            </a:endParaRPr>
          </a:p>
          <a:p>
            <a:pPr algn="ctr"/>
            <a:r>
              <a:rPr lang="it-IT" i="1">
                <a:solidFill>
                  <a:srgbClr val="4C4C4B"/>
                </a:solidFill>
                <a:latin typeface="Helvetica Neue" panose="02000503000000020004" pitchFamily="2" charset="0"/>
              </a:rPr>
              <a:t>La Campagna Nazionale Italia in Classe A è promossa dal MISE e realizzata da ENEA, nel quadro delle azioni prevista dal Programma Triennale d’Informazione e Formazione sull’Efficienza Energetica in attuazione del decreto legislativo 102/2014 art.13.</a:t>
            </a:r>
            <a:endParaRPr lang="it-IT">
              <a:solidFill>
                <a:srgbClr val="4C4C4B"/>
              </a:solidFill>
              <a:effectLst/>
              <a:latin typeface="Helvetica Neue" panose="02000503000000020004" pitchFamily="2" charset="0"/>
            </a:endParaRPr>
          </a:p>
        </p:txBody>
      </p:sp>
      <p:sp>
        <p:nvSpPr>
          <p:cNvPr id="8" name="Segnaposto numero diapositiva 7">
            <a:extLst>
              <a:ext uri="{FF2B5EF4-FFF2-40B4-BE49-F238E27FC236}">
                <a16:creationId xmlns:a16="http://schemas.microsoft.com/office/drawing/2014/main" id="{24ADCAEF-3105-B346-BE4D-B615A0915AF3}"/>
              </a:ext>
            </a:extLst>
          </p:cNvPr>
          <p:cNvSpPr>
            <a:spLocks noGrp="1"/>
          </p:cNvSpPr>
          <p:nvPr>
            <p:ph type="sldNum" sz="quarter" idx="12"/>
          </p:nvPr>
        </p:nvSpPr>
        <p:spPr/>
        <p:txBody>
          <a:bodyPr/>
          <a:lstStyle/>
          <a:p>
            <a:fld id="{5C847BB5-2266-0443-9E46-DED55E1E6843}" type="slidenum">
              <a:rPr lang="it-IT" smtClean="0"/>
              <a:pPr/>
              <a:t>21</a:t>
            </a:fld>
            <a:endParaRPr lang="it-IT"/>
          </a:p>
        </p:txBody>
      </p:sp>
    </p:spTree>
    <p:extLst>
      <p:ext uri="{BB962C8B-B14F-4D97-AF65-F5344CB8AC3E}">
        <p14:creationId xmlns:p14="http://schemas.microsoft.com/office/powerpoint/2010/main" val="262952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3</a:t>
            </a:fld>
            <a:endParaRPr lang="it-IT" dirty="0"/>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dirty="0" err="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184800"/>
            <a:ext cx="9177256" cy="6063198"/>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r>
              <a:rPr lang="it-IT" dirty="0"/>
              <a:t>WHAT IS </a:t>
            </a:r>
            <a:r>
              <a:rPr lang="it-IT" u="sng" dirty="0"/>
              <a:t>CLIMATE CHANGE MITIGATION?</a:t>
            </a:r>
            <a:endParaRPr lang="en-US" sz="1400" b="0" i="0" dirty="0">
              <a:solidFill>
                <a:srgbClr val="3F3F42"/>
              </a:solidFill>
              <a:effectLst/>
              <a:latin typeface="ReithSerif"/>
            </a:endParaRPr>
          </a:p>
          <a:p>
            <a:pPr algn="l" fontAlgn="base"/>
            <a:r>
              <a:rPr lang="en-US" sz="1400" b="0" i="0" dirty="0">
                <a:solidFill>
                  <a:srgbClr val="3F3F42"/>
                </a:solidFill>
                <a:effectLst/>
                <a:latin typeface="ReithSans"/>
              </a:rPr>
              <a:t>-The term mitigation refers to efforts to cut or prevent the emission of greenhouse gases - limiting the magnitude of future warming. It may also encompass attempts to remove greenhouse gases from the atmosphere.</a:t>
            </a:r>
          </a:p>
          <a:p>
            <a:pPr algn="l" fontAlgn="base"/>
            <a:r>
              <a:rPr lang="en-US" sz="1400" b="0" i="0" dirty="0">
                <a:solidFill>
                  <a:srgbClr val="3F3F42"/>
                </a:solidFill>
                <a:effectLst/>
                <a:latin typeface="ReithSans"/>
              </a:rPr>
              <a:t>It differs from climate change adaptation, which refers to the actions taken to manage the unavoidable impacts of climate change. Mitigation may require us to use new technologies, </a:t>
            </a:r>
            <a:r>
              <a:rPr lang="en-US" sz="1400" b="1" i="0" dirty="0">
                <a:solidFill>
                  <a:srgbClr val="3F3F42"/>
                </a:solidFill>
                <a:effectLst/>
                <a:latin typeface="ReithSans"/>
              </a:rPr>
              <a:t>clean energy sources</a:t>
            </a:r>
            <a:r>
              <a:rPr lang="en-US" sz="1400" b="0" i="0" dirty="0">
                <a:solidFill>
                  <a:srgbClr val="3F3F42"/>
                </a:solidFill>
                <a:effectLst/>
                <a:latin typeface="ReithSans"/>
              </a:rPr>
              <a:t>, </a:t>
            </a:r>
            <a:r>
              <a:rPr lang="en-US" sz="1400" b="1" i="0" dirty="0">
                <a:solidFill>
                  <a:srgbClr val="3F3F42"/>
                </a:solidFill>
                <a:effectLst/>
                <a:latin typeface="ReithSans"/>
              </a:rPr>
              <a:t>change people's </a:t>
            </a:r>
            <a:r>
              <a:rPr lang="en-US" sz="1400" b="1" i="0" dirty="0" err="1">
                <a:solidFill>
                  <a:srgbClr val="3F3F42"/>
                </a:solidFill>
                <a:effectLst/>
                <a:latin typeface="ReithSans"/>
              </a:rPr>
              <a:t>behaviour</a:t>
            </a:r>
            <a:r>
              <a:rPr lang="en-US" sz="1400" b="0" i="0" dirty="0">
                <a:solidFill>
                  <a:srgbClr val="3F3F42"/>
                </a:solidFill>
                <a:effectLst/>
                <a:latin typeface="ReithSans"/>
              </a:rPr>
              <a:t>, or make older technology more </a:t>
            </a:r>
            <a:r>
              <a:rPr lang="en-US" sz="1400" b="1" i="0" dirty="0">
                <a:solidFill>
                  <a:srgbClr val="3F3F42"/>
                </a:solidFill>
                <a:effectLst/>
                <a:latin typeface="ReithSans"/>
              </a:rPr>
              <a:t>energy efficient</a:t>
            </a:r>
            <a:r>
              <a:rPr lang="en-US" sz="1400" b="0" i="0" dirty="0">
                <a:solidFill>
                  <a:srgbClr val="3F3F42"/>
                </a:solidFill>
                <a:effectLst/>
                <a:latin typeface="ReithSans"/>
              </a:rPr>
              <a:t>.</a:t>
            </a:r>
          </a:p>
          <a:p>
            <a:pPr algn="l" fontAlgn="base"/>
            <a:r>
              <a:rPr lang="en-US" sz="1400" b="0" i="0" dirty="0">
                <a:solidFill>
                  <a:srgbClr val="3F3F42"/>
                </a:solidFill>
                <a:effectLst/>
                <a:latin typeface="ReithSans"/>
              </a:rPr>
              <a:t>-Switching to low-carbon energy sources such as wind power, solar, geothermal, hydroelectric or nuclear represents one of the major strategies for lowering the emissions of greenhouse gases in the atmosphere.</a:t>
            </a:r>
          </a:p>
          <a:p>
            <a:pPr algn="just"/>
            <a:r>
              <a:rPr lang="en-US" sz="1400" b="0" i="0" u="none" strike="noStrike" dirty="0">
                <a:solidFill>
                  <a:srgbClr val="0645AD"/>
                </a:solidFill>
                <a:effectLst/>
                <a:latin typeface="Arial" panose="020B0604020202020204" pitchFamily="34" charset="0"/>
              </a:rPr>
              <a:t>-</a:t>
            </a:r>
            <a:r>
              <a:rPr lang="en-US" sz="1400" b="0" i="0" dirty="0">
                <a:solidFill>
                  <a:srgbClr val="3F3F42"/>
                </a:solidFill>
                <a:effectLst/>
                <a:latin typeface="ReithSans"/>
              </a:rPr>
              <a:t>Greening urban areas can also make a difference. Cities are home to half the planet's population, and are responsible for three-quarters of energy consumption and 80% of carbon emissions. Retro-fitting buildings to make them more energy efficient and cutting the impact of transport emissions represent some of the strategies for doing this.</a:t>
            </a:r>
          </a:p>
          <a:p>
            <a:pPr algn="just"/>
            <a:r>
              <a:rPr lang="en-US" sz="1400" u="none" strike="noStrike" dirty="0">
                <a:solidFill>
                  <a:srgbClr val="3F3F42"/>
                </a:solidFill>
                <a:latin typeface="ReithSans"/>
              </a:rPr>
              <a:t>-</a:t>
            </a:r>
            <a:r>
              <a:rPr lang="en-US" sz="1400" b="0" i="0" dirty="0">
                <a:solidFill>
                  <a:srgbClr val="3F3F42"/>
                </a:solidFill>
                <a:effectLst/>
                <a:latin typeface="ReithSans"/>
              </a:rPr>
              <a:t>Tackling waste is also an issue. About 11.2 billion metric </a:t>
            </a:r>
            <a:r>
              <a:rPr lang="en-US" sz="1400" b="0" i="0" dirty="0" err="1">
                <a:solidFill>
                  <a:srgbClr val="3F3F42"/>
                </a:solidFill>
                <a:effectLst/>
                <a:latin typeface="ReithSans"/>
              </a:rPr>
              <a:t>tonnes</a:t>
            </a:r>
            <a:r>
              <a:rPr lang="en-US" sz="1400" b="0" i="0" dirty="0">
                <a:solidFill>
                  <a:srgbClr val="3F3F42"/>
                </a:solidFill>
                <a:effectLst/>
                <a:latin typeface="ReithSans"/>
              </a:rPr>
              <a:t> of solid waste is currently being collected around the world every year, and the organic portion that decays is contributing around 5% to global greenhouse gas emissions.</a:t>
            </a:r>
            <a:endParaRPr lang="en-US" sz="1400" b="0" i="0" u="none" strike="noStrike" dirty="0">
              <a:solidFill>
                <a:srgbClr val="0645AD"/>
              </a:solidFill>
              <a:effectLst/>
              <a:latin typeface="Arial" panose="020B0604020202020204" pitchFamily="34" charset="0"/>
            </a:endParaRPr>
          </a:p>
          <a:p>
            <a:pPr algn="l" fontAlgn="base"/>
            <a:r>
              <a:rPr lang="en-US" sz="1400" dirty="0">
                <a:solidFill>
                  <a:srgbClr val="3F3F42"/>
                </a:solidFill>
                <a:latin typeface="ReithSans"/>
              </a:rPr>
              <a:t>-p</a:t>
            </a:r>
            <a:r>
              <a:rPr lang="en-US" sz="1400" b="0" i="0" dirty="0">
                <a:solidFill>
                  <a:srgbClr val="3F3F42"/>
                </a:solidFill>
                <a:effectLst/>
                <a:latin typeface="ReithSans"/>
              </a:rPr>
              <a:t>roducing less but also recycling more and treating waste in a way that is less harmful to the environment or even using it as a sustainable energy fuel source.</a:t>
            </a:r>
          </a:p>
          <a:p>
            <a:pPr algn="l" fontAlgn="base"/>
            <a:r>
              <a:rPr lang="en-US" sz="1400" b="0" i="0" dirty="0">
                <a:solidFill>
                  <a:srgbClr val="3F3F42"/>
                </a:solidFill>
                <a:effectLst/>
                <a:latin typeface="ReithSans"/>
              </a:rPr>
              <a:t>_Mitigation also extends to the protection of natural carbon "sinks" like the forests or oceans. New sinks can be created through, for example, forest regeneration.</a:t>
            </a:r>
          </a:p>
          <a:p>
            <a:pPr algn="just"/>
            <a:endParaRPr lang="en-US" sz="1400" dirty="0">
              <a:solidFill>
                <a:srgbClr val="0645AD"/>
              </a:solidFill>
              <a:latin typeface="Arial" panose="020B0604020202020204" pitchFamily="34" charset="0"/>
            </a:endParaRPr>
          </a:p>
          <a:p>
            <a:pPr algn="just"/>
            <a:r>
              <a:rPr lang="en-US" sz="1400" b="0" i="0" dirty="0">
                <a:solidFill>
                  <a:srgbClr val="212529"/>
                </a:solidFill>
                <a:effectLst/>
                <a:latin typeface="Muli"/>
              </a:rPr>
              <a:t>.</a:t>
            </a:r>
          </a:p>
          <a:p>
            <a:br>
              <a:rPr lang="en-US" sz="1400" dirty="0"/>
            </a:br>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175350" y="1517308"/>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529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4</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442826" y="1025537"/>
            <a:ext cx="9017000" cy="4339650"/>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ENERGY EFFICIENCY : A CLIMATE SOLUTION </a:t>
            </a:r>
            <a:br>
              <a:rPr lang="it-IT" dirty="0"/>
            </a:br>
            <a:endParaRPr lang="it-IT" dirty="0"/>
          </a:p>
          <a:p>
            <a:pPr algn="just"/>
            <a:r>
              <a:rPr lang="en-US" sz="1400" dirty="0">
                <a:solidFill>
                  <a:srgbClr val="222222"/>
                </a:solidFill>
                <a:latin typeface="Helvetica Neue"/>
              </a:rPr>
              <a:t>G</a:t>
            </a:r>
            <a:r>
              <a:rPr lang="en-US" sz="1400" b="0" i="0" dirty="0">
                <a:solidFill>
                  <a:srgbClr val="222222"/>
                </a:solidFill>
                <a:effectLst/>
                <a:latin typeface="Helvetica Neue"/>
              </a:rPr>
              <a:t>lobal efforts so far to mitigate climate change peaked with the passing of the international treaty, the “</a:t>
            </a:r>
            <a:r>
              <a:rPr lang="en-US" sz="1400" b="1" i="0" dirty="0">
                <a:solidFill>
                  <a:srgbClr val="222222"/>
                </a:solidFill>
                <a:effectLst/>
                <a:latin typeface="Helvetica Neue"/>
              </a:rPr>
              <a:t>Paris Agreement” i</a:t>
            </a:r>
            <a:r>
              <a:rPr lang="en-US" sz="1400" b="0" i="0" dirty="0">
                <a:solidFill>
                  <a:srgbClr val="222222"/>
                </a:solidFill>
                <a:effectLst/>
                <a:latin typeface="Helvetica Neue"/>
              </a:rPr>
              <a:t>n 2015. Through the agreement, 195 countries adopted the first-of its kind universal and legally binding, global climate deal. The target of the agreement is limiting the global average temperature rise to well below 2°C, while aiming to limit the increase to 1.5°C.</a:t>
            </a:r>
          </a:p>
          <a:p>
            <a:pPr algn="just"/>
            <a:r>
              <a:rPr lang="en-US" sz="1400" b="0" i="0" dirty="0">
                <a:solidFill>
                  <a:srgbClr val="222222"/>
                </a:solidFill>
                <a:effectLst/>
                <a:latin typeface="Helvetica Neue"/>
              </a:rPr>
              <a:t>Seeing as energy production and use is one of the primary causes of climate change, international bodies and organizations have developed policies and goals centered on tackling Climate change through energy efficiency. The </a:t>
            </a:r>
            <a:r>
              <a:rPr lang="en-US" sz="1400" b="1" i="0" dirty="0">
                <a:solidFill>
                  <a:srgbClr val="222222"/>
                </a:solidFill>
                <a:effectLst/>
                <a:latin typeface="Helvetica Neue"/>
              </a:rPr>
              <a:t>United Nations </a:t>
            </a:r>
            <a:r>
              <a:rPr lang="en-US" sz="1400" b="0" i="0" dirty="0">
                <a:solidFill>
                  <a:srgbClr val="222222"/>
                </a:solidFill>
                <a:effectLst/>
                <a:latin typeface="Helvetica Neue"/>
              </a:rPr>
              <a:t>(UN) 2030 Agenda, as part of its </a:t>
            </a:r>
            <a:r>
              <a:rPr lang="en-US" sz="1400" b="1" i="0" dirty="0">
                <a:solidFill>
                  <a:srgbClr val="222222"/>
                </a:solidFill>
                <a:effectLst/>
                <a:latin typeface="Helvetica Neue"/>
              </a:rPr>
              <a:t>Sustainable Development Goals (SDGs</a:t>
            </a:r>
            <a:r>
              <a:rPr lang="en-US" sz="1400" b="0" i="0" dirty="0">
                <a:solidFill>
                  <a:srgbClr val="222222"/>
                </a:solidFill>
                <a:effectLst/>
                <a:latin typeface="Helvetica Neue"/>
              </a:rPr>
              <a:t>) covers a wide range of social, economic and environmental issues represented through a set of 17 Sustainable Development Goals ( (SDGs) and 169 respective targets. SDG Goal 7: Ensuring Access to Affordable, Reliable, Sustainable and Modern Energy for All. The targets to help achieve SDG 7 covers universal access, renewable energy and the doubling of the global rate of improvement in energy efficiency by 2030. According to official documents, by the end of 2016, a minimum of 137 countries had enacted some sort of energy efficiency policy, and at least 149 countries had enacted one or more energy efficiency targets as reported in the United Nations Policy Brief 04. Energy efficiency has become that powerful weapon in the armory to combat climate change : energy not used means emissions not generated. Other co-benefits of this policies are energy services demand reduction and switching to renewables.</a:t>
            </a:r>
          </a:p>
          <a:p>
            <a:pPr algn="just"/>
            <a:r>
              <a:rPr lang="it-IT" sz="1400" b="1" dirty="0">
                <a:solidFill>
                  <a:srgbClr val="B53077"/>
                </a:solidFill>
              </a:rPr>
              <a:t>Credits: Elizabeth Sam Institute for Energy Security 2021.</a:t>
            </a:r>
            <a:endParaRPr lang="it-IT" sz="1400" dirty="0">
              <a:solidFill>
                <a:srgbClr val="B53077"/>
              </a:solidFill>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1025538"/>
            <a:ext cx="9576707" cy="4228678"/>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34624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5</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122666"/>
            <a:ext cx="9017000" cy="4226798"/>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WHAT  IS ENERGY EFFICIENCY ABOUT</a:t>
            </a:r>
            <a:br>
              <a:rPr lang="it-IT" dirty="0"/>
            </a:br>
            <a:endParaRPr lang="it-IT" dirty="0"/>
          </a:p>
          <a:p>
            <a:pPr algn="l"/>
            <a:r>
              <a:rPr lang="en-US" sz="1400" b="0" i="0" dirty="0">
                <a:solidFill>
                  <a:srgbClr val="222222"/>
                </a:solidFill>
                <a:effectLst/>
                <a:latin typeface="Helvetica Neue"/>
              </a:rPr>
              <a:t>“Energy Efficiency” is a term often used in many discussions of climate change or global warming and its mitigation. The term has become an important part of policy agenda often pursued as part of the solution to climate calamity. It is important because it is linked to reducing carbon emissions, cleaning the air we breathe, improving the competitiveness of businesses and reducing energy costs for consumers.</a:t>
            </a:r>
          </a:p>
          <a:p>
            <a:pPr algn="l"/>
            <a:r>
              <a:rPr lang="en-US" sz="1400" b="0" i="0" dirty="0">
                <a:solidFill>
                  <a:srgbClr val="222222"/>
                </a:solidFill>
                <a:effectLst/>
                <a:latin typeface="Helvetica Neue"/>
              </a:rPr>
              <a:t>There are various ways to describe what energy efficiency is. From scientific point of view and stemming from the technical word Efficiency, it is the ratio of the useful work performed in a process to the total energy or heat taken in. In general, the </a:t>
            </a:r>
            <a:r>
              <a:rPr lang="en-US" sz="1400" b="1" i="0" dirty="0">
                <a:solidFill>
                  <a:srgbClr val="222222"/>
                </a:solidFill>
                <a:effectLst/>
                <a:latin typeface="Helvetica Neue"/>
              </a:rPr>
              <a:t>term refers to using less energy to produce the same amount of services or useful output. The </a:t>
            </a:r>
            <a:r>
              <a:rPr lang="en-US" sz="1400" b="1" i="0" u="none" strike="noStrike" dirty="0">
                <a:solidFill>
                  <a:srgbClr val="005689"/>
                </a:solidFill>
                <a:effectLst/>
                <a:latin typeface="Helvetica Neue"/>
                <a:hlinkClick r:id="rId3"/>
              </a:rPr>
              <a:t>European Union</a:t>
            </a:r>
            <a:r>
              <a:rPr lang="en-US" sz="1400" b="1" i="0" dirty="0">
                <a:solidFill>
                  <a:srgbClr val="222222"/>
                </a:solidFill>
                <a:effectLst/>
                <a:latin typeface="Helvetica Neue"/>
              </a:rPr>
              <a:t> (EU) Energy Efficiency Directive defines it as the ratio of output of performance, service, goods or energy, to input of energy. </a:t>
            </a:r>
          </a:p>
          <a:p>
            <a:pPr algn="just">
              <a:spcAft>
                <a:spcPts val="800"/>
              </a:spcAft>
            </a:pPr>
            <a:r>
              <a:rPr lang="en-US" sz="1400" b="0" i="0" dirty="0">
                <a:solidFill>
                  <a:srgbClr val="222222"/>
                </a:solidFill>
                <a:effectLst/>
                <a:latin typeface="Helvetica Neue"/>
              </a:rPr>
              <a:t>The foundation of energy efficiency is technology. Technological advances lower the amount of energy a product uses while performing at the same level, thus promoting energy efficiency. Its technologies are in all parts of the energy conversion chain: from exploration and production of primary energy resources like oil, gas, coal or nuclear, to electricity generation and oil refineries, to electricity grids and to the final use in transportation, buildings and industry.</a:t>
            </a:r>
            <a:endParaRPr lang="it-IT" sz="1400" dirty="0"/>
          </a:p>
          <a:p>
            <a:pPr algn="just"/>
            <a:endParaRPr lang="it-IT" sz="1400" dirty="0"/>
          </a:p>
          <a:p>
            <a:r>
              <a:rPr lang="it-IT" sz="1400" b="1" dirty="0">
                <a:solidFill>
                  <a:srgbClr val="B53077"/>
                </a:solidFill>
              </a:rPr>
              <a:t>KEY WORDS: #ENERGY EFFICIENCY #CLIMATECHANGEMITIGATION #COMPETITIVENESS #TECHNOLOGY</a:t>
            </a:r>
            <a:endParaRPr lang="it-IT" sz="1400" dirty="0">
              <a:solidFill>
                <a:srgbClr val="B53077"/>
              </a:solidFill>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830481"/>
            <a:ext cx="9576707" cy="4596658"/>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0501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6</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 </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4" name="Rettangolo 13">
            <a:extLst>
              <a:ext uri="{FF2B5EF4-FFF2-40B4-BE49-F238E27FC236}">
                <a16:creationId xmlns:a16="http://schemas.microsoft.com/office/drawing/2014/main" id="{F9635D56-0725-F649-84DC-AF16B98C2569}"/>
              </a:ext>
            </a:extLst>
          </p:cNvPr>
          <p:cNvSpPr/>
          <p:nvPr/>
        </p:nvSpPr>
        <p:spPr>
          <a:xfrm>
            <a:off x="186873" y="7650686"/>
            <a:ext cx="9017000" cy="584775"/>
          </a:xfrm>
          <a:prstGeom prst="rect">
            <a:avLst/>
          </a:prstGeom>
        </p:spPr>
        <p:txBody>
          <a:bodyPr wrap="square">
            <a:spAutoFit/>
          </a:bodyPr>
          <a:lstStyle/>
          <a:p>
            <a:pPr algn="ctr"/>
            <a:r>
              <a:rPr lang="it-IT" sz="3200" b="1" u="none" strike="noStrike">
                <a:solidFill>
                  <a:schemeClr val="bg2">
                    <a:lumMod val="75000"/>
                  </a:schemeClr>
                </a:solidFill>
                <a:effectLst/>
                <a:latin typeface="Heebo ExtraBold" pitchFamily="2" charset="-79"/>
                <a:cs typeface="Heebo ExtraBold" pitchFamily="2" charset="-79"/>
              </a:rPr>
              <a:t>Donne in Classe A</a:t>
            </a:r>
          </a:p>
        </p:txBody>
      </p:sp>
      <p:sp>
        <p:nvSpPr>
          <p:cNvPr id="9" name="Rettangolo arrotondato 8">
            <a:extLst>
              <a:ext uri="{FF2B5EF4-FFF2-40B4-BE49-F238E27FC236}">
                <a16:creationId xmlns:a16="http://schemas.microsoft.com/office/drawing/2014/main" id="{40444BEF-FC8C-A04C-963F-1FC430EA2364}"/>
              </a:ext>
            </a:extLst>
          </p:cNvPr>
          <p:cNvSpPr/>
          <p:nvPr/>
        </p:nvSpPr>
        <p:spPr>
          <a:xfrm>
            <a:off x="1314449" y="935396"/>
            <a:ext cx="9576707" cy="981896"/>
          </a:xfrm>
          <a:prstGeom prst="roundRect">
            <a:avLst>
              <a:gd name="adj" fmla="val 22781"/>
            </a:avLst>
          </a:prstGeom>
          <a:solidFill>
            <a:srgbClr val="B5307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4E893675-AD85-974B-A810-50F9A75675EF}"/>
              </a:ext>
            </a:extLst>
          </p:cNvPr>
          <p:cNvSpPr/>
          <p:nvPr/>
        </p:nvSpPr>
        <p:spPr>
          <a:xfrm>
            <a:off x="1574801" y="1091932"/>
            <a:ext cx="9017000" cy="3323987"/>
          </a:xfrm>
          <a:prstGeom prst="rect">
            <a:avLst/>
          </a:prstGeom>
        </p:spPr>
        <p:txBody>
          <a:bodyPr wrap="square">
            <a:spAutoFit/>
          </a:bodyPr>
          <a:lstStyle/>
          <a:p>
            <a:pPr algn="ctr"/>
            <a:r>
              <a:rPr lang="it-IT" sz="2000" b="1" dirty="0">
                <a:solidFill>
                  <a:schemeClr val="bg1"/>
                </a:solidFill>
                <a:latin typeface="Heebo ExtraBold" pitchFamily="2" charset="-79"/>
                <a:cs typeface="Heebo ExtraBold" pitchFamily="2" charset="-79"/>
              </a:rPr>
              <a:t>ENERGY EFFICIENCY vs ENERGY CONSERVATION</a:t>
            </a:r>
          </a:p>
          <a:p>
            <a:pPr algn="ctr"/>
            <a:endParaRPr lang="it-IT" dirty="0"/>
          </a:p>
          <a:p>
            <a:pPr algn="just"/>
            <a:endParaRPr lang="it-IT" dirty="0"/>
          </a:p>
          <a:p>
            <a:pPr algn="l"/>
            <a:r>
              <a:rPr lang="en-US" sz="1400" b="0" i="0" dirty="0">
                <a:solidFill>
                  <a:srgbClr val="222222"/>
                </a:solidFill>
                <a:effectLst/>
                <a:latin typeface="Helvetica Neue"/>
              </a:rPr>
              <a:t>People often confuse </a:t>
            </a:r>
            <a:r>
              <a:rPr lang="en-US" sz="1400" b="0" i="1" dirty="0">
                <a:solidFill>
                  <a:srgbClr val="222222"/>
                </a:solidFill>
                <a:effectLst/>
                <a:latin typeface="Helvetica Neue"/>
              </a:rPr>
              <a:t>Energy Efficiency</a:t>
            </a:r>
            <a:r>
              <a:rPr lang="en-US" sz="1400" b="0" i="0" dirty="0">
                <a:solidFill>
                  <a:srgbClr val="222222"/>
                </a:solidFill>
                <a:effectLst/>
                <a:latin typeface="Helvetica Neue"/>
              </a:rPr>
              <a:t> with </a:t>
            </a:r>
            <a:r>
              <a:rPr lang="en-US" sz="1400" b="0" i="1" dirty="0">
                <a:solidFill>
                  <a:srgbClr val="222222"/>
                </a:solidFill>
                <a:effectLst/>
                <a:latin typeface="Helvetica Neue"/>
              </a:rPr>
              <a:t>Energy Conversation</a:t>
            </a:r>
            <a:r>
              <a:rPr lang="en-US" sz="1400" b="0" i="0" dirty="0">
                <a:solidFill>
                  <a:srgbClr val="222222"/>
                </a:solidFill>
                <a:effectLst/>
                <a:latin typeface="Helvetica Neue"/>
              </a:rPr>
              <a:t>, however, there is quite a bit of a difference between the two. The US Energy Information Administration (EIA) describes the two concept simply as; using technology that requires less energy to perform the same task to achieve </a:t>
            </a:r>
            <a:r>
              <a:rPr lang="en-US" sz="1400" b="0" i="1" dirty="0">
                <a:solidFill>
                  <a:srgbClr val="222222"/>
                </a:solidFill>
                <a:effectLst/>
                <a:latin typeface="Helvetica Neue"/>
              </a:rPr>
              <a:t>energy efficiency</a:t>
            </a:r>
            <a:r>
              <a:rPr lang="en-US" sz="1400" b="0" i="0" dirty="0">
                <a:solidFill>
                  <a:srgbClr val="222222"/>
                </a:solidFill>
                <a:effectLst/>
                <a:latin typeface="Helvetica Neue"/>
              </a:rPr>
              <a:t>, and adjusting behavior that results in the use of less energy to achieve </a:t>
            </a:r>
            <a:r>
              <a:rPr lang="en-US" sz="1400" b="0" i="1" dirty="0">
                <a:solidFill>
                  <a:srgbClr val="222222"/>
                </a:solidFill>
                <a:effectLst/>
                <a:latin typeface="Helvetica Neue"/>
              </a:rPr>
              <a:t>energy conservation</a:t>
            </a:r>
            <a:r>
              <a:rPr lang="en-US" sz="1400" b="0" i="0" dirty="0">
                <a:solidFill>
                  <a:srgbClr val="222222"/>
                </a:solidFill>
                <a:effectLst/>
                <a:latin typeface="Helvetica Neue"/>
              </a:rPr>
              <a:t>.</a:t>
            </a:r>
          </a:p>
          <a:p>
            <a:pPr algn="l"/>
            <a:r>
              <a:rPr lang="en-US" sz="1400" b="0" i="0" dirty="0">
                <a:solidFill>
                  <a:srgbClr val="222222"/>
                </a:solidFill>
                <a:effectLst/>
                <a:latin typeface="Helvetica Neue"/>
              </a:rPr>
              <a:t>When you replace a home appliance, for example washing machine or an office equipment such as a printer and projector, with a more energy efficient model, the new machinery will provide the same service but with a lesser energy input. This is what is deemed as being energy efficient. Energy conservation will however require you to reduce usage or go without the service in order to save energy. Under both concepts, money is saved on energy bills. Nevertheless, “Energy Efficiency” is not “Energy Conservation”, though related.</a:t>
            </a:r>
          </a:p>
          <a:p>
            <a:pPr marL="285750" lvl="0" indent="-285750" algn="just">
              <a:buFont typeface="Arial" panose="020B0604020202020204" pitchFamily="34" charset="0"/>
              <a:buChar char="•"/>
            </a:pPr>
            <a:endParaRPr lang="it-IT" sz="1400" dirty="0"/>
          </a:p>
          <a:p>
            <a:r>
              <a:rPr lang="it-IT" sz="1400" b="1" dirty="0">
                <a:solidFill>
                  <a:srgbClr val="B53077"/>
                </a:solidFill>
              </a:rPr>
              <a:t>KEY WORDS: #LESS ENERGY   # TECHNOLOGY # HUMAN BEHAVIOUR # SAVINGS</a:t>
            </a:r>
            <a:endParaRPr lang="it-IT" sz="1400" dirty="0">
              <a:solidFill>
                <a:srgbClr val="B53077"/>
              </a:solidFill>
            </a:endParaRPr>
          </a:p>
        </p:txBody>
      </p:sp>
      <p:sp>
        <p:nvSpPr>
          <p:cNvPr id="11" name="Rettangolo arrotondato 10">
            <a:extLst>
              <a:ext uri="{FF2B5EF4-FFF2-40B4-BE49-F238E27FC236}">
                <a16:creationId xmlns:a16="http://schemas.microsoft.com/office/drawing/2014/main" id="{6492100A-0EFE-CF40-9396-FB3AAB6EC680}"/>
              </a:ext>
            </a:extLst>
          </p:cNvPr>
          <p:cNvSpPr/>
          <p:nvPr/>
        </p:nvSpPr>
        <p:spPr>
          <a:xfrm>
            <a:off x="1314449" y="935396"/>
            <a:ext cx="9576707" cy="4272010"/>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1494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7</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574801" y="1184800"/>
            <a:ext cx="9017000" cy="5847755"/>
          </a:xfrm>
          <a:prstGeom prst="rect">
            <a:avLst/>
          </a:prstGeom>
        </p:spPr>
        <p:txBody>
          <a:bodyPr wrap="square">
            <a:spAutoFit/>
          </a:bodyPr>
          <a:lstStyle/>
          <a:p>
            <a:pPr algn="ctr"/>
            <a:r>
              <a:rPr lang="it-IT" sz="2000" b="1" dirty="0" err="1">
                <a:solidFill>
                  <a:srgbClr val="B53077"/>
                </a:solidFill>
                <a:latin typeface="Heebo ExtraBold" pitchFamily="2" charset="-79"/>
                <a:cs typeface="Heebo ExtraBold" pitchFamily="2" charset="-79"/>
              </a:rPr>
              <a:t>Climate</a:t>
            </a:r>
            <a:r>
              <a:rPr lang="it-IT" sz="2000" b="1" dirty="0">
                <a:solidFill>
                  <a:srgbClr val="B53077"/>
                </a:solidFill>
                <a:latin typeface="Heebo ExtraBold" pitchFamily="2" charset="-79"/>
                <a:cs typeface="Heebo ExtraBold" pitchFamily="2" charset="-79"/>
              </a:rPr>
              <a:t> </a:t>
            </a:r>
            <a:r>
              <a:rPr lang="it-IT" sz="2000" b="1" dirty="0" err="1">
                <a:solidFill>
                  <a:srgbClr val="B53077"/>
                </a:solidFill>
                <a:latin typeface="Heebo ExtraBold" pitchFamily="2" charset="-79"/>
                <a:cs typeface="Heebo ExtraBold" pitchFamily="2" charset="-79"/>
              </a:rPr>
              <a:t>Change</a:t>
            </a:r>
            <a:r>
              <a:rPr lang="it-IT" sz="2000" b="1" dirty="0">
                <a:solidFill>
                  <a:srgbClr val="B53077"/>
                </a:solidFill>
                <a:latin typeface="Heebo ExtraBold" pitchFamily="2" charset="-79"/>
                <a:cs typeface="Heebo ExtraBold" pitchFamily="2" charset="-79"/>
              </a:rPr>
              <a:t> Policies  </a:t>
            </a:r>
            <a:br>
              <a:rPr lang="it-IT" dirty="0"/>
            </a:br>
            <a:r>
              <a:rPr lang="it-IT" u="sng" dirty="0"/>
              <a:t>2015 PARIS AGREEMENT</a:t>
            </a:r>
            <a:endParaRPr lang="it-IT" dirty="0"/>
          </a:p>
          <a:p>
            <a:pPr algn="just"/>
            <a:endParaRPr lang="it-IT" sz="1400" dirty="0"/>
          </a:p>
          <a:p>
            <a:pPr algn="just"/>
            <a:r>
              <a:rPr lang="en-US" sz="1400" b="0" i="0" dirty="0">
                <a:solidFill>
                  <a:srgbClr val="202122"/>
                </a:solidFill>
                <a:effectLst/>
                <a:latin typeface="Arial" panose="020B0604020202020204" pitchFamily="34" charset="0"/>
                <a:cs typeface="Arial" panose="020B0604020202020204" pitchFamily="34" charset="0"/>
              </a:rPr>
              <a:t>The </a:t>
            </a:r>
            <a:r>
              <a:rPr lang="en-US" sz="1400" b="0" i="0" u="none" strike="noStrike" dirty="0">
                <a:solidFill>
                  <a:srgbClr val="0645AD"/>
                </a:solidFill>
                <a:effectLst/>
                <a:latin typeface="Arial" panose="020B0604020202020204" pitchFamily="34" charset="0"/>
                <a:cs typeface="Arial" panose="020B0604020202020204" pitchFamily="34" charset="0"/>
                <a:hlinkClick r:id="rId3" tooltip="Paris agreement"/>
              </a:rPr>
              <a:t>Paris agreement</a:t>
            </a:r>
            <a:r>
              <a:rPr lang="en-US" sz="1400" b="0" i="0" dirty="0">
                <a:solidFill>
                  <a:srgbClr val="202122"/>
                </a:solidFill>
                <a:effectLst/>
                <a:latin typeface="Arial" panose="020B0604020202020204" pitchFamily="34" charset="0"/>
                <a:cs typeface="Arial" panose="020B0604020202020204" pitchFamily="34" charset="0"/>
              </a:rPr>
              <a:t> </a:t>
            </a:r>
            <a:r>
              <a:rPr lang="en-US" sz="1400" b="0" i="0" dirty="0">
                <a:solidFill>
                  <a:srgbClr val="333333"/>
                </a:solidFill>
                <a:effectLst/>
                <a:latin typeface="Arial" panose="020B0604020202020204" pitchFamily="34" charset="0"/>
                <a:cs typeface="Arial" panose="020B0604020202020204" pitchFamily="34" charset="0"/>
              </a:rPr>
              <a:t> is a </a:t>
            </a:r>
            <a:r>
              <a:rPr lang="en-US" sz="1400" b="1" i="0" dirty="0">
                <a:solidFill>
                  <a:srgbClr val="333333"/>
                </a:solidFill>
                <a:effectLst/>
                <a:latin typeface="Arial" panose="020B0604020202020204" pitchFamily="34" charset="0"/>
                <a:cs typeface="Arial" panose="020B0604020202020204" pitchFamily="34" charset="0"/>
              </a:rPr>
              <a:t>legally binding international treaty on climate change</a:t>
            </a:r>
            <a:r>
              <a:rPr lang="en-US" sz="1400" b="0" i="0" dirty="0">
                <a:solidFill>
                  <a:srgbClr val="333333"/>
                </a:solidFill>
                <a:effectLst/>
                <a:latin typeface="Arial" panose="020B0604020202020204" pitchFamily="34" charset="0"/>
                <a:cs typeface="Arial" panose="020B0604020202020204" pitchFamily="34" charset="0"/>
              </a:rPr>
              <a:t>. It was adopted by 196 Parties at COP 21 in Paris, on 12 December 2015 and </a:t>
            </a:r>
            <a:r>
              <a:rPr lang="en-US" sz="1400" b="0" i="0" dirty="0">
                <a:solidFill>
                  <a:srgbClr val="202122"/>
                </a:solidFill>
                <a:effectLst/>
                <a:latin typeface="Arial" panose="020B0604020202020204" pitchFamily="34" charset="0"/>
                <a:cs typeface="Arial" panose="020B0604020202020204" pitchFamily="34" charset="0"/>
              </a:rPr>
              <a:t>has become the main current international agreement on combating climate change. Each country must determine, plan, and regularly report on the contribution that it undertakes to mitigate global warming.  Climate change mitigation measures can be written down in national environmental policy documents like the </a:t>
            </a:r>
            <a:r>
              <a:rPr lang="en-US" sz="1400" b="0" i="0" u="none" strike="noStrike" dirty="0">
                <a:solidFill>
                  <a:srgbClr val="0645AD"/>
                </a:solidFill>
                <a:effectLst/>
                <a:latin typeface="Arial" panose="020B0604020202020204" pitchFamily="34" charset="0"/>
                <a:cs typeface="Arial" panose="020B0604020202020204" pitchFamily="34" charset="0"/>
                <a:hlinkClick r:id="rId4" tooltip="Intended nationally determined contributions"/>
              </a:rPr>
              <a:t>nationally determined contributions (NDC)</a:t>
            </a:r>
            <a:r>
              <a:rPr lang="en-US" sz="1400" b="0" i="0" u="none" strike="noStrike" dirty="0">
                <a:solidFill>
                  <a:srgbClr val="0645AD"/>
                </a:solidFill>
                <a:effectLst/>
                <a:latin typeface="Arial" panose="020B0604020202020204" pitchFamily="34" charset="0"/>
                <a:cs typeface="Arial" panose="020B0604020202020204" pitchFamily="34" charset="0"/>
              </a:rPr>
              <a:t>.</a:t>
            </a:r>
          </a:p>
          <a:p>
            <a:pPr algn="l"/>
            <a:r>
              <a:rPr lang="en-US" sz="1400" b="0" i="0" dirty="0">
                <a:solidFill>
                  <a:srgbClr val="212529"/>
                </a:solidFill>
                <a:effectLst/>
                <a:latin typeface="Arial" panose="020B0604020202020204" pitchFamily="34" charset="0"/>
                <a:cs typeface="Arial" panose="020B0604020202020204" pitchFamily="34" charset="0"/>
              </a:rPr>
              <a:t>The world is currently not on track to limit global warming to 1.5 degrees. The targets announced in Paris would result in warming well above 3 degrees by 2100 compared to pre-industrial levels.</a:t>
            </a:r>
          </a:p>
          <a:p>
            <a:pPr algn="l"/>
            <a:r>
              <a:rPr lang="en-US" sz="1400" b="0" i="0" dirty="0">
                <a:solidFill>
                  <a:srgbClr val="212529"/>
                </a:solidFill>
                <a:effectLst/>
                <a:latin typeface="Arial" panose="020B0604020202020204" pitchFamily="34" charset="0"/>
                <a:cs typeface="Arial" panose="020B0604020202020204" pitchFamily="34" charset="0"/>
              </a:rPr>
              <a:t>If we continue as we are, temperatures will carry on rising, bringing even more catastrophic flooding, bush fires, extreme weather and destruction of </a:t>
            </a:r>
            <a:r>
              <a:rPr lang="en-US" sz="1400" b="0" i="0" dirty="0" err="1">
                <a:solidFill>
                  <a:srgbClr val="212529"/>
                </a:solidFill>
                <a:effectLst/>
                <a:latin typeface="Arial" panose="020B0604020202020204" pitchFamily="34" charset="0"/>
                <a:cs typeface="Arial" panose="020B0604020202020204" pitchFamily="34" charset="0"/>
              </a:rPr>
              <a:t>species.</a:t>
            </a:r>
            <a:r>
              <a:rPr lang="en-US" sz="1400" b="0" i="0" dirty="0" err="1">
                <a:solidFill>
                  <a:srgbClr val="24292E"/>
                </a:solidFill>
                <a:effectLst/>
                <a:latin typeface="Arial" panose="020B0604020202020204" pitchFamily="34" charset="0"/>
                <a:cs typeface="Arial" panose="020B0604020202020204" pitchFamily="34" charset="0"/>
              </a:rPr>
              <a:t>More</a:t>
            </a:r>
            <a:r>
              <a:rPr lang="en-US" sz="1400" b="0" i="0" dirty="0">
                <a:solidFill>
                  <a:srgbClr val="24292E"/>
                </a:solidFill>
                <a:effectLst/>
                <a:latin typeface="Arial" panose="020B0604020202020204" pitchFamily="34" charset="0"/>
                <a:cs typeface="Arial" panose="020B0604020202020204" pitchFamily="34" charset="0"/>
              </a:rPr>
              <a:t> needs to be done </a:t>
            </a:r>
            <a:r>
              <a:rPr lang="en-US" sz="1400" b="0" i="0" dirty="0">
                <a:solidFill>
                  <a:srgbClr val="212529"/>
                </a:solidFill>
                <a:effectLst/>
                <a:latin typeface="Arial" panose="020B0604020202020204" pitchFamily="34" charset="0"/>
                <a:cs typeface="Arial" panose="020B0604020202020204" pitchFamily="34" charset="0"/>
              </a:rPr>
              <a:t>We have made progress in recent months to bend the temperature curve closer to 2 degrees; but the science shows that much more must be done to keep 1.5 degrees in reach. </a:t>
            </a:r>
          </a:p>
          <a:p>
            <a:pPr algn="l"/>
            <a:r>
              <a:rPr lang="en-US" sz="1400" b="0" i="0" dirty="0">
                <a:solidFill>
                  <a:srgbClr val="212529"/>
                </a:solidFill>
                <a:effectLst/>
                <a:latin typeface="Arial" panose="020B0604020202020204" pitchFamily="34" charset="0"/>
                <a:cs typeface="Arial" panose="020B0604020202020204" pitchFamily="34" charset="0"/>
              </a:rPr>
              <a:t>The world needs to halve emissions over the next decade and reach net zero carbon emissions by the middle of the century if we are to limit global temperature rises to 1.5 degrees.</a:t>
            </a:r>
          </a:p>
          <a:p>
            <a:pPr algn="just"/>
            <a:endParaRPr lang="en-US" sz="1400" b="0" i="0" u="none" strike="noStrike" dirty="0">
              <a:solidFill>
                <a:srgbClr val="0645AD"/>
              </a:solidFill>
              <a:effectLst/>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r>
              <a:rPr lang="en-US" sz="1400" b="0" i="0" dirty="0">
                <a:solidFill>
                  <a:srgbClr val="212529"/>
                </a:solidFill>
                <a:effectLst/>
                <a:latin typeface="Muli"/>
              </a:rPr>
              <a:t>.</a:t>
            </a:r>
          </a:p>
          <a:p>
            <a:br>
              <a:rPr lang="en-US" sz="1400" dirty="0"/>
            </a:br>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14449" y="1258964"/>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2974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8</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574801" y="368238"/>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EFFICIENCY 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776247" y="1966491"/>
            <a:ext cx="8815553" cy="3539430"/>
          </a:xfrm>
          <a:prstGeom prst="rect">
            <a:avLst/>
          </a:prstGeom>
        </p:spPr>
        <p:txBody>
          <a:bodyPr wrap="square">
            <a:spAutoFit/>
          </a:bodyPr>
          <a:lstStyle/>
          <a:p>
            <a:pPr algn="l"/>
            <a:r>
              <a:rPr lang="en-US" sz="1400" b="0" i="0" dirty="0">
                <a:solidFill>
                  <a:srgbClr val="202122"/>
                </a:solidFill>
                <a:effectLst/>
                <a:latin typeface="Arial" panose="020B0604020202020204" pitchFamily="34" charset="0"/>
              </a:rPr>
              <a:t>The climate commitments of the </a:t>
            </a:r>
            <a:r>
              <a:rPr lang="en-US" sz="1400" b="0" i="0" u="none" strike="noStrike" dirty="0">
                <a:solidFill>
                  <a:srgbClr val="0645AD"/>
                </a:solidFill>
                <a:effectLst/>
                <a:latin typeface="Arial" panose="020B0604020202020204" pitchFamily="34" charset="0"/>
                <a:hlinkClick r:id="rId3" tooltip="European Union"/>
              </a:rPr>
              <a:t>European Union</a:t>
            </a:r>
            <a:r>
              <a:rPr lang="en-US" sz="1400" b="0" i="0" dirty="0">
                <a:solidFill>
                  <a:srgbClr val="202122"/>
                </a:solidFill>
                <a:effectLst/>
                <a:latin typeface="Arial" panose="020B0604020202020204" pitchFamily="34" charset="0"/>
              </a:rPr>
              <a:t> are divided into 3 main categories: targets for the year 2020, 2030 and 2050. The European Union claim that their policies are in line with the goal of the </a:t>
            </a:r>
            <a:r>
              <a:rPr lang="en-US" sz="1400" b="0" i="0" u="none" strike="noStrike" dirty="0">
                <a:solidFill>
                  <a:srgbClr val="0645AD"/>
                </a:solidFill>
                <a:effectLst/>
                <a:latin typeface="Arial" panose="020B0604020202020204" pitchFamily="34" charset="0"/>
                <a:hlinkClick r:id="rId4"/>
              </a:rPr>
              <a:t>Paris Agreement</a:t>
            </a:r>
            <a:r>
              <a:rPr lang="en-US" sz="1400" b="0" i="0" dirty="0">
                <a:solidFill>
                  <a:srgbClr val="202122"/>
                </a:solidFill>
                <a:effectLst/>
                <a:latin typeface="Arial" panose="020B0604020202020204" pitchFamily="34" charset="0"/>
              </a:rPr>
              <a:t>.</a:t>
            </a:r>
            <a:r>
              <a:rPr lang="en-US" sz="1400" baseline="30000" dirty="0">
                <a:solidFill>
                  <a:srgbClr val="0645AD"/>
                </a:solidFill>
                <a:latin typeface="Arial" panose="020B0604020202020204" pitchFamily="34" charset="0"/>
              </a:rPr>
              <a:t>[</a:t>
            </a:r>
            <a:endParaRPr lang="en-US" sz="1400" b="0" i="0" dirty="0">
              <a:solidFill>
                <a:srgbClr val="202122"/>
              </a:solidFill>
              <a:effectLst/>
              <a:latin typeface="Arial" panose="020B0604020202020204" pitchFamily="34" charset="0"/>
            </a:endParaRPr>
          </a:p>
          <a:p>
            <a:pPr algn="l">
              <a:buFont typeface="Arial" panose="020B0604020202020204" pitchFamily="34" charset="0"/>
              <a:buChar char="•"/>
            </a:pPr>
            <a:r>
              <a:rPr lang="en-US" sz="1400" b="1" i="0" dirty="0">
                <a:solidFill>
                  <a:srgbClr val="202122"/>
                </a:solidFill>
                <a:effectLst/>
                <a:latin typeface="Arial" panose="020B0604020202020204" pitchFamily="34" charset="0"/>
              </a:rPr>
              <a:t>Targets for 2020</a:t>
            </a:r>
            <a:r>
              <a:rPr lang="en-US" sz="1400" b="0" i="0" dirty="0">
                <a:solidFill>
                  <a:srgbClr val="202122"/>
                </a:solidFill>
                <a:effectLst/>
                <a:latin typeface="Arial" panose="020B0604020202020204" pitchFamily="34" charset="0"/>
              </a:rPr>
              <a:t>: Reduce GHG emissions by 20% from the level in 1990, produce 20% of energy from renewable sources, increase Energy Efficiency by 20%.</a:t>
            </a:r>
          </a:p>
          <a:p>
            <a:pPr algn="l">
              <a:buFont typeface="Arial" panose="020B0604020202020204" pitchFamily="34" charset="0"/>
              <a:buChar char="•"/>
            </a:pPr>
            <a:r>
              <a:rPr lang="en-US" sz="1400" b="1" i="0" dirty="0">
                <a:solidFill>
                  <a:srgbClr val="202122"/>
                </a:solidFill>
                <a:effectLst/>
                <a:latin typeface="Arial" panose="020B0604020202020204" pitchFamily="34" charset="0"/>
              </a:rPr>
              <a:t>Targets for 2030</a:t>
            </a:r>
            <a:r>
              <a:rPr lang="en-US" sz="1400" b="0" i="0" dirty="0">
                <a:solidFill>
                  <a:srgbClr val="202122"/>
                </a:solidFill>
                <a:effectLst/>
                <a:latin typeface="Arial" panose="020B0604020202020204" pitchFamily="34" charset="0"/>
              </a:rPr>
              <a:t>:Reduce GHG emission by 40% from the level of 1990. In 2019 The European Parliament adopted a resolution upgrading the target to 55%, produce 32% of energy from renewables, increase energy efficiency by 32.5%.</a:t>
            </a:r>
          </a:p>
          <a:p>
            <a:pPr algn="l">
              <a:buFont typeface="Arial" panose="020B0604020202020204" pitchFamily="34" charset="0"/>
              <a:buChar char="•"/>
            </a:pPr>
            <a:r>
              <a:rPr lang="en-US" sz="1400" b="1" i="0" dirty="0">
                <a:solidFill>
                  <a:srgbClr val="202122"/>
                </a:solidFill>
                <a:effectLst/>
                <a:latin typeface="Arial" panose="020B0604020202020204" pitchFamily="34" charset="0"/>
              </a:rPr>
              <a:t>Targets for 2050</a:t>
            </a:r>
            <a:r>
              <a:rPr lang="en-US" sz="1400" b="0" i="0" dirty="0">
                <a:solidFill>
                  <a:srgbClr val="202122"/>
                </a:solidFill>
                <a:effectLst/>
                <a:latin typeface="Arial" panose="020B0604020202020204" pitchFamily="34" charset="0"/>
              </a:rPr>
              <a:t>:become climate neutral.</a:t>
            </a:r>
          </a:p>
          <a:p>
            <a:pPr algn="l"/>
            <a:r>
              <a:rPr lang="en-US" sz="1400" b="0" i="0" dirty="0">
                <a:solidFill>
                  <a:srgbClr val="202122"/>
                </a:solidFill>
                <a:effectLst/>
                <a:latin typeface="Arial" panose="020B0604020202020204" pitchFamily="34" charset="0"/>
              </a:rPr>
              <a:t>The European Union claims that they have already achieved the 2020 target for emission reduction and have the legislation needed to achieve the 2030 targets. Already in 2018, its GHG emissions were 23% lower that in 1990.</a:t>
            </a:r>
          </a:p>
          <a:p>
            <a:pPr algn="l"/>
            <a:endParaRPr lang="en-US" sz="1400" dirty="0">
              <a:solidFill>
                <a:srgbClr val="202122"/>
              </a:solidFill>
              <a:latin typeface="Arial" panose="020B0604020202020204" pitchFamily="34" charset="0"/>
            </a:endParaRPr>
          </a:p>
          <a:p>
            <a:pPr algn="l"/>
            <a:r>
              <a:rPr lang="en-US" sz="1400" b="1" i="0" dirty="0">
                <a:solidFill>
                  <a:srgbClr val="404040"/>
                </a:solidFill>
                <a:effectLst/>
                <a:latin typeface="Arial" panose="020B0604020202020204" pitchFamily="34" charset="0"/>
              </a:rPr>
              <a:t>One third of the 1.8 trillion euro</a:t>
            </a:r>
            <a:r>
              <a:rPr lang="en-US" sz="1400" b="0" i="0" dirty="0">
                <a:solidFill>
                  <a:srgbClr val="404040"/>
                </a:solidFill>
                <a:effectLst/>
                <a:latin typeface="Arial" panose="020B0604020202020204" pitchFamily="34" charset="0"/>
              </a:rPr>
              <a:t> investments from the </a:t>
            </a:r>
            <a:r>
              <a:rPr lang="en-US" sz="1400" b="0" i="0" dirty="0" err="1">
                <a:solidFill>
                  <a:srgbClr val="404040"/>
                </a:solidFill>
                <a:effectLst/>
                <a:latin typeface="Arial" panose="020B0604020202020204" pitchFamily="34" charset="0"/>
              </a:rPr>
              <a:t>NextGenerationEU</a:t>
            </a:r>
            <a:r>
              <a:rPr lang="en-US" sz="1400" b="0" i="0" dirty="0">
                <a:solidFill>
                  <a:srgbClr val="404040"/>
                </a:solidFill>
                <a:effectLst/>
                <a:latin typeface="Arial" panose="020B0604020202020204" pitchFamily="34" charset="0"/>
              </a:rPr>
              <a:t> Recovery Plan, and the EU’s seven-year budget will finance the European Green Deal.</a:t>
            </a:r>
          </a:p>
          <a:p>
            <a:pPr algn="l"/>
            <a:r>
              <a:rPr lang="en-US" sz="1400" dirty="0">
                <a:solidFill>
                  <a:srgbClr val="404040"/>
                </a:solidFill>
                <a:latin typeface="Arial" panose="020B0604020202020204" pitchFamily="34" charset="0"/>
              </a:rPr>
              <a:t>(</a:t>
            </a:r>
            <a:r>
              <a:rPr lang="en-US" sz="1400" b="0" i="0" dirty="0">
                <a:solidFill>
                  <a:srgbClr val="111111"/>
                </a:solidFill>
                <a:effectLst/>
                <a:latin typeface="Roboto" panose="02000000000000000000" pitchFamily="2" charset="0"/>
              </a:rPr>
              <a:t> EU budget will provide </a:t>
            </a:r>
            <a:r>
              <a:rPr lang="en-US" sz="1400" b="1" i="0" dirty="0">
                <a:solidFill>
                  <a:srgbClr val="111111"/>
                </a:solidFill>
                <a:effectLst/>
                <a:latin typeface="Roboto" panose="02000000000000000000" pitchFamily="2" charset="0"/>
              </a:rPr>
              <a:t>€503 billion</a:t>
            </a:r>
            <a:r>
              <a:rPr lang="en-US" sz="1400" b="0" i="0" dirty="0">
                <a:solidFill>
                  <a:srgbClr val="111111"/>
                </a:solidFill>
                <a:effectLst/>
                <a:latin typeface="Roboto" panose="02000000000000000000" pitchFamily="2" charset="0"/>
              </a:rPr>
              <a:t> to the European Green Deal Investment Plan. This will trigger additional national co-financing of around €114 billion over this timeframe on climate and environment projects)</a:t>
            </a:r>
            <a:endParaRPr lang="en-US" sz="1400" dirty="0">
              <a:solidFill>
                <a:srgbClr val="202122"/>
              </a:solidFill>
              <a:latin typeface="Arial" panose="020B0604020202020204" pitchFamily="34" charset="0"/>
            </a:endParaRPr>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418684" y="1618777"/>
            <a:ext cx="10144233" cy="3887144"/>
          </a:xfrm>
          <a:prstGeom prst="roundRect">
            <a:avLst>
              <a:gd name="adj" fmla="val 0"/>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7790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227328A2-4340-274A-A22A-E0579315DB23}"/>
              </a:ext>
            </a:extLst>
          </p:cNvPr>
          <p:cNvPicPr>
            <a:picLocks noChangeAspect="1"/>
          </p:cNvPicPr>
          <p:nvPr/>
        </p:nvPicPr>
        <p:blipFill>
          <a:blip r:embed="rId2"/>
          <a:stretch>
            <a:fillRect/>
          </a:stretch>
        </p:blipFill>
        <p:spPr>
          <a:xfrm>
            <a:off x="5233988" y="6072455"/>
            <a:ext cx="1698626" cy="539564"/>
          </a:xfrm>
          <a:prstGeom prst="rect">
            <a:avLst/>
          </a:prstGeom>
        </p:spPr>
      </p:pic>
      <p:sp>
        <p:nvSpPr>
          <p:cNvPr id="3" name="Segnaposto numero diapositiva 2">
            <a:extLst>
              <a:ext uri="{FF2B5EF4-FFF2-40B4-BE49-F238E27FC236}">
                <a16:creationId xmlns:a16="http://schemas.microsoft.com/office/drawing/2014/main" id="{58988572-866C-204D-A2B7-CE81FC81DE1E}"/>
              </a:ext>
            </a:extLst>
          </p:cNvPr>
          <p:cNvSpPr>
            <a:spLocks noGrp="1"/>
          </p:cNvSpPr>
          <p:nvPr>
            <p:ph type="sldNum" sz="quarter" idx="12"/>
          </p:nvPr>
        </p:nvSpPr>
        <p:spPr/>
        <p:txBody>
          <a:bodyPr/>
          <a:lstStyle/>
          <a:p>
            <a:fld id="{5C847BB5-2266-0443-9E46-DED55E1E6843}" type="slidenum">
              <a:rPr lang="it-IT" smtClean="0"/>
              <a:pPr/>
              <a:t>9</a:t>
            </a:fld>
            <a:endParaRPr lang="it-IT"/>
          </a:p>
        </p:txBody>
      </p:sp>
      <p:sp>
        <p:nvSpPr>
          <p:cNvPr id="8" name="Rettangolo 7">
            <a:extLst>
              <a:ext uri="{FF2B5EF4-FFF2-40B4-BE49-F238E27FC236}">
                <a16:creationId xmlns:a16="http://schemas.microsoft.com/office/drawing/2014/main" id="{B4EDEB17-49E9-4C45-A00A-D9C7C285E06D}"/>
              </a:ext>
            </a:extLst>
          </p:cNvPr>
          <p:cNvSpPr/>
          <p:nvPr/>
        </p:nvSpPr>
        <p:spPr>
          <a:xfrm>
            <a:off x="1735057" y="430573"/>
            <a:ext cx="9017000" cy="400110"/>
          </a:xfrm>
          <a:prstGeom prst="rect">
            <a:avLst/>
          </a:prstGeom>
        </p:spPr>
        <p:txBody>
          <a:bodyPr wrap="square">
            <a:spAutoFit/>
          </a:bodyPr>
          <a:lstStyle/>
          <a:p>
            <a:pPr algn="ctr"/>
            <a:r>
              <a:rPr lang="it-IT" sz="2000" b="1" dirty="0">
                <a:solidFill>
                  <a:schemeClr val="bg2">
                    <a:lumMod val="75000"/>
                  </a:schemeClr>
                </a:solidFill>
                <a:latin typeface="Heebo ExtraBold" pitchFamily="2" charset="-79"/>
                <a:cs typeface="Heebo ExtraBold" pitchFamily="2" charset="-79"/>
              </a:rPr>
              <a:t>Energy </a:t>
            </a:r>
            <a:r>
              <a:rPr lang="it-IT" sz="2000" b="1" dirty="0" err="1">
                <a:solidFill>
                  <a:schemeClr val="bg2">
                    <a:lumMod val="75000"/>
                  </a:schemeClr>
                </a:solidFill>
                <a:latin typeface="Heebo ExtraBold" pitchFamily="2" charset="-79"/>
                <a:cs typeface="Heebo ExtraBold" pitchFamily="2" charset="-79"/>
              </a:rPr>
              <a:t>Efficiency</a:t>
            </a:r>
            <a:r>
              <a:rPr lang="it-IT" sz="2000" b="1" dirty="0">
                <a:solidFill>
                  <a:schemeClr val="bg2">
                    <a:lumMod val="75000"/>
                  </a:schemeClr>
                </a:solidFill>
                <a:latin typeface="Heebo ExtraBold" pitchFamily="2" charset="-79"/>
                <a:cs typeface="Heebo ExtraBold" pitchFamily="2" charset="-79"/>
              </a:rPr>
              <a:t> </a:t>
            </a:r>
            <a:r>
              <a:rPr lang="it-IT" sz="2000" b="1">
                <a:solidFill>
                  <a:schemeClr val="bg2">
                    <a:lumMod val="75000"/>
                  </a:schemeClr>
                </a:solidFill>
                <a:latin typeface="Heebo ExtraBold" pitchFamily="2" charset="-79"/>
                <a:cs typeface="Heebo ExtraBold" pitchFamily="2" charset="-79"/>
              </a:rPr>
              <a:t>Matters</a:t>
            </a:r>
            <a:endParaRPr lang="it-IT" sz="2000" b="1" u="none" strike="noStrike" dirty="0">
              <a:solidFill>
                <a:schemeClr val="bg2">
                  <a:lumMod val="75000"/>
                </a:schemeClr>
              </a:solidFill>
              <a:effectLst/>
              <a:latin typeface="Heebo ExtraBold" pitchFamily="2" charset="-79"/>
              <a:cs typeface="Heebo ExtraBold" pitchFamily="2" charset="-79"/>
            </a:endParaRPr>
          </a:p>
        </p:txBody>
      </p:sp>
      <p:sp>
        <p:nvSpPr>
          <p:cNvPr id="13" name="Rettangolo 12">
            <a:extLst>
              <a:ext uri="{FF2B5EF4-FFF2-40B4-BE49-F238E27FC236}">
                <a16:creationId xmlns:a16="http://schemas.microsoft.com/office/drawing/2014/main" id="{15D53FB7-2910-804E-8864-7B6DE3D71A8D}"/>
              </a:ext>
            </a:extLst>
          </p:cNvPr>
          <p:cNvSpPr/>
          <p:nvPr/>
        </p:nvSpPr>
        <p:spPr>
          <a:xfrm>
            <a:off x="1735057" y="1184801"/>
            <a:ext cx="8856744" cy="3908762"/>
          </a:xfrm>
          <a:prstGeom prst="rect">
            <a:avLst/>
          </a:prstGeom>
        </p:spPr>
        <p:txBody>
          <a:bodyPr wrap="square">
            <a:spAutoFit/>
          </a:bodyPr>
          <a:lstStyle/>
          <a:p>
            <a:pPr algn="ctr"/>
            <a:r>
              <a:rPr lang="it-IT" sz="2000" b="1" dirty="0">
                <a:solidFill>
                  <a:srgbClr val="B53077"/>
                </a:solidFill>
                <a:latin typeface="Heebo ExtraBold" pitchFamily="2" charset="-79"/>
                <a:cs typeface="Heebo ExtraBold" pitchFamily="2" charset="-79"/>
              </a:rPr>
              <a:t> </a:t>
            </a:r>
            <a:br>
              <a:rPr lang="it-IT" dirty="0"/>
            </a:br>
            <a:r>
              <a:rPr lang="it-IT" u="sng" dirty="0" err="1"/>
              <a:t>European</a:t>
            </a:r>
            <a:r>
              <a:rPr lang="it-IT" u="sng" dirty="0"/>
              <a:t> Green </a:t>
            </a:r>
            <a:r>
              <a:rPr lang="it-IT" u="sng" dirty="0" err="1"/>
              <a:t>Deal</a:t>
            </a:r>
            <a:endParaRPr lang="it-IT" u="sng" dirty="0"/>
          </a:p>
          <a:p>
            <a:r>
              <a:rPr lang="en-US" sz="1400" dirty="0"/>
              <a:t>The European Commission pledged to make Europe the first climate neutral continent by 2050, with a sustainable economy that leaves no one behind. This commitment is embodied in the European Green Deal, a roadmap for action presented in December 2020. To turn our strategy into practice, we need to work together, with stakeholders from the research to the business world, and citizens. Without any doubt, education and training are key to raise awareness and trigger real action for tackling climate change. </a:t>
            </a:r>
          </a:p>
          <a:p>
            <a:r>
              <a:rPr lang="en-US" sz="1400" dirty="0"/>
              <a:t>“</a:t>
            </a:r>
            <a:r>
              <a:rPr lang="en-US" sz="1400" b="1" dirty="0"/>
              <a:t>Education for Climate Coalition</a:t>
            </a:r>
            <a:r>
              <a:rPr lang="en-US" sz="1400" dirty="0"/>
              <a:t>”. With this Coalition we aim at having a broad </a:t>
            </a:r>
            <a:r>
              <a:rPr lang="en-US" sz="1400" dirty="0" err="1"/>
              <a:t>mobilisation</a:t>
            </a:r>
            <a:r>
              <a:rPr lang="en-US" sz="1400" dirty="0"/>
              <a:t> across the entire education sector .This action is developed under the European Education Area policy initiative, which we want to achieve by 2025. The European Education Area will have a strong environmental dimension, starting from promoting changes in </a:t>
            </a:r>
            <a:r>
              <a:rPr lang="en-US" sz="1400" dirty="0" err="1"/>
              <a:t>behaviour</a:t>
            </a:r>
            <a:r>
              <a:rPr lang="en-US" sz="1400" dirty="0"/>
              <a:t>, boosting skills for the green economy and fostering new sustainable education and training infrastructure. </a:t>
            </a:r>
            <a:endParaRPr lang="en-US" sz="1400" dirty="0">
              <a:solidFill>
                <a:srgbClr val="0645AD"/>
              </a:solidFill>
              <a:latin typeface="Arial" panose="020B0604020202020204" pitchFamily="34" charset="0"/>
            </a:endParaRPr>
          </a:p>
          <a:p>
            <a:pPr algn="just"/>
            <a:r>
              <a:rPr lang="en-US" sz="1400" dirty="0"/>
              <a:t>The Coalition`s objective is to </a:t>
            </a:r>
            <a:r>
              <a:rPr lang="en-US" sz="1400" dirty="0" err="1"/>
              <a:t>mobilise</a:t>
            </a:r>
            <a:r>
              <a:rPr lang="en-US" sz="1400" dirty="0"/>
              <a:t> the whole education community, schools, universities, their pupils and teacher body, through a renewed commitment for climate change and actions with quantified targets, where possible. These could focus on reducing water and energy use in schools, setting-up greener mobility plans, promoting ‘healthy canteens’, renovating or building  new, energy-efficient and climate-friendly education infrastructure.</a:t>
            </a:r>
            <a:endParaRPr lang="en-US" sz="1400" dirty="0">
              <a:solidFill>
                <a:srgbClr val="0645AD"/>
              </a:solidFill>
              <a:latin typeface="Arial" panose="020B0604020202020204" pitchFamily="34" charset="0"/>
            </a:endParaRPr>
          </a:p>
          <a:p>
            <a:pPr algn="just"/>
            <a:endParaRPr lang="en-US" sz="1400" dirty="0">
              <a:solidFill>
                <a:srgbClr val="0645AD"/>
              </a:solidFill>
              <a:latin typeface="Arial" panose="020B0604020202020204" pitchFamily="34" charset="0"/>
            </a:endParaRPr>
          </a:p>
          <a:p>
            <a:pPr algn="just"/>
            <a:endParaRPr lang="it-IT" sz="1400" dirty="0"/>
          </a:p>
        </p:txBody>
      </p:sp>
      <p:sp>
        <p:nvSpPr>
          <p:cNvPr id="2" name="Rettangolo arrotondato 1">
            <a:extLst>
              <a:ext uri="{FF2B5EF4-FFF2-40B4-BE49-F238E27FC236}">
                <a16:creationId xmlns:a16="http://schemas.microsoft.com/office/drawing/2014/main" id="{625B861D-3AB0-A54F-BA96-960683205BF7}"/>
              </a:ext>
            </a:extLst>
          </p:cNvPr>
          <p:cNvSpPr/>
          <p:nvPr/>
        </p:nvSpPr>
        <p:spPr>
          <a:xfrm>
            <a:off x="1375075" y="1548993"/>
            <a:ext cx="9576707" cy="3708882"/>
          </a:xfrm>
          <a:prstGeom prst="roundRect">
            <a:avLst>
              <a:gd name="adj" fmla="val 5758"/>
            </a:avLst>
          </a:prstGeom>
          <a:noFill/>
          <a:ln w="38100">
            <a:solidFill>
              <a:srgbClr val="B5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898010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9385</TotalTime>
  <Words>3210</Words>
  <Application>Microsoft Office PowerPoint</Application>
  <PresentationFormat>Widescreen</PresentationFormat>
  <Paragraphs>215</Paragraphs>
  <Slides>21</Slides>
  <Notes>0</Notes>
  <HiddenSlides>0</HiddenSlides>
  <MMClips>1</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21</vt:i4>
      </vt:variant>
    </vt:vector>
  </HeadingPairs>
  <TitlesOfParts>
    <vt:vector size="37" baseType="lpstr">
      <vt:lpstr>Arial</vt:lpstr>
      <vt:lpstr>Calibri</vt:lpstr>
      <vt:lpstr>Calibri Light</vt:lpstr>
      <vt:lpstr>Heebo</vt:lpstr>
      <vt:lpstr>Heebo ExtraBold</vt:lpstr>
      <vt:lpstr>Helvetica Neue</vt:lpstr>
      <vt:lpstr>Muli</vt:lpstr>
      <vt:lpstr>ReithSans</vt:lpstr>
      <vt:lpstr>ReithSerif</vt:lpstr>
      <vt:lpstr>Roboto</vt:lpstr>
      <vt:lpstr>Rubik-Medium</vt:lpstr>
      <vt:lpstr>Rubik-Regular</vt:lpstr>
      <vt:lpstr>Times New Roman</vt:lpstr>
      <vt:lpstr>Verdana</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Milena Gasparetto;Mariagiovanna Gaglione</dc:creator>
  <cp:lastModifiedBy>ospite</cp:lastModifiedBy>
  <cp:revision>84</cp:revision>
  <dcterms:created xsi:type="dcterms:W3CDTF">2021-03-15T16:17:13Z</dcterms:created>
  <dcterms:modified xsi:type="dcterms:W3CDTF">2021-10-15T09:20:54Z</dcterms:modified>
</cp:coreProperties>
</file>