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76"/>
  </p:notesMasterIdLst>
  <p:sldIdLst>
    <p:sldId id="579" r:id="rId2"/>
    <p:sldId id="726" r:id="rId3"/>
    <p:sldId id="787" r:id="rId4"/>
    <p:sldId id="728" r:id="rId5"/>
    <p:sldId id="929" r:id="rId6"/>
    <p:sldId id="911" r:id="rId7"/>
    <p:sldId id="727" r:id="rId8"/>
    <p:sldId id="734" r:id="rId9"/>
    <p:sldId id="923" r:id="rId10"/>
    <p:sldId id="821" r:id="rId11"/>
    <p:sldId id="822" r:id="rId12"/>
    <p:sldId id="886" r:id="rId13"/>
    <p:sldId id="823" r:id="rId14"/>
    <p:sldId id="851" r:id="rId15"/>
    <p:sldId id="825" r:id="rId16"/>
    <p:sldId id="862" r:id="rId17"/>
    <p:sldId id="918" r:id="rId18"/>
    <p:sldId id="930" r:id="rId19"/>
    <p:sldId id="826" r:id="rId20"/>
    <p:sldId id="846" r:id="rId21"/>
    <p:sldId id="885" r:id="rId22"/>
    <p:sldId id="887" r:id="rId23"/>
    <p:sldId id="853" r:id="rId24"/>
    <p:sldId id="852" r:id="rId25"/>
    <p:sldId id="889" r:id="rId26"/>
    <p:sldId id="888" r:id="rId27"/>
    <p:sldId id="891" r:id="rId28"/>
    <p:sldId id="892" r:id="rId29"/>
    <p:sldId id="830" r:id="rId30"/>
    <p:sldId id="856" r:id="rId31"/>
    <p:sldId id="859" r:id="rId32"/>
    <p:sldId id="858" r:id="rId33"/>
    <p:sldId id="907" r:id="rId34"/>
    <p:sldId id="908" r:id="rId35"/>
    <p:sldId id="919" r:id="rId36"/>
    <p:sldId id="920" r:id="rId37"/>
    <p:sldId id="931" r:id="rId38"/>
    <p:sldId id="912" r:id="rId39"/>
    <p:sldId id="890" r:id="rId40"/>
    <p:sldId id="832" r:id="rId41"/>
    <p:sldId id="913" r:id="rId42"/>
    <p:sldId id="909" r:id="rId43"/>
    <p:sldId id="910" r:id="rId44"/>
    <p:sldId id="863" r:id="rId45"/>
    <p:sldId id="864" r:id="rId46"/>
    <p:sldId id="871" r:id="rId47"/>
    <p:sldId id="897" r:id="rId48"/>
    <p:sldId id="921" r:id="rId49"/>
    <p:sldId id="914" r:id="rId50"/>
    <p:sldId id="867" r:id="rId51"/>
    <p:sldId id="872" r:id="rId52"/>
    <p:sldId id="932" r:id="rId53"/>
    <p:sldId id="893" r:id="rId54"/>
    <p:sldId id="902" r:id="rId55"/>
    <p:sldId id="874" r:id="rId56"/>
    <p:sldId id="933" r:id="rId57"/>
    <p:sldId id="827" r:id="rId58"/>
    <p:sldId id="845" r:id="rId59"/>
    <p:sldId id="875" r:id="rId60"/>
    <p:sldId id="905" r:id="rId61"/>
    <p:sldId id="847" r:id="rId62"/>
    <p:sldId id="906" r:id="rId63"/>
    <p:sldId id="876" r:id="rId64"/>
    <p:sldId id="831" r:id="rId65"/>
    <p:sldId id="878" r:id="rId66"/>
    <p:sldId id="807" r:id="rId67"/>
    <p:sldId id="882" r:id="rId68"/>
    <p:sldId id="915" r:id="rId69"/>
    <p:sldId id="916" r:id="rId70"/>
    <p:sldId id="917" r:id="rId71"/>
    <p:sldId id="879" r:id="rId72"/>
    <p:sldId id="922" r:id="rId73"/>
    <p:sldId id="924" r:id="rId74"/>
    <p:sldId id="883" r:id="rId75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CDC16"/>
    <a:srgbClr val="1D202B"/>
    <a:srgbClr val="070F17"/>
    <a:srgbClr val="1A344E"/>
    <a:srgbClr val="DE0000"/>
    <a:srgbClr val="3E5D78"/>
    <a:srgbClr val="232949"/>
    <a:srgbClr val="D01D0A"/>
    <a:srgbClr val="242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24" autoAdjust="0"/>
  </p:normalViewPr>
  <p:slideViewPr>
    <p:cSldViewPr>
      <p:cViewPr varScale="1">
        <p:scale>
          <a:sx n="59" d="100"/>
          <a:sy n="59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A62E8-7302-402D-A665-A50F22F1593F}" type="datetimeFigureOut">
              <a:rPr lang="sr-Latn-CS" smtClean="0"/>
              <a:pPr/>
              <a:t>24.2.2021.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F6631-6253-4B48-9DB4-FA05808F98B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0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47B6F-847A-4507-8282-B95216F80146}" type="slidenum">
              <a:rPr lang="hr-HR" smtClean="0"/>
              <a:pPr/>
              <a:t>1</a:t>
            </a:fld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F6631-6253-4B48-9DB4-FA05808F98B9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816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47B6F-847A-4507-8282-B95216F80146}" type="slidenum">
              <a:rPr lang="hr-HR" smtClean="0"/>
              <a:pPr/>
              <a:t>18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887353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47B6F-847A-4507-8282-B95216F80146}" type="slidenum">
              <a:rPr lang="hr-HR" smtClean="0"/>
              <a:pPr/>
              <a:t>37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14823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effectLst/>
              </a:rPr>
              <a:t>Change the font and font size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F6631-6253-4B48-9DB4-FA05808F98B9}" type="slidenum">
              <a:rPr lang="hr-HR" smtClean="0"/>
              <a:pPr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403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F6631-6253-4B48-9DB4-FA05808F98B9}" type="slidenum">
              <a:rPr lang="hr-HR" smtClean="0"/>
              <a:pPr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582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47B6F-847A-4507-8282-B95216F80146}" type="slidenum">
              <a:rPr lang="hr-HR" smtClean="0"/>
              <a:pPr/>
              <a:t>56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189856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(</a:t>
            </a:r>
            <a:r>
              <a:rPr lang="hr-HR" sz="1200" dirty="0" err="1" smtClean="0"/>
              <a:t>saturation</a:t>
            </a:r>
            <a:r>
              <a:rPr lang="hr-HR" sz="1200" dirty="0" smtClean="0"/>
              <a:t> – zasićenje, </a:t>
            </a:r>
            <a:r>
              <a:rPr lang="hr-HR" sz="1200" dirty="0" err="1" smtClean="0"/>
              <a:t>blur</a:t>
            </a:r>
            <a:r>
              <a:rPr lang="hr-HR" sz="1200" dirty="0" smtClean="0"/>
              <a:t> – zamagljenje).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F6631-6253-4B48-9DB4-FA05808F98B9}" type="slidenum">
              <a:rPr lang="hr-HR" smtClean="0"/>
              <a:pPr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775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(</a:t>
            </a:r>
            <a:r>
              <a:rPr lang="hr-HR" sz="1200" dirty="0" err="1" smtClean="0"/>
              <a:t>saturation</a:t>
            </a:r>
            <a:r>
              <a:rPr lang="hr-HR" sz="1200" dirty="0" smtClean="0"/>
              <a:t> – zasićenje, </a:t>
            </a:r>
            <a:r>
              <a:rPr lang="hr-HR" sz="1200" dirty="0" err="1" smtClean="0"/>
              <a:t>blur</a:t>
            </a:r>
            <a:r>
              <a:rPr lang="hr-HR" sz="1200" dirty="0" smtClean="0"/>
              <a:t> – zamagljenje).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F6631-6253-4B48-9DB4-FA05808F98B9}" type="slidenum">
              <a:rPr lang="hr-HR" smtClean="0"/>
              <a:pPr/>
              <a:t>62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775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ni poveznik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>
            <a:lvl1pPr>
              <a:defRPr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</a:defRPr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5" name="Rezervirano mjesto datuma 15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7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1B01-C9BC-4CC1-A4B0-8663F351E1A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10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6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3290-EC3F-4E6E-8800-F3AEC3D39CC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EB399-C5E5-457C-BB9C-150B81602A4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i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zervirano mjesto slike 6"/>
          <p:cNvSpPr>
            <a:spLocks noGrp="1"/>
          </p:cNvSpPr>
          <p:nvPr>
            <p:ph type="pic" sz="quarter" idx="13"/>
          </p:nvPr>
        </p:nvSpPr>
        <p:spPr>
          <a:xfrm>
            <a:off x="642938" y="1643063"/>
            <a:ext cx="3000375" cy="2071687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zervirano mjesto slike 8"/>
          <p:cNvSpPr>
            <a:spLocks noGrp="1"/>
          </p:cNvSpPr>
          <p:nvPr>
            <p:ph type="pic" sz="quarter" idx="14"/>
          </p:nvPr>
        </p:nvSpPr>
        <p:spPr>
          <a:xfrm>
            <a:off x="4572000" y="1643063"/>
            <a:ext cx="3357563" cy="2214562"/>
          </a:xfrm>
        </p:spPr>
        <p:txBody>
          <a:bodyPr/>
          <a:lstStyle/>
          <a:p>
            <a:endParaRPr lang="hr-HR"/>
          </a:p>
        </p:txBody>
      </p:sp>
      <p:sp>
        <p:nvSpPr>
          <p:cNvPr id="13" name="Rezervirano mjesto slike 12"/>
          <p:cNvSpPr>
            <a:spLocks noGrp="1"/>
          </p:cNvSpPr>
          <p:nvPr>
            <p:ph type="pic" sz="quarter" idx="15"/>
          </p:nvPr>
        </p:nvSpPr>
        <p:spPr>
          <a:xfrm>
            <a:off x="3429000" y="4143375"/>
            <a:ext cx="2786063" cy="2428875"/>
          </a:xfrm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bg>
      <p:bgPr>
        <a:solidFill>
          <a:srgbClr val="070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defRPr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>
          <a:xfrm>
            <a:off x="214282" y="6357958"/>
            <a:ext cx="1262058" cy="280966"/>
          </a:xfrm>
        </p:spPr>
        <p:txBody>
          <a:bodyPr/>
          <a:lstStyle>
            <a:lvl1pPr>
              <a:defRPr b="1">
                <a:solidFill>
                  <a:srgbClr val="DF980B"/>
                </a:solidFill>
              </a:defRPr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quarter" idx="13"/>
          </p:nvPr>
        </p:nvSpPr>
        <p:spPr>
          <a:xfrm>
            <a:off x="428596" y="1643050"/>
            <a:ext cx="8358246" cy="4071937"/>
          </a:xfrm>
        </p:spPr>
        <p:txBody>
          <a:bodyPr/>
          <a:lstStyle>
            <a:lvl1pPr>
              <a:buClr>
                <a:srgbClr val="DF980B"/>
              </a:buClr>
              <a:defRPr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DF980B"/>
              </a:buClr>
              <a:defRPr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DF980B"/>
              </a:buClr>
              <a:defRPr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DF980B"/>
              </a:buCl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DF980B"/>
              </a:buCl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reflection blurRad="12700" stA="48000" endA="300" endPos="55000" dir="5400000" sy="-90000" algn="bl" rotWithShape="0"/>
                </a:effectLst>
              </a:defRPr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30000"/>
              </a:lnSpc>
              <a:buClr>
                <a:schemeClr val="accent1">
                  <a:lumMod val="75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>
              <a:lnSpc>
                <a:spcPct val="130000"/>
              </a:lnSpc>
              <a:buClr>
                <a:schemeClr val="accent1">
                  <a:lumMod val="75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latin typeface="+mn-lt"/>
              </a:defRPr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24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0" y="6497960"/>
            <a:ext cx="1383432" cy="3600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ni poveznik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5" name="Rezervirano mjesto datuma 18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9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6EF97-F872-429B-BB04-2D2B3310232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10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644CA-7601-46C2-BA65-9E4C20441C7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8" name="Rezervirano mjesto datuma 9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10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D65E7-C422-4C00-8EDF-BF6590229A5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datuma 10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podnožj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83C8E-DBA6-4580-AFCE-04AE143E889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2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47B26-287D-4E86-A2B0-EFBCC2564CE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ni poveznik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datuma 24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8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A8CF-88E8-49D1-8CCE-DBDBB54A2A5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 smtClean="0"/>
              <a:t>Pritisnite ikonu za dodavanje slike</a:t>
            </a:r>
            <a:endParaRPr lang="en-US" noProof="0" dirty="0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7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330-467A-43A6-AB64-ACCCDCD8B36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Rezervirano mjesto teksta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214282" y="6357958"/>
            <a:ext cx="1190620" cy="280966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r-HR" smtClean="0">
                <a:solidFill>
                  <a:srgbClr val="C00000"/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C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2" r:id="rId4"/>
    <p:sldLayoutId id="2147483758" r:id="rId5"/>
    <p:sldLayoutId id="2147483753" r:id="rId6"/>
    <p:sldLayoutId id="2147483759" r:id="rId7"/>
    <p:sldLayoutId id="2147483760" r:id="rId8"/>
    <p:sldLayoutId id="2147483761" r:id="rId9"/>
    <p:sldLayoutId id="2147483754" r:id="rId10"/>
    <p:sldLayoutId id="2147483762" r:id="rId11"/>
    <p:sldLayoutId id="2147483776" r:id="rId12"/>
    <p:sldLayoutId id="2147483777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4000" kern="1200" cap="all">
          <a:solidFill>
            <a:srgbClr val="1D202B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>
            <a:lumMod val="75000"/>
          </a:schemeClr>
        </a:buClr>
        <a:buSzPct val="130000"/>
        <a:buFont typeface="Wingdings" pitchFamily="2" charset="2"/>
        <a:buChar char="§"/>
        <a:defRPr sz="2800" kern="800" baseline="0">
          <a:solidFill>
            <a:schemeClr val="accent1">
              <a:lumMod val="50000"/>
            </a:schemeClr>
          </a:solidFill>
          <a:effectLst/>
          <a:latin typeface="+mn-lt"/>
          <a:ea typeface="Verdana" pitchFamily="34" charset="0"/>
          <a:cs typeface="Verdana" pitchFamily="34" charset="0"/>
        </a:defRPr>
      </a:lvl1pPr>
      <a:lvl2pPr marL="742950" indent="-285750" algn="l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>
            <a:lumMod val="75000"/>
          </a:schemeClr>
        </a:buClr>
        <a:buSzPct val="130000"/>
        <a:buFont typeface="Wingdings" pitchFamily="2" charset="2"/>
        <a:buChar char="§"/>
        <a:defRPr sz="2800" kern="800" baseline="0">
          <a:solidFill>
            <a:schemeClr val="accent1">
              <a:lumMod val="50000"/>
            </a:schemeClr>
          </a:solidFill>
          <a:effectLst/>
          <a:latin typeface="+mn-lt"/>
          <a:ea typeface="Verdana" pitchFamily="34" charset="0"/>
          <a:cs typeface="Verdana" pitchFamily="34" charset="0"/>
        </a:defRPr>
      </a:lvl2pPr>
      <a:lvl3pPr marL="1143000" indent="-228600" algn="l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>
            <a:lumMod val="75000"/>
          </a:schemeClr>
        </a:buClr>
        <a:buSzPct val="130000"/>
        <a:buFont typeface="Wingdings" pitchFamily="2" charset="2"/>
        <a:buChar char="§"/>
        <a:defRPr sz="2800" kern="800" baseline="0">
          <a:solidFill>
            <a:schemeClr val="accent1">
              <a:lumMod val="50000"/>
            </a:schemeClr>
          </a:solidFill>
          <a:effectLst/>
          <a:latin typeface="+mn-lt"/>
          <a:ea typeface="Verdana" pitchFamily="34" charset="0"/>
          <a:cs typeface="Verdana" pitchFamily="34" charset="0"/>
        </a:defRPr>
      </a:lvl3pPr>
      <a:lvl4pPr marL="1600200" indent="-228600" algn="l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>
            <a:lumMod val="75000"/>
          </a:schemeClr>
        </a:buClr>
        <a:buSzPct val="130000"/>
        <a:buFont typeface="Wingdings" pitchFamily="2" charset="2"/>
        <a:buChar char="§"/>
        <a:defRPr sz="2800" kern="800" baseline="0">
          <a:solidFill>
            <a:schemeClr val="accent1">
              <a:lumMod val="50000"/>
            </a:schemeClr>
          </a:solidFill>
          <a:effectLst/>
          <a:latin typeface="+mn-lt"/>
          <a:ea typeface="Verdana" pitchFamily="34" charset="0"/>
          <a:cs typeface="Verdana" pitchFamily="34" charset="0"/>
        </a:defRPr>
      </a:lvl4pPr>
      <a:lvl5pPr marL="2057400" indent="-228600" algn="l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>
            <a:lumMod val="75000"/>
          </a:schemeClr>
        </a:buClr>
        <a:buSzPct val="130000"/>
        <a:buFont typeface="Wingdings" pitchFamily="2" charset="2"/>
        <a:buChar char="§"/>
        <a:defRPr sz="2800" kern="800" baseline="0">
          <a:solidFill>
            <a:schemeClr val="accent1">
              <a:lumMod val="50000"/>
            </a:schemeClr>
          </a:solidFill>
          <a:effectLst/>
          <a:latin typeface="+mn-lt"/>
          <a:ea typeface="Verdana" pitchFamily="34" charset="0"/>
          <a:cs typeface="Verdana" pitchFamily="34" charset="0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12" Type="http://schemas.openxmlformats.org/officeDocument/2006/relationships/image" Target="../media/image7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827584" y="2395736"/>
            <a:ext cx="7879368" cy="914400"/>
          </a:xfrm>
        </p:spPr>
        <p:txBody>
          <a:bodyPr/>
          <a:lstStyle/>
          <a:p>
            <a:r>
              <a:rPr lang="hr-HR" sz="4400" dirty="0" smtClean="0"/>
              <a:t> </a:t>
            </a:r>
            <a:r>
              <a:rPr lang="hr-HR" sz="5400" dirty="0" smtClean="0"/>
              <a:t>Grafički dizajn – prvi dio</a:t>
            </a:r>
          </a:p>
        </p:txBody>
      </p:sp>
      <p:pic>
        <p:nvPicPr>
          <p:cNvPr id="6" name="Slika 5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1" y="721814"/>
            <a:ext cx="2574618" cy="157848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95" y="5733256"/>
            <a:ext cx="2043871" cy="720000"/>
          </a:xfrm>
          <a:prstGeom prst="rect">
            <a:avLst/>
          </a:prstGeom>
        </p:spPr>
      </p:pic>
      <p:sp>
        <p:nvSpPr>
          <p:cNvPr id="7" name="Podnaslov 4"/>
          <p:cNvSpPr txBox="1">
            <a:spLocks/>
          </p:cNvSpPr>
          <p:nvPr/>
        </p:nvSpPr>
        <p:spPr bwMode="auto">
          <a:xfrm>
            <a:off x="1050782" y="3501008"/>
            <a:ext cx="82250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400" kern="800" baseline="0">
                <a:solidFill>
                  <a:schemeClr val="tx2">
                    <a:shade val="75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2pPr>
            <a:lvl3pPr marL="9144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3pPr>
            <a:lvl4pPr marL="13716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4pPr>
            <a:lvl5pPr marL="18288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registracija; postavke korisničkog računa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odabir vrste grafike – osnovne radnje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pozadina – osnovne radnje s objektima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9" y="2852936"/>
            <a:ext cx="8604448" cy="252028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izradi dizajn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8443664" cy="4525962"/>
          </a:xfrm>
        </p:spPr>
        <p:txBody>
          <a:bodyPr/>
          <a:lstStyle/>
          <a:p>
            <a:pPr algn="just"/>
            <a:r>
              <a:rPr lang="hr-HR" dirty="0" smtClean="0"/>
              <a:t>Po odabiru naredbe </a:t>
            </a:r>
            <a:r>
              <a:rPr lang="hr-HR" b="1" i="1" dirty="0" smtClean="0"/>
              <a:t>Izradi dizajn</a:t>
            </a:r>
            <a:r>
              <a:rPr lang="hr-HR" dirty="0" smtClean="0"/>
              <a:t>, potrebno je odabrati željenu vrstu grafike. Odabrat ćemo </a:t>
            </a:r>
            <a:r>
              <a:rPr lang="hr-HR" b="1" i="1" dirty="0" err="1" smtClean="0"/>
              <a:t>Poster</a:t>
            </a:r>
            <a:r>
              <a:rPr lang="hr-HR" dirty="0" smtClean="0"/>
              <a:t>.</a:t>
            </a:r>
          </a:p>
          <a:p>
            <a:pPr algn="just"/>
            <a:endParaRPr lang="hr-HR" dirty="0"/>
          </a:p>
          <a:p>
            <a:pPr algn="just"/>
            <a:endParaRPr lang="hr-HR" dirty="0" smtClean="0"/>
          </a:p>
          <a:p>
            <a:pPr algn="just"/>
            <a:endParaRPr lang="hr-HR" dirty="0"/>
          </a:p>
          <a:p>
            <a:pPr algn="just"/>
            <a:endParaRPr lang="hr-HR" sz="200" dirty="0" smtClean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10</a:t>
            </a:fld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395535" y="3469282"/>
            <a:ext cx="1512169" cy="39176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4486092" y="3861048"/>
            <a:ext cx="841991" cy="138487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0" y="2252546"/>
            <a:ext cx="5032412" cy="32882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Osnovne radnje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Uradci se spremaju po automatizmu.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11</a:t>
            </a:fld>
            <a:endParaRPr lang="hr-HR"/>
          </a:p>
        </p:txBody>
      </p:sp>
      <p:grpSp>
        <p:nvGrpSpPr>
          <p:cNvPr id="12" name="Grupa 11"/>
          <p:cNvGrpSpPr/>
          <p:nvPr/>
        </p:nvGrpSpPr>
        <p:grpSpPr>
          <a:xfrm>
            <a:off x="1907704" y="2336539"/>
            <a:ext cx="2304256" cy="2532620"/>
            <a:chOff x="2642049" y="2420886"/>
            <a:chExt cx="2304256" cy="2532620"/>
          </a:xfrm>
        </p:grpSpPr>
        <p:sp>
          <p:nvSpPr>
            <p:cNvPr id="7" name="Zaobljeni pravokutnik 6"/>
            <p:cNvSpPr/>
            <p:nvPr/>
          </p:nvSpPr>
          <p:spPr>
            <a:xfrm>
              <a:off x="2727927" y="2420886"/>
              <a:ext cx="897166" cy="484238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Zaobljeni pravokutnik 8"/>
            <p:cNvSpPr/>
            <p:nvPr/>
          </p:nvSpPr>
          <p:spPr>
            <a:xfrm>
              <a:off x="2651300" y="4454273"/>
              <a:ext cx="2295005" cy="499233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Zaobljeni pravokutnik 9"/>
            <p:cNvSpPr/>
            <p:nvPr/>
          </p:nvSpPr>
          <p:spPr>
            <a:xfrm>
              <a:off x="2642049" y="3212976"/>
              <a:ext cx="1512168" cy="612818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Zaobljeni pravokutnik 10"/>
            <p:cNvSpPr/>
            <p:nvPr/>
          </p:nvSpPr>
          <p:spPr>
            <a:xfrm>
              <a:off x="3625093" y="2440708"/>
              <a:ext cx="745147" cy="464416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6" name="Slika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19250"/>
            <a:ext cx="3448050" cy="23223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Zaobljeni pravokutnik 12"/>
          <p:cNvSpPr/>
          <p:nvPr/>
        </p:nvSpPr>
        <p:spPr>
          <a:xfrm>
            <a:off x="4893525" y="4219250"/>
            <a:ext cx="2055841" cy="36187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5040268" y="5959510"/>
            <a:ext cx="1835988" cy="37937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6444208" y="2657886"/>
            <a:ext cx="1885833" cy="941486"/>
          </a:xfrm>
          <a:prstGeom prst="wedgeRectCallout">
            <a:avLst>
              <a:gd name="adj1" fmla="val -45344"/>
              <a:gd name="adj2" fmla="val 14102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Imenovanje grafike.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nove stranice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12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4609" r="-470"/>
          <a:stretch/>
        </p:blipFill>
        <p:spPr>
          <a:xfrm>
            <a:off x="2281738" y="1564739"/>
            <a:ext cx="4459167" cy="41247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296471" y="3888350"/>
            <a:ext cx="3078732" cy="1368152"/>
          </a:xfrm>
          <a:prstGeom prst="wedgeRectCallout">
            <a:avLst>
              <a:gd name="adj1" fmla="val 53163"/>
              <a:gd name="adj2" fmla="val 61889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Odabranoj vrsti grafike lako je dodati </a:t>
            </a:r>
            <a:r>
              <a:rPr lang="hr-HR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novu </a:t>
            </a: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stranicu.</a:t>
            </a:r>
            <a:endParaRPr lang="hr-HR" sz="2400" b="1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aobljeni pravokutnik 9"/>
          <p:cNvSpPr/>
          <p:nvPr/>
        </p:nvSpPr>
        <p:spPr>
          <a:xfrm>
            <a:off x="3591227" y="5174622"/>
            <a:ext cx="1368152" cy="369912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6363535" y="1994996"/>
            <a:ext cx="377370" cy="59721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Zaobljeni pravokutnik 14"/>
          <p:cNvSpPr/>
          <p:nvPr/>
        </p:nvSpPr>
        <p:spPr>
          <a:xfrm>
            <a:off x="6352195" y="2716096"/>
            <a:ext cx="377370" cy="412373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Zaobljeni pravokutnik 15"/>
          <p:cNvSpPr/>
          <p:nvPr/>
        </p:nvSpPr>
        <p:spPr>
          <a:xfrm>
            <a:off x="6363535" y="3140541"/>
            <a:ext cx="377370" cy="31576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4275303" y="3384294"/>
            <a:ext cx="1504739" cy="822464"/>
          </a:xfrm>
          <a:prstGeom prst="wedgeRectCallout">
            <a:avLst>
              <a:gd name="adj1" fmla="val 90028"/>
              <a:gd name="adj2" fmla="val -493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Obriši stranicu.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47611" y="2318077"/>
            <a:ext cx="1504739" cy="822464"/>
          </a:xfrm>
          <a:prstGeom prst="wedgeRectCallout">
            <a:avLst>
              <a:gd name="adj1" fmla="val -72653"/>
              <a:gd name="adj2" fmla="val 29384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Kopiraj stranicu.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4242511" y="1836122"/>
            <a:ext cx="1779623" cy="504056"/>
          </a:xfrm>
          <a:prstGeom prst="wedgeRectCallout">
            <a:avLst>
              <a:gd name="adj1" fmla="val 69072"/>
              <a:gd name="adj2" fmla="val 24394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Navigacija.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96751"/>
            <a:ext cx="4680520" cy="520572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pozadina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3691136" cy="4525962"/>
          </a:xfrm>
        </p:spPr>
        <p:txBody>
          <a:bodyPr/>
          <a:lstStyle/>
          <a:p>
            <a:r>
              <a:rPr lang="hr-HR" dirty="0" smtClean="0"/>
              <a:t>Grafici se može zadati </a:t>
            </a:r>
            <a:r>
              <a:rPr lang="hr-HR" b="1" i="1" dirty="0" smtClean="0"/>
              <a:t>izgled pozadine </a:t>
            </a:r>
            <a:r>
              <a:rPr lang="hr-HR" dirty="0" smtClean="0"/>
              <a:t>(</a:t>
            </a:r>
            <a:r>
              <a:rPr lang="hr-HR" b="1" i="1" dirty="0" smtClean="0"/>
              <a:t>Pozadina</a:t>
            </a:r>
            <a:r>
              <a:rPr lang="hr-HR" dirty="0" smtClean="0"/>
              <a:t>). Može </a:t>
            </a:r>
            <a:r>
              <a:rPr lang="hr-HR" dirty="0"/>
              <a:t>biti jednobojna ili </a:t>
            </a:r>
            <a:r>
              <a:rPr lang="hr-HR" dirty="0" smtClean="0"/>
              <a:t>poprimiti izgled nekog od ponuđenih predložaka.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4153151" y="4437112"/>
            <a:ext cx="768622" cy="72008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3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pozadina</a:t>
            </a: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834423"/>
              </p:ext>
            </p:extLst>
          </p:nvPr>
        </p:nvGraphicFramePr>
        <p:xfrm>
          <a:off x="428596" y="1571609"/>
          <a:ext cx="8286808" cy="269265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86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0078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288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/>
                        <a:t>Isprobati </a:t>
                      </a:r>
                      <a:r>
                        <a:rPr lang="hr-HR" sz="2800" b="1" i="1" dirty="0" smtClean="0"/>
                        <a:t>oblikovanje izgleda pozadine</a:t>
                      </a:r>
                      <a:r>
                        <a:rPr lang="hr-HR" sz="2800" dirty="0" smtClean="0"/>
                        <a:t>. Odabrati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žutu </a:t>
                      </a:r>
                      <a:r>
                        <a:rPr lang="hr-HR" sz="2800" dirty="0" smtClean="0"/>
                        <a:t>boju.</a:t>
                      </a:r>
                      <a:endParaRPr lang="hr-HR" sz="2800" b="1" i="1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88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="1" i="1" dirty="0" smtClean="0"/>
                        <a:t>Umetnuti novu</a:t>
                      </a:r>
                      <a:r>
                        <a:rPr lang="hr-HR" sz="2800" b="1" i="1" baseline="0" dirty="0" smtClean="0"/>
                        <a:t> stranicu </a:t>
                      </a:r>
                      <a:r>
                        <a:rPr lang="hr-HR" sz="2800" b="0" i="0" baseline="0" dirty="0" smtClean="0"/>
                        <a:t>(sada su ukupno dvije).</a:t>
                      </a:r>
                      <a:endParaRPr lang="hr-HR" sz="2800" b="0" i="0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12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9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61" y="1484784"/>
            <a:ext cx="4630969" cy="50131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Umetanje objekata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3907160" cy="4525962"/>
          </a:xfrm>
        </p:spPr>
        <p:txBody>
          <a:bodyPr/>
          <a:lstStyle/>
          <a:p>
            <a:pPr algn="just"/>
            <a:r>
              <a:rPr lang="hr-HR" dirty="0" smtClean="0"/>
              <a:t>Na grafiku je moguće umetati </a:t>
            </a:r>
            <a:r>
              <a:rPr lang="hr-HR" dirty="0"/>
              <a:t>razne vrste objekata (</a:t>
            </a:r>
            <a:r>
              <a:rPr lang="hr-HR" b="1" i="1" dirty="0" smtClean="0"/>
              <a:t>Elementi</a:t>
            </a:r>
            <a:r>
              <a:rPr lang="hr-HR" dirty="0" smtClean="0"/>
              <a:t>) </a:t>
            </a:r>
            <a:r>
              <a:rPr lang="hr-HR" dirty="0"/>
              <a:t>iz ponuđenih </a:t>
            </a:r>
            <a:r>
              <a:rPr lang="hr-HR" dirty="0" smtClean="0"/>
              <a:t>kategorija.</a:t>
            </a:r>
            <a:endParaRPr lang="hr-HR" dirty="0"/>
          </a:p>
          <a:p>
            <a:pPr algn="just"/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15</a:t>
            </a:fld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4375433" y="2564904"/>
            <a:ext cx="799546" cy="86409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5364088" y="1700807"/>
            <a:ext cx="3312368" cy="4773017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13774"/>
            <a:ext cx="7558335" cy="484190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57200"/>
            <a:ext cx="8668072" cy="838200"/>
          </a:xfrm>
        </p:spPr>
        <p:txBody>
          <a:bodyPr/>
          <a:lstStyle/>
          <a:p>
            <a:r>
              <a:rPr lang="hr-HR" dirty="0" smtClean="0"/>
              <a:t>Osnovne radnje s objektima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16</a:t>
            </a:fld>
            <a:endParaRPr lang="hr-HR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145842" y="4754722"/>
            <a:ext cx="1716411" cy="1281677"/>
          </a:xfrm>
          <a:prstGeom prst="wedgeRectCallout">
            <a:avLst>
              <a:gd name="adj1" fmla="val 106299"/>
              <a:gd name="adj2" fmla="val -3144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Objekt je moguće </a:t>
            </a: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zakrenuti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123871" y="5425009"/>
            <a:ext cx="2789958" cy="1289717"/>
          </a:xfrm>
          <a:prstGeom prst="wedgeRectCallout">
            <a:avLst>
              <a:gd name="adj1" fmla="val 10641"/>
              <a:gd name="adj2" fmla="val -100662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Objektu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je moguće</a:t>
            </a:r>
          </a:p>
          <a:p>
            <a:pPr algn="ctr">
              <a:defRPr/>
            </a:pPr>
            <a:r>
              <a:rPr lang="hr-HR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promijeniti dimenziju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Zaobljeni pravokutnik 14"/>
          <p:cNvSpPr/>
          <p:nvPr/>
        </p:nvSpPr>
        <p:spPr>
          <a:xfrm>
            <a:off x="8193158" y="1727948"/>
            <a:ext cx="480793" cy="49337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652120" y="2551204"/>
            <a:ext cx="2956892" cy="1525868"/>
          </a:xfrm>
          <a:prstGeom prst="wedgeRectCallout">
            <a:avLst>
              <a:gd name="adj1" fmla="val 40745"/>
              <a:gd name="adj2" fmla="val -78625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rIns="180000"/>
          <a:lstStyle/>
          <a:p>
            <a:pPr marL="85725" algn="ctr">
              <a:tabLst>
                <a:tab pos="4305300" algn="l"/>
              </a:tabLst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Umetnute objekte lako je </a:t>
            </a:r>
            <a:r>
              <a:rPr lang="hr-HR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ukloniti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za to predviđenim alatom.</a:t>
            </a:r>
          </a:p>
        </p:txBody>
      </p:sp>
      <p:sp>
        <p:nvSpPr>
          <p:cNvPr id="18" name="Zaobljeni pravokutnik 17"/>
          <p:cNvSpPr/>
          <p:nvPr/>
        </p:nvSpPr>
        <p:spPr>
          <a:xfrm>
            <a:off x="6882146" y="4713415"/>
            <a:ext cx="398730" cy="61843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Zaobljeni pravokutnik 18"/>
          <p:cNvSpPr/>
          <p:nvPr/>
        </p:nvSpPr>
        <p:spPr>
          <a:xfrm>
            <a:off x="7379318" y="4217074"/>
            <a:ext cx="398730" cy="61843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Zaobljeni pravokutnik 21"/>
          <p:cNvSpPr/>
          <p:nvPr/>
        </p:nvSpPr>
        <p:spPr>
          <a:xfrm>
            <a:off x="1115616" y="1672395"/>
            <a:ext cx="623258" cy="604477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Zaobljeni pravokutnik 22"/>
          <p:cNvSpPr/>
          <p:nvPr/>
        </p:nvSpPr>
        <p:spPr>
          <a:xfrm>
            <a:off x="4619635" y="1727948"/>
            <a:ext cx="1173555" cy="49337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3779803" y="3014283"/>
            <a:ext cx="1728192" cy="928694"/>
          </a:xfrm>
          <a:prstGeom prst="wedgeRectCallout">
            <a:avLst>
              <a:gd name="adj1" fmla="val 27714"/>
              <a:gd name="adj2" fmla="val -142128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Kopiranje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objekta.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2267743" y="1690538"/>
            <a:ext cx="2112013" cy="904462"/>
          </a:xfrm>
          <a:prstGeom prst="wedgeRectCallout">
            <a:avLst>
              <a:gd name="adj1" fmla="val -78715"/>
              <a:gd name="adj2" fmla="val -23765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Podešavanje boje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objekta.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Umetanje objekta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33578"/>
              </p:ext>
            </p:extLst>
          </p:nvPr>
        </p:nvGraphicFramePr>
        <p:xfrm>
          <a:off x="395536" y="1391849"/>
          <a:ext cx="8286808" cy="417604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86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696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598">
                <a:tc>
                  <a:txBody>
                    <a:bodyPr/>
                    <a:lstStyle/>
                    <a:p>
                      <a:pPr marL="635000" indent="-457200" algn="just">
                        <a:spcBef>
                          <a:spcPts val="1200"/>
                        </a:spcBef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/>
                        <a:t>Iz kategorije </a:t>
                      </a:r>
                      <a:r>
                        <a:rPr lang="hr-HR" sz="2800" b="1" i="1" dirty="0" smtClean="0"/>
                        <a:t>Crte</a:t>
                      </a:r>
                      <a:r>
                        <a:rPr lang="hr-HR" sz="2800" dirty="0" smtClean="0"/>
                        <a:t> odabrati jednu crtu i umetnuti je na stranicu.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204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Zakretati</a:t>
                      </a:r>
                      <a:r>
                        <a:rPr lang="hr-HR" sz="2800" dirty="0" smtClean="0"/>
                        <a:t> crtu,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mijenjati joj dimenziju</a:t>
                      </a:r>
                      <a:r>
                        <a:rPr lang="hr-HR" sz="2800" dirty="0" smtClean="0"/>
                        <a:t>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93332"/>
                  </a:ext>
                </a:extLst>
              </a:tr>
              <a:tr h="675204">
                <a:tc>
                  <a:txBody>
                    <a:bodyPr/>
                    <a:lstStyle/>
                    <a:p>
                      <a:pPr marL="635000" indent="-457200" algn="just">
                        <a:spcBef>
                          <a:spcPts val="1200"/>
                        </a:spcBef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="0" i="0" dirty="0" smtClean="0"/>
                        <a:t>Crti </a:t>
                      </a:r>
                      <a:r>
                        <a:rPr lang="hr-HR" sz="2800" b="1" i="1" dirty="0" smtClean="0"/>
                        <a:t>podesiti boju.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827152"/>
                  </a:ext>
                </a:extLst>
              </a:tr>
              <a:tr h="675204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1" i="1" dirty="0" smtClean="0"/>
                        <a:t>Kopirati </a:t>
                      </a:r>
                      <a:r>
                        <a:rPr lang="hr-HR" sz="2800" b="0" i="0" dirty="0" smtClean="0"/>
                        <a:t>crtu.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482117"/>
                  </a:ext>
                </a:extLst>
              </a:tr>
              <a:tr h="675204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1" i="1" dirty="0" smtClean="0"/>
                        <a:t>Obrisati </a:t>
                      </a:r>
                      <a:r>
                        <a:rPr lang="hr-HR" sz="2800" b="0" i="0" dirty="0" smtClean="0"/>
                        <a:t>crtu</a:t>
                      </a:r>
                      <a:r>
                        <a:rPr lang="hr-HR" sz="2800" b="0" i="0" baseline="0" dirty="0" smtClean="0"/>
                        <a:t>.</a:t>
                      </a:r>
                      <a:endParaRPr lang="hr-HR" sz="2800" b="0" i="0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020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2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827584" y="2395736"/>
            <a:ext cx="7879368" cy="914400"/>
          </a:xfrm>
        </p:spPr>
        <p:txBody>
          <a:bodyPr/>
          <a:lstStyle/>
          <a:p>
            <a:r>
              <a:rPr lang="hr-HR" sz="4400" dirty="0" smtClean="0"/>
              <a:t> </a:t>
            </a:r>
            <a:r>
              <a:rPr lang="hr-HR" sz="5400" dirty="0" smtClean="0"/>
              <a:t>Grafički dizajn – drugi dio</a:t>
            </a:r>
          </a:p>
        </p:txBody>
      </p:sp>
      <p:pic>
        <p:nvPicPr>
          <p:cNvPr id="6" name="Slika 5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1" y="721814"/>
            <a:ext cx="2574618" cy="157848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95" y="5733256"/>
            <a:ext cx="2043871" cy="720000"/>
          </a:xfrm>
          <a:prstGeom prst="rect">
            <a:avLst/>
          </a:prstGeom>
        </p:spPr>
      </p:pic>
      <p:sp>
        <p:nvSpPr>
          <p:cNvPr id="7" name="Podnaslov 4"/>
          <p:cNvSpPr txBox="1">
            <a:spLocks/>
          </p:cNvSpPr>
          <p:nvPr/>
        </p:nvSpPr>
        <p:spPr bwMode="auto">
          <a:xfrm>
            <a:off x="1166868" y="3645024"/>
            <a:ext cx="72008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400" kern="800" baseline="0">
                <a:solidFill>
                  <a:schemeClr val="tx2">
                    <a:shade val="75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2pPr>
            <a:lvl3pPr marL="9144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3pPr>
            <a:lvl4pPr marL="13716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4pPr>
            <a:lvl5pPr marL="18288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umetanje i oblikovanje slike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rad s okvirima; rad s oblicima; </a:t>
            </a:r>
            <a:r>
              <a:rPr lang="hr-HR" sz="3200" dirty="0" err="1" smtClean="0"/>
              <a:t>banner</a:t>
            </a:r>
            <a:endParaRPr lang="hr-HR" sz="3200" dirty="0" smtClean="0"/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podešavanje boja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dodavanje poveznica</a:t>
            </a:r>
          </a:p>
        </p:txBody>
      </p:sp>
    </p:spTree>
    <p:extLst>
      <p:ext uri="{BB962C8B-B14F-4D97-AF65-F5344CB8AC3E}">
        <p14:creationId xmlns:p14="http://schemas.microsoft.com/office/powerpoint/2010/main" val="2024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3508886"/>
            <a:ext cx="3528393" cy="313901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25" y="1345432"/>
            <a:ext cx="3480816" cy="36449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Umetanje slika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7014" y="1580077"/>
            <a:ext cx="4913587" cy="4525962"/>
          </a:xfrm>
        </p:spPr>
        <p:txBody>
          <a:bodyPr/>
          <a:lstStyle/>
          <a:p>
            <a:pPr algn="just"/>
            <a:r>
              <a:rPr lang="hr-HR" spc="-110" dirty="0" smtClean="0"/>
              <a:t>Moguće je umetati ponuđene slike (</a:t>
            </a:r>
            <a:r>
              <a:rPr lang="hr-HR" b="1" i="1" spc="-110" dirty="0" smtClean="0"/>
              <a:t>Besplatne fotografije</a:t>
            </a:r>
            <a:r>
              <a:rPr lang="hr-HR" spc="-110" dirty="0" smtClean="0"/>
              <a:t>) ili </a:t>
            </a:r>
            <a:r>
              <a:rPr lang="hr-HR" spc="-110" dirty="0"/>
              <a:t>naredbom </a:t>
            </a:r>
            <a:r>
              <a:rPr lang="hr-HR" b="1" i="1" spc="-110" dirty="0" smtClean="0"/>
              <a:t>Prijenosi</a:t>
            </a:r>
            <a:r>
              <a:rPr lang="hr-HR" i="1" spc="-110" dirty="0" smtClean="0"/>
              <a:t> </a:t>
            </a:r>
            <a:r>
              <a:rPr lang="hr-HR" spc="-110" dirty="0" smtClean="0"/>
              <a:t>dobaviti vlastite.</a:t>
            </a:r>
            <a:endParaRPr lang="hr-HR" spc="-11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19</a:t>
            </a:fld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1907703" y="6023005"/>
            <a:ext cx="611408" cy="55798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6300192" y="1556792"/>
            <a:ext cx="746994" cy="79208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Zaobljeni pravokutnik 9"/>
          <p:cNvSpPr/>
          <p:nvPr/>
        </p:nvSpPr>
        <p:spPr>
          <a:xfrm>
            <a:off x="3203848" y="5549674"/>
            <a:ext cx="1728192" cy="32759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5511025" y="2151165"/>
            <a:ext cx="509978" cy="58053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0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smtClean="0"/>
              <a:t>canva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8482042" cy="2017713"/>
          </a:xfrm>
        </p:spPr>
        <p:txBody>
          <a:bodyPr/>
          <a:lstStyle/>
          <a:p>
            <a:pPr algn="just"/>
            <a:r>
              <a:rPr lang="hr-HR" dirty="0" smtClean="0"/>
              <a:t>Besplatna web aplikacija koja nudi </a:t>
            </a:r>
            <a:r>
              <a:rPr lang="hr-HR" b="1" i="1" dirty="0" smtClean="0"/>
              <a:t>bezbroj grafičkih mogućnosti za različite namjene </a:t>
            </a:r>
            <a:r>
              <a:rPr lang="hr-HR" dirty="0" smtClean="0"/>
              <a:t>– od izrade prezentacija, plakata, pozivnica, do fotografija za podjelu na blogu i društvenim mrežama.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2</a:t>
            </a:fld>
            <a:endParaRPr lang="hr-HR"/>
          </a:p>
        </p:txBody>
      </p:sp>
      <p:pic>
        <p:nvPicPr>
          <p:cNvPr id="8" name="Slika 7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2" y="3928047"/>
            <a:ext cx="8835125" cy="216282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1"/>
            <a:ext cx="3957111" cy="548840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12088" cy="838200"/>
          </a:xfrm>
        </p:spPr>
        <p:txBody>
          <a:bodyPr/>
          <a:lstStyle/>
          <a:p>
            <a:r>
              <a:rPr lang="hr-HR" dirty="0" smtClean="0"/>
              <a:t>Pretraživanje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4411216" cy="4525962"/>
          </a:xfrm>
        </p:spPr>
        <p:txBody>
          <a:bodyPr/>
          <a:lstStyle/>
          <a:p>
            <a:pPr algn="just"/>
            <a:r>
              <a:rPr lang="hr-HR" dirty="0" smtClean="0"/>
              <a:t>Ponuđene slike moguće je pretražiti s ciljem pronalaska željene.</a:t>
            </a:r>
          </a:p>
          <a:p>
            <a:pPr algn="just"/>
            <a:r>
              <a:rPr lang="hr-HR" dirty="0" smtClean="0"/>
              <a:t>Pronađena slika na </a:t>
            </a:r>
            <a:r>
              <a:rPr lang="hr-HR" dirty="0"/>
              <a:t>grafiku se prenosi </a:t>
            </a:r>
            <a:r>
              <a:rPr lang="hr-HR" dirty="0" smtClean="0"/>
              <a:t>mišem.</a:t>
            </a:r>
            <a:endParaRPr lang="hr-HR" dirty="0"/>
          </a:p>
          <a:p>
            <a:pPr algn="just"/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20</a:t>
            </a:fld>
            <a:endParaRPr lang="hr-HR"/>
          </a:p>
        </p:txBody>
      </p:sp>
      <p:sp>
        <p:nvSpPr>
          <p:cNvPr id="15" name="Zaobljeni pravokutnik 14"/>
          <p:cNvSpPr/>
          <p:nvPr/>
        </p:nvSpPr>
        <p:spPr>
          <a:xfrm>
            <a:off x="5822658" y="973543"/>
            <a:ext cx="2880320" cy="576064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CD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Zaobljeni pravokutnik 9"/>
          <p:cNvSpPr/>
          <p:nvPr/>
        </p:nvSpPr>
        <p:spPr>
          <a:xfrm>
            <a:off x="4932040" y="936379"/>
            <a:ext cx="788169" cy="69242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18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Umetanje slika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655221"/>
              </p:ext>
            </p:extLst>
          </p:nvPr>
        </p:nvGraphicFramePr>
        <p:xfrm>
          <a:off x="539552" y="1412776"/>
          <a:ext cx="8312732" cy="434853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312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5846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0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859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spc="-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 1. stranicu umetnuti sliku iz skupine besplatnih slika</a:t>
                      </a:r>
                      <a:r>
                        <a:rPr kumimoji="0" lang="hr-HR" sz="2800" kern="1200" spc="-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(s</a:t>
                      </a:r>
                      <a:r>
                        <a:rPr kumimoji="0" lang="hr-HR" sz="2800" kern="1200" spc="-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liku</a:t>
                      </a:r>
                      <a:r>
                        <a:rPr kumimoji="0" lang="hr-HR" sz="2800" kern="1200" spc="-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odabrati po vlastitom nahođenju</a:t>
                      </a:r>
                      <a:r>
                        <a:rPr kumimoji="0" lang="hr-HR" sz="2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kumimoji="0" lang="hr-HR" sz="280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Korištenjem opcije pretraživanja naći slike tigra i orla (slike neka budu nalik slikama sa sljedećeg slajda).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697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Sliku tigra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umetnuti kao drugu sliku na prvoj stranici.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 novu stranicu umetnuti </a:t>
                      </a:r>
                      <a:r>
                        <a:rPr kumimoji="0" lang="hr-HR" sz="28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sliku orla.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7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22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" y="359296"/>
            <a:ext cx="8240276" cy="58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 sa slikom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23</a:t>
            </a:fld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1" y="1561090"/>
            <a:ext cx="6415977" cy="479634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Zaobljeni pravokutnik 12"/>
          <p:cNvSpPr/>
          <p:nvPr/>
        </p:nvSpPr>
        <p:spPr>
          <a:xfrm>
            <a:off x="2108102" y="1561090"/>
            <a:ext cx="735706" cy="48129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1702676" y="3072805"/>
            <a:ext cx="2077236" cy="3164507"/>
          </a:xfrm>
          <a:prstGeom prst="wedgeRectCallout">
            <a:avLst>
              <a:gd name="adj1" fmla="val -22943"/>
              <a:gd name="adj2" fmla="val -82023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Zaobljeni pravokutnik 6"/>
          <p:cNvSpPr/>
          <p:nvPr/>
        </p:nvSpPr>
        <p:spPr>
          <a:xfrm>
            <a:off x="7452321" y="1545926"/>
            <a:ext cx="360040" cy="39754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4641282" y="2062239"/>
            <a:ext cx="3171077" cy="545353"/>
          </a:xfrm>
          <a:prstGeom prst="wedgeRectCallout">
            <a:avLst>
              <a:gd name="adj1" fmla="val 37380"/>
              <a:gd name="adj2" fmla="val -87805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811393" y="3271711"/>
            <a:ext cx="3168352" cy="876339"/>
          </a:xfrm>
          <a:prstGeom prst="wedgeRectCallout">
            <a:avLst>
              <a:gd name="adj1" fmla="val 9635"/>
              <a:gd name="adj2" fmla="val -201368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Slici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 može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zadati</a:t>
            </a: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stupanj prozirnosti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Zaobljeni pravokutnik 15"/>
          <p:cNvSpPr/>
          <p:nvPr/>
        </p:nvSpPr>
        <p:spPr>
          <a:xfrm>
            <a:off x="2956189" y="1591682"/>
            <a:ext cx="501714" cy="394773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2843808" y="2189888"/>
            <a:ext cx="1728192" cy="762795"/>
          </a:xfrm>
          <a:prstGeom prst="wedgeRectCallout">
            <a:avLst>
              <a:gd name="adj1" fmla="val -31951"/>
              <a:gd name="adj2" fmla="val -74026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341330" y="4764893"/>
            <a:ext cx="3526109" cy="827162"/>
          </a:xfrm>
          <a:prstGeom prst="wedgeRectCallout">
            <a:avLst>
              <a:gd name="adj1" fmla="val -28314"/>
              <a:gd name="adj2" fmla="val -280406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Umetnutu sliku moguće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je </a:t>
            </a: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zrcaliti.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203738" y="2007905"/>
            <a:ext cx="1421432" cy="1242603"/>
          </a:xfrm>
          <a:prstGeom prst="wedgeRectCallout">
            <a:avLst>
              <a:gd name="adj1" fmla="val 88050"/>
              <a:gd name="adj2" fmla="val -53159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Dio slike može se </a:t>
            </a: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izrezati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sa slikom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286258"/>
              </p:ext>
            </p:extLst>
          </p:nvPr>
        </p:nvGraphicFramePr>
        <p:xfrm>
          <a:off x="467544" y="1374962"/>
          <a:ext cx="8280920" cy="482975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7854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901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1" i="1" dirty="0" smtClean="0"/>
                        <a:t>Prvoj</a:t>
                      </a:r>
                      <a:r>
                        <a:rPr lang="hr-HR" sz="2800" b="0" i="0" dirty="0" smtClean="0"/>
                        <a:t> slici</a:t>
                      </a:r>
                      <a:r>
                        <a:rPr lang="hr-HR" sz="2800" b="0" i="0" baseline="0" dirty="0" smtClean="0"/>
                        <a:t> s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prve</a:t>
                      </a:r>
                      <a:r>
                        <a:rPr lang="hr-HR" sz="2800" b="0" i="0" baseline="0" dirty="0" smtClean="0"/>
                        <a:t> stranice m</a:t>
                      </a:r>
                      <a:r>
                        <a:rPr lang="hr-HR" sz="2800" b="0" i="0" dirty="0" smtClean="0"/>
                        <a:t>ijenjati</a:t>
                      </a:r>
                      <a:r>
                        <a:rPr lang="hr-HR" sz="2800" b="0" i="0" baseline="0" dirty="0" smtClean="0"/>
                        <a:t> dimenzije,  zakretati je. </a:t>
                      </a:r>
                      <a:r>
                        <a:rPr lang="hr-HR" sz="2800" dirty="0" smtClean="0"/>
                        <a:t>Isprobati mogućnost zadavanja prozirnosti.</a:t>
                      </a:r>
                      <a:endParaRPr lang="hr-HR" sz="2800" b="1" i="1" dirty="0" smtClean="0"/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901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hr-HR" sz="2800" b="1" i="1" dirty="0" smtClean="0"/>
                        <a:t>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drugoj</a:t>
                      </a:r>
                      <a:r>
                        <a:rPr lang="hr-HR" sz="2800" b="0" i="0" dirty="0" smtClean="0"/>
                        <a:t> slici</a:t>
                      </a:r>
                      <a:r>
                        <a:rPr lang="hr-HR" sz="2800" b="0" i="0" baseline="0" dirty="0" smtClean="0"/>
                        <a:t> s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prve</a:t>
                      </a:r>
                      <a:r>
                        <a:rPr lang="hr-HR" sz="2800" b="0" i="0" baseline="0" dirty="0" smtClean="0"/>
                        <a:t> stranice isprobati naredbu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Obreži</a:t>
                      </a:r>
                      <a:r>
                        <a:rPr lang="hr-HR" sz="2800" b="0" i="0" baseline="0" dirty="0" smtClean="0"/>
                        <a:t>, neka novo oblikovana slika prikazuje samo glavu tigra.</a:t>
                      </a:r>
                      <a:endParaRPr lang="hr-HR" sz="2800" b="1" i="1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465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0" i="0" dirty="0" smtClean="0"/>
                        <a:t>Korištenjem opcije </a:t>
                      </a:r>
                      <a:r>
                        <a:rPr lang="hr-HR" sz="2800" b="1" i="1" dirty="0" smtClean="0"/>
                        <a:t>Pretraživanje </a:t>
                      </a:r>
                      <a:r>
                        <a:rPr lang="hr-HR" sz="2800" b="0" i="0" dirty="0" smtClean="0"/>
                        <a:t>potražiti slike šešira.</a:t>
                      </a:r>
                      <a:r>
                        <a:rPr lang="hr-HR" sz="2800" b="0" i="0" baseline="0" dirty="0" smtClean="0"/>
                        <a:t> </a:t>
                      </a:r>
                      <a:r>
                        <a:rPr lang="hr-HR" sz="2800" b="0" i="0" dirty="0" smtClean="0"/>
                        <a:t>Izabrati jedan iz ponude, pa ga postaviti na</a:t>
                      </a:r>
                      <a:r>
                        <a:rPr lang="hr-HR" sz="2800" b="0" i="0" baseline="0" dirty="0" smtClean="0"/>
                        <a:t> glavu tigra.</a:t>
                      </a:r>
                      <a:endParaRPr lang="hr-HR" sz="2800" b="0" i="0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9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sa slikom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0872"/>
              </p:ext>
            </p:extLst>
          </p:nvPr>
        </p:nvGraphicFramePr>
        <p:xfrm>
          <a:off x="467544" y="1374962"/>
          <a:ext cx="8352928" cy="423183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042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956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0" i="0" dirty="0" smtClean="0"/>
                        <a:t>Na </a:t>
                      </a:r>
                      <a:r>
                        <a:rPr lang="hr-HR" sz="2800" b="1" i="1" dirty="0" smtClean="0"/>
                        <a:t>prvoj</a:t>
                      </a:r>
                      <a:r>
                        <a:rPr lang="hr-HR" sz="2800" b="0" i="0" dirty="0" smtClean="0"/>
                        <a:t> slici</a:t>
                      </a:r>
                      <a:r>
                        <a:rPr lang="hr-HR" sz="2800" b="0" i="0" baseline="0" dirty="0" smtClean="0"/>
                        <a:t> s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druge</a:t>
                      </a:r>
                      <a:r>
                        <a:rPr lang="hr-HR" sz="2800" b="0" i="0" baseline="0" dirty="0" smtClean="0"/>
                        <a:t> stranice upotrijebiti naredbu </a:t>
                      </a:r>
                      <a:r>
                        <a:rPr kumimoji="0" lang="hr-HR" sz="2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Obreži</a:t>
                      </a:r>
                      <a:r>
                        <a:rPr lang="hr-HR" sz="2800" b="0" i="0" baseline="0" dirty="0" smtClean="0"/>
                        <a:t>, neka ostane samo glava orla</a:t>
                      </a:r>
                      <a:r>
                        <a:rPr lang="hr-HR" sz="2800" dirty="0" smtClean="0"/>
                        <a:t>.</a:t>
                      </a:r>
                      <a:endParaRPr lang="hr-HR" sz="2800" b="1" i="1" dirty="0" smtClean="0"/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Novo </a:t>
                      </a:r>
                      <a:r>
                        <a:rPr lang="hr-HR" sz="2800" b="0" i="0" baseline="0" dirty="0" smtClean="0"/>
                        <a:t>oblikovanu sliku kopirati.</a:t>
                      </a:r>
                      <a:endParaRPr lang="hr-HR" sz="2800" b="1" i="1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0" i="0" dirty="0" smtClean="0"/>
                        <a:t>Slikama podesiti dimenzije tako da ih se</a:t>
                      </a:r>
                      <a:r>
                        <a:rPr lang="hr-HR" sz="2800" b="0" i="0" baseline="0" dirty="0" smtClean="0"/>
                        <a:t> može </a:t>
                      </a:r>
                      <a:r>
                        <a:rPr lang="hr-HR" sz="2800" b="0" i="0" dirty="0" smtClean="0"/>
                        <a:t>postaviti jednu pored druge.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0" i="0" dirty="0" smtClean="0"/>
                        <a:t>Na kopiranoj slici </a:t>
                      </a:r>
                      <a:r>
                        <a:rPr lang="hr-HR" sz="2800" dirty="0" smtClean="0"/>
                        <a:t>isprobati mogućnosti zrcaljenja</a:t>
                      </a:r>
                      <a:r>
                        <a:rPr lang="hr-HR" sz="2800" b="0" i="0" baseline="0" dirty="0" smtClean="0"/>
                        <a:t>.</a:t>
                      </a:r>
                      <a:endParaRPr lang="hr-HR" sz="2800" b="0" i="0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14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26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249251" cy="59766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41" y="342901"/>
            <a:ext cx="4238095" cy="59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24631"/>
            <a:ext cx="4604002" cy="148610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</a:t>
            </a:r>
            <a:r>
              <a:rPr lang="hr-HR" dirty="0"/>
              <a:t>s </a:t>
            </a:r>
            <a:r>
              <a:rPr lang="hr-HR" dirty="0" smtClean="0"/>
              <a:t>okvirima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4699248" cy="4525962"/>
          </a:xfrm>
        </p:spPr>
        <p:txBody>
          <a:bodyPr/>
          <a:lstStyle/>
          <a:p>
            <a:pPr algn="just"/>
            <a:r>
              <a:rPr lang="hr-HR" dirty="0" smtClean="0"/>
              <a:t>Okviri su predviđeni da se u njih umeću slike.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27</a:t>
            </a:fld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3737232" y="3135137"/>
            <a:ext cx="1050791" cy="130197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43" y="1554162"/>
            <a:ext cx="3519502" cy="504318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1" name="Zaobljeni pravokutnik 10"/>
          <p:cNvSpPr/>
          <p:nvPr/>
        </p:nvSpPr>
        <p:spPr>
          <a:xfrm>
            <a:off x="539553" y="3748408"/>
            <a:ext cx="720080" cy="76232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70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</a:t>
            </a:r>
            <a:r>
              <a:rPr lang="hr-HR" dirty="0"/>
              <a:t>s okvirima</a:t>
            </a: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29377"/>
              </p:ext>
            </p:extLst>
          </p:nvPr>
        </p:nvGraphicFramePr>
        <p:xfrm>
          <a:off x="458180" y="1556792"/>
          <a:ext cx="4619433" cy="4590562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619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277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6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754">
                <a:tc>
                  <a:txBody>
                    <a:bodyPr/>
                    <a:lstStyle/>
                    <a:p>
                      <a:pPr marL="452438" marR="0" indent="-368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Dodati novu stranicu 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str.3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756">
                <a:tc>
                  <a:txBody>
                    <a:bodyPr/>
                    <a:lstStyle/>
                    <a:p>
                      <a:pPr marL="452438" marR="0" indent="-368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 novu stranicu umetnuti dva okvira.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000">
                <a:tc>
                  <a:txBody>
                    <a:bodyPr/>
                    <a:lstStyle/>
                    <a:p>
                      <a:pPr marL="452438" indent="-368300" algn="l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 okvire umetnuti slike iz iz skupine ponuđenih slika (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Besplatne fotografije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1"/>
            <a:ext cx="3773085" cy="52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04824"/>
            <a:ext cx="4447525" cy="49595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/>
              </a:rPr>
              <a:t>rad s oblicima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3691136" cy="4525962"/>
          </a:xfrm>
        </p:spPr>
        <p:txBody>
          <a:bodyPr/>
          <a:lstStyle/>
          <a:p>
            <a:r>
              <a:rPr lang="hr-HR" dirty="0" smtClean="0"/>
              <a:t>Na grafiku je moguće umetati razne oblike (</a:t>
            </a:r>
            <a:r>
              <a:rPr lang="hr-HR" b="1" i="1" dirty="0" smtClean="0"/>
              <a:t>Oblici</a:t>
            </a:r>
            <a:r>
              <a:rPr lang="hr-HR" dirty="0" smtClean="0"/>
              <a:t>).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29</a:t>
            </a:fld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5292080" y="1412585"/>
            <a:ext cx="1045658" cy="1309594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4355976" y="2276300"/>
            <a:ext cx="720080" cy="79266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29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smtClean="0"/>
              <a:t>canva</a:t>
            </a:r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3</a:t>
            </a:fld>
            <a:endParaRPr lang="hr-HR"/>
          </a:p>
        </p:txBody>
      </p:sp>
      <p:pic>
        <p:nvPicPr>
          <p:cNvPr id="9" name="Slika 8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714488"/>
            <a:ext cx="3048426" cy="424874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Slika 9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642918"/>
            <a:ext cx="3077005" cy="470600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Slika 10" descr="6.png"/>
          <p:cNvPicPr>
            <a:picLocks noChangeAspect="1"/>
          </p:cNvPicPr>
          <p:nvPr/>
        </p:nvPicPr>
        <p:blipFill>
          <a:blip r:embed="rId4"/>
          <a:srcRect t="48159"/>
          <a:stretch>
            <a:fillRect/>
          </a:stretch>
        </p:blipFill>
        <p:spPr>
          <a:xfrm>
            <a:off x="3428992" y="4286256"/>
            <a:ext cx="2981741" cy="21532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Slika 11" descr="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714356"/>
            <a:ext cx="2499583" cy="29627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bojom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387874"/>
            <a:ext cx="3240360" cy="4561405"/>
          </a:xfrm>
        </p:spPr>
        <p:txBody>
          <a:bodyPr/>
          <a:lstStyle/>
          <a:p>
            <a:r>
              <a:rPr lang="hr-HR" dirty="0"/>
              <a:t>Umetnutom </a:t>
            </a:r>
            <a:r>
              <a:rPr lang="hr-HR" dirty="0" smtClean="0"/>
              <a:t>obliku </a:t>
            </a:r>
            <a:r>
              <a:rPr lang="hr-HR" dirty="0"/>
              <a:t>lako je promijeniti </a:t>
            </a:r>
            <a:r>
              <a:rPr lang="hr-HR" dirty="0" smtClean="0"/>
              <a:t>boju</a:t>
            </a:r>
            <a:r>
              <a:rPr lang="hr-HR" dirty="0"/>
              <a:t>. </a:t>
            </a:r>
            <a:r>
              <a:rPr lang="hr-HR" dirty="0" smtClean="0"/>
              <a:t>Ako </a:t>
            </a:r>
            <a:r>
              <a:rPr lang="hr-HR" dirty="0"/>
              <a:t>je boja više, svaku od njih moguće je podesiti </a:t>
            </a:r>
            <a:r>
              <a:rPr lang="hr-HR" dirty="0" smtClean="0"/>
              <a:t>zasebno.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30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87875"/>
            <a:ext cx="5403319" cy="47212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Zaobljeni pravokutnik 9"/>
          <p:cNvSpPr/>
          <p:nvPr/>
        </p:nvSpPr>
        <p:spPr>
          <a:xfrm>
            <a:off x="3491880" y="1395634"/>
            <a:ext cx="1296144" cy="52119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06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Umetanje oblika i rad s bojom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79742"/>
              </p:ext>
            </p:extLst>
          </p:nvPr>
        </p:nvGraphicFramePr>
        <p:xfrm>
          <a:off x="467544" y="1628800"/>
          <a:ext cx="5688632" cy="403244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117">
                <a:tc>
                  <a:txBody>
                    <a:bodyPr/>
                    <a:lstStyle/>
                    <a:p>
                      <a:pPr marL="173038" marR="0" lvl="1" indent="-15875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183">
                <a:tc>
                  <a:txBody>
                    <a:bodyPr/>
                    <a:lstStyle/>
                    <a:p>
                      <a:pPr marL="452438" marR="0" indent="-3683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Dodati novu stranicu 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str.4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3823">
                <a:tc>
                  <a:txBody>
                    <a:bodyPr/>
                    <a:lstStyle/>
                    <a:p>
                      <a:pPr marL="457200" indent="-373063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 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novu stranicu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dodati dva oblika po vlastitom nahođenju, jednom od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njih neka 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 mogu podesiti dvije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boje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326">
                <a:tc>
                  <a:txBody>
                    <a:bodyPr/>
                    <a:lstStyle/>
                    <a:p>
                      <a:pPr marL="457200" indent="-373063" algn="l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Isprobati podešavanje boja.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12" y="1412776"/>
            <a:ext cx="267957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 s bojom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4555232" cy="4525962"/>
          </a:xfrm>
        </p:spPr>
        <p:txBody>
          <a:bodyPr/>
          <a:lstStyle/>
          <a:p>
            <a:r>
              <a:rPr lang="hr-HR" dirty="0" smtClean="0"/>
              <a:t>Ako želimo </a:t>
            </a:r>
            <a:r>
              <a:rPr lang="hr-HR" b="1" i="1" dirty="0"/>
              <a:t>preciznu informaciju o boji</a:t>
            </a:r>
            <a:r>
              <a:rPr lang="hr-HR" dirty="0" smtClean="0"/>
              <a:t>, možemo saznati </a:t>
            </a:r>
            <a:r>
              <a:rPr lang="hr-HR" b="1" i="1" dirty="0" smtClean="0"/>
              <a:t>kod boje</a:t>
            </a:r>
            <a:r>
              <a:rPr lang="hr-HR" dirty="0" smtClean="0"/>
              <a:t>, a potom ga prema potrebi kopirati.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32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55354"/>
            <a:ext cx="3672408" cy="5069623"/>
          </a:xfrm>
          <a:prstGeom prst="rect">
            <a:avLst/>
          </a:prstGeom>
        </p:spPr>
      </p:pic>
      <p:sp>
        <p:nvSpPr>
          <p:cNvPr id="7" name="Zaobljeni pravokutnik 6"/>
          <p:cNvSpPr/>
          <p:nvPr/>
        </p:nvSpPr>
        <p:spPr>
          <a:xfrm>
            <a:off x="5796136" y="5633239"/>
            <a:ext cx="2376264" cy="64569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96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Banner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9935" y="1484784"/>
            <a:ext cx="8506795" cy="2664296"/>
          </a:xfrm>
        </p:spPr>
        <p:txBody>
          <a:bodyPr/>
          <a:lstStyle/>
          <a:p>
            <a:pPr algn="just"/>
            <a:r>
              <a:rPr lang="hr-HR" dirty="0" smtClean="0"/>
              <a:t>Na grafiku je moguće umetati </a:t>
            </a:r>
            <a:r>
              <a:rPr lang="hr-HR" b="1" i="1" dirty="0" smtClean="0"/>
              <a:t>dizajnirane </a:t>
            </a:r>
            <a:r>
              <a:rPr lang="hr-HR" b="1" i="1" dirty="0"/>
              <a:t>naslove</a:t>
            </a:r>
            <a:r>
              <a:rPr lang="hr-HR" dirty="0" smtClean="0"/>
              <a:t>.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33</a:t>
            </a:fld>
            <a:endParaRPr lang="hr-H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33" y="2113433"/>
            <a:ext cx="2835998" cy="4451746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zervirano mjesto sadržaja 2"/>
          <p:cNvSpPr txBox="1">
            <a:spLocks/>
          </p:cNvSpPr>
          <p:nvPr/>
        </p:nvSpPr>
        <p:spPr bwMode="auto">
          <a:xfrm>
            <a:off x="259935" y="2276872"/>
            <a:ext cx="481612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§"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1pPr>
            <a:lvl2pPr marL="742950" indent="-285750" algn="l" rtl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§"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§"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§"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§"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hr-HR" dirty="0" smtClean="0"/>
              <a:t>Dobavlja ih se tako da se u okvir </a:t>
            </a:r>
            <a:r>
              <a:rPr lang="hr-HR" b="1" i="1" dirty="0" smtClean="0"/>
              <a:t>Pretraživanje</a:t>
            </a:r>
            <a:r>
              <a:rPr lang="hr-HR" dirty="0" smtClean="0"/>
              <a:t> upiše </a:t>
            </a:r>
            <a:r>
              <a:rPr lang="hr-HR" b="1" i="1" dirty="0" err="1" smtClean="0"/>
              <a:t>banner</a:t>
            </a:r>
            <a:r>
              <a:rPr lang="hr-HR" dirty="0" smtClean="0"/>
              <a:t>, a potom iz ponude izabere željeni dizajn.</a:t>
            </a:r>
          </a:p>
          <a:p>
            <a:pPr algn="just">
              <a:spcBef>
                <a:spcPts val="600"/>
              </a:spcBef>
            </a:pPr>
            <a:r>
              <a:rPr lang="hr-HR" dirty="0" smtClean="0"/>
              <a:t>Umjesto općenitog teksta valja upisati vlastiti.</a:t>
            </a:r>
          </a:p>
        </p:txBody>
      </p:sp>
    </p:spTree>
    <p:extLst>
      <p:ext uri="{BB962C8B-B14F-4D97-AF65-F5344CB8AC3E}">
        <p14:creationId xmlns:p14="http://schemas.microsoft.com/office/powerpoint/2010/main" val="21864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Banner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541378"/>
              </p:ext>
            </p:extLst>
          </p:nvPr>
        </p:nvGraphicFramePr>
        <p:xfrm>
          <a:off x="395536" y="1700808"/>
          <a:ext cx="3816424" cy="331236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8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005">
                <a:tc>
                  <a:txBody>
                    <a:bodyPr/>
                    <a:lstStyle/>
                    <a:p>
                      <a:pPr marL="457200" indent="-373063" algn="l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 str. 2 umetnuti 2 </a:t>
                      </a:r>
                      <a:r>
                        <a:rPr lang="hr-HR" sz="2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bannera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kako pokazuje primjer. 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1736">
                <a:tc>
                  <a:txBody>
                    <a:bodyPr/>
                    <a:lstStyle/>
                    <a:p>
                      <a:pPr marL="452438" marR="0" indent="-3683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Oblikovati ih što sličnije primjeru.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25660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poveznice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9935" y="1484784"/>
            <a:ext cx="8344513" cy="2664296"/>
          </a:xfrm>
        </p:spPr>
        <p:txBody>
          <a:bodyPr/>
          <a:lstStyle/>
          <a:p>
            <a:pPr algn="just"/>
            <a:r>
              <a:rPr lang="hr-HR" dirty="0" smtClean="0"/>
              <a:t>Na objekte s grafike moguće je umetati </a:t>
            </a:r>
            <a:r>
              <a:rPr lang="hr-HR" b="1" i="1" dirty="0" smtClean="0"/>
              <a:t>poveznice do odabranih web stranica </a:t>
            </a:r>
            <a:r>
              <a:rPr lang="hr-HR" dirty="0" smtClean="0"/>
              <a:t>odabirom naredbenog gumba </a:t>
            </a:r>
            <a:r>
              <a:rPr lang="hr-HR" b="1" i="1" dirty="0"/>
              <a:t>Veza</a:t>
            </a:r>
            <a:r>
              <a:rPr lang="hr-HR" b="1" i="1" dirty="0" smtClean="0"/>
              <a:t>.</a:t>
            </a:r>
            <a:endParaRPr lang="hr-HR" dirty="0" smtClean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35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7912732" cy="27147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Zaobljeni pravokutnik 8"/>
          <p:cNvSpPr/>
          <p:nvPr/>
        </p:nvSpPr>
        <p:spPr>
          <a:xfrm>
            <a:off x="972179" y="4555676"/>
            <a:ext cx="4785454" cy="925552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Zaobljeni pravokutnik 9"/>
          <p:cNvSpPr/>
          <p:nvPr/>
        </p:nvSpPr>
        <p:spPr>
          <a:xfrm>
            <a:off x="7164867" y="3356992"/>
            <a:ext cx="576064" cy="61206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26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8" y="4544908"/>
            <a:ext cx="5400675" cy="2018311"/>
          </a:xfrm>
          <a:prstGeom prst="rect">
            <a:avLst/>
          </a:prstGeom>
        </p:spPr>
      </p:pic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Dodavanje poveznice</a:t>
            </a: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600152"/>
              </p:ext>
            </p:extLst>
          </p:nvPr>
        </p:nvGraphicFramePr>
        <p:xfrm>
          <a:off x="611560" y="1397187"/>
          <a:ext cx="8286808" cy="292422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86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223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589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/>
                        <a:t>Na </a:t>
                      </a:r>
                      <a:r>
                        <a:rPr lang="hr-HR" sz="2800" b="1" i="1" dirty="0" err="1" smtClean="0"/>
                        <a:t>banner</a:t>
                      </a:r>
                      <a:r>
                        <a:rPr lang="hr-HR" sz="2800" dirty="0" smtClean="0"/>
                        <a:t> dodati poveznicu :</a:t>
                      </a:r>
                    </a:p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endParaRPr lang="hr-HR" sz="1400" dirty="0" smtClean="0"/>
                    </a:p>
                    <a:p>
                      <a:pPr marL="177800" indent="0" algn="ctr">
                        <a:buFont typeface="Franklin Gothic Book" panose="020B0503020102020204" pitchFamily="34" charset="0"/>
                        <a:buNone/>
                      </a:pPr>
                      <a:r>
                        <a:rPr lang="hr-HR" sz="2800" b="1" i="1" dirty="0" err="1" smtClean="0"/>
                        <a:t>https</a:t>
                      </a:r>
                      <a:r>
                        <a:rPr lang="hr-HR" sz="2800" b="1" i="1" dirty="0" smtClean="0"/>
                        <a:t>://</a:t>
                      </a:r>
                      <a:r>
                        <a:rPr lang="hr-HR" sz="2800" b="1" i="1" dirty="0" err="1" smtClean="0"/>
                        <a:t>hr.wikipedia.org</a:t>
                      </a:r>
                      <a:r>
                        <a:rPr lang="hr-HR" sz="2800" b="1" i="1" dirty="0" smtClean="0"/>
                        <a:t>/wiki/</a:t>
                      </a:r>
                      <a:r>
                        <a:rPr lang="hr-HR" sz="2800" b="1" i="1" dirty="0" err="1" smtClean="0"/>
                        <a:t>Bjeloglavi_orao</a:t>
                      </a:r>
                      <a:endParaRPr lang="hr-HR" sz="2800" b="1" i="1" dirty="0" smtClean="0"/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88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Postaviti</a:t>
                      </a:r>
                      <a:r>
                        <a:rPr lang="hr-HR" sz="2800" b="0" i="0" dirty="0" smtClean="0"/>
                        <a:t> se u prikaz prezentacije, pa isprobati radi li poveznica</a:t>
                      </a:r>
                      <a:r>
                        <a:rPr lang="hr-HR" sz="2800" b="0" i="1" dirty="0" smtClean="0"/>
                        <a:t>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938579"/>
                  </a:ext>
                </a:extLst>
              </a:tr>
            </a:tbl>
          </a:graphicData>
        </a:graphic>
      </p:graphicFrame>
      <p:sp>
        <p:nvSpPr>
          <p:cNvPr id="7" name="Zaobljeni pravokutnik 6"/>
          <p:cNvSpPr/>
          <p:nvPr/>
        </p:nvSpPr>
        <p:spPr>
          <a:xfrm>
            <a:off x="2303370" y="4561470"/>
            <a:ext cx="3096344" cy="814464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5940778" y="5997038"/>
            <a:ext cx="376895" cy="373083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20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827584" y="2395736"/>
            <a:ext cx="7879368" cy="914400"/>
          </a:xfrm>
        </p:spPr>
        <p:txBody>
          <a:bodyPr/>
          <a:lstStyle/>
          <a:p>
            <a:r>
              <a:rPr lang="hr-HR" sz="4400" dirty="0" smtClean="0"/>
              <a:t> </a:t>
            </a:r>
            <a:r>
              <a:rPr lang="hr-HR" sz="5400" dirty="0" smtClean="0"/>
              <a:t>Grafički dizajn – treći dio</a:t>
            </a:r>
          </a:p>
        </p:txBody>
      </p:sp>
      <p:pic>
        <p:nvPicPr>
          <p:cNvPr id="6" name="Slika 5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1" y="721814"/>
            <a:ext cx="2574618" cy="157848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95" y="5733256"/>
            <a:ext cx="2043871" cy="720000"/>
          </a:xfrm>
          <a:prstGeom prst="rect">
            <a:avLst/>
          </a:prstGeom>
        </p:spPr>
      </p:pic>
      <p:sp>
        <p:nvSpPr>
          <p:cNvPr id="7" name="Podnaslov 4"/>
          <p:cNvSpPr txBox="1">
            <a:spLocks/>
          </p:cNvSpPr>
          <p:nvPr/>
        </p:nvSpPr>
        <p:spPr bwMode="auto">
          <a:xfrm>
            <a:off x="1494491" y="3645024"/>
            <a:ext cx="6545554" cy="12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400" kern="800" baseline="0">
                <a:solidFill>
                  <a:schemeClr val="tx2">
                    <a:shade val="75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2pPr>
            <a:lvl3pPr marL="9144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3pPr>
            <a:lvl4pPr marL="13716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4pPr>
            <a:lvl5pPr marL="18288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ikone, crte, ilustracije, grafikoni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umetanje i oblikovanje teksta</a:t>
            </a:r>
          </a:p>
        </p:txBody>
      </p:sp>
    </p:spTree>
    <p:extLst>
      <p:ext uri="{BB962C8B-B14F-4D97-AF65-F5344CB8AC3E}">
        <p14:creationId xmlns:p14="http://schemas.microsoft.com/office/powerpoint/2010/main" val="11918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35" y="1237797"/>
            <a:ext cx="2696146" cy="3432175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49" y="347667"/>
            <a:ext cx="2732607" cy="3703645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razne vrste </a:t>
            </a:r>
            <a:r>
              <a:rPr lang="hr-HR" dirty="0" smtClean="0"/>
              <a:t>objekata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799" y="1554163"/>
            <a:ext cx="3240535" cy="4525962"/>
          </a:xfrm>
        </p:spPr>
        <p:txBody>
          <a:bodyPr/>
          <a:lstStyle/>
          <a:p>
            <a:r>
              <a:rPr lang="hr-HR" dirty="0"/>
              <a:t>U ponudi </a:t>
            </a:r>
            <a:r>
              <a:rPr lang="hr-HR" dirty="0" smtClean="0"/>
              <a:t>aplikacije </a:t>
            </a:r>
            <a:r>
              <a:rPr lang="hr-HR" dirty="0" err="1" smtClean="0"/>
              <a:t>Canva</a:t>
            </a:r>
            <a:r>
              <a:rPr lang="hr-HR" dirty="0"/>
              <a:t> velika je </a:t>
            </a:r>
            <a:r>
              <a:rPr lang="hr-HR" b="1" i="1" dirty="0"/>
              <a:t>skupina </a:t>
            </a:r>
            <a:r>
              <a:rPr lang="hr-HR" b="1" i="1" dirty="0" smtClean="0"/>
              <a:t>ilustracija</a:t>
            </a:r>
            <a:r>
              <a:rPr lang="hr-HR" dirty="0" smtClean="0"/>
              <a:t>, </a:t>
            </a:r>
            <a:r>
              <a:rPr lang="hr-HR" b="1" i="1" dirty="0" smtClean="0"/>
              <a:t>ikona</a:t>
            </a:r>
            <a:r>
              <a:rPr lang="hr-HR" dirty="0" smtClean="0"/>
              <a:t>, </a:t>
            </a:r>
            <a:r>
              <a:rPr lang="hr-HR" b="1" i="1" dirty="0" smtClean="0"/>
              <a:t>crta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38</a:t>
            </a:fld>
            <a:endParaRPr lang="hr-HR"/>
          </a:p>
        </p:txBody>
      </p:sp>
      <p:sp>
        <p:nvSpPr>
          <p:cNvPr id="13" name="Zaobljeni pravokutnik 12"/>
          <p:cNvSpPr/>
          <p:nvPr/>
        </p:nvSpPr>
        <p:spPr>
          <a:xfrm>
            <a:off x="4860033" y="1366345"/>
            <a:ext cx="576064" cy="98253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CD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7981002" y="393237"/>
            <a:ext cx="568684" cy="96612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CD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3089962"/>
            <a:ext cx="2736000" cy="3588018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5" name="Zaobljeni pravokutnik 14"/>
          <p:cNvSpPr/>
          <p:nvPr/>
        </p:nvSpPr>
        <p:spPr>
          <a:xfrm>
            <a:off x="5746180" y="3172267"/>
            <a:ext cx="554011" cy="943007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CD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Zaobljeni pravokutnik 11"/>
          <p:cNvSpPr/>
          <p:nvPr/>
        </p:nvSpPr>
        <p:spPr>
          <a:xfrm>
            <a:off x="3581185" y="1838313"/>
            <a:ext cx="471901" cy="58257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Zaobljeni pravokutnik 15"/>
          <p:cNvSpPr/>
          <p:nvPr/>
        </p:nvSpPr>
        <p:spPr>
          <a:xfrm>
            <a:off x="5126413" y="3593325"/>
            <a:ext cx="471901" cy="58257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Zaobljeni pravokutnik 16"/>
          <p:cNvSpPr/>
          <p:nvPr/>
        </p:nvSpPr>
        <p:spPr>
          <a:xfrm>
            <a:off x="5995930" y="1066083"/>
            <a:ext cx="471901" cy="58257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0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Umetanje objekata</a:t>
            </a: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21803"/>
              </p:ext>
            </p:extLst>
          </p:nvPr>
        </p:nvGraphicFramePr>
        <p:xfrm>
          <a:off x="467544" y="1628800"/>
          <a:ext cx="4464496" cy="420895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173038" marR="0" lvl="1" indent="-15875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639">
                <a:tc>
                  <a:txBody>
                    <a:bodyPr/>
                    <a:lstStyle/>
                    <a:p>
                      <a:pPr marL="446088" marR="0" indent="-3603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Dodati novu stranicu 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str.5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452">
                <a:tc>
                  <a:txBody>
                    <a:bodyPr/>
                    <a:lstStyle/>
                    <a:p>
                      <a:pPr marL="446088" indent="-360363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 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novu stranicu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dodati po dva objekta iz svake od skupina: </a:t>
                      </a:r>
                      <a:r>
                        <a:rPr lang="hr-HR" sz="2800" b="1" i="1" dirty="0" smtClean="0"/>
                        <a:t>ikona</a:t>
                      </a:r>
                      <a:r>
                        <a:rPr lang="hr-HR" sz="2800" dirty="0" smtClean="0"/>
                        <a:t>, </a:t>
                      </a:r>
                      <a:r>
                        <a:rPr lang="hr-HR" sz="2800" b="1" i="1" dirty="0" smtClean="0"/>
                        <a:t>crta, ilustracija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275">
                <a:tc>
                  <a:txBody>
                    <a:bodyPr/>
                    <a:lstStyle/>
                    <a:p>
                      <a:pPr marL="457200" indent="-371475" algn="l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Podešavati boje.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384376" cy="56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registracija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74150" y="2564904"/>
            <a:ext cx="4430778" cy="1693863"/>
          </a:xfrm>
        </p:spPr>
        <p:txBody>
          <a:bodyPr/>
          <a:lstStyle/>
          <a:p>
            <a:r>
              <a:rPr lang="hr-HR" dirty="0" smtClean="0"/>
              <a:t>Za korištenje aplikacijom potrebna je</a:t>
            </a:r>
            <a:r>
              <a:rPr lang="hr-HR" b="1" i="1" dirty="0" smtClean="0">
                <a:solidFill>
                  <a:srgbClr val="242838"/>
                </a:solidFill>
              </a:rPr>
              <a:t> registracija</a:t>
            </a:r>
            <a:r>
              <a:rPr lang="hr-HR" dirty="0" smtClean="0"/>
              <a:t> na jedan od ponuđenih načina. 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4</a:t>
            </a:fld>
            <a:endParaRPr lang="hr-HR"/>
          </a:p>
        </p:txBody>
      </p:sp>
      <p:pic>
        <p:nvPicPr>
          <p:cNvPr id="11" name="Rezervirano mjesto sadržaja 5"/>
          <p:cNvPicPr>
            <a:picLocks/>
          </p:cNvPicPr>
          <p:nvPr/>
        </p:nvPicPr>
        <p:blipFill rotWithShape="1">
          <a:blip r:embed="rId2"/>
          <a:srcRect l="15717" t="7593" r="15430" b="15504"/>
          <a:stretch/>
        </p:blipFill>
        <p:spPr bwMode="auto">
          <a:xfrm>
            <a:off x="4704927" y="172745"/>
            <a:ext cx="4194427" cy="390432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0" name="Zaobljeni pravokutnik 9"/>
          <p:cNvSpPr/>
          <p:nvPr/>
        </p:nvSpPr>
        <p:spPr>
          <a:xfrm>
            <a:off x="5168484" y="2095500"/>
            <a:ext cx="1613316" cy="253380"/>
          </a:xfrm>
          <a:prstGeom prst="roundRect">
            <a:avLst>
              <a:gd name="adj" fmla="val 9844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Rezervirano mjesto sadržaja 5"/>
          <p:cNvPicPr>
            <a:picLocks/>
          </p:cNvPicPr>
          <p:nvPr/>
        </p:nvPicPr>
        <p:blipFill rotWithShape="1">
          <a:blip r:embed="rId3"/>
          <a:srcRect l="16216" t="29779" r="16216" b="28130"/>
          <a:stretch/>
        </p:blipFill>
        <p:spPr bwMode="auto">
          <a:xfrm>
            <a:off x="2256654" y="4293096"/>
            <a:ext cx="4543378" cy="230425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23" name="Zaobljeni pravokutnik 22"/>
          <p:cNvSpPr/>
          <p:nvPr/>
        </p:nvSpPr>
        <p:spPr>
          <a:xfrm>
            <a:off x="2596503" y="5301208"/>
            <a:ext cx="2108424" cy="1035199"/>
          </a:xfrm>
          <a:prstGeom prst="roundRect">
            <a:avLst>
              <a:gd name="adj" fmla="val 9844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Rezervirano mjesto sadržaja 8" descr="1.png"/>
          <p:cNvPicPr>
            <a:picLocks noChangeAspect="1"/>
          </p:cNvPicPr>
          <p:nvPr/>
        </p:nvPicPr>
        <p:blipFill rotWithShape="1">
          <a:blip r:embed="rId4"/>
          <a:srcRect l="14639" r="62140" b="94343"/>
          <a:stretch/>
        </p:blipFill>
        <p:spPr bwMode="auto">
          <a:xfrm>
            <a:off x="274150" y="1733553"/>
            <a:ext cx="4521889" cy="6692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grafikonima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8879" y="1616193"/>
            <a:ext cx="5400600" cy="1192448"/>
          </a:xfrm>
        </p:spPr>
        <p:txBody>
          <a:bodyPr/>
          <a:lstStyle/>
          <a:p>
            <a:r>
              <a:rPr lang="hr-HR" dirty="0" smtClean="0"/>
              <a:t>Grafikone je moguće proizvoljno </a:t>
            </a:r>
            <a:r>
              <a:rPr lang="hr-HR" dirty="0"/>
              <a:t>oblikovati.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40</a:t>
            </a:fld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916832"/>
            <a:ext cx="2803847" cy="4197554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98" y="2855290"/>
            <a:ext cx="4974870" cy="35718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4" name="Zaobljeni pravokutnik 13"/>
          <p:cNvSpPr/>
          <p:nvPr/>
        </p:nvSpPr>
        <p:spPr>
          <a:xfrm>
            <a:off x="1417590" y="1916832"/>
            <a:ext cx="778145" cy="119244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CD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93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 s grafikonima</a:t>
            </a: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73908"/>
              </p:ext>
            </p:extLst>
          </p:nvPr>
        </p:nvGraphicFramePr>
        <p:xfrm>
          <a:off x="759768" y="2273531"/>
          <a:ext cx="7776864" cy="393504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77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128">
                <a:tc>
                  <a:txBody>
                    <a:bodyPr/>
                    <a:lstStyle/>
                    <a:p>
                      <a:pPr marL="173038" marR="0" lvl="1" indent="-15875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032">
                <a:tc>
                  <a:txBody>
                    <a:bodyPr/>
                    <a:lstStyle/>
                    <a:p>
                      <a:pPr marL="457200" marR="0" indent="-3714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Dodati novu stranicu 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str.6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4887">
                <a:tc>
                  <a:txBody>
                    <a:bodyPr/>
                    <a:lstStyle/>
                    <a:p>
                      <a:pPr marL="446088" indent="-360363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 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novu stranicu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umetnuti </a:t>
                      </a:r>
                    </a:p>
                    <a:p>
                      <a:pPr marL="446088" indent="0" algn="just">
                        <a:buFont typeface="Franklin Gothic Book" panose="020B0503020102020204" pitchFamily="34" charset="0"/>
                        <a:buNone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grafikon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koji prikazuje </a:t>
                      </a:r>
                    </a:p>
                    <a:p>
                      <a:pPr marL="446088" indent="0" algn="just">
                        <a:lnSpc>
                          <a:spcPct val="150000"/>
                        </a:lnSpc>
                        <a:buFont typeface="Franklin Gothic Book" panose="020B0503020102020204" pitchFamily="34" charset="0"/>
                        <a:buNone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podatke iz tablice. Mijenjati </a:t>
                      </a:r>
                    </a:p>
                    <a:p>
                      <a:pPr marL="446088" indent="0" algn="just">
                        <a:buFont typeface="Franklin Gothic Book" panose="020B0503020102020204" pitchFamily="34" charset="0"/>
                        <a:buNone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stil grafikona.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348"/>
          <a:stretch/>
        </p:blipFill>
        <p:spPr>
          <a:xfrm>
            <a:off x="5815136" y="2781006"/>
            <a:ext cx="2721496" cy="380509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14" y="284458"/>
            <a:ext cx="2890740" cy="24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Promjena </a:t>
            </a:r>
            <a:r>
              <a:rPr lang="hr-HR" dirty="0" err="1" smtClean="0"/>
              <a:t>poredka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8659688" cy="4525962"/>
          </a:xfrm>
        </p:spPr>
        <p:txBody>
          <a:bodyPr/>
          <a:lstStyle/>
          <a:p>
            <a:r>
              <a:rPr lang="hr-HR" spc="-100" dirty="0" smtClean="0"/>
              <a:t>Objektima je moguće mijenjati </a:t>
            </a:r>
            <a:r>
              <a:rPr lang="hr-HR" spc="-100" dirty="0"/>
              <a:t>poredak </a:t>
            </a:r>
            <a:r>
              <a:rPr lang="hr-HR" spc="-100" dirty="0" smtClean="0"/>
              <a:t>(</a:t>
            </a:r>
            <a:r>
              <a:rPr lang="hr-HR" b="1" i="1" spc="-100" dirty="0" smtClean="0"/>
              <a:t>Naprijed</a:t>
            </a:r>
            <a:r>
              <a:rPr lang="hr-HR" spc="-100" dirty="0" smtClean="0"/>
              <a:t>, </a:t>
            </a:r>
            <a:r>
              <a:rPr lang="hr-HR" b="1" i="1" spc="-100" dirty="0"/>
              <a:t>Natrag</a:t>
            </a:r>
            <a:r>
              <a:rPr lang="hr-HR" spc="-100" dirty="0" smtClean="0"/>
              <a:t>).</a:t>
            </a:r>
            <a:endParaRPr lang="hr-HR" spc="-10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42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92" y="2498358"/>
            <a:ext cx="5544616" cy="35817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Zaobljeni pravokutnik 6"/>
          <p:cNvSpPr/>
          <p:nvPr/>
        </p:nvSpPr>
        <p:spPr>
          <a:xfrm>
            <a:off x="4664588" y="2562677"/>
            <a:ext cx="1137122" cy="453792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779912" y="3140969"/>
            <a:ext cx="2088232" cy="819696"/>
          </a:xfrm>
          <a:prstGeom prst="wedgeRectCallout">
            <a:avLst>
              <a:gd name="adj1" fmla="val 21852"/>
              <a:gd name="adj2" fmla="val -64072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2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Promjena </a:t>
            </a:r>
            <a:r>
              <a:rPr lang="hr-HR" dirty="0" err="1"/>
              <a:t>poredka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82738"/>
              </p:ext>
            </p:extLst>
          </p:nvPr>
        </p:nvGraphicFramePr>
        <p:xfrm>
          <a:off x="473696" y="1443602"/>
          <a:ext cx="8136904" cy="338392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3276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011">
                <a:tc>
                  <a:txBody>
                    <a:bodyPr/>
                    <a:lstStyle/>
                    <a:p>
                      <a:pPr marL="457200" marR="0" indent="-2762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 stranici</a:t>
                      </a:r>
                      <a:r>
                        <a:rPr kumimoji="0" lang="hr-HR" sz="2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na kojoj su u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metnuti</a:t>
                      </a:r>
                      <a:r>
                        <a:rPr kumimoji="0" lang="hr-HR" sz="2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800" b="1" i="1" dirty="0" smtClean="0"/>
                        <a:t>ikone</a:t>
                      </a:r>
                      <a:r>
                        <a:rPr lang="hr-HR" sz="2800" dirty="0" smtClean="0"/>
                        <a:t>, </a:t>
                      </a:r>
                      <a:r>
                        <a:rPr lang="hr-HR" sz="2800" b="1" i="1" dirty="0" smtClean="0"/>
                        <a:t>crte, ilustracije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objektima promijeniti lokaciju, tako da </a:t>
                      </a:r>
                      <a:r>
                        <a:rPr kumimoji="0" lang="hr-HR" sz="2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jedan objekt prekriva dio drugog.</a:t>
                      </a:r>
                      <a:endParaRPr kumimoji="0" lang="hr-HR" sz="280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9049">
                <a:tc>
                  <a:txBody>
                    <a:bodyPr/>
                    <a:lstStyle/>
                    <a:p>
                      <a:pPr marL="446088" indent="-268288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Mijenjati poredak </a:t>
                      </a:r>
                    </a:p>
                    <a:p>
                      <a:pPr marL="446088" indent="0" algn="just">
                        <a:buFont typeface="Franklin Gothic Book" panose="020B0503020102020204" pitchFamily="34" charset="0"/>
                        <a:buNone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objekata naredbama </a:t>
                      </a:r>
                    </a:p>
                    <a:p>
                      <a:pPr marL="446088" indent="0" algn="just">
                        <a:buFont typeface="Franklin Gothic Book" panose="020B0503020102020204" pitchFamily="34" charset="0"/>
                        <a:buNone/>
                      </a:pPr>
                      <a:r>
                        <a:rPr lang="hr-HR" sz="2800" b="1" i="1" spc="-100" dirty="0" smtClean="0"/>
                        <a:t>Naprijed</a:t>
                      </a:r>
                      <a:r>
                        <a:rPr lang="hr-HR" sz="2800" spc="-100" dirty="0" smtClean="0"/>
                        <a:t>, </a:t>
                      </a:r>
                      <a:r>
                        <a:rPr lang="hr-HR" sz="2800" b="1" i="1" spc="-100" dirty="0" smtClean="0"/>
                        <a:t>Natrag</a:t>
                      </a:r>
                      <a:r>
                        <a:rPr kumimoji="0" lang="hr-HR" sz="2800" b="0" i="0" kern="1200" spc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hr-HR" sz="280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78" y="3424232"/>
            <a:ext cx="2197529" cy="32465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38" y="3416139"/>
            <a:ext cx="2139083" cy="3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64" y="1404252"/>
            <a:ext cx="3691424" cy="502921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Umetanje teksta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4771256" cy="4525962"/>
          </a:xfrm>
        </p:spPr>
        <p:txBody>
          <a:bodyPr/>
          <a:lstStyle/>
          <a:p>
            <a:r>
              <a:rPr lang="hr-HR" dirty="0"/>
              <a:t>Tekst </a:t>
            </a:r>
            <a:r>
              <a:rPr lang="hr-HR" dirty="0" smtClean="0"/>
              <a:t>se umeće za </a:t>
            </a:r>
            <a:r>
              <a:rPr lang="hr-HR" dirty="0"/>
              <a:t>to predviđenim alatom. </a:t>
            </a:r>
            <a:endParaRPr lang="hr-HR" dirty="0" smtClean="0"/>
          </a:p>
          <a:p>
            <a:pPr algn="just"/>
            <a:r>
              <a:rPr lang="hr-HR" dirty="0" smtClean="0"/>
              <a:t>Moguće </a:t>
            </a:r>
            <a:r>
              <a:rPr lang="hr-HR" dirty="0"/>
              <a:t>je odabrati tekst razine</a:t>
            </a:r>
            <a:r>
              <a:rPr lang="hr-HR" dirty="0" smtClean="0"/>
              <a:t>: </a:t>
            </a:r>
            <a:r>
              <a:rPr lang="hr-HR" b="1" i="1" dirty="0" smtClean="0"/>
              <a:t>naslova</a:t>
            </a:r>
            <a:r>
              <a:rPr lang="hr-HR" dirty="0"/>
              <a:t>, </a:t>
            </a:r>
            <a:r>
              <a:rPr lang="hr-HR" b="1" i="1" dirty="0"/>
              <a:t>podnaslova</a:t>
            </a:r>
            <a:r>
              <a:rPr lang="hr-HR" dirty="0"/>
              <a:t>, </a:t>
            </a:r>
            <a:r>
              <a:rPr lang="hr-HR" b="1" i="1" dirty="0" smtClean="0"/>
              <a:t>odlomka (tijelo)</a:t>
            </a:r>
            <a:r>
              <a:rPr lang="hr-HR" dirty="0" smtClean="0"/>
              <a:t>, </a:t>
            </a:r>
            <a:r>
              <a:rPr lang="hr-HR" dirty="0"/>
              <a:t>a moguće je </a:t>
            </a:r>
            <a:r>
              <a:rPr lang="hr-HR" dirty="0" smtClean="0"/>
              <a:t>umetnuti </a:t>
            </a:r>
            <a:r>
              <a:rPr lang="hr-HR" dirty="0"/>
              <a:t>i neki od </a:t>
            </a:r>
            <a:r>
              <a:rPr lang="hr-HR" b="1" i="1" dirty="0"/>
              <a:t>unaprijed dizajniranih tekstova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44</a:t>
            </a:fld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5286506" y="3144529"/>
            <a:ext cx="653646" cy="716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5940152" y="1700808"/>
            <a:ext cx="3024336" cy="216023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5940152" y="3861047"/>
            <a:ext cx="3024336" cy="257242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33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oblikovanje teksta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45</a:t>
            </a:fld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7" y="1562063"/>
            <a:ext cx="8496945" cy="1674501"/>
          </a:xfrm>
        </p:spPr>
        <p:txBody>
          <a:bodyPr/>
          <a:lstStyle/>
          <a:p>
            <a:pPr algn="just">
              <a:lnSpc>
                <a:spcPct val="110000"/>
              </a:lnSpc>
            </a:pPr>
            <a:r>
              <a:rPr lang="hr-HR" spc="-100" dirty="0" smtClean="0"/>
              <a:t>Umetnuti tekst </a:t>
            </a:r>
            <a:r>
              <a:rPr lang="hr-HR" b="1" i="1" spc="-100" dirty="0" smtClean="0"/>
              <a:t>oblikuje se</a:t>
            </a:r>
            <a:r>
              <a:rPr lang="hr-HR" spc="-100" dirty="0" smtClean="0"/>
              <a:t> </a:t>
            </a:r>
            <a:r>
              <a:rPr lang="hr-HR" spc="-100" dirty="0"/>
              <a:t>po označavanju </a:t>
            </a:r>
            <a:r>
              <a:rPr lang="hr-HR" spc="-100" dirty="0" smtClean="0"/>
              <a:t>istog. </a:t>
            </a:r>
            <a:endParaRPr lang="hr-HR" spc="-1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2" y="3442231"/>
            <a:ext cx="8540750" cy="23075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7" name="Zaobljeni pravokutnik 16"/>
          <p:cNvSpPr/>
          <p:nvPr/>
        </p:nvSpPr>
        <p:spPr>
          <a:xfrm>
            <a:off x="337563" y="3543182"/>
            <a:ext cx="5674598" cy="57384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Zaobljeni pravokutnik 18"/>
          <p:cNvSpPr/>
          <p:nvPr/>
        </p:nvSpPr>
        <p:spPr>
          <a:xfrm>
            <a:off x="275393" y="4522318"/>
            <a:ext cx="403846" cy="5407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1614212" y="5702240"/>
            <a:ext cx="6336704" cy="943510"/>
          </a:xfrm>
          <a:prstGeom prst="wedgeRectCallout">
            <a:avLst>
              <a:gd name="adj1" fmla="val -62401"/>
              <a:gd name="adj2" fmla="val -127351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Veličina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tekstnog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okvira može se prilagođavati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za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predviđenim hvataljkama.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763688" y="2538056"/>
            <a:ext cx="3672408" cy="574588"/>
          </a:xfrm>
          <a:prstGeom prst="wedgeRectCallout">
            <a:avLst>
              <a:gd name="adj1" fmla="val -18098"/>
              <a:gd name="adj2" fmla="val 15207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hr-HR" sz="2400" spc="-100" dirty="0" smtClean="0"/>
              <a:t>Font</a:t>
            </a:r>
            <a:r>
              <a:rPr lang="hr-HR" sz="2400" spc="-100" dirty="0"/>
              <a:t>, veličina, boja, stil (B, I</a:t>
            </a:r>
            <a:r>
              <a:rPr lang="hr-HR" sz="2400" spc="-100" dirty="0" smtClean="0"/>
              <a:t>).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aobljeni pravokutnik 11"/>
          <p:cNvSpPr/>
          <p:nvPr/>
        </p:nvSpPr>
        <p:spPr>
          <a:xfrm>
            <a:off x="7236296" y="3540642"/>
            <a:ext cx="615096" cy="58545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7950916" y="3528691"/>
            <a:ext cx="927396" cy="59740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7092280" y="4595998"/>
            <a:ext cx="1786032" cy="909967"/>
          </a:xfrm>
          <a:prstGeom prst="wedgeRectCallout">
            <a:avLst>
              <a:gd name="adj1" fmla="val -26044"/>
              <a:gd name="adj2" fmla="val -114498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r-HR" sz="2400" spc="-100" dirty="0" smtClean="0"/>
              <a:t>Stvaranje liste - Popis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658731" y="2633511"/>
            <a:ext cx="1188134" cy="533150"/>
          </a:xfrm>
          <a:prstGeom prst="wedgeRectCallout">
            <a:avLst>
              <a:gd name="adj1" fmla="val 15455"/>
              <a:gd name="adj2" fmla="val 129913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hr-HR" sz="2400" spc="-100" dirty="0" smtClean="0"/>
              <a:t>Prored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aobljeni pravokutnik 19"/>
          <p:cNvSpPr/>
          <p:nvPr/>
        </p:nvSpPr>
        <p:spPr>
          <a:xfrm>
            <a:off x="6621199" y="3540643"/>
            <a:ext cx="615096" cy="57638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Zaobljeni pravokutnik 20"/>
          <p:cNvSpPr/>
          <p:nvPr/>
        </p:nvSpPr>
        <p:spPr>
          <a:xfrm>
            <a:off x="6011830" y="3530674"/>
            <a:ext cx="615096" cy="57638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5868144" y="4382630"/>
            <a:ext cx="1045301" cy="934828"/>
          </a:xfrm>
          <a:prstGeom prst="wedgeRectCallout">
            <a:avLst>
              <a:gd name="adj1" fmla="val 40884"/>
              <a:gd name="adj2" fmla="val -95289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hr-HR" sz="2400" spc="-100" dirty="0" smtClean="0"/>
              <a:t>Velika slova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5564841" y="2185021"/>
            <a:ext cx="1794740" cy="533150"/>
          </a:xfrm>
          <a:prstGeom prst="wedgeRectCallout">
            <a:avLst>
              <a:gd name="adj1" fmla="val -15006"/>
              <a:gd name="adj2" fmla="val 231621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hr-HR" sz="2400" spc="-100" dirty="0" smtClean="0"/>
              <a:t>Poravnanje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tekstom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850710"/>
              </p:ext>
            </p:extLst>
          </p:nvPr>
        </p:nvGraphicFramePr>
        <p:xfrm>
          <a:off x="395536" y="1961196"/>
          <a:ext cx="4464496" cy="348402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4451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632">
                <a:tc>
                  <a:txBody>
                    <a:bodyPr/>
                    <a:lstStyle/>
                    <a:p>
                      <a:pPr marL="446088" indent="-360363" algn="l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Umetnuti novu stranicu 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str.7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3945">
                <a:tc>
                  <a:txBody>
                    <a:bodyPr/>
                    <a:lstStyle/>
                    <a:p>
                      <a:pPr marL="446088" indent="-360363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Unijeti tekstove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 formi naslova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podnaslova i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tri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odlomka</a:t>
                      </a:r>
                      <a:r>
                        <a:rPr kumimoji="0" lang="hr-HR" sz="2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(tijelo) kako pokazuje primjer.</a:t>
                      </a:r>
                      <a:endParaRPr kumimoji="0" lang="hr-HR" sz="280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Grupa 4"/>
          <p:cNvGrpSpPr/>
          <p:nvPr/>
        </p:nvGrpSpPr>
        <p:grpSpPr>
          <a:xfrm>
            <a:off x="4971205" y="1196752"/>
            <a:ext cx="4002665" cy="5182324"/>
            <a:chOff x="4971205" y="1196752"/>
            <a:chExt cx="4002665" cy="5182324"/>
          </a:xfrm>
        </p:grpSpPr>
        <p:pic>
          <p:nvPicPr>
            <p:cNvPr id="2" name="Slika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206" y="1196752"/>
              <a:ext cx="3991532" cy="5182324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0" t="9074" r="6968"/>
            <a:stretch/>
          </p:blipFill>
          <p:spPr bwMode="auto">
            <a:xfrm>
              <a:off x="4971205" y="3356992"/>
              <a:ext cx="4002665" cy="3000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9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tekstom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495482"/>
              </p:ext>
            </p:extLst>
          </p:nvPr>
        </p:nvGraphicFramePr>
        <p:xfrm>
          <a:off x="323528" y="1844824"/>
          <a:ext cx="8280920" cy="408213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778">
                <a:tc>
                  <a:txBody>
                    <a:bodyPr/>
                    <a:lstStyle/>
                    <a:p>
                      <a:pPr marL="635000" indent="-457200" algn="just">
                        <a:spcAft>
                          <a:spcPts val="1800"/>
                        </a:spcAft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Isprobati promjenu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fonta, veličine, stila, boje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(isprobati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kopiranje koda boje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635000" indent="-457200" algn="just">
                        <a:spcAft>
                          <a:spcPts val="1800"/>
                        </a:spcAft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 zadanom dijelu teksta slova načiniti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velikim tiskanima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oblikovati li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stu.</a:t>
                      </a:r>
                    </a:p>
                    <a:p>
                      <a:pPr marL="635000" indent="-457200" algn="just">
                        <a:spcAft>
                          <a:spcPts val="1800"/>
                        </a:spcAft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Promijeniti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dimenzije tekstnim okvirima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711200" indent="0" algn="just">
                        <a:spcAft>
                          <a:spcPts val="1800"/>
                        </a:spcAft>
                        <a:buFont typeface="Franklin Gothic Book" panose="020B0503020102020204" pitchFamily="34" charset="0"/>
                        <a:buNone/>
                        <a:tabLst>
                          <a:tab pos="711200" algn="l"/>
                        </a:tabLst>
                      </a:pP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(Upute se nalaze na sljedećem slajdu)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49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48</a:t>
            </a:fld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69" y="2708920"/>
            <a:ext cx="3972054" cy="2592288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sp>
        <p:nvSpPr>
          <p:cNvPr id="10" name="Zaobljeni pravokutnik 9"/>
          <p:cNvSpPr/>
          <p:nvPr/>
        </p:nvSpPr>
        <p:spPr>
          <a:xfrm>
            <a:off x="5088676" y="2692457"/>
            <a:ext cx="1211516" cy="520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8331180" y="1099198"/>
            <a:ext cx="489292" cy="520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Zaobljeni pravokutnik 12"/>
          <p:cNvSpPr/>
          <p:nvPr/>
        </p:nvSpPr>
        <p:spPr>
          <a:xfrm>
            <a:off x="8085357" y="2692456"/>
            <a:ext cx="476550" cy="520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8569455" y="2675992"/>
            <a:ext cx="476550" cy="520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Zaobljeni pravokutnik 15"/>
          <p:cNvSpPr/>
          <p:nvPr/>
        </p:nvSpPr>
        <p:spPr>
          <a:xfrm>
            <a:off x="7605033" y="2692456"/>
            <a:ext cx="476550" cy="520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Zaobljeni pravokutnik 17"/>
          <p:cNvSpPr/>
          <p:nvPr/>
        </p:nvSpPr>
        <p:spPr>
          <a:xfrm>
            <a:off x="4739466" y="197549"/>
            <a:ext cx="489292" cy="52051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Zaobljeni pravokutnik 19"/>
          <p:cNvSpPr/>
          <p:nvPr/>
        </p:nvSpPr>
        <p:spPr>
          <a:xfrm>
            <a:off x="2987823" y="4125433"/>
            <a:ext cx="1913051" cy="527703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8" y="4917798"/>
            <a:ext cx="6301147" cy="1305643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sp>
        <p:nvSpPr>
          <p:cNvPr id="22" name="Zaobljeni pravokutnik 21"/>
          <p:cNvSpPr/>
          <p:nvPr/>
        </p:nvSpPr>
        <p:spPr>
          <a:xfrm>
            <a:off x="351978" y="4941169"/>
            <a:ext cx="1555726" cy="43204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Zaobljeni pravokutnik 22"/>
          <p:cNvSpPr/>
          <p:nvPr/>
        </p:nvSpPr>
        <p:spPr>
          <a:xfrm>
            <a:off x="2557578" y="4941169"/>
            <a:ext cx="934302" cy="43204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791" y="4229257"/>
            <a:ext cx="828675" cy="285750"/>
          </a:xfrm>
          <a:prstGeom prst="rect">
            <a:avLst/>
          </a:prstGeom>
        </p:spPr>
      </p:pic>
      <p:grpSp>
        <p:nvGrpSpPr>
          <p:cNvPr id="27" name="Grupa 26"/>
          <p:cNvGrpSpPr/>
          <p:nvPr/>
        </p:nvGrpSpPr>
        <p:grpSpPr>
          <a:xfrm>
            <a:off x="214282" y="188640"/>
            <a:ext cx="5181942" cy="1512168"/>
            <a:chOff x="214282" y="188640"/>
            <a:chExt cx="5181942" cy="1512168"/>
          </a:xfrm>
        </p:grpSpPr>
        <p:grpSp>
          <p:nvGrpSpPr>
            <p:cNvPr id="26" name="Grupa 25"/>
            <p:cNvGrpSpPr/>
            <p:nvPr/>
          </p:nvGrpSpPr>
          <p:grpSpPr>
            <a:xfrm>
              <a:off x="214282" y="188640"/>
              <a:ext cx="5181942" cy="1512168"/>
              <a:chOff x="214282" y="188640"/>
              <a:chExt cx="5181942" cy="1512168"/>
            </a:xfrm>
          </p:grpSpPr>
          <p:pic>
            <p:nvPicPr>
              <p:cNvPr id="6" name="Slika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282" y="188640"/>
                <a:ext cx="5181942" cy="1512168"/>
              </a:xfrm>
              <a:prstGeom prst="rect">
                <a:avLst/>
              </a:prstGeom>
              <a:ln w="76200">
                <a:solidFill>
                  <a:schemeClr val="bg2"/>
                </a:solidFill>
              </a:ln>
            </p:spPr>
          </p:pic>
          <p:pic>
            <p:nvPicPr>
              <p:cNvPr id="2" name="Slika 1"/>
              <p:cNvPicPr>
                <a:picLocks noChangeAspect="1"/>
              </p:cNvPicPr>
              <p:nvPr/>
            </p:nvPicPr>
            <p:blipFill rotWithShape="1">
              <a:blip r:embed="rId6"/>
              <a:srcRect t="12458" b="23197"/>
              <a:stretch/>
            </p:blipFill>
            <p:spPr>
              <a:xfrm>
                <a:off x="277287" y="199269"/>
                <a:ext cx="4324402" cy="576064"/>
              </a:xfrm>
              <a:prstGeom prst="rect">
                <a:avLst/>
              </a:prstGeom>
            </p:spPr>
          </p:pic>
        </p:grpSp>
        <p:sp>
          <p:nvSpPr>
            <p:cNvPr id="17" name="Zaobljeni pravokutnik 16"/>
            <p:cNvSpPr/>
            <p:nvPr/>
          </p:nvSpPr>
          <p:spPr>
            <a:xfrm>
              <a:off x="214282" y="204159"/>
              <a:ext cx="4324402" cy="611630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301247" y="2011708"/>
            <a:ext cx="4686593" cy="2664296"/>
            <a:chOff x="301247" y="2011708"/>
            <a:chExt cx="4686593" cy="2664296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47" y="2011708"/>
              <a:ext cx="4686593" cy="2664296"/>
            </a:xfrm>
            <a:prstGeom prst="rect">
              <a:avLst/>
            </a:prstGeom>
            <a:ln w="76200">
              <a:solidFill>
                <a:schemeClr val="bg2"/>
              </a:solidFill>
            </a:ln>
          </p:spPr>
        </p:pic>
        <p:pic>
          <p:nvPicPr>
            <p:cNvPr id="28" name="Slika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4849" y="2104832"/>
              <a:ext cx="1179387" cy="529212"/>
            </a:xfrm>
            <a:prstGeom prst="rect">
              <a:avLst/>
            </a:prstGeom>
          </p:spPr>
        </p:pic>
      </p:grpSp>
      <p:grpSp>
        <p:nvGrpSpPr>
          <p:cNvPr id="25" name="Grupa 24"/>
          <p:cNvGrpSpPr/>
          <p:nvPr/>
        </p:nvGrpSpPr>
        <p:grpSpPr>
          <a:xfrm>
            <a:off x="4204599" y="995283"/>
            <a:ext cx="4867907" cy="1527240"/>
            <a:chOff x="4204599" y="995283"/>
            <a:chExt cx="4867907" cy="1527240"/>
          </a:xfrm>
        </p:grpSpPr>
        <p:grpSp>
          <p:nvGrpSpPr>
            <p:cNvPr id="24" name="Grupa 23"/>
            <p:cNvGrpSpPr/>
            <p:nvPr/>
          </p:nvGrpSpPr>
          <p:grpSpPr>
            <a:xfrm>
              <a:off x="4204599" y="1002186"/>
              <a:ext cx="4867907" cy="1520337"/>
              <a:chOff x="4204599" y="1002186"/>
              <a:chExt cx="4867907" cy="1520337"/>
            </a:xfrm>
          </p:grpSpPr>
          <p:pic>
            <p:nvPicPr>
              <p:cNvPr id="7" name="Slika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7970" y="1002186"/>
                <a:ext cx="4824536" cy="1520337"/>
              </a:xfrm>
              <a:prstGeom prst="rect">
                <a:avLst/>
              </a:prstGeom>
              <a:ln w="76200">
                <a:solidFill>
                  <a:schemeClr val="bg2"/>
                </a:solidFill>
              </a:ln>
            </p:spPr>
          </p:pic>
          <p:pic>
            <p:nvPicPr>
              <p:cNvPr id="12" name="Slika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4599" y="1009164"/>
                <a:ext cx="3876984" cy="571029"/>
              </a:xfrm>
              <a:prstGeom prst="rect">
                <a:avLst/>
              </a:prstGeom>
            </p:spPr>
          </p:pic>
        </p:grpSp>
        <p:sp>
          <p:nvSpPr>
            <p:cNvPr id="15" name="Zaobljeni pravokutnik 14"/>
            <p:cNvSpPr/>
            <p:nvPr/>
          </p:nvSpPr>
          <p:spPr>
            <a:xfrm>
              <a:off x="4255980" y="995283"/>
              <a:ext cx="3833613" cy="548372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19" name="Zaobljeni pravokutnik 18"/>
          <p:cNvSpPr/>
          <p:nvPr/>
        </p:nvSpPr>
        <p:spPr>
          <a:xfrm>
            <a:off x="357934" y="2050949"/>
            <a:ext cx="3133946" cy="56164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Zaobljeni pravokutnik 30"/>
          <p:cNvSpPr/>
          <p:nvPr/>
        </p:nvSpPr>
        <p:spPr>
          <a:xfrm>
            <a:off x="2759260" y="3789071"/>
            <a:ext cx="2228580" cy="886932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2" name="Slika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0200" y="2788613"/>
            <a:ext cx="333375" cy="295275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7624" y="4986904"/>
            <a:ext cx="436353" cy="32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49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3"/>
          <a:stretch/>
        </p:blipFill>
        <p:spPr>
          <a:xfrm>
            <a:off x="2339752" y="292905"/>
            <a:ext cx="4392488" cy="61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5</a:t>
            </a:fld>
            <a:endParaRPr lang="hr-HR"/>
          </a:p>
        </p:txBody>
      </p:sp>
      <p:sp>
        <p:nvSpPr>
          <p:cNvPr id="16" name="TekstniOkvir 15"/>
          <p:cNvSpPr txBox="1"/>
          <p:nvPr/>
        </p:nvSpPr>
        <p:spPr>
          <a:xfrm>
            <a:off x="6812385" y="1105122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3</a:t>
            </a:r>
            <a:endParaRPr lang="hr-HR" sz="3600" b="1" dirty="0">
              <a:solidFill>
                <a:srgbClr val="CC0000"/>
              </a:solidFill>
            </a:endParaRPr>
          </a:p>
        </p:txBody>
      </p:sp>
      <p:pic>
        <p:nvPicPr>
          <p:cNvPr id="20" name="Rezervirano mjesto sadržaja 5"/>
          <p:cNvPicPr>
            <a:picLocks noGrp="1"/>
          </p:cNvPicPr>
          <p:nvPr>
            <p:ph idx="1"/>
          </p:nvPr>
        </p:nvPicPr>
        <p:blipFill rotWithShape="1">
          <a:blip r:embed="rId2"/>
          <a:srcRect l="18516" t="19326" r="19021" b="15381"/>
          <a:stretch/>
        </p:blipFill>
        <p:spPr>
          <a:xfrm>
            <a:off x="445397" y="350102"/>
            <a:ext cx="3245744" cy="280270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1" name="Rezervirano mjesto sadržaja 7"/>
          <p:cNvPicPr>
            <a:picLocks/>
          </p:cNvPicPr>
          <p:nvPr/>
        </p:nvPicPr>
        <p:blipFill rotWithShape="1">
          <a:blip r:embed="rId3"/>
          <a:srcRect l="3915" t="14473" r="2988" b="20391"/>
          <a:stretch/>
        </p:blipFill>
        <p:spPr bwMode="auto">
          <a:xfrm>
            <a:off x="3193723" y="496342"/>
            <a:ext cx="5414135" cy="311369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3" name="Rezervirano mjesto sadržaja 5"/>
          <p:cNvPicPr>
            <a:picLocks/>
          </p:cNvPicPr>
          <p:nvPr/>
        </p:nvPicPr>
        <p:blipFill rotWithShape="1">
          <a:blip r:embed="rId4"/>
          <a:srcRect l="1560" t="10535" r="2111" b="11722"/>
          <a:stretch/>
        </p:blipFill>
        <p:spPr bwMode="auto">
          <a:xfrm>
            <a:off x="4259255" y="3765289"/>
            <a:ext cx="4384124" cy="272652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0" name="Zaobljeni pravokutnik 9"/>
          <p:cNvSpPr/>
          <p:nvPr/>
        </p:nvSpPr>
        <p:spPr>
          <a:xfrm>
            <a:off x="611560" y="729472"/>
            <a:ext cx="1621001" cy="2151401"/>
          </a:xfrm>
          <a:prstGeom prst="roundRect">
            <a:avLst>
              <a:gd name="adj" fmla="val 9844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kstniOkvir 17"/>
          <p:cNvSpPr txBox="1"/>
          <p:nvPr/>
        </p:nvSpPr>
        <p:spPr>
          <a:xfrm>
            <a:off x="1691680" y="1406860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1</a:t>
            </a:r>
            <a:endParaRPr lang="hr-HR" sz="3600" b="1" dirty="0">
              <a:solidFill>
                <a:srgbClr val="CC0000"/>
              </a:solidFill>
            </a:endParaRPr>
          </a:p>
        </p:txBody>
      </p:sp>
      <p:sp>
        <p:nvSpPr>
          <p:cNvPr id="11" name="Zaobljeni pravokutnik 10"/>
          <p:cNvSpPr/>
          <p:nvPr/>
        </p:nvSpPr>
        <p:spPr>
          <a:xfrm>
            <a:off x="6702646" y="2995211"/>
            <a:ext cx="1776336" cy="306129"/>
          </a:xfrm>
          <a:prstGeom prst="roundRect">
            <a:avLst>
              <a:gd name="adj" fmla="val 9844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kstniOkvir 14"/>
          <p:cNvSpPr txBox="1"/>
          <p:nvPr/>
        </p:nvSpPr>
        <p:spPr>
          <a:xfrm>
            <a:off x="8023468" y="2369184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2</a:t>
            </a:r>
            <a:endParaRPr lang="hr-HR" sz="3600" b="1" dirty="0">
              <a:solidFill>
                <a:srgbClr val="CC0000"/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583113" y="3351922"/>
            <a:ext cx="3488899" cy="2818202"/>
            <a:chOff x="655756" y="3301340"/>
            <a:chExt cx="3488899" cy="2818202"/>
          </a:xfrm>
        </p:grpSpPr>
        <p:pic>
          <p:nvPicPr>
            <p:cNvPr id="22" name="Rezervirano mjesto sadržaja 7"/>
            <p:cNvPicPr>
              <a:picLocks/>
            </p:cNvPicPr>
            <p:nvPr/>
          </p:nvPicPr>
          <p:blipFill rotWithShape="1">
            <a:blip r:embed="rId5"/>
            <a:srcRect l="16403" t="19389" r="16619" b="14111"/>
            <a:stretch/>
          </p:blipFill>
          <p:spPr bwMode="auto">
            <a:xfrm>
              <a:off x="655756" y="3301340"/>
              <a:ext cx="3488899" cy="2711201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  <p:sp>
          <p:nvSpPr>
            <p:cNvPr id="12" name="Zaobljeni pravokutnik 11"/>
            <p:cNvSpPr/>
            <p:nvPr/>
          </p:nvSpPr>
          <p:spPr>
            <a:xfrm>
              <a:off x="1792839" y="5643217"/>
              <a:ext cx="1152242" cy="306321"/>
            </a:xfrm>
            <a:prstGeom prst="roundRect">
              <a:avLst>
                <a:gd name="adj" fmla="val 9844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kstniOkvir 13"/>
            <p:cNvSpPr txBox="1"/>
            <p:nvPr/>
          </p:nvSpPr>
          <p:spPr>
            <a:xfrm>
              <a:off x="3006088" y="5473211"/>
              <a:ext cx="375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600" b="1" dirty="0" smtClean="0">
                  <a:solidFill>
                    <a:srgbClr val="CC0000"/>
                  </a:solidFill>
                </a:rPr>
                <a:t>3</a:t>
              </a:r>
              <a:endParaRPr lang="hr-HR" sz="3600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24" name="Zaobljeni pravokutnik 23"/>
          <p:cNvSpPr/>
          <p:nvPr/>
        </p:nvSpPr>
        <p:spPr>
          <a:xfrm>
            <a:off x="5900791" y="6279274"/>
            <a:ext cx="1129401" cy="216529"/>
          </a:xfrm>
          <a:prstGeom prst="roundRect">
            <a:avLst>
              <a:gd name="adj" fmla="val 9844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kstniOkvir 16"/>
          <p:cNvSpPr txBox="1"/>
          <p:nvPr/>
        </p:nvSpPr>
        <p:spPr>
          <a:xfrm>
            <a:off x="7030192" y="5956108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4</a:t>
            </a:r>
            <a:endParaRPr lang="hr-HR" sz="36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prored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8443664" cy="4525962"/>
          </a:xfrm>
        </p:spPr>
        <p:txBody>
          <a:bodyPr/>
          <a:lstStyle/>
          <a:p>
            <a:pPr algn="just"/>
            <a:r>
              <a:rPr lang="hr-HR" dirty="0" smtClean="0"/>
              <a:t>Alatom </a:t>
            </a:r>
            <a:r>
              <a:rPr lang="hr-HR" b="1" i="1" dirty="0" smtClean="0"/>
              <a:t>Prored  </a:t>
            </a:r>
            <a:r>
              <a:rPr lang="hr-HR" dirty="0" smtClean="0"/>
              <a:t>moguće je mijenjati razmak između znakova i visinu linije teksta (</a:t>
            </a:r>
            <a:r>
              <a:rPr lang="hr-HR" b="1" i="1" dirty="0" smtClean="0"/>
              <a:t>Razmak između slova</a:t>
            </a:r>
            <a:r>
              <a:rPr lang="hr-HR" i="1" dirty="0" smtClean="0"/>
              <a:t>, </a:t>
            </a:r>
            <a:r>
              <a:rPr lang="hr-HR" b="1" i="1" dirty="0" smtClean="0"/>
              <a:t>Visina retka</a:t>
            </a:r>
            <a:r>
              <a:rPr lang="hr-HR" dirty="0" smtClean="0"/>
              <a:t>).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50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88" y="3436285"/>
            <a:ext cx="5904656" cy="30375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Zaobljeni pravokutnik 6"/>
          <p:cNvSpPr/>
          <p:nvPr/>
        </p:nvSpPr>
        <p:spPr>
          <a:xfrm>
            <a:off x="6660232" y="3573016"/>
            <a:ext cx="864097" cy="43204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02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05837"/>
              </p:ext>
            </p:extLst>
          </p:nvPr>
        </p:nvGraphicFramePr>
        <p:xfrm>
          <a:off x="539552" y="4287160"/>
          <a:ext cx="8201018" cy="14697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1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6179">
                <a:tc>
                  <a:txBody>
                    <a:bodyPr/>
                    <a:lstStyle/>
                    <a:p>
                      <a:pPr marL="173038" marR="0" lvl="1" indent="-15875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9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81">
                <a:tc>
                  <a:txBody>
                    <a:bodyPr/>
                    <a:lstStyle/>
                    <a:p>
                      <a:pPr marL="457200" indent="-276225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Isprobati mogućnosti 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alata </a:t>
                      </a:r>
                      <a:r>
                        <a:rPr lang="hr-HR" sz="2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Prored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kako pokazuje primjer.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upa 1"/>
          <p:cNvGrpSpPr/>
          <p:nvPr/>
        </p:nvGrpSpPr>
        <p:grpSpPr>
          <a:xfrm>
            <a:off x="214147" y="771769"/>
            <a:ext cx="8596064" cy="3334892"/>
            <a:chOff x="214147" y="771769"/>
            <a:chExt cx="8596064" cy="3334892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173" y="866301"/>
              <a:ext cx="4028038" cy="2614811"/>
            </a:xfrm>
            <a:prstGeom prst="rect">
              <a:avLst/>
            </a:prstGeom>
            <a:ln w="76200">
              <a:solidFill>
                <a:schemeClr val="bg2"/>
              </a:solidFill>
            </a:ln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7" y="771769"/>
              <a:ext cx="4616919" cy="3334892"/>
            </a:xfrm>
            <a:prstGeom prst="rect">
              <a:avLst/>
            </a:prstGeom>
            <a:ln w="76200">
              <a:solidFill>
                <a:schemeClr val="bg2"/>
              </a:solidFill>
            </a:ln>
          </p:spPr>
        </p:pic>
        <p:sp>
          <p:nvSpPr>
            <p:cNvPr id="11" name="Zaobljeni pravokutnik 10"/>
            <p:cNvSpPr/>
            <p:nvPr/>
          </p:nvSpPr>
          <p:spPr>
            <a:xfrm>
              <a:off x="8130776" y="905420"/>
              <a:ext cx="580315" cy="392929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Zaobljeni pravokutnik 11"/>
            <p:cNvSpPr/>
            <p:nvPr/>
          </p:nvSpPr>
          <p:spPr>
            <a:xfrm>
              <a:off x="5038683" y="1442365"/>
              <a:ext cx="3771528" cy="576064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Zaobljeni pravokutnik 12"/>
            <p:cNvSpPr/>
            <p:nvPr/>
          </p:nvSpPr>
          <p:spPr>
            <a:xfrm>
              <a:off x="358163" y="1351269"/>
              <a:ext cx="4424010" cy="576064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30902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589351"/>
              </p:ext>
            </p:extLst>
          </p:nvPr>
        </p:nvGraphicFramePr>
        <p:xfrm>
          <a:off x="539552" y="836712"/>
          <a:ext cx="8201018" cy="475201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1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37">
                <a:tc>
                  <a:txBody>
                    <a:bodyPr/>
                    <a:lstStyle/>
                    <a:p>
                      <a:pPr marL="173038" marR="0" lvl="1" indent="-15875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9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8151">
                <a:tc>
                  <a:txBody>
                    <a:bodyPr/>
                    <a:lstStyle/>
                    <a:p>
                      <a:pPr marL="457200" indent="-276225" algn="just">
                        <a:spcBef>
                          <a:spcPts val="1200"/>
                        </a:spcBef>
                        <a:buFont typeface="Franklin Gothic Book" panose="020B0503020102020204" pitchFamily="34" charset="0"/>
                        <a:buChar char="*"/>
                      </a:pPr>
                      <a:endParaRPr kumimoji="0" lang="hr-HR" sz="1000" b="0" i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276225" algn="just">
                        <a:spcBef>
                          <a:spcPts val="1200"/>
                        </a:spcBef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Uporabom tražilice pronaći sliku Karlovca podesnu</a:t>
                      </a:r>
                      <a:r>
                        <a:rPr kumimoji="0" lang="hr-HR" sz="2800" b="0" i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da bude podloga stranici. Posebnu pažnju treba obratiti na autorska prava i intelektualno vlasništvo (filtracija po kriteriju </a:t>
                      </a:r>
                      <a:r>
                        <a:rPr kumimoji="0" lang="hr-HR" sz="2800" b="0" i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Prava korištenja</a:t>
                      </a:r>
                      <a:r>
                        <a:rPr kumimoji="0" lang="hr-HR" sz="2800" b="0" i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  <a:endParaRPr kumimoji="0" lang="hr-HR" sz="2800" b="0" i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276225" algn="just">
                        <a:spcBef>
                          <a:spcPts val="1200"/>
                        </a:spcBef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Pronađenu sliku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prebaciti na </a:t>
                      </a:r>
                      <a:r>
                        <a:rPr kumimoji="0" lang="hr-HR" sz="2800" i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Canva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poslužitelj. Postaviti je kao podlogu tekstu. Podesiti prozirnost da tekst bude lako čitljiv.</a:t>
                      </a:r>
                    </a:p>
                    <a:p>
                      <a:pPr marL="180975" indent="0" algn="just">
                        <a:spcBef>
                          <a:spcPts val="1200"/>
                        </a:spcBef>
                        <a:buFont typeface="Franklin Gothic Book" panose="020B0503020102020204" pitchFamily="34" charset="0"/>
                        <a:buNone/>
                      </a:pPr>
                      <a:endParaRPr lang="hr-HR" sz="12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5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53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676" cy="61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unaprijed dizajnirani tekst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12812" y="1457226"/>
            <a:ext cx="3683124" cy="4525962"/>
          </a:xfrm>
        </p:spPr>
        <p:txBody>
          <a:bodyPr/>
          <a:lstStyle/>
          <a:p>
            <a:pPr algn="just"/>
            <a:r>
              <a:rPr lang="hr-HR" dirty="0" smtClean="0"/>
              <a:t>Moguće je umetnuti </a:t>
            </a:r>
            <a:r>
              <a:rPr lang="hr-HR" b="1" i="1" dirty="0" smtClean="0"/>
              <a:t>unaprijed dizajnirani tekst</a:t>
            </a:r>
            <a:r>
              <a:rPr lang="hr-HR" dirty="0" smtClean="0"/>
              <a:t>, a potom mu promijeniti </a:t>
            </a:r>
            <a:r>
              <a:rPr lang="hr-HR" b="1" i="1" dirty="0" smtClean="0"/>
              <a:t>sadržaj</a:t>
            </a:r>
            <a:r>
              <a:rPr lang="hr-HR" dirty="0" smtClean="0"/>
              <a:t>, </a:t>
            </a:r>
            <a:r>
              <a:rPr lang="hr-HR" b="1" i="1" dirty="0" smtClean="0"/>
              <a:t>podesiti boju teksta i/ili podloge</a:t>
            </a:r>
            <a:r>
              <a:rPr lang="hr-HR" dirty="0" smtClean="0"/>
              <a:t>, tekstu mijenjati </a:t>
            </a:r>
            <a:r>
              <a:rPr lang="hr-HR" b="1" i="1" dirty="0" smtClean="0"/>
              <a:t>veličinu</a:t>
            </a:r>
            <a:r>
              <a:rPr lang="hr-HR" dirty="0" smtClean="0"/>
              <a:t>, podesiti </a:t>
            </a:r>
            <a:r>
              <a:rPr lang="hr-HR" b="1" i="1" dirty="0" smtClean="0"/>
              <a:t>prozirnost</a:t>
            </a:r>
            <a:r>
              <a:rPr lang="hr-HR" dirty="0" smtClean="0"/>
              <a:t>. 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54</a:t>
            </a:fld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42" y="1700808"/>
            <a:ext cx="4426397" cy="41117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Zaobljeni pravokutnik 8"/>
          <p:cNvSpPr/>
          <p:nvPr/>
        </p:nvSpPr>
        <p:spPr>
          <a:xfrm>
            <a:off x="4232342" y="1691382"/>
            <a:ext cx="4426397" cy="441474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69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tekstom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99140"/>
              </p:ext>
            </p:extLst>
          </p:nvPr>
        </p:nvGraphicFramePr>
        <p:xfrm>
          <a:off x="304800" y="1412375"/>
          <a:ext cx="8208912" cy="494765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53">
                <a:tc>
                  <a:txBody>
                    <a:bodyPr/>
                    <a:lstStyle/>
                    <a:p>
                      <a:pPr marL="446088" indent="-360363" algn="l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Umetnuti novu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stranicu</a:t>
                      </a:r>
                      <a:b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</a:b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str.8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 Na nju 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umetnuti </a:t>
                      </a:r>
                      <a:b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sliku iz skupine </a:t>
                      </a:r>
                    </a:p>
                    <a:p>
                      <a:pPr marL="446088" indent="0" algn="l">
                        <a:spcBef>
                          <a:spcPts val="1200"/>
                        </a:spcBef>
                        <a:buFont typeface="Franklin Gothic Book" panose="020B0503020102020204" pitchFamily="34" charset="0"/>
                        <a:buNone/>
                      </a:pP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Besplatne fotografije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b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2800" spc="-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Preko slike umetnuti unaprijed dizajnirani tekst.</a:t>
                      </a:r>
                      <a:endParaRPr lang="hr-HR" sz="2800" b="1" i="1" spc="-1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4978">
                <a:tc>
                  <a:txBody>
                    <a:bodyPr/>
                    <a:lstStyle/>
                    <a:p>
                      <a:pPr marL="457200" indent="-371475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Promijeniti sadržaj općenitog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teksta, pa i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sprobati mogućnost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oblikovanja teksta i podloge.</a:t>
                      </a:r>
                      <a:endParaRPr lang="hr-HR" sz="2800" b="0" i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734">
                <a:tc>
                  <a:txBody>
                    <a:bodyPr/>
                    <a:lstStyle/>
                    <a:p>
                      <a:pPr marL="457200" indent="-371475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Isprobati mogućnost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zadavanja prozirnosti teksta.</a:t>
                      </a:r>
                      <a:endParaRPr lang="hr-HR" sz="2800" b="0" i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6029"/>
            <a:ext cx="4558262" cy="38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539552" y="2395736"/>
            <a:ext cx="8167400" cy="914400"/>
          </a:xfrm>
        </p:spPr>
        <p:txBody>
          <a:bodyPr/>
          <a:lstStyle/>
          <a:p>
            <a:r>
              <a:rPr lang="hr-HR" sz="4400" dirty="0" smtClean="0"/>
              <a:t> </a:t>
            </a:r>
            <a:r>
              <a:rPr lang="hr-HR" sz="5400" dirty="0" smtClean="0"/>
              <a:t>Grafički dizajn – četvrti dio</a:t>
            </a:r>
          </a:p>
        </p:txBody>
      </p:sp>
      <p:pic>
        <p:nvPicPr>
          <p:cNvPr id="6" name="Slika 5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1" y="721814"/>
            <a:ext cx="2574618" cy="157848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95" y="5733256"/>
            <a:ext cx="2043871" cy="720000"/>
          </a:xfrm>
          <a:prstGeom prst="rect">
            <a:avLst/>
          </a:prstGeom>
        </p:spPr>
      </p:pic>
      <p:sp>
        <p:nvSpPr>
          <p:cNvPr id="7" name="Podnaslov 4"/>
          <p:cNvSpPr txBox="1">
            <a:spLocks/>
          </p:cNvSpPr>
          <p:nvPr/>
        </p:nvSpPr>
        <p:spPr bwMode="auto">
          <a:xfrm>
            <a:off x="755576" y="3729608"/>
            <a:ext cx="82250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400" kern="800" baseline="0">
                <a:solidFill>
                  <a:schemeClr val="tx2">
                    <a:shade val="75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1pPr>
            <a:lvl2pPr marL="4572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2pPr>
            <a:lvl3pPr marL="9144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3pPr>
            <a:lvl4pPr marL="13716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4pPr>
            <a:lvl5pPr marL="1828800" indent="0" algn="ctr" rtl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None/>
              <a:defRPr sz="2800" kern="8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Verdana" pitchFamily="34" charset="0"/>
                <a:cs typeface="Verdana" pitchFamily="34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rad s rešetkama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filtri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profesionalni predlošci </a:t>
            </a:r>
            <a:r>
              <a:rPr lang="hr-HR" sz="3200" dirty="0"/>
              <a:t>rasporeda </a:t>
            </a:r>
            <a:r>
              <a:rPr lang="hr-HR" sz="3200" dirty="0" smtClean="0"/>
              <a:t>sadržaja</a:t>
            </a:r>
          </a:p>
          <a:p>
            <a:pPr marL="457200" indent="-282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3200" dirty="0" smtClean="0"/>
              <a:t>privatnost, preuzimanje, dijeljenje</a:t>
            </a:r>
          </a:p>
        </p:txBody>
      </p:sp>
    </p:spTree>
    <p:extLst>
      <p:ext uri="{BB962C8B-B14F-4D97-AF65-F5344CB8AC3E}">
        <p14:creationId xmlns:p14="http://schemas.microsoft.com/office/powerpoint/2010/main" val="23329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2314"/>
            <a:ext cx="4032448" cy="503700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</a:t>
            </a:r>
            <a:r>
              <a:rPr lang="hr-HR" dirty="0"/>
              <a:t>s rešetkama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4339208" cy="4525962"/>
          </a:xfrm>
        </p:spPr>
        <p:txBody>
          <a:bodyPr/>
          <a:lstStyle/>
          <a:p>
            <a:r>
              <a:rPr lang="hr-HR" dirty="0" smtClean="0"/>
              <a:t>Površinu grafike moguće je podijeliti (</a:t>
            </a:r>
            <a:r>
              <a:rPr lang="hr-HR" b="1" i="1" dirty="0" smtClean="0"/>
              <a:t>Rešetke</a:t>
            </a:r>
            <a:r>
              <a:rPr lang="hr-HR" dirty="0" smtClean="0"/>
              <a:t>), a potom, unutar svakog od dijelova umetati i oblikovati željene sadržaje. </a:t>
            </a:r>
            <a:endParaRPr lang="hr-HR" dirty="0"/>
          </a:p>
          <a:p>
            <a:pPr algn="just"/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57</a:t>
            </a:fld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6732240" y="1485778"/>
            <a:ext cx="720080" cy="124947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4716016" y="2083615"/>
            <a:ext cx="720080" cy="76932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65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Prilagođavanje slike okviru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5203304" cy="4525962"/>
          </a:xfrm>
        </p:spPr>
        <p:txBody>
          <a:bodyPr/>
          <a:lstStyle/>
          <a:p>
            <a:pPr algn="just"/>
            <a:r>
              <a:rPr lang="hr-HR" spc="-100" dirty="0"/>
              <a:t>Sliku je </a:t>
            </a:r>
            <a:r>
              <a:rPr lang="hr-HR" spc="-100" dirty="0" smtClean="0"/>
              <a:t>veličinom moguće </a:t>
            </a:r>
            <a:r>
              <a:rPr lang="hr-HR" b="1" i="1" spc="-100" dirty="0"/>
              <a:t>prilagoditi okviru </a:t>
            </a:r>
            <a:r>
              <a:rPr lang="hr-HR" spc="-100" dirty="0" smtClean="0"/>
              <a:t>(</a:t>
            </a:r>
            <a:r>
              <a:rPr lang="hr-HR" b="1" i="1" spc="-100" dirty="0" smtClean="0"/>
              <a:t>Rešetke</a:t>
            </a:r>
            <a:r>
              <a:rPr lang="hr-HR" spc="-100" dirty="0" smtClean="0"/>
              <a:t>) tako da ju se </a:t>
            </a:r>
            <a:r>
              <a:rPr lang="hr-HR" b="1" i="1" spc="-100" dirty="0" smtClean="0"/>
              <a:t>mišem povuče u okvir</a:t>
            </a:r>
            <a:r>
              <a:rPr lang="hr-HR" spc="-100" dirty="0" smtClean="0"/>
              <a:t>. </a:t>
            </a:r>
          </a:p>
          <a:p>
            <a:pPr algn="just"/>
            <a:r>
              <a:rPr lang="hr-HR" spc="-100" dirty="0" smtClean="0"/>
              <a:t>Od </a:t>
            </a:r>
            <a:r>
              <a:rPr lang="hr-HR" spc="-100" dirty="0"/>
              <a:t>velike je slike moguće odabrati željeni </a:t>
            </a:r>
            <a:r>
              <a:rPr lang="hr-HR" spc="-100" dirty="0" smtClean="0"/>
              <a:t>dio, tako da se na </a:t>
            </a:r>
            <a:r>
              <a:rPr lang="hr-HR" spc="-100" dirty="0"/>
              <a:t>nju </a:t>
            </a:r>
            <a:r>
              <a:rPr lang="hr-HR" b="1" i="1" spc="-100" dirty="0" err="1" smtClean="0"/>
              <a:t>dvoklikne</a:t>
            </a:r>
            <a:r>
              <a:rPr lang="hr-HR" spc="-100" dirty="0" smtClean="0"/>
              <a:t> (ili odabere naredba </a:t>
            </a:r>
            <a:r>
              <a:rPr lang="hr-HR" b="1" i="1" spc="-100" dirty="0" smtClean="0"/>
              <a:t>Obreži</a:t>
            </a:r>
            <a:r>
              <a:rPr lang="hr-HR" spc="-100" dirty="0" smtClean="0"/>
              <a:t>),  potom podesi željeni dio slike, a </a:t>
            </a:r>
            <a:r>
              <a:rPr lang="hr-HR" spc="-100" dirty="0"/>
              <a:t>na kraju – kvačica</a:t>
            </a:r>
            <a:r>
              <a:rPr lang="hr-HR" spc="-100" dirty="0" smtClean="0"/>
              <a:t>.</a:t>
            </a:r>
            <a:endParaRPr lang="hr-HR" spc="-10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58</a:t>
            </a:fld>
            <a:endParaRPr lang="hr-HR"/>
          </a:p>
        </p:txBody>
      </p:sp>
      <p:pic>
        <p:nvPicPr>
          <p:cNvPr id="6" name="Slika 5"/>
          <p:cNvPicPr/>
          <p:nvPr/>
        </p:nvPicPr>
        <p:blipFill rotWithShape="1">
          <a:blip r:embed="rId2"/>
          <a:srcRect t="-1025" b="16448"/>
          <a:stretch/>
        </p:blipFill>
        <p:spPr bwMode="auto">
          <a:xfrm>
            <a:off x="5728692" y="1554163"/>
            <a:ext cx="2880320" cy="24783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Slika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4437112"/>
            <a:ext cx="2448272" cy="21602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Zaobljeni pravokutnik 8"/>
          <p:cNvSpPr/>
          <p:nvPr/>
        </p:nvSpPr>
        <p:spPr>
          <a:xfrm>
            <a:off x="6137644" y="4512006"/>
            <a:ext cx="420811" cy="42260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9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rešetkama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08210"/>
              </p:ext>
            </p:extLst>
          </p:nvPr>
        </p:nvGraphicFramePr>
        <p:xfrm>
          <a:off x="395536" y="1700808"/>
          <a:ext cx="4248472" cy="337950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442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741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Umetnuti novu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stranicu 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str.9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 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9177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 novu stranicu dodati dizajn rešetke kako pokazuje primjer.</a:t>
                      </a:r>
                      <a:endParaRPr lang="hr-HR" sz="2800" b="1" i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620688"/>
            <a:ext cx="4113478" cy="57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</a:t>
            </a:fld>
            <a:endParaRPr lang="hr-HR"/>
          </a:p>
        </p:txBody>
      </p:sp>
      <p:grpSp>
        <p:nvGrpSpPr>
          <p:cNvPr id="9" name="Grupa 8"/>
          <p:cNvGrpSpPr/>
          <p:nvPr/>
        </p:nvGrpSpPr>
        <p:grpSpPr>
          <a:xfrm>
            <a:off x="1158295" y="642170"/>
            <a:ext cx="4132845" cy="2674609"/>
            <a:chOff x="4096755" y="764991"/>
            <a:chExt cx="4132845" cy="2674609"/>
          </a:xfrm>
        </p:grpSpPr>
        <p:pic>
          <p:nvPicPr>
            <p:cNvPr id="3" name="Slika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755" y="764991"/>
              <a:ext cx="4132845" cy="267460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11" name="Zaobljeni pravokutnik 10"/>
            <p:cNvSpPr/>
            <p:nvPr/>
          </p:nvSpPr>
          <p:spPr>
            <a:xfrm>
              <a:off x="5469184" y="3053378"/>
              <a:ext cx="1473159" cy="298683"/>
            </a:xfrm>
            <a:prstGeom prst="roundRect">
              <a:avLst>
                <a:gd name="adj" fmla="val 9844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TekstniOkvir 14"/>
            <p:cNvSpPr txBox="1"/>
            <p:nvPr/>
          </p:nvSpPr>
          <p:spPr>
            <a:xfrm>
              <a:off x="7057146" y="2793269"/>
              <a:ext cx="375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600" b="1" dirty="0" smtClean="0">
                  <a:solidFill>
                    <a:srgbClr val="CC0000"/>
                  </a:solidFill>
                </a:rPr>
                <a:t>1</a:t>
              </a:r>
              <a:endParaRPr lang="hr-HR" sz="3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5508104" y="1186025"/>
            <a:ext cx="2806367" cy="2434584"/>
            <a:chOff x="1331639" y="2852935"/>
            <a:chExt cx="2806367" cy="2434584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39" y="2852935"/>
              <a:ext cx="2806367" cy="243458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12" name="Zaobljeni pravokutnik 11"/>
            <p:cNvSpPr/>
            <p:nvPr/>
          </p:nvSpPr>
          <p:spPr>
            <a:xfrm>
              <a:off x="1332385" y="3717802"/>
              <a:ext cx="1079376" cy="575294"/>
            </a:xfrm>
            <a:prstGeom prst="roundRect">
              <a:avLst>
                <a:gd name="adj" fmla="val 9844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TekstniOkvir 15"/>
            <p:cNvSpPr txBox="1"/>
            <p:nvPr/>
          </p:nvSpPr>
          <p:spPr>
            <a:xfrm>
              <a:off x="2359553" y="3682283"/>
              <a:ext cx="375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600" b="1" dirty="0" smtClean="0">
                  <a:solidFill>
                    <a:srgbClr val="CC0000"/>
                  </a:solidFill>
                </a:rPr>
                <a:t>2</a:t>
              </a:r>
              <a:endParaRPr lang="hr-HR" sz="3600" b="1" dirty="0">
                <a:solidFill>
                  <a:srgbClr val="CC0000"/>
                </a:solidFill>
              </a:endParaRPr>
            </a:p>
          </p:txBody>
        </p:sp>
      </p:grpSp>
      <p:pic>
        <p:nvPicPr>
          <p:cNvPr id="19" name="Rezervirano mjesto sadržaja 1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4599895" cy="2803003"/>
          </a:xfrm>
        </p:spPr>
      </p:pic>
      <p:grpSp>
        <p:nvGrpSpPr>
          <p:cNvPr id="7" name="Grupa 6"/>
          <p:cNvGrpSpPr/>
          <p:nvPr/>
        </p:nvGrpSpPr>
        <p:grpSpPr>
          <a:xfrm>
            <a:off x="1331640" y="3501008"/>
            <a:ext cx="4546344" cy="2770799"/>
            <a:chOff x="3491880" y="3552504"/>
            <a:chExt cx="4546344" cy="2770799"/>
          </a:xfrm>
        </p:grpSpPr>
        <p:sp>
          <p:nvSpPr>
            <p:cNvPr id="13" name="Zaobljeni pravokutnik 12"/>
            <p:cNvSpPr/>
            <p:nvPr/>
          </p:nvSpPr>
          <p:spPr>
            <a:xfrm>
              <a:off x="3491880" y="3552504"/>
              <a:ext cx="4546344" cy="2770799"/>
            </a:xfrm>
            <a:prstGeom prst="roundRect">
              <a:avLst>
                <a:gd name="adj" fmla="val 4154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TekstniOkvir 16"/>
            <p:cNvSpPr txBox="1"/>
            <p:nvPr/>
          </p:nvSpPr>
          <p:spPr>
            <a:xfrm>
              <a:off x="7020272" y="5006009"/>
              <a:ext cx="375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600" b="1" dirty="0" smtClean="0">
                  <a:solidFill>
                    <a:srgbClr val="CC0000"/>
                  </a:solidFill>
                </a:rPr>
                <a:t>3</a:t>
              </a:r>
              <a:endParaRPr lang="hr-HR" sz="3600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1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297615" y="272480"/>
            <a:ext cx="8686800" cy="838200"/>
          </a:xfrm>
        </p:spPr>
        <p:txBody>
          <a:bodyPr/>
          <a:lstStyle/>
          <a:p>
            <a:r>
              <a:rPr lang="hr-HR" dirty="0" smtClean="0"/>
              <a:t>Rad s rešetkama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42128"/>
              </p:ext>
            </p:extLst>
          </p:nvPr>
        </p:nvGraphicFramePr>
        <p:xfrm>
          <a:off x="316535" y="1153328"/>
          <a:ext cx="4680520" cy="549047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48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8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5098">
                <a:tc>
                  <a:txBody>
                    <a:bodyPr/>
                    <a:lstStyle/>
                    <a:p>
                      <a:pPr marL="457200" indent="-276225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="0" i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Jednu od ćelija </a:t>
                      </a:r>
                      <a:r>
                        <a:rPr lang="hr-HR" sz="2800" b="1" i="1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ispuniti bojom</a:t>
                      </a:r>
                      <a:r>
                        <a:rPr lang="hr-HR" sz="2800" b="0" i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hr-HR" sz="2800" b="0" i="0" u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pa joj </a:t>
                      </a:r>
                      <a:r>
                        <a:rPr kumimoji="0" lang="hr-HR" sz="2800" b="1" i="1" u="non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dodati unaprijed dizajnirani tekst</a:t>
                      </a:r>
                      <a:r>
                        <a:rPr lang="hr-HR" sz="2800" b="0" i="0" u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hr-HR" sz="2800" b="0" i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5098">
                <a:tc>
                  <a:txBody>
                    <a:bodyPr/>
                    <a:lstStyle/>
                    <a:p>
                      <a:pPr marL="457200" indent="-276225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 preostale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ćelije rešetke </a:t>
                      </a:r>
                      <a:r>
                        <a:rPr kumimoji="0" lang="hr-HR" sz="2800" b="1" i="1" u="non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umetnuti slike po vlastitom odabiru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 Slike prilagoditi okvirima.</a:t>
                      </a:r>
                      <a:endParaRPr lang="hr-HR" sz="2800" b="0" i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651">
                <a:tc>
                  <a:txBody>
                    <a:bodyPr/>
                    <a:lstStyle/>
                    <a:p>
                      <a:pPr marL="457200" marR="0" indent="-2762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Naredbom </a:t>
                      </a:r>
                      <a:r>
                        <a:rPr lang="hr-HR" sz="2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Obreži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odabirati dijelove slike koji će biti prikazani.</a:t>
                      </a:r>
                    </a:p>
                  </a:txBody>
                  <a:tcPr marR="288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59" y="691580"/>
            <a:ext cx="3839085" cy="54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Filtri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554163"/>
            <a:ext cx="8812088" cy="4525962"/>
          </a:xfrm>
        </p:spPr>
        <p:txBody>
          <a:bodyPr/>
          <a:lstStyle/>
          <a:p>
            <a:r>
              <a:rPr lang="hr-HR" dirty="0"/>
              <a:t>Sliku je moguće </a:t>
            </a:r>
            <a:r>
              <a:rPr lang="hr-HR" dirty="0" smtClean="0"/>
              <a:t>oblikovati postavljanjem </a:t>
            </a:r>
            <a:r>
              <a:rPr lang="hr-HR" dirty="0"/>
              <a:t>raznih </a:t>
            </a:r>
            <a:r>
              <a:rPr lang="hr-HR" b="1" i="1" dirty="0"/>
              <a:t>filtra</a:t>
            </a:r>
            <a:r>
              <a:rPr lang="hr-HR" dirty="0"/>
              <a:t>.</a:t>
            </a:r>
          </a:p>
          <a:p>
            <a:pPr>
              <a:spcBef>
                <a:spcPts val="600"/>
              </a:spcBef>
            </a:pPr>
            <a:r>
              <a:rPr lang="hr-HR" dirty="0"/>
              <a:t>Moguće je podesiti </a:t>
            </a:r>
            <a:r>
              <a:rPr lang="hr-HR" b="1" i="1" dirty="0" smtClean="0"/>
              <a:t>svjetlinu</a:t>
            </a:r>
            <a:r>
              <a:rPr lang="hr-HR" dirty="0" smtClean="0"/>
              <a:t>, </a:t>
            </a:r>
            <a:r>
              <a:rPr lang="hr-HR" b="1" i="1" dirty="0"/>
              <a:t>kontrast</a:t>
            </a:r>
            <a:r>
              <a:rPr lang="hr-HR" dirty="0"/>
              <a:t>, </a:t>
            </a:r>
            <a:r>
              <a:rPr lang="hr-HR" b="1" i="1" dirty="0"/>
              <a:t>boje</a:t>
            </a:r>
            <a:r>
              <a:rPr lang="hr-HR" dirty="0" smtClean="0"/>
              <a:t>.</a:t>
            </a:r>
            <a:endParaRPr lang="hr-HR" sz="240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61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02587"/>
            <a:ext cx="7420517" cy="33712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Zaobljeni pravokutnik 6"/>
          <p:cNvSpPr/>
          <p:nvPr/>
        </p:nvSpPr>
        <p:spPr>
          <a:xfrm>
            <a:off x="1547664" y="3132691"/>
            <a:ext cx="781844" cy="503185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1691680" y="3894639"/>
            <a:ext cx="5040560" cy="2444249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83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57" y="2223364"/>
            <a:ext cx="4349056" cy="44546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Filtri – napredne mogućnosti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554163"/>
            <a:ext cx="8812088" cy="4525962"/>
          </a:xfrm>
        </p:spPr>
        <p:txBody>
          <a:bodyPr/>
          <a:lstStyle/>
          <a:p>
            <a:r>
              <a:rPr lang="hr-HR" dirty="0" smtClean="0"/>
              <a:t>Filtri nude i napredne mogućnosti oblikovanja slike.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62</a:t>
            </a:fld>
            <a:endParaRPr lang="hr-HR"/>
          </a:p>
        </p:txBody>
      </p:sp>
      <p:sp>
        <p:nvSpPr>
          <p:cNvPr id="12" name="Zaobljeni pravokutnik 11"/>
          <p:cNvSpPr/>
          <p:nvPr/>
        </p:nvSpPr>
        <p:spPr>
          <a:xfrm>
            <a:off x="6067732" y="6092205"/>
            <a:ext cx="2639963" cy="599728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83567" y="5006541"/>
            <a:ext cx="3456781" cy="1170595"/>
          </a:xfrm>
          <a:prstGeom prst="wedgeRectCallout">
            <a:avLst>
              <a:gd name="adj1" fmla="val 102776"/>
              <a:gd name="adj2" fmla="val 6439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Svaki filtar ima svoj </a:t>
            </a:r>
            <a:r>
              <a:rPr lang="hr-HR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kod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koji je moguće prenijeti na drugu sliku.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25701" r="22189"/>
          <a:stretch/>
        </p:blipFill>
        <p:spPr>
          <a:xfrm>
            <a:off x="366564" y="2239705"/>
            <a:ext cx="3773784" cy="191424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Zaobljeni pravokutnik 10"/>
          <p:cNvSpPr/>
          <p:nvPr/>
        </p:nvSpPr>
        <p:spPr>
          <a:xfrm>
            <a:off x="374440" y="3722479"/>
            <a:ext cx="1533264" cy="354593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57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 s filtrima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075695"/>
              </p:ext>
            </p:extLst>
          </p:nvPr>
        </p:nvGraphicFramePr>
        <p:xfrm>
          <a:off x="395536" y="1700808"/>
          <a:ext cx="8208912" cy="265191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779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 umetnutim slikama isprobati osnovne i napredne mogućnosti  filtara.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779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Kod oblikovanog filtra s jedne slike kopirati na drugu sliku.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417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3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292686"/>
            <a:ext cx="9036496" cy="838200"/>
          </a:xfrm>
        </p:spPr>
        <p:txBody>
          <a:bodyPr/>
          <a:lstStyle/>
          <a:p>
            <a:r>
              <a:rPr lang="hr-HR" dirty="0" smtClean="0"/>
              <a:t>Pr</a:t>
            </a:r>
            <a:r>
              <a:rPr lang="hr-HR" spc="-100" dirty="0" smtClean="0"/>
              <a:t>ofesionalni predlošci -</a:t>
            </a:r>
            <a:r>
              <a:rPr lang="hr-HR" spc="-100" dirty="0"/>
              <a:t> </a:t>
            </a:r>
            <a:r>
              <a:rPr lang="hr-HR" spc="-100" dirty="0" smtClean="0"/>
              <a:t>rasporedi</a:t>
            </a:r>
            <a:endParaRPr lang="hr-HR" spc="-1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4276725" cy="4525962"/>
          </a:xfrm>
        </p:spPr>
        <p:txBody>
          <a:bodyPr/>
          <a:lstStyle/>
          <a:p>
            <a:r>
              <a:rPr lang="hr-HR" spc="-110" dirty="0"/>
              <a:t>Umjesto da </a:t>
            </a:r>
            <a:r>
              <a:rPr lang="hr-HR" spc="-110" dirty="0" smtClean="0"/>
              <a:t>sam oblikuje grafiku, korisnik može rabiti </a:t>
            </a:r>
            <a:r>
              <a:rPr lang="hr-HR" spc="-110" dirty="0"/>
              <a:t>neki od </a:t>
            </a:r>
            <a:r>
              <a:rPr lang="hr-HR" b="1" i="1" spc="-110" dirty="0"/>
              <a:t>profesionalnih predložaka rasporeda sadržaja  </a:t>
            </a:r>
            <a:r>
              <a:rPr lang="hr-HR" spc="-110" dirty="0" smtClean="0"/>
              <a:t>(</a:t>
            </a:r>
            <a:r>
              <a:rPr lang="hr-HR" i="1" spc="-110" dirty="0" smtClean="0"/>
              <a:t>Rasporedi</a:t>
            </a:r>
            <a:r>
              <a:rPr lang="hr-HR" spc="-110" dirty="0" smtClean="0"/>
              <a:t>).</a:t>
            </a:r>
          </a:p>
          <a:p>
            <a:r>
              <a:rPr lang="hr-HR" spc="-110" dirty="0" smtClean="0"/>
              <a:t>Umjesto općenitih sadržaja unose se vlastiti.</a:t>
            </a:r>
            <a:endParaRPr lang="hr-HR" spc="-11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64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1554162"/>
            <a:ext cx="4212728" cy="4683149"/>
          </a:xfrm>
          <a:prstGeom prst="rect">
            <a:avLst/>
          </a:prstGeom>
        </p:spPr>
      </p:pic>
      <p:sp>
        <p:nvSpPr>
          <p:cNvPr id="7" name="Zaobljeni pravokutnik 6"/>
          <p:cNvSpPr/>
          <p:nvPr/>
        </p:nvSpPr>
        <p:spPr>
          <a:xfrm>
            <a:off x="4581525" y="1611968"/>
            <a:ext cx="679824" cy="703252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83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07504" y="457200"/>
            <a:ext cx="9036496" cy="838200"/>
          </a:xfrm>
        </p:spPr>
        <p:txBody>
          <a:bodyPr/>
          <a:lstStyle/>
          <a:p>
            <a:r>
              <a:rPr lang="hr-HR" dirty="0"/>
              <a:t>Pr</a:t>
            </a:r>
            <a:r>
              <a:rPr lang="hr-HR" spc="-100" dirty="0"/>
              <a:t>ofesionalni predlošci - rasporedi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615662"/>
              </p:ext>
            </p:extLst>
          </p:nvPr>
        </p:nvGraphicFramePr>
        <p:xfrm>
          <a:off x="395536" y="1700808"/>
          <a:ext cx="4608512" cy="441951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5242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118">
                <a:tc>
                  <a:txBody>
                    <a:bodyPr/>
                    <a:lstStyle/>
                    <a:p>
                      <a:pPr marL="177800" indent="0" algn="l">
                        <a:lnSpc>
                          <a:spcPct val="130000"/>
                        </a:lnSpc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Dodati novu stranicu 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hr-HR" sz="280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str.10</a:t>
                      </a:r>
                      <a:r>
                        <a:rPr kumimoji="0" lang="hr-HR" sz="28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 pa na njoj upotrijebiti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neki </a:t>
                      </a:r>
                      <a:r>
                        <a:rPr kumimoji="0" lang="hr-HR" sz="2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od profesionalnih predložaka rasporeda sadržaja.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157">
                <a:tc>
                  <a:txBody>
                    <a:bodyPr/>
                    <a:lstStyle/>
                    <a:p>
                      <a:pPr marL="177800" indent="0" algn="l"/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Isprobati uporabu i mogućnosti oblikovanja.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82" y="1266597"/>
            <a:ext cx="389851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Privatnost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700807"/>
            <a:ext cx="8207142" cy="4379317"/>
          </a:xfrm>
        </p:spPr>
        <p:txBody>
          <a:bodyPr/>
          <a:lstStyle/>
          <a:p>
            <a:pPr algn="just"/>
            <a:r>
              <a:rPr lang="hr-HR" dirty="0" smtClean="0"/>
              <a:t>Dizajnirana grafika može biti </a:t>
            </a:r>
            <a:r>
              <a:rPr lang="hr-HR" b="1" i="1" dirty="0" smtClean="0"/>
              <a:t>javno dostupna </a:t>
            </a:r>
            <a:r>
              <a:rPr lang="hr-HR" dirty="0" smtClean="0"/>
              <a:t>ili </a:t>
            </a:r>
            <a:r>
              <a:rPr lang="hr-HR" b="1" i="1" dirty="0" smtClean="0"/>
              <a:t>privatna</a:t>
            </a:r>
            <a:r>
              <a:rPr lang="hr-HR" dirty="0" smtClean="0"/>
              <a:t>. 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66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133862"/>
            <a:ext cx="5793247" cy="172819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Zaobljeni pravokutnik 8"/>
          <p:cNvSpPr/>
          <p:nvPr/>
        </p:nvSpPr>
        <p:spPr>
          <a:xfrm>
            <a:off x="4537361" y="3133862"/>
            <a:ext cx="2875558" cy="1663290"/>
          </a:xfrm>
          <a:prstGeom prst="roundRect">
            <a:avLst>
              <a:gd name="adj" fmla="val 10859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preuzimanje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660523"/>
          </a:xfrm>
        </p:spPr>
        <p:txBody>
          <a:bodyPr/>
          <a:lstStyle/>
          <a:p>
            <a:r>
              <a:rPr lang="hr-HR" dirty="0" smtClean="0"/>
              <a:t>Oblikovani uradak moguće je </a:t>
            </a:r>
            <a:r>
              <a:rPr lang="hr-HR" b="1" i="1" dirty="0"/>
              <a:t>preuzeti </a:t>
            </a:r>
            <a:r>
              <a:rPr lang="hr-HR" dirty="0"/>
              <a:t>u odabranom </a:t>
            </a:r>
            <a:r>
              <a:rPr lang="hr-HR" dirty="0" smtClean="0"/>
              <a:t>obliku.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67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384423"/>
            <a:ext cx="3501504" cy="430954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39" y="3789040"/>
            <a:ext cx="3124625" cy="176115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Zaobljeni pravokutnik 9"/>
          <p:cNvSpPr/>
          <p:nvPr/>
        </p:nvSpPr>
        <p:spPr>
          <a:xfrm>
            <a:off x="3181288" y="2432044"/>
            <a:ext cx="1174688" cy="564908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Zaobljeni pravokutnik 11"/>
          <p:cNvSpPr/>
          <p:nvPr/>
        </p:nvSpPr>
        <p:spPr>
          <a:xfrm>
            <a:off x="2123728" y="3193665"/>
            <a:ext cx="3240360" cy="3403687"/>
          </a:xfrm>
          <a:prstGeom prst="roundRect">
            <a:avLst>
              <a:gd name="adj" fmla="val 7559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5694164" y="4387162"/>
            <a:ext cx="2046188" cy="116303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48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podijeli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68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33" y="1526039"/>
            <a:ext cx="6656028" cy="352839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4"/>
          <a:stretch/>
        </p:blipFill>
        <p:spPr>
          <a:xfrm>
            <a:off x="2592383" y="4516611"/>
            <a:ext cx="2951122" cy="22048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Zaobljeni pravokutnik 9"/>
          <p:cNvSpPr/>
          <p:nvPr/>
        </p:nvSpPr>
        <p:spPr>
          <a:xfrm>
            <a:off x="1304298" y="2102494"/>
            <a:ext cx="1179469" cy="534418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Zaobljeni pravokutnik 16"/>
          <p:cNvSpPr/>
          <p:nvPr/>
        </p:nvSpPr>
        <p:spPr>
          <a:xfrm>
            <a:off x="1412474" y="2854836"/>
            <a:ext cx="4273624" cy="107821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Zaobljeni pravokutnik 17"/>
          <p:cNvSpPr/>
          <p:nvPr/>
        </p:nvSpPr>
        <p:spPr>
          <a:xfrm>
            <a:off x="5645817" y="4016827"/>
            <a:ext cx="1950519" cy="101556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Zaobljeni pravokutnik 18"/>
          <p:cNvSpPr/>
          <p:nvPr/>
        </p:nvSpPr>
        <p:spPr>
          <a:xfrm>
            <a:off x="3203848" y="4941168"/>
            <a:ext cx="2261531" cy="504056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Zaobljeni pravokutnik 19"/>
          <p:cNvSpPr/>
          <p:nvPr/>
        </p:nvSpPr>
        <p:spPr>
          <a:xfrm>
            <a:off x="2629044" y="5579293"/>
            <a:ext cx="2302996" cy="114218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TekstniOkvir 20"/>
          <p:cNvSpPr txBox="1"/>
          <p:nvPr/>
        </p:nvSpPr>
        <p:spPr>
          <a:xfrm>
            <a:off x="5017888" y="4870030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2</a:t>
            </a:r>
            <a:endParaRPr lang="hr-HR" sz="3600" b="1" dirty="0">
              <a:solidFill>
                <a:srgbClr val="CC0000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2073154" y="2046537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1</a:t>
            </a:r>
            <a:endParaRPr lang="hr-HR" sz="36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podijeli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69</a:t>
            </a:fld>
            <a:endParaRPr lang="hr-HR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5250"/>
            <a:ext cx="4851400" cy="3327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2" y="3085996"/>
            <a:ext cx="4838700" cy="35687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kstniOkvir 10"/>
          <p:cNvSpPr txBox="1"/>
          <p:nvPr/>
        </p:nvSpPr>
        <p:spPr>
          <a:xfrm>
            <a:off x="5114079" y="1746310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4</a:t>
            </a:r>
            <a:endParaRPr lang="hr-HR" sz="3600" b="1" dirty="0">
              <a:solidFill>
                <a:srgbClr val="CC0000"/>
              </a:solidFill>
            </a:endParaRPr>
          </a:p>
        </p:txBody>
      </p:sp>
      <p:sp>
        <p:nvSpPr>
          <p:cNvPr id="10" name="Zaobljeni pravokutnik 9"/>
          <p:cNvSpPr/>
          <p:nvPr/>
        </p:nvSpPr>
        <p:spPr>
          <a:xfrm>
            <a:off x="3927996" y="1862080"/>
            <a:ext cx="1228204" cy="4147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Zaobljeni pravokutnik 12"/>
          <p:cNvSpPr/>
          <p:nvPr/>
        </p:nvSpPr>
        <p:spPr>
          <a:xfrm>
            <a:off x="6197768" y="3501009"/>
            <a:ext cx="1542584" cy="504056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Zaobljeni pravokutnik 11"/>
          <p:cNvSpPr/>
          <p:nvPr/>
        </p:nvSpPr>
        <p:spPr>
          <a:xfrm>
            <a:off x="400230" y="2959237"/>
            <a:ext cx="3163658" cy="1045828"/>
          </a:xfrm>
          <a:prstGeom prst="roundRect">
            <a:avLst>
              <a:gd name="adj" fmla="val 7559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kstniOkvir 16"/>
          <p:cNvSpPr txBox="1"/>
          <p:nvPr/>
        </p:nvSpPr>
        <p:spPr>
          <a:xfrm>
            <a:off x="7213975" y="3412530"/>
            <a:ext cx="3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C0000"/>
                </a:solidFill>
              </a:rPr>
              <a:t>3</a:t>
            </a:r>
            <a:endParaRPr lang="hr-HR" sz="3600" b="1" dirty="0">
              <a:solidFill>
                <a:srgbClr val="CC0000"/>
              </a:solidFill>
            </a:endParaRPr>
          </a:p>
        </p:txBody>
      </p:sp>
      <p:sp>
        <p:nvSpPr>
          <p:cNvPr id="18" name="Zaobljeni pravokutnik 17"/>
          <p:cNvSpPr/>
          <p:nvPr/>
        </p:nvSpPr>
        <p:spPr>
          <a:xfrm>
            <a:off x="3740946" y="4126575"/>
            <a:ext cx="2991294" cy="886601"/>
          </a:xfrm>
          <a:prstGeom prst="roundRect">
            <a:avLst>
              <a:gd name="adj" fmla="val 7559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Zaobljeni pravokutnik 18"/>
          <p:cNvSpPr/>
          <p:nvPr/>
        </p:nvSpPr>
        <p:spPr>
          <a:xfrm>
            <a:off x="6768515" y="5013176"/>
            <a:ext cx="1461085" cy="766431"/>
          </a:xfrm>
          <a:prstGeom prst="roundRect">
            <a:avLst>
              <a:gd name="adj" fmla="val 7559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48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174142" cy="838200"/>
          </a:xfrm>
        </p:spPr>
        <p:txBody>
          <a:bodyPr/>
          <a:lstStyle/>
          <a:p>
            <a:r>
              <a:rPr lang="hr-HR" cap="none" dirty="0" smtClean="0">
                <a:solidFill>
                  <a:schemeClr val="tx2"/>
                </a:solidFill>
              </a:rPr>
              <a:t>https://www.canva.com   sučelje</a:t>
            </a:r>
            <a:endParaRPr lang="hr-HR" cap="none" dirty="0">
              <a:solidFill>
                <a:schemeClr val="tx2"/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7</a:t>
            </a:fld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016782" cy="488512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79512" y="457200"/>
            <a:ext cx="8964488" cy="838200"/>
          </a:xfrm>
        </p:spPr>
        <p:txBody>
          <a:bodyPr/>
          <a:lstStyle/>
          <a:p>
            <a:r>
              <a:rPr lang="hr-HR" dirty="0" smtClean="0"/>
              <a:t>Privatnost; preuzimanje; podijeli 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054893"/>
              </p:ext>
            </p:extLst>
          </p:nvPr>
        </p:nvGraphicFramePr>
        <p:xfrm>
          <a:off x="401688" y="1607321"/>
          <a:ext cx="8208912" cy="403511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513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Podesiti da ovako stvorena grafika bude </a:t>
                      </a:r>
                      <a:r>
                        <a:rPr lang="hr-HR" sz="2800" b="1" i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privatna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kumimoji="0" lang="hr-HR" sz="2800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631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Stranicu</a:t>
                      </a:r>
                      <a:r>
                        <a:rPr lang="hr-HR" sz="2800" b="0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2.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ovog </a:t>
                      </a:r>
                      <a:r>
                        <a:rPr lang="hr-HR" sz="2800" b="0" i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postera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izvesti u </a:t>
                      </a:r>
                      <a:r>
                        <a:rPr lang="hr-HR" sz="2800" b="1" i="1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PDF - ispis formatu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Stranicu</a:t>
                      </a:r>
                      <a:r>
                        <a:rPr lang="hr-HR" sz="2800" b="0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9. ovog </a:t>
                      </a:r>
                      <a:r>
                        <a:rPr lang="hr-HR" sz="2800" b="0" i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postera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izvesti u </a:t>
                      </a:r>
                      <a:r>
                        <a:rPr lang="hr-HR" sz="2800" b="1" i="1" u="none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JPG</a:t>
                      </a:r>
                      <a:r>
                        <a:rPr lang="hr-HR" sz="2800" b="1" i="1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formatu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645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Pozvati nastavnicu da pregleda vaš dizajn </a:t>
                      </a:r>
                      <a:r>
                        <a:rPr lang="hr-HR" sz="2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postera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hr-HR" sz="2800" b="1" i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nastavnica.sanda@gmail.com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).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579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0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79512" y="457200"/>
            <a:ext cx="8964488" cy="838200"/>
          </a:xfrm>
        </p:spPr>
        <p:txBody>
          <a:bodyPr/>
          <a:lstStyle/>
          <a:p>
            <a:r>
              <a:rPr lang="hr-HR" dirty="0" smtClean="0"/>
              <a:t>Privatnost; preuzimanje; podijeli 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57005"/>
              </p:ext>
            </p:extLst>
          </p:nvPr>
        </p:nvGraphicFramePr>
        <p:xfrm>
          <a:off x="557300" y="1498183"/>
          <a:ext cx="8208912" cy="435276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361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Otvoriti datoteku preuzetu u formatu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PDF–ispis </a:t>
                      </a:r>
                      <a:r>
                        <a:rPr kumimoji="0" lang="hr-HR" sz="28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(stranica 2)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176861"/>
                  </a:ext>
                </a:extLst>
              </a:tr>
              <a:tr h="1505937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Kopirati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vezu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(link) do </a:t>
                      </a:r>
                      <a:r>
                        <a:rPr lang="hr-HR" sz="2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postera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pa je zalijepiti na stranicu </a:t>
                      </a:r>
                      <a:r>
                        <a:rPr lang="hr-HR" sz="2800" b="1" i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Canva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prethodno otvorenu u wikiju </a:t>
                      </a:r>
                      <a:r>
                        <a:rPr lang="hr-HR" sz="28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Moja bilježnica</a:t>
                      </a: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6350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Franklin Gothic Book" panose="020B0503020102020204" pitchFamily="34" charset="0"/>
                        <a:buChar char="*"/>
                        <a:tabLst/>
                        <a:defRPr/>
                      </a:pPr>
                      <a:r>
                        <a:rPr lang="hr-HR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Ispod kopirane veze umetnuti prethodno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preuzetu 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stranicu 9. ovog 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hr-HR" sz="2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postera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(datoteka </a:t>
                      </a:r>
                      <a:r>
                        <a:rPr lang="hr-HR" sz="28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JPG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formata).</a:t>
                      </a:r>
                      <a:endParaRPr lang="hr-HR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197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3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Podešavanje dimenzije slike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Sanda 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C3021-28A5-43CA-B3B6-37A6F82E8612}" type="slidenum">
              <a:rPr lang="hr-HR" smtClean="0"/>
              <a:pPr>
                <a:defRPr/>
              </a:pPr>
              <a:t>72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5" y="1295400"/>
            <a:ext cx="8383011" cy="3312367"/>
          </a:xfrm>
          <a:prstGeom prst="rect">
            <a:avLst/>
          </a:prstGeom>
        </p:spPr>
      </p:pic>
      <p:sp>
        <p:nvSpPr>
          <p:cNvPr id="7" name="Zaobljeni pravokutnik 6"/>
          <p:cNvSpPr/>
          <p:nvPr/>
        </p:nvSpPr>
        <p:spPr>
          <a:xfrm>
            <a:off x="419775" y="3235668"/>
            <a:ext cx="3137804" cy="43361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3845611" y="3235668"/>
            <a:ext cx="3137804" cy="43361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778178"/>
              </p:ext>
            </p:extLst>
          </p:nvPr>
        </p:nvGraphicFramePr>
        <p:xfrm>
          <a:off x="488054" y="4688182"/>
          <a:ext cx="8208912" cy="153286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17216579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810506"/>
                  </a:ext>
                </a:extLst>
              </a:tr>
              <a:tr h="1002513">
                <a:tc>
                  <a:txBody>
                    <a:bodyPr/>
                    <a:lstStyle/>
                    <a:p>
                      <a:pPr marL="63500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Sliku </a:t>
                      </a:r>
                      <a:r>
                        <a:rPr lang="hr-HR" sz="28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stranice 9. </a:t>
                      </a:r>
                      <a:r>
                        <a:rPr lang="hr-HR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podesiti po veličini da bude primjerena stranici online bilježnice</a:t>
                      </a:r>
                      <a:endParaRPr kumimoji="0" lang="hr-HR" sz="2800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55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9842"/>
            <a:ext cx="2311400" cy="47180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canva help centar</a:t>
            </a:r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73</a:t>
            </a:fld>
            <a:endParaRPr lang="hr-HR"/>
          </a:p>
        </p:txBody>
      </p:sp>
      <p:pic>
        <p:nvPicPr>
          <p:cNvPr id="10" name="Rezervirano mjesto sadržaja 9" descr="1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728" y="1714488"/>
            <a:ext cx="7446076" cy="27860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Zaobljeni pravokutnik 7"/>
          <p:cNvSpPr/>
          <p:nvPr/>
        </p:nvSpPr>
        <p:spPr>
          <a:xfrm>
            <a:off x="428596" y="4643446"/>
            <a:ext cx="2187604" cy="513746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Zaobljeni pravokutnik 6"/>
          <p:cNvSpPr/>
          <p:nvPr/>
        </p:nvSpPr>
        <p:spPr>
          <a:xfrm>
            <a:off x="1714480" y="3000373"/>
            <a:ext cx="6643734" cy="1428760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924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17" y="1844824"/>
            <a:ext cx="6326180" cy="33843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Odjava iz </a:t>
            </a:r>
            <a:r>
              <a:rPr lang="hr-HR" smtClean="0"/>
              <a:t>korisničkog profila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74</a:t>
            </a:fld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6516216" y="4221088"/>
            <a:ext cx="1000132" cy="71438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3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6" y="1295399"/>
            <a:ext cx="4960404" cy="281336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Postavke korisničkog računa</a:t>
            </a:r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>
                <a:solidFill>
                  <a:schemeClr val="accent1">
                    <a:lumMod val="50000"/>
                  </a:schemeClr>
                </a:solidFill>
              </a:rPr>
              <a:t>Sanda 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1EDB7-747B-493C-8632-2FFDF74C8276}" type="slidenum">
              <a:rPr lang="hr-HR" smtClean="0"/>
              <a:pPr>
                <a:defRPr/>
              </a:pPr>
              <a:t>8</a:t>
            </a:fld>
            <a:endParaRPr lang="hr-HR"/>
          </a:p>
        </p:txBody>
      </p:sp>
      <p:grpSp>
        <p:nvGrpSpPr>
          <p:cNvPr id="6" name="Grupa 5"/>
          <p:cNvGrpSpPr/>
          <p:nvPr/>
        </p:nvGrpSpPr>
        <p:grpSpPr>
          <a:xfrm>
            <a:off x="726987" y="1375706"/>
            <a:ext cx="4040791" cy="953685"/>
            <a:chOff x="1661148" y="3595705"/>
            <a:chExt cx="4040791" cy="953685"/>
          </a:xfrm>
        </p:grpSpPr>
        <p:sp>
          <p:nvSpPr>
            <p:cNvPr id="9" name="Zaobljeni pravokutnik 8"/>
            <p:cNvSpPr/>
            <p:nvPr/>
          </p:nvSpPr>
          <p:spPr>
            <a:xfrm>
              <a:off x="3733425" y="3595706"/>
              <a:ext cx="1968514" cy="953684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Zaobljeni pravokutnik 9"/>
            <p:cNvSpPr/>
            <p:nvPr/>
          </p:nvSpPr>
          <p:spPr>
            <a:xfrm>
              <a:off x="1661148" y="3595705"/>
              <a:ext cx="1913477" cy="685142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3" name="Grupa 2"/>
          <p:cNvGrpSpPr/>
          <p:nvPr/>
        </p:nvGrpSpPr>
        <p:grpSpPr>
          <a:xfrm>
            <a:off x="2483768" y="3717032"/>
            <a:ext cx="6003645" cy="2647766"/>
            <a:chOff x="130511" y="1785926"/>
            <a:chExt cx="8683790" cy="3714776"/>
          </a:xfrm>
        </p:grpSpPr>
        <p:pic>
          <p:nvPicPr>
            <p:cNvPr id="13" name="Slika 12" descr="1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511" y="1785926"/>
              <a:ext cx="8683790" cy="3714776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7" name="Zaobljeni pravokutnik 6"/>
            <p:cNvSpPr/>
            <p:nvPr/>
          </p:nvSpPr>
          <p:spPr>
            <a:xfrm>
              <a:off x="357158" y="3786190"/>
              <a:ext cx="8286808" cy="1643074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Zaobljeni pravokutnik 13"/>
            <p:cNvSpPr/>
            <p:nvPr/>
          </p:nvSpPr>
          <p:spPr>
            <a:xfrm>
              <a:off x="7429522" y="2214553"/>
              <a:ext cx="984320" cy="428627"/>
            </a:xfrm>
            <a:prstGeom prst="roundRect">
              <a:avLst>
                <a:gd name="adj" fmla="val 5038"/>
              </a:avLst>
            </a:prstGeom>
            <a:solidFill>
              <a:schemeClr val="accent1">
                <a:alpha val="10000"/>
              </a:schemeClr>
            </a:solidFill>
            <a:ln w="66675">
              <a:solidFill>
                <a:srgbClr val="D01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15" name="Zaobljeni pravokutnik 14"/>
          <p:cNvSpPr/>
          <p:nvPr/>
        </p:nvSpPr>
        <p:spPr>
          <a:xfrm>
            <a:off x="2790170" y="2668827"/>
            <a:ext cx="2717934" cy="475261"/>
          </a:xfrm>
          <a:prstGeom prst="roundRect">
            <a:avLst>
              <a:gd name="adj" fmla="val 5038"/>
            </a:avLst>
          </a:prstGeom>
          <a:solidFill>
            <a:schemeClr val="accent1">
              <a:alpha val="10000"/>
            </a:schemeClr>
          </a:solidFill>
          <a:ln w="66675">
            <a:solidFill>
              <a:srgbClr val="D01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registracija</a:t>
            </a:r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Sanda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51249-EA44-4C9E-9891-A74EFCF2815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92316"/>
              </p:ext>
            </p:extLst>
          </p:nvPr>
        </p:nvGraphicFramePr>
        <p:xfrm>
          <a:off x="538106" y="1772816"/>
          <a:ext cx="8072494" cy="31980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07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627">
                <a:tc>
                  <a:txBody>
                    <a:bodyPr/>
                    <a:lstStyle/>
                    <a:p>
                      <a:pPr marL="173038" marR="0" lvl="1" indent="-15875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hr-HR" sz="1400" dirty="0" smtClean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003">
                <a:tc>
                  <a:txBody>
                    <a:bodyPr/>
                    <a:lstStyle/>
                    <a:p>
                      <a:pPr marL="53975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Registrirati se na </a:t>
                      </a:r>
                      <a:r>
                        <a:rPr kumimoji="0" lang="hr-HR" sz="2800" b="1" i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Canva</a:t>
                      </a: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korištenjem društvene mreže </a:t>
                      </a:r>
                      <a:r>
                        <a:rPr kumimoji="0" lang="hr-HR" sz="2800" b="0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Facebook</a:t>
                      </a: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(ili na neki drugi ponuđeni način).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53975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Pregledati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postavke korisničkog računa</a:t>
                      </a: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539750" indent="-457200" algn="just">
                        <a:buFont typeface="Franklin Gothic Book" panose="020B0503020102020204" pitchFamily="34" charset="0"/>
                        <a:buChar char="*"/>
                      </a:pP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Pregledati </a:t>
                      </a:r>
                      <a:r>
                        <a:rPr kumimoji="0" lang="hr-HR" sz="2800" b="1" i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kategorije grafika</a:t>
                      </a:r>
                      <a:r>
                        <a:rPr kumimoji="0" lang="hr-HR" sz="2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0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Izvorni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8637</TotalTime>
  <Words>1760</Words>
  <Application>Microsoft Office PowerPoint</Application>
  <PresentationFormat>Prikaz na zaslonu (4:3)</PresentationFormat>
  <Paragraphs>376</Paragraphs>
  <Slides>74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74</vt:i4>
      </vt:variant>
    </vt:vector>
  </HeadingPairs>
  <TitlesOfParts>
    <vt:vector size="83" baseType="lpstr">
      <vt:lpstr>Arial</vt:lpstr>
      <vt:lpstr>Calibri</vt:lpstr>
      <vt:lpstr>Franklin Gothic Book</vt:lpstr>
      <vt:lpstr>Franklin Gothic Medium</vt:lpstr>
      <vt:lpstr>Times New Roman</vt:lpstr>
      <vt:lpstr>Verdana</vt:lpstr>
      <vt:lpstr>Wingdings</vt:lpstr>
      <vt:lpstr>Wingdings 2</vt:lpstr>
      <vt:lpstr>Putovanje</vt:lpstr>
      <vt:lpstr>PowerPoint prezentacija</vt:lpstr>
      <vt:lpstr>canva</vt:lpstr>
      <vt:lpstr>canva</vt:lpstr>
      <vt:lpstr>registracija</vt:lpstr>
      <vt:lpstr>PowerPoint prezentacija</vt:lpstr>
      <vt:lpstr>PowerPoint prezentacija</vt:lpstr>
      <vt:lpstr>https://www.canva.com   sučelje</vt:lpstr>
      <vt:lpstr>Postavke korisničkog računa</vt:lpstr>
      <vt:lpstr>registracija</vt:lpstr>
      <vt:lpstr>izradi dizajn</vt:lpstr>
      <vt:lpstr>Osnovne radnje</vt:lpstr>
      <vt:lpstr>Dodavanje nove stranice</vt:lpstr>
      <vt:lpstr>pozadina</vt:lpstr>
      <vt:lpstr>pozadina</vt:lpstr>
      <vt:lpstr>Umetanje objekata</vt:lpstr>
      <vt:lpstr>Osnovne radnje s objektima</vt:lpstr>
      <vt:lpstr>Umetanje objekta</vt:lpstr>
      <vt:lpstr>PowerPoint prezentacija</vt:lpstr>
      <vt:lpstr>Umetanje slika</vt:lpstr>
      <vt:lpstr>Pretraživanje</vt:lpstr>
      <vt:lpstr>Umetanje slika</vt:lpstr>
      <vt:lpstr>PowerPoint prezentacija</vt:lpstr>
      <vt:lpstr>Rad sa slikom</vt:lpstr>
      <vt:lpstr>Rad sa slikom</vt:lpstr>
      <vt:lpstr>Rad sa slikom</vt:lpstr>
      <vt:lpstr>PowerPoint prezentacija</vt:lpstr>
      <vt:lpstr>rad s okvirima</vt:lpstr>
      <vt:lpstr>rad s okvirima</vt:lpstr>
      <vt:lpstr>rad s oblicima</vt:lpstr>
      <vt:lpstr>Rad s bojom</vt:lpstr>
      <vt:lpstr>Umetanje oblika i rad s bojom</vt:lpstr>
      <vt:lpstr>Rad s bojom</vt:lpstr>
      <vt:lpstr>Banner</vt:lpstr>
      <vt:lpstr>Banner</vt:lpstr>
      <vt:lpstr>Dodavanje poveznice</vt:lpstr>
      <vt:lpstr>Dodavanje poveznice</vt:lpstr>
      <vt:lpstr>PowerPoint prezentacija</vt:lpstr>
      <vt:lpstr>razne vrste objekata</vt:lpstr>
      <vt:lpstr>Umetanje objekata</vt:lpstr>
      <vt:lpstr>Rad s grafikonima</vt:lpstr>
      <vt:lpstr>Rad s grafikonima</vt:lpstr>
      <vt:lpstr>Promjena poredka</vt:lpstr>
      <vt:lpstr>Promjena poredka</vt:lpstr>
      <vt:lpstr>Umetanje teksta</vt:lpstr>
      <vt:lpstr>oblikovanje teksta</vt:lpstr>
      <vt:lpstr>Rad s tekstom</vt:lpstr>
      <vt:lpstr>Rad s tekstom</vt:lpstr>
      <vt:lpstr>PowerPoint prezentacija</vt:lpstr>
      <vt:lpstr>PowerPoint prezentacija</vt:lpstr>
      <vt:lpstr>prored</vt:lpstr>
      <vt:lpstr>PowerPoint prezentacija</vt:lpstr>
      <vt:lpstr>PowerPoint prezentacija</vt:lpstr>
      <vt:lpstr>PowerPoint prezentacija</vt:lpstr>
      <vt:lpstr>unaprijed dizajnirani tekst</vt:lpstr>
      <vt:lpstr>Rad s tekstom</vt:lpstr>
      <vt:lpstr>PowerPoint prezentacija</vt:lpstr>
      <vt:lpstr>rad s rešetkama</vt:lpstr>
      <vt:lpstr>Prilagođavanje slike okviru</vt:lpstr>
      <vt:lpstr>Rad s rešetkama</vt:lpstr>
      <vt:lpstr>Rad s rešetkama</vt:lpstr>
      <vt:lpstr>Filtri</vt:lpstr>
      <vt:lpstr>Filtri – napredne mogućnosti</vt:lpstr>
      <vt:lpstr>Rad s filtrima</vt:lpstr>
      <vt:lpstr>Profesionalni predlošci - rasporedi</vt:lpstr>
      <vt:lpstr>Profesionalni predlošci - rasporedi</vt:lpstr>
      <vt:lpstr>Privatnost </vt:lpstr>
      <vt:lpstr>preuzimanje</vt:lpstr>
      <vt:lpstr>podijeli</vt:lpstr>
      <vt:lpstr>podijeli</vt:lpstr>
      <vt:lpstr>Privatnost; preuzimanje; podijeli </vt:lpstr>
      <vt:lpstr>Privatnost; preuzimanje; podijeli </vt:lpstr>
      <vt:lpstr>Podešavanje dimenzije slike</vt:lpstr>
      <vt:lpstr>canva help centar</vt:lpstr>
      <vt:lpstr>Odjava iz korisničkog profila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Optički mediji</dc:title>
  <dc:creator>Sanda</dc:creator>
  <cp:lastModifiedBy>Šutalići</cp:lastModifiedBy>
  <cp:revision>732</cp:revision>
  <dcterms:created xsi:type="dcterms:W3CDTF">2012-03-18T17:34:57Z</dcterms:created>
  <dcterms:modified xsi:type="dcterms:W3CDTF">2021-02-24T20:05:26Z</dcterms:modified>
</cp:coreProperties>
</file>