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69"/>
  </p:notesMasterIdLst>
  <p:sldIdLst>
    <p:sldId id="579" r:id="rId2"/>
    <p:sldId id="726" r:id="rId3"/>
    <p:sldId id="930" r:id="rId4"/>
    <p:sldId id="728" r:id="rId5"/>
    <p:sldId id="929" r:id="rId6"/>
    <p:sldId id="734" r:id="rId7"/>
    <p:sldId id="931" r:id="rId8"/>
    <p:sldId id="923" r:id="rId9"/>
    <p:sldId id="821" r:id="rId10"/>
    <p:sldId id="822" r:id="rId11"/>
    <p:sldId id="886" r:id="rId12"/>
    <p:sldId id="823" r:id="rId13"/>
    <p:sldId id="932" r:id="rId14"/>
    <p:sldId id="851" r:id="rId15"/>
    <p:sldId id="825" r:id="rId16"/>
    <p:sldId id="933" r:id="rId17"/>
    <p:sldId id="918" r:id="rId18"/>
    <p:sldId id="826" r:id="rId19"/>
    <p:sldId id="846" r:id="rId20"/>
    <p:sldId id="885" r:id="rId21"/>
    <p:sldId id="936" r:id="rId22"/>
    <p:sldId id="935" r:id="rId23"/>
    <p:sldId id="937" r:id="rId24"/>
    <p:sldId id="852" r:id="rId25"/>
    <p:sldId id="889" r:id="rId26"/>
    <p:sldId id="888" r:id="rId27"/>
    <p:sldId id="891" r:id="rId28"/>
    <p:sldId id="892" r:id="rId29"/>
    <p:sldId id="830" r:id="rId30"/>
    <p:sldId id="856" r:id="rId31"/>
    <p:sldId id="938" r:id="rId32"/>
    <p:sldId id="859" r:id="rId33"/>
    <p:sldId id="858" r:id="rId34"/>
    <p:sldId id="944" r:id="rId35"/>
    <p:sldId id="945" r:id="rId36"/>
    <p:sldId id="907" r:id="rId37"/>
    <p:sldId id="908" r:id="rId38"/>
    <p:sldId id="939" r:id="rId39"/>
    <p:sldId id="940" r:id="rId40"/>
    <p:sldId id="941" r:id="rId41"/>
    <p:sldId id="942" r:id="rId42"/>
    <p:sldId id="919" r:id="rId43"/>
    <p:sldId id="920" r:id="rId44"/>
    <p:sldId id="963" r:id="rId45"/>
    <p:sldId id="964" r:id="rId46"/>
    <p:sldId id="965" r:id="rId47"/>
    <p:sldId id="966" r:id="rId48"/>
    <p:sldId id="967" r:id="rId49"/>
    <p:sldId id="832" r:id="rId50"/>
    <p:sldId id="946" r:id="rId51"/>
    <p:sldId id="948" r:id="rId52"/>
    <p:sldId id="949" r:id="rId53"/>
    <p:sldId id="950" r:id="rId54"/>
    <p:sldId id="958" r:id="rId55"/>
    <p:sldId id="951" r:id="rId56"/>
    <p:sldId id="952" r:id="rId57"/>
    <p:sldId id="959" r:id="rId58"/>
    <p:sldId id="960" r:id="rId59"/>
    <p:sldId id="968" r:id="rId60"/>
    <p:sldId id="969" r:id="rId61"/>
    <p:sldId id="882" r:id="rId62"/>
    <p:sldId id="957" r:id="rId63"/>
    <p:sldId id="976" r:id="rId64"/>
    <p:sldId id="977" r:id="rId65"/>
    <p:sldId id="978" r:id="rId66"/>
    <p:sldId id="922" r:id="rId67"/>
    <p:sldId id="974" r:id="rId68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02B"/>
    <a:srgbClr val="CC0000"/>
    <a:srgbClr val="DCDC16"/>
    <a:srgbClr val="070F17"/>
    <a:srgbClr val="1A344E"/>
    <a:srgbClr val="DE0000"/>
    <a:srgbClr val="3E5D78"/>
    <a:srgbClr val="232949"/>
    <a:srgbClr val="D01D0A"/>
    <a:srgbClr val="242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24" autoAdjust="0"/>
  </p:normalViewPr>
  <p:slideViewPr>
    <p:cSldViewPr>
      <p:cViewPr>
        <p:scale>
          <a:sx n="60" d="100"/>
          <a:sy n="60" d="100"/>
        </p:scale>
        <p:origin x="13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A62E8-7302-402D-A665-A50F22F1593F}" type="datetimeFigureOut">
              <a:rPr lang="sr-Latn-CS" smtClean="0"/>
              <a:pPr/>
              <a:t>24.5.2021.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6631-6253-4B48-9DB4-FA05808F98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47B6F-847A-4507-8282-B95216F80146}" type="slidenum">
              <a:rPr lang="hr-HR" smtClean="0"/>
              <a:pPr/>
              <a:t>1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6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ffectLst/>
              </a:rPr>
              <a:t>Change the font and font size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03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5" name="Rezervirano mjesto datuma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 2021.</a:t>
            </a:r>
            <a:endParaRPr lang="hr-HR"/>
          </a:p>
        </p:txBody>
      </p:sp>
      <p:sp>
        <p:nvSpPr>
          <p:cNvPr id="7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1B01-C9BC-4CC1-A4B0-8663F351E1A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 2021.</a:t>
            </a:r>
            <a:endParaRPr lang="hr-HR"/>
          </a:p>
        </p:txBody>
      </p:sp>
      <p:sp>
        <p:nvSpPr>
          <p:cNvPr id="6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3290-EC3F-4E6E-8800-F3AEC3D39C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 2021.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B399-C5E5-457C-BB9C-150B81602A4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i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slike 6"/>
          <p:cNvSpPr>
            <a:spLocks noGrp="1"/>
          </p:cNvSpPr>
          <p:nvPr>
            <p:ph type="pic" sz="quarter" idx="13"/>
          </p:nvPr>
        </p:nvSpPr>
        <p:spPr>
          <a:xfrm>
            <a:off x="642938" y="1643063"/>
            <a:ext cx="3000375" cy="2071687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slike 8"/>
          <p:cNvSpPr>
            <a:spLocks noGrp="1"/>
          </p:cNvSpPr>
          <p:nvPr>
            <p:ph type="pic" sz="quarter" idx="14"/>
          </p:nvPr>
        </p:nvSpPr>
        <p:spPr>
          <a:xfrm>
            <a:off x="4572000" y="1643063"/>
            <a:ext cx="3357563" cy="2214562"/>
          </a:xfrm>
        </p:spPr>
        <p:txBody>
          <a:bodyPr/>
          <a:lstStyle/>
          <a:p>
            <a:endParaRPr lang="hr-HR"/>
          </a:p>
        </p:txBody>
      </p:sp>
      <p:sp>
        <p:nvSpPr>
          <p:cNvPr id="13" name="Rezervirano mjesto slike 12"/>
          <p:cNvSpPr>
            <a:spLocks noGrp="1"/>
          </p:cNvSpPr>
          <p:nvPr>
            <p:ph type="pic" sz="quarter" idx="15"/>
          </p:nvPr>
        </p:nvSpPr>
        <p:spPr>
          <a:xfrm>
            <a:off x="3429000" y="4143375"/>
            <a:ext cx="2786063" cy="2428875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bg>
      <p:bgPr>
        <a:solidFill>
          <a:srgbClr val="070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1262058" cy="280966"/>
          </a:xfrm>
        </p:spPr>
        <p:txBody>
          <a:bodyPr/>
          <a:lstStyle>
            <a:lvl1pPr>
              <a:defRPr b="1">
                <a:solidFill>
                  <a:srgbClr val="DF980B"/>
                </a:solidFill>
              </a:defRPr>
            </a:lvl1pPr>
          </a:lstStyle>
          <a:p>
            <a:pPr>
              <a:defRPr/>
            </a:pPr>
            <a:r>
              <a:rPr lang="hr-HR" smtClean="0"/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358246" cy="4071937"/>
          </a:xfrm>
        </p:spPr>
        <p:txBody>
          <a:bodyPr/>
          <a:lstStyle>
            <a:lvl1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>
              <a:lnSpc>
                <a:spcPct val="130000"/>
              </a:lnSpc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buClr>
                <a:schemeClr val="accent1">
                  <a:lumMod val="75000"/>
                </a:schemeClr>
              </a:buClr>
              <a:defRPr>
                <a:latin typeface="+mn-lt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accent1">
                  <a:lumMod val="75000"/>
                </a:schemeClr>
              </a:buClr>
              <a:defRPr>
                <a:latin typeface="+mn-lt"/>
                <a:ea typeface="Verdana" pitchFamily="34" charset="0"/>
                <a:cs typeface="Verdana" pitchFamily="34" charset="0"/>
              </a:defRPr>
            </a:lvl4pPr>
            <a:lvl5pPr>
              <a:buClr>
                <a:schemeClr val="accent1">
                  <a:lumMod val="75000"/>
                </a:schemeClr>
              </a:buClr>
              <a:defRPr>
                <a:latin typeface="+mn-lt"/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0" y="6497960"/>
            <a:ext cx="1383432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" name="Rezervirano mjesto datuma 18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 2021.</a:t>
            </a:r>
            <a:endParaRPr lang="hr-HR"/>
          </a:p>
        </p:txBody>
      </p:sp>
      <p:sp>
        <p:nvSpPr>
          <p:cNvPr id="9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EF97-F872-429B-BB04-2D2B331023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44CA-7601-46C2-BA65-9E4C20441C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Rezervirano mjesto datuma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 2021.</a:t>
            </a:r>
            <a:endParaRPr lang="hr-HR"/>
          </a:p>
        </p:txBody>
      </p:sp>
      <p:sp>
        <p:nvSpPr>
          <p:cNvPr id="10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D65E7-C422-4C00-8EDF-BF6590229A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3C8E-DBA6-4580-AFCE-04AE143E889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 2021.</a:t>
            </a:r>
            <a:endParaRPr lang="hr-HR"/>
          </a:p>
        </p:txBody>
      </p:sp>
      <p:sp>
        <p:nvSpPr>
          <p:cNvPr id="4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47B26-287D-4E86-A2B0-EFBCC2564C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datuma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 2021.</a:t>
            </a:r>
            <a:endParaRPr lang="hr-HR"/>
          </a:p>
        </p:txBody>
      </p:sp>
      <p:sp>
        <p:nvSpPr>
          <p:cNvPr id="8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A8CF-88E8-49D1-8CCE-DBDBB54A2A5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 2021.</a:t>
            </a:r>
            <a:endParaRPr lang="hr-HR"/>
          </a:p>
        </p:txBody>
      </p:sp>
      <p:sp>
        <p:nvSpPr>
          <p:cNvPr id="7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5330-467A-43A6-AB64-ACCCDCD8B36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Rezervirano mjesto teksta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214282" y="6357958"/>
            <a:ext cx="1190620" cy="280966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2" r:id="rId4"/>
    <p:sldLayoutId id="2147483758" r:id="rId5"/>
    <p:sldLayoutId id="2147483753" r:id="rId6"/>
    <p:sldLayoutId id="2147483759" r:id="rId7"/>
    <p:sldLayoutId id="2147483760" r:id="rId8"/>
    <p:sldLayoutId id="2147483761" r:id="rId9"/>
    <p:sldLayoutId id="2147483754" r:id="rId10"/>
    <p:sldLayoutId id="2147483762" r:id="rId11"/>
    <p:sldLayoutId id="2147483776" r:id="rId12"/>
    <p:sldLayoutId id="214748377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 cap="all">
          <a:solidFill>
            <a:srgbClr val="1D202B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>
            <a:lumMod val="75000"/>
          </a:schemeClr>
        </a:buClr>
        <a:buSzPct val="130000"/>
        <a:buFont typeface="Wingdings" pitchFamily="2" charset="2"/>
        <a:buChar char="§"/>
        <a:defRPr sz="2800" kern="800" baseline="0">
          <a:solidFill>
            <a:schemeClr val="accent1">
              <a:lumMod val="50000"/>
            </a:schemeClr>
          </a:solidFill>
          <a:effectLst/>
          <a:latin typeface="+mn-lt"/>
          <a:ea typeface="Verdana" pitchFamily="34" charset="0"/>
          <a:cs typeface="Verdana" pitchFamily="34" charset="0"/>
        </a:defRPr>
      </a:lvl1pPr>
      <a:lvl2pPr marL="742950" indent="-28575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>
            <a:lumMod val="75000"/>
          </a:schemeClr>
        </a:buClr>
        <a:buSzPct val="130000"/>
        <a:buFont typeface="Wingdings" pitchFamily="2" charset="2"/>
        <a:buChar char="§"/>
        <a:defRPr sz="2800" kern="800" baseline="0">
          <a:solidFill>
            <a:schemeClr val="accent1">
              <a:lumMod val="50000"/>
            </a:schemeClr>
          </a:solidFill>
          <a:effectLst/>
          <a:latin typeface="+mn-lt"/>
          <a:ea typeface="Verdana" pitchFamily="34" charset="0"/>
          <a:cs typeface="Verdana" pitchFamily="34" charset="0"/>
        </a:defRPr>
      </a:lvl2pPr>
      <a:lvl3pPr marL="1143000" indent="-22860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>
            <a:lumMod val="75000"/>
          </a:schemeClr>
        </a:buClr>
        <a:buSzPct val="130000"/>
        <a:buFont typeface="Wingdings" pitchFamily="2" charset="2"/>
        <a:buChar char="§"/>
        <a:defRPr sz="2800" kern="800" baseline="0">
          <a:solidFill>
            <a:schemeClr val="accent1">
              <a:lumMod val="50000"/>
            </a:schemeClr>
          </a:solidFill>
          <a:effectLst/>
          <a:latin typeface="+mn-lt"/>
          <a:ea typeface="Verdana" pitchFamily="34" charset="0"/>
          <a:cs typeface="Verdana" pitchFamily="34" charset="0"/>
        </a:defRPr>
      </a:lvl3pPr>
      <a:lvl4pPr marL="1600200" indent="-22860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>
            <a:lumMod val="75000"/>
          </a:schemeClr>
        </a:buClr>
        <a:buSzPct val="130000"/>
        <a:buFont typeface="Wingdings" pitchFamily="2" charset="2"/>
        <a:buChar char="§"/>
        <a:defRPr sz="2800" kern="800" baseline="0">
          <a:solidFill>
            <a:schemeClr val="accent1">
              <a:lumMod val="50000"/>
            </a:schemeClr>
          </a:solidFill>
          <a:effectLst/>
          <a:latin typeface="+mn-lt"/>
          <a:ea typeface="Verdana" pitchFamily="34" charset="0"/>
          <a:cs typeface="Verdana" pitchFamily="34" charset="0"/>
        </a:defRPr>
      </a:lvl4pPr>
      <a:lvl5pPr marL="2057400" indent="-22860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>
            <a:lumMod val="75000"/>
          </a:schemeClr>
        </a:buClr>
        <a:buSzPct val="130000"/>
        <a:buFont typeface="Wingdings" pitchFamily="2" charset="2"/>
        <a:buChar char="§"/>
        <a:defRPr sz="2800" kern="800" baseline="0">
          <a:solidFill>
            <a:schemeClr val="accent1">
              <a:lumMod val="50000"/>
            </a:schemeClr>
          </a:solidFill>
          <a:effectLst/>
          <a:latin typeface="+mn-lt"/>
          <a:ea typeface="Verdana" pitchFamily="34" charset="0"/>
          <a:cs typeface="Verdana" pitchFamily="34" charset="0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928794" y="4286256"/>
            <a:ext cx="7000924" cy="914400"/>
          </a:xfrm>
        </p:spPr>
        <p:txBody>
          <a:bodyPr/>
          <a:lstStyle/>
          <a:p>
            <a:r>
              <a:rPr lang="hr-HR" sz="6000" smtClean="0"/>
              <a:t> Grafički dizajn</a:t>
            </a:r>
          </a:p>
        </p:txBody>
      </p:sp>
      <p:pic>
        <p:nvPicPr>
          <p:cNvPr id="6" name="Slika 5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428736"/>
            <a:ext cx="4214842" cy="25841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00" y="5733256"/>
            <a:ext cx="2043871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/>
              <a:t>Odabrat ćemo </a:t>
            </a:r>
            <a:r>
              <a:rPr lang="hr-HR" b="1" i="1" dirty="0" err="1" smtClean="0"/>
              <a:t>Poster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4"/>
            <a:ext cx="2837367" cy="1812396"/>
          </a:xfrm>
        </p:spPr>
        <p:txBody>
          <a:bodyPr/>
          <a:lstStyle/>
          <a:p>
            <a:r>
              <a:rPr lang="hr-HR" dirty="0"/>
              <a:t>Uradci se spremaju po automatizmu.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1383432" cy="360040"/>
          </a:xfrm>
        </p:spPr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6444208" y="2657886"/>
            <a:ext cx="1885833" cy="941486"/>
          </a:xfrm>
          <a:prstGeom prst="wedgeRectCallout">
            <a:avLst>
              <a:gd name="adj1" fmla="val -45344"/>
              <a:gd name="adj2" fmla="val 141020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Imenovanje grafike.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269" y="1430693"/>
            <a:ext cx="5372812" cy="461071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l="42738" t="-12969" r="11159" b="-11781"/>
          <a:stretch/>
        </p:blipFill>
        <p:spPr>
          <a:xfrm>
            <a:off x="304799" y="3599372"/>
            <a:ext cx="2837367" cy="116734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Zaobljeni pravokutnik 8"/>
          <p:cNvSpPr/>
          <p:nvPr/>
        </p:nvSpPr>
        <p:spPr>
          <a:xfrm>
            <a:off x="628649" y="3812293"/>
            <a:ext cx="1485901" cy="721607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zervirano mjesto sadržaja 2"/>
          <p:cNvSpPr txBox="1">
            <a:spLocks/>
          </p:cNvSpPr>
          <p:nvPr/>
        </p:nvSpPr>
        <p:spPr bwMode="auto">
          <a:xfrm>
            <a:off x="315515" y="4956602"/>
            <a:ext cx="2837367" cy="132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1pPr>
            <a:lvl2pPr marL="742950" indent="-28575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3pPr>
            <a:lvl4pPr marL="16002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4pPr>
            <a:lvl5pPr marL="20574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Moguće je zadati naslov.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07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0052" y="171932"/>
            <a:ext cx="8686800" cy="838200"/>
          </a:xfrm>
        </p:spPr>
        <p:txBody>
          <a:bodyPr/>
          <a:lstStyle/>
          <a:p>
            <a:r>
              <a:rPr lang="hr-HR" dirty="0" smtClean="0"/>
              <a:t>Dodavanje nove stranice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669" y="1401084"/>
            <a:ext cx="4717566" cy="51753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Zaobljeni pravokutnik 9"/>
          <p:cNvSpPr/>
          <p:nvPr/>
        </p:nvSpPr>
        <p:spPr>
          <a:xfrm>
            <a:off x="3238460" y="6019800"/>
            <a:ext cx="2686090" cy="476250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2"/>
          <a:srcRect l="16932" r="3696" b="74891"/>
          <a:stretch/>
        </p:blipFill>
        <p:spPr>
          <a:xfrm>
            <a:off x="3189712" y="3044891"/>
            <a:ext cx="5613361" cy="19480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96471" y="3888350"/>
            <a:ext cx="3078732" cy="1368152"/>
          </a:xfrm>
          <a:prstGeom prst="wedgeRectCallout">
            <a:avLst>
              <a:gd name="adj1" fmla="val 52544"/>
              <a:gd name="adj2" fmla="val 103661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Odabranoj vrsti grafike lako je dodati </a:t>
            </a:r>
            <a:r>
              <a:rPr lang="hr-HR" sz="24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novu </a:t>
            </a:r>
            <a:r>
              <a:rPr lang="hr-H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stranicu.</a:t>
            </a:r>
            <a:endParaRPr lang="hr-HR" sz="24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aobljeni pravokutnik 13"/>
          <p:cNvSpPr/>
          <p:nvPr/>
        </p:nvSpPr>
        <p:spPr>
          <a:xfrm>
            <a:off x="6691493" y="3302322"/>
            <a:ext cx="526571" cy="60292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Zaobljeni pravokutnik 17"/>
          <p:cNvSpPr/>
          <p:nvPr/>
        </p:nvSpPr>
        <p:spPr>
          <a:xfrm>
            <a:off x="5403401" y="3302322"/>
            <a:ext cx="1095067" cy="60292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7380707" y="3285422"/>
            <a:ext cx="526571" cy="60292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8078495" y="3268141"/>
            <a:ext cx="526571" cy="60292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152756" y="848122"/>
            <a:ext cx="1504739" cy="822464"/>
          </a:xfrm>
          <a:prstGeom prst="wedgeRectCallout">
            <a:avLst>
              <a:gd name="adj1" fmla="val -13784"/>
              <a:gd name="adj2" fmla="val 263321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Obriši stranicu.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726389" y="1831475"/>
            <a:ext cx="1504739" cy="822464"/>
          </a:xfrm>
          <a:prstGeom prst="wedgeRectCallout">
            <a:avLst>
              <a:gd name="adj1" fmla="val -34673"/>
              <a:gd name="adj2" fmla="val 154460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Kopiraj stranicu.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244863" y="4420232"/>
            <a:ext cx="1355581" cy="874768"/>
          </a:xfrm>
          <a:prstGeom prst="wedgeRectCallout">
            <a:avLst>
              <a:gd name="adj1" fmla="val 27660"/>
              <a:gd name="adj2" fmla="val -124292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Dodaj stranicu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932041" y="4420232"/>
            <a:ext cx="2110194" cy="874768"/>
          </a:xfrm>
          <a:prstGeom prst="wedgeRectCallout">
            <a:avLst>
              <a:gd name="adj1" fmla="val 20633"/>
              <a:gd name="adj2" fmla="val -137358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Pomakni gore, dolje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pozadina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3475112" cy="4525962"/>
          </a:xfrm>
        </p:spPr>
        <p:txBody>
          <a:bodyPr/>
          <a:lstStyle/>
          <a:p>
            <a:r>
              <a:rPr lang="hr-HR" dirty="0" smtClean="0"/>
              <a:t>Grafici se može zadati </a:t>
            </a:r>
            <a:r>
              <a:rPr lang="hr-HR" b="1" i="1" dirty="0" smtClean="0"/>
              <a:t>izgled pozadine </a:t>
            </a:r>
            <a:r>
              <a:rPr lang="hr-HR" dirty="0" smtClean="0"/>
              <a:t>(</a:t>
            </a:r>
            <a:r>
              <a:rPr lang="hr-HR" b="1" i="1" dirty="0" smtClean="0"/>
              <a:t>Pozadina</a:t>
            </a:r>
            <a:r>
              <a:rPr lang="hr-HR" dirty="0" smtClean="0"/>
              <a:t>).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grpSp>
        <p:nvGrpSpPr>
          <p:cNvPr id="10" name="Grupa 9"/>
          <p:cNvGrpSpPr/>
          <p:nvPr/>
        </p:nvGrpSpPr>
        <p:grpSpPr>
          <a:xfrm>
            <a:off x="3491881" y="1554163"/>
            <a:ext cx="5454526" cy="4755157"/>
            <a:chOff x="4269799" y="1554163"/>
            <a:chExt cx="4676607" cy="4251701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3967" y="1554163"/>
              <a:ext cx="4662439" cy="4251701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7" name="Zaobljeni pravokutnik 6"/>
            <p:cNvSpPr/>
            <p:nvPr/>
          </p:nvSpPr>
          <p:spPr>
            <a:xfrm>
              <a:off x="5297902" y="3696242"/>
              <a:ext cx="762799" cy="714524"/>
            </a:xfrm>
            <a:prstGeom prst="roundRect">
              <a:avLst>
                <a:gd name="adj" fmla="val 5038"/>
              </a:avLst>
            </a:prstGeom>
            <a:solidFill>
              <a:schemeClr val="accent1">
                <a:alpha val="10000"/>
              </a:schemeClr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Zaobljeni pravokutnik 8"/>
            <p:cNvSpPr/>
            <p:nvPr/>
          </p:nvSpPr>
          <p:spPr>
            <a:xfrm>
              <a:off x="4269799" y="4797152"/>
              <a:ext cx="762799" cy="714524"/>
            </a:xfrm>
            <a:prstGeom prst="roundRect">
              <a:avLst>
                <a:gd name="adj" fmla="val 5038"/>
              </a:avLst>
            </a:prstGeom>
            <a:solidFill>
              <a:schemeClr val="accent1">
                <a:alpha val="10000"/>
              </a:schemeClr>
            </a:solidFill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413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pozadina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992" y="896094"/>
            <a:ext cx="4285358" cy="54200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 bwMode="auto">
          <a:xfrm>
            <a:off x="304800" y="1554163"/>
            <a:ext cx="3691136" cy="302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1pPr>
            <a:lvl2pPr marL="742950" indent="-28575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3pPr>
            <a:lvl4pPr marL="16002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4pPr>
            <a:lvl5pPr marL="20574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/>
              <a:t>Pozadina</a:t>
            </a:r>
            <a:r>
              <a:rPr lang="hr-HR" dirty="0" smtClean="0"/>
              <a:t> može biti jednobojna ili poprimiti izgled nekog od ponuđenih predložaka.</a:t>
            </a:r>
            <a:endParaRPr lang="hr-HR" dirty="0"/>
          </a:p>
        </p:txBody>
      </p:sp>
      <p:sp>
        <p:nvSpPr>
          <p:cNvPr id="8" name="Zaobljeni pravokutnik 7"/>
          <p:cNvSpPr/>
          <p:nvPr/>
        </p:nvSpPr>
        <p:spPr>
          <a:xfrm>
            <a:off x="4523978" y="1554162"/>
            <a:ext cx="624085" cy="650701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9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pozadina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03799"/>
              </p:ext>
            </p:extLst>
          </p:nvPr>
        </p:nvGraphicFramePr>
        <p:xfrm>
          <a:off x="428596" y="1571609"/>
          <a:ext cx="8286808" cy="260981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28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288">
                <a:tc>
                  <a:txBody>
                    <a:bodyPr/>
                    <a:lstStyle/>
                    <a:p>
                      <a:pPr marL="635000" indent="-457200" algn="just"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dirty="0" smtClean="0"/>
                        <a:t>Isprobati </a:t>
                      </a:r>
                      <a:r>
                        <a:rPr lang="hr-HR" sz="2800" b="1" i="1" dirty="0" smtClean="0"/>
                        <a:t>oblikovanje izgleda pozadine</a:t>
                      </a:r>
                      <a:r>
                        <a:rPr lang="hr-HR" sz="2800" dirty="0" smtClean="0"/>
                        <a:t>. Odabrati </a:t>
                      </a:r>
                      <a:r>
                        <a:rPr kumimoji="0" lang="hr-HR" sz="2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žutu </a:t>
                      </a:r>
                      <a:r>
                        <a:rPr lang="hr-HR" sz="2800" dirty="0" smtClean="0"/>
                        <a:t>boju.</a:t>
                      </a:r>
                      <a:endParaRPr lang="hr-HR" sz="2800" b="1" i="1" dirty="0" smtClean="0"/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288">
                <a:tc>
                  <a:txBody>
                    <a:bodyPr/>
                    <a:lstStyle/>
                    <a:p>
                      <a:pPr marL="635000" indent="-457200" algn="just"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b="1" i="1" dirty="0" smtClean="0"/>
                        <a:t>Umetnuti novu</a:t>
                      </a:r>
                      <a:r>
                        <a:rPr lang="hr-HR" sz="2800" b="1" i="1" baseline="0" dirty="0" smtClean="0"/>
                        <a:t> stranicu </a:t>
                      </a:r>
                      <a:r>
                        <a:rPr lang="hr-HR" sz="2800" b="0" i="0" baseline="0" dirty="0" smtClean="0"/>
                        <a:t>(sada su ukupno dvije).</a:t>
                      </a:r>
                      <a:endParaRPr lang="hr-HR" sz="2800" b="0" i="0" dirty="0" smtClean="0"/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01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9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Umetanje objekata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799" y="1554163"/>
            <a:ext cx="8683625" cy="4525962"/>
          </a:xfrm>
        </p:spPr>
        <p:txBody>
          <a:bodyPr/>
          <a:lstStyle/>
          <a:p>
            <a:pPr algn="just"/>
            <a:r>
              <a:rPr lang="hr-HR" dirty="0" smtClean="0"/>
              <a:t>Na grafiku je moguće umetati </a:t>
            </a:r>
            <a:r>
              <a:rPr lang="hr-HR" dirty="0"/>
              <a:t>razne vrste objekata (</a:t>
            </a:r>
            <a:r>
              <a:rPr lang="hr-HR" b="1" i="1" dirty="0" smtClean="0"/>
              <a:t>Elementi</a:t>
            </a:r>
            <a:r>
              <a:rPr lang="hr-HR" dirty="0" smtClean="0"/>
              <a:t>) </a:t>
            </a:r>
            <a:r>
              <a:rPr lang="hr-HR" dirty="0"/>
              <a:t>iz ponuđenih </a:t>
            </a:r>
            <a:r>
              <a:rPr lang="hr-HR" dirty="0" smtClean="0"/>
              <a:t>kategorija.</a:t>
            </a:r>
            <a:endParaRPr lang="hr-HR" dirty="0"/>
          </a:p>
          <a:p>
            <a:pPr algn="just"/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045117"/>
            <a:ext cx="4392488" cy="293187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845" y="2683226"/>
            <a:ext cx="2664296" cy="365566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Zaobljeni pravokutnik 6"/>
          <p:cNvSpPr/>
          <p:nvPr/>
        </p:nvSpPr>
        <p:spPr>
          <a:xfrm>
            <a:off x="1979712" y="3695700"/>
            <a:ext cx="3384376" cy="52538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10"/>
          <p:cNvSpPr/>
          <p:nvPr/>
        </p:nvSpPr>
        <p:spPr>
          <a:xfrm>
            <a:off x="6735834" y="3855244"/>
            <a:ext cx="1531866" cy="2469356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7236296" y="2861097"/>
            <a:ext cx="244012" cy="368039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aobljeni pravokutnik 12"/>
          <p:cNvSpPr/>
          <p:nvPr/>
        </p:nvSpPr>
        <p:spPr>
          <a:xfrm>
            <a:off x="1045029" y="3817143"/>
            <a:ext cx="604157" cy="722199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7746309" y="3240103"/>
            <a:ext cx="1316049" cy="872825"/>
          </a:xfrm>
          <a:prstGeom prst="wedgeRectCallout">
            <a:avLst>
              <a:gd name="adj1" fmla="val -76458"/>
              <a:gd name="adj2" fmla="val -65434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rIns="180000"/>
          <a:lstStyle/>
          <a:p>
            <a:pPr algn="ctr">
              <a:tabLst>
                <a:tab pos="4305300" algn="l"/>
              </a:tabLst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Klik mišem.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Osnovne radnje s objektima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093" y="1323206"/>
            <a:ext cx="3816424" cy="523730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Zaobljeni pravokutnik 8"/>
          <p:cNvSpPr/>
          <p:nvPr/>
        </p:nvSpPr>
        <p:spPr>
          <a:xfrm>
            <a:off x="2823710" y="1873394"/>
            <a:ext cx="522391" cy="577020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41168" y="2043320"/>
            <a:ext cx="2112013" cy="904462"/>
          </a:xfrm>
          <a:prstGeom prst="wedgeRectCallout">
            <a:avLst>
              <a:gd name="adj1" fmla="val 69210"/>
              <a:gd name="adj2" fmla="val -1955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Podešavanje boje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objekta.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aobljeni pravokutnik 9"/>
          <p:cNvSpPr/>
          <p:nvPr/>
        </p:nvSpPr>
        <p:spPr>
          <a:xfrm>
            <a:off x="3342114" y="1873407"/>
            <a:ext cx="1886322" cy="577020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41168" y="3243471"/>
            <a:ext cx="2112013" cy="2633802"/>
          </a:xfrm>
          <a:prstGeom prst="wedgeRectCallout">
            <a:avLst>
              <a:gd name="adj1" fmla="val 112505"/>
              <a:gd name="adj2" fmla="val -7886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Podešavanje izgleda i debljine crte, načina početka i završetka crte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380183" y="5068671"/>
            <a:ext cx="2631977" cy="1347284"/>
          </a:xfrm>
          <a:prstGeom prst="wedgeRectCallout">
            <a:avLst>
              <a:gd name="adj1" fmla="val -12940"/>
              <a:gd name="adj2" fmla="val -98069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Objekt je moguće </a:t>
            </a:r>
            <a:r>
              <a:rPr lang="hr-H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zakrenuti 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hr-H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premjestiti.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731939" y="2724179"/>
            <a:ext cx="2789958" cy="1289717"/>
          </a:xfrm>
          <a:prstGeom prst="wedgeRectCallout">
            <a:avLst>
              <a:gd name="adj1" fmla="val -66224"/>
              <a:gd name="adj2" fmla="val 39872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Objektu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 moguće</a:t>
            </a:r>
          </a:p>
          <a:p>
            <a:pPr algn="ctr">
              <a:defRPr/>
            </a:pPr>
            <a:r>
              <a:rPr lang="hr-HR" sz="24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promijeniti dimenziju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Zaobljeni pravokutnik 13"/>
          <p:cNvSpPr/>
          <p:nvPr/>
        </p:nvSpPr>
        <p:spPr>
          <a:xfrm>
            <a:off x="4067944" y="3868520"/>
            <a:ext cx="792088" cy="496584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</a:t>
            </a:r>
            <a:endParaRPr lang="hr-HR" dirty="0"/>
          </a:p>
        </p:txBody>
      </p:sp>
      <p:sp>
        <p:nvSpPr>
          <p:cNvPr id="16" name="Zaobljeni pravokutnik 15"/>
          <p:cNvSpPr/>
          <p:nvPr/>
        </p:nvSpPr>
        <p:spPr>
          <a:xfrm>
            <a:off x="5226769" y="1873418"/>
            <a:ext cx="1190650" cy="578379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7067872" y="1329869"/>
            <a:ext cx="1650456" cy="1265944"/>
          </a:xfrm>
          <a:prstGeom prst="wedgeRectCallout">
            <a:avLst>
              <a:gd name="adj1" fmla="val -100883"/>
              <a:gd name="adj2" fmla="val 30348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Objekt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 moguće</a:t>
            </a:r>
          </a:p>
          <a:p>
            <a:pPr algn="ctr">
              <a:defRPr/>
            </a:pPr>
            <a:r>
              <a:rPr lang="hr-H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animirati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29" y="4260830"/>
            <a:ext cx="1476468" cy="86287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9" name="Zaobljeni pravokutnik 18"/>
          <p:cNvSpPr/>
          <p:nvPr/>
        </p:nvSpPr>
        <p:spPr>
          <a:xfrm>
            <a:off x="7729809" y="4341970"/>
            <a:ext cx="652191" cy="706280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</a:t>
            </a:r>
            <a:endParaRPr lang="hr-HR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6640327" y="5451775"/>
            <a:ext cx="2198067" cy="850995"/>
          </a:xfrm>
          <a:prstGeom prst="wedgeRectCallout">
            <a:avLst>
              <a:gd name="adj1" fmla="val 19078"/>
              <a:gd name="adj2" fmla="val -11220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rIns="180000"/>
          <a:lstStyle/>
          <a:p>
            <a:pPr marL="85725" algn="ctr">
              <a:tabLst>
                <a:tab pos="4305300" algn="l"/>
              </a:tabLst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Objekte je lako </a:t>
            </a:r>
            <a:r>
              <a:rPr lang="hr-H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ukloniti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Osnovne </a:t>
            </a:r>
            <a:r>
              <a:rPr lang="hr-HR" dirty="0"/>
              <a:t>radnje s </a:t>
            </a:r>
            <a:r>
              <a:rPr lang="hr-HR" dirty="0" smtClean="0"/>
              <a:t>objektima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329654"/>
              </p:ext>
            </p:extLst>
          </p:nvPr>
        </p:nvGraphicFramePr>
        <p:xfrm>
          <a:off x="504796" y="1624355"/>
          <a:ext cx="8286808" cy="415293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28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959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598">
                <a:tc>
                  <a:txBody>
                    <a:bodyPr/>
                    <a:lstStyle/>
                    <a:p>
                      <a:pPr marL="635000" indent="-457200" algn="just">
                        <a:spcBef>
                          <a:spcPts val="1200"/>
                        </a:spcBef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dirty="0" smtClean="0"/>
                        <a:t>Iz kategorije </a:t>
                      </a:r>
                      <a:r>
                        <a:rPr lang="hr-HR" sz="2800" b="1" i="1" dirty="0" smtClean="0"/>
                        <a:t>Crte</a:t>
                      </a:r>
                      <a:r>
                        <a:rPr lang="hr-HR" sz="2800" dirty="0" smtClean="0"/>
                        <a:t> odabrati crtu i umetnuti je na stranicu.</a:t>
                      </a: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204">
                <a:tc>
                  <a:txBody>
                    <a:bodyPr/>
                    <a:lstStyle/>
                    <a:p>
                      <a:pPr marL="6350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kumimoji="0" lang="hr-HR" sz="2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Zakretati</a:t>
                      </a:r>
                      <a:r>
                        <a:rPr lang="hr-HR" sz="2800" dirty="0" smtClean="0"/>
                        <a:t> crtu, </a:t>
                      </a:r>
                      <a:r>
                        <a:rPr kumimoji="0" lang="hr-HR" sz="2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mijenjati joj dimenziju</a:t>
                      </a:r>
                      <a:r>
                        <a:rPr lang="hr-HR" sz="2800" dirty="0" smtClean="0"/>
                        <a:t>.</a:t>
                      </a: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993332"/>
                  </a:ext>
                </a:extLst>
              </a:tr>
              <a:tr h="675204">
                <a:tc>
                  <a:txBody>
                    <a:bodyPr/>
                    <a:lstStyle/>
                    <a:p>
                      <a:pPr marL="635000" indent="-457200" algn="just">
                        <a:spcBef>
                          <a:spcPts val="1200"/>
                        </a:spcBef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b="0" i="0" dirty="0" smtClean="0"/>
                        <a:t>Crti </a:t>
                      </a:r>
                      <a:r>
                        <a:rPr lang="hr-HR" sz="2800" b="1" i="1" dirty="0" smtClean="0"/>
                        <a:t>podesiti boju,</a:t>
                      </a:r>
                      <a:r>
                        <a:rPr lang="hr-HR" sz="2800" b="1" i="1" baseline="0" dirty="0" smtClean="0"/>
                        <a:t> debljinu, način završetka.</a:t>
                      </a:r>
                      <a:endParaRPr lang="hr-HR" sz="2800" b="1" i="1" dirty="0" smtClean="0"/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827152"/>
                  </a:ext>
                </a:extLst>
              </a:tr>
              <a:tr h="675204">
                <a:tc>
                  <a:txBody>
                    <a:bodyPr/>
                    <a:lstStyle/>
                    <a:p>
                      <a:pPr marL="6350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lang="hr-HR" sz="2800" b="1" i="1" dirty="0" smtClean="0"/>
                        <a:t>Kopirati </a:t>
                      </a:r>
                      <a:r>
                        <a:rPr lang="hr-HR" sz="2800" b="0" i="0" dirty="0" smtClean="0"/>
                        <a:t>crtu.</a:t>
                      </a: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482117"/>
                  </a:ext>
                </a:extLst>
              </a:tr>
              <a:tr h="675204">
                <a:tc>
                  <a:txBody>
                    <a:bodyPr/>
                    <a:lstStyle/>
                    <a:p>
                      <a:pPr marL="6350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lang="hr-HR" sz="2800" b="1" i="1" dirty="0" smtClean="0"/>
                        <a:t>Obrisati </a:t>
                      </a:r>
                      <a:r>
                        <a:rPr lang="hr-HR" sz="2800" b="0" i="0" dirty="0" smtClean="0"/>
                        <a:t>crtu</a:t>
                      </a:r>
                      <a:r>
                        <a:rPr lang="hr-HR" sz="2800" b="0" i="0" baseline="0" dirty="0" smtClean="0"/>
                        <a:t>.</a:t>
                      </a:r>
                      <a:endParaRPr lang="hr-HR" sz="2800" b="0" i="0" dirty="0" smtClean="0"/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020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2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Umetanje slika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0368" y="1295400"/>
            <a:ext cx="4112978" cy="4496755"/>
          </a:xfrm>
        </p:spPr>
        <p:txBody>
          <a:bodyPr/>
          <a:lstStyle/>
          <a:p>
            <a:r>
              <a:rPr lang="hr-HR" spc="-110" dirty="0" smtClean="0"/>
              <a:t>Moguće je umetati ponuđene slike (</a:t>
            </a:r>
            <a:r>
              <a:rPr lang="hr-HR" b="1" i="1" spc="-110" dirty="0" smtClean="0"/>
              <a:t>Fotografije</a:t>
            </a:r>
            <a:r>
              <a:rPr lang="hr-HR" spc="-110" dirty="0" smtClean="0"/>
              <a:t>) ili </a:t>
            </a:r>
            <a:r>
              <a:rPr lang="hr-HR" spc="-110" dirty="0"/>
              <a:t>naredbom </a:t>
            </a:r>
            <a:r>
              <a:rPr lang="hr-HR" b="1" i="1" spc="-110" dirty="0" smtClean="0"/>
              <a:t>Prijenosi</a:t>
            </a:r>
            <a:r>
              <a:rPr lang="hr-HR" i="1" spc="-110" dirty="0" smtClean="0"/>
              <a:t> </a:t>
            </a:r>
            <a:r>
              <a:rPr lang="hr-HR" spc="-110" dirty="0" smtClean="0"/>
              <a:t>dobaviti vlastite.</a:t>
            </a:r>
            <a:endParaRPr lang="hr-HR" spc="-11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6" y="3843058"/>
            <a:ext cx="3757995" cy="2654902"/>
          </a:xfrm>
          <a:prstGeom prst="rect">
            <a:avLst/>
          </a:prstGeom>
        </p:spPr>
      </p:pic>
      <p:sp>
        <p:nvSpPr>
          <p:cNvPr id="14" name="Zaobljeni pravokutnik 13"/>
          <p:cNvSpPr/>
          <p:nvPr/>
        </p:nvSpPr>
        <p:spPr>
          <a:xfrm>
            <a:off x="2128565" y="4341870"/>
            <a:ext cx="976585" cy="515880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361" y="1169194"/>
            <a:ext cx="4226274" cy="243113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137" y="3819525"/>
            <a:ext cx="3190875" cy="2533650"/>
          </a:xfrm>
          <a:prstGeom prst="rect">
            <a:avLst/>
          </a:prstGeom>
        </p:spPr>
      </p:pic>
      <p:sp>
        <p:nvSpPr>
          <p:cNvPr id="9" name="Zaobljeni pravokutnik 8"/>
          <p:cNvSpPr/>
          <p:nvPr/>
        </p:nvSpPr>
        <p:spPr>
          <a:xfrm>
            <a:off x="4705350" y="2671648"/>
            <a:ext cx="723900" cy="738302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652120" y="1295400"/>
            <a:ext cx="3271515" cy="477416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1007644" y="4492427"/>
            <a:ext cx="532398" cy="625005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0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/>
          <a:lstStyle/>
          <a:p>
            <a:r>
              <a:rPr lang="hr-HR" dirty="0" smtClean="0"/>
              <a:t>Pretraživanje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4411216" cy="4525962"/>
          </a:xfrm>
        </p:spPr>
        <p:txBody>
          <a:bodyPr/>
          <a:lstStyle/>
          <a:p>
            <a:pPr algn="just"/>
            <a:r>
              <a:rPr lang="hr-HR" dirty="0" smtClean="0"/>
              <a:t>Ponuđene slike moguće je pretražiti s ciljem pronalaska željene.</a:t>
            </a:r>
          </a:p>
          <a:p>
            <a:pPr algn="just"/>
            <a:r>
              <a:rPr lang="hr-HR" dirty="0" smtClean="0"/>
              <a:t>Pronađena slika na </a:t>
            </a:r>
            <a:r>
              <a:rPr lang="hr-HR" dirty="0"/>
              <a:t>grafiku se prenosi </a:t>
            </a:r>
            <a:r>
              <a:rPr lang="hr-HR" dirty="0" smtClean="0"/>
              <a:t>mišem.</a:t>
            </a:r>
            <a:endParaRPr lang="hr-HR" dirty="0"/>
          </a:p>
          <a:p>
            <a:pPr algn="just"/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30" y="1295400"/>
            <a:ext cx="3952875" cy="4359275"/>
          </a:xfrm>
          <a:prstGeom prst="rect">
            <a:avLst/>
          </a:prstGeom>
        </p:spPr>
      </p:pic>
      <p:sp>
        <p:nvSpPr>
          <p:cNvPr id="10" name="Zaobljeni pravokutnik 9"/>
          <p:cNvSpPr/>
          <p:nvPr/>
        </p:nvSpPr>
        <p:spPr>
          <a:xfrm>
            <a:off x="5705325" y="1382713"/>
            <a:ext cx="2924325" cy="503237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10"/>
          <p:cNvSpPr/>
          <p:nvPr/>
        </p:nvSpPr>
        <p:spPr>
          <a:xfrm>
            <a:off x="4787130" y="2059364"/>
            <a:ext cx="648966" cy="649556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18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canva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799" y="1554163"/>
            <a:ext cx="8683625" cy="2017713"/>
          </a:xfrm>
        </p:spPr>
        <p:txBody>
          <a:bodyPr/>
          <a:lstStyle/>
          <a:p>
            <a:pPr algn="just"/>
            <a:r>
              <a:rPr lang="hr-HR" dirty="0" smtClean="0"/>
              <a:t>Besplatna web aplikacija koja nudi </a:t>
            </a:r>
            <a:r>
              <a:rPr lang="hr-HR" b="1" i="1" dirty="0" smtClean="0"/>
              <a:t>bezbroj grafičkih mogućnosti za različite namjene </a:t>
            </a:r>
            <a:r>
              <a:rPr lang="hr-HR" dirty="0" smtClean="0"/>
              <a:t>– od izrade prezentacija, videozapisa, tiskanih proizvoda, do fotografija za podjelu na blogu i društvenim mrežama.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09" y="4001628"/>
            <a:ext cx="8136904" cy="22974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Zaobljeni pravokutnik 8"/>
          <p:cNvSpPr/>
          <p:nvPr/>
        </p:nvSpPr>
        <p:spPr>
          <a:xfrm>
            <a:off x="653402" y="4348709"/>
            <a:ext cx="8109597" cy="489992"/>
          </a:xfrm>
          <a:prstGeom prst="roundRect">
            <a:avLst>
              <a:gd name="adj" fmla="val 9844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Umetanje slika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027877"/>
              </p:ext>
            </p:extLst>
          </p:nvPr>
        </p:nvGraphicFramePr>
        <p:xfrm>
          <a:off x="539552" y="1412776"/>
          <a:ext cx="8312732" cy="479604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312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0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966">
                <a:tc>
                  <a:txBody>
                    <a:bodyPr/>
                    <a:lstStyle/>
                    <a:p>
                      <a:pPr marL="361950" indent="-361950" algn="just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spc="-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1. stranicu umetnuti sliku iz skupine </a:t>
                      </a:r>
                      <a:r>
                        <a:rPr kumimoji="0" lang="hr-HR" sz="2800" b="1" kern="1200" spc="-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Fotografije</a:t>
                      </a:r>
                      <a:r>
                        <a:rPr kumimoji="0" lang="hr-HR" sz="2800" b="1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(s</a:t>
                      </a:r>
                      <a:r>
                        <a:rPr kumimoji="0" lang="hr-HR" sz="2800" kern="1200" spc="-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liku</a:t>
                      </a: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odabrati po vlastitom nahođenju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kumimoji="0" lang="hr-HR" sz="2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6078">
                <a:tc>
                  <a:txBody>
                    <a:bodyPr/>
                    <a:lstStyle/>
                    <a:p>
                      <a:pPr marL="361950" indent="-361950" algn="just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donji dio 1. stranice </a:t>
                      </a:r>
                    </a:p>
                    <a:p>
                      <a:pPr marL="177800" indent="0" algn="just">
                        <a:buFont typeface="Franklin Gothic Book" panose="020B0503020102020204" pitchFamily="34" charset="0"/>
                        <a:buNone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umetnuti sliku žaba </a:t>
                      </a:r>
                    </a:p>
                    <a:p>
                      <a:pPr marL="177800" indent="0" algn="l">
                        <a:buFont typeface="Franklin Gothic Book" panose="020B0503020102020204" pitchFamily="34" charset="0"/>
                        <a:buNone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dobivenu pretragom, </a:t>
                      </a:r>
                      <a:b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kako pokazuje primjer:</a:t>
                      </a:r>
                      <a:endParaRPr kumimoji="0" lang="hr-HR" sz="2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092" y="3249252"/>
            <a:ext cx="4175856" cy="2859829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5204225" y="3390858"/>
            <a:ext cx="747396" cy="362995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57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Umetanje slika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89485"/>
              </p:ext>
            </p:extLst>
          </p:nvPr>
        </p:nvGraphicFramePr>
        <p:xfrm>
          <a:off x="539552" y="1412776"/>
          <a:ext cx="8312732" cy="309634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312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846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0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144">
                <a:tc>
                  <a:txBody>
                    <a:bodyPr/>
                    <a:lstStyle/>
                    <a:p>
                      <a:pPr marL="361950" indent="-361950" algn="just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2. stranicu  umetnuti </a:t>
                      </a:r>
                    </a:p>
                    <a:p>
                      <a:pPr marL="0" indent="0" algn="just">
                        <a:buFont typeface="Franklin Gothic Book" panose="020B0503020102020204" pitchFamily="34" charset="0"/>
                        <a:buNone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sliku  sirene:</a:t>
                      </a:r>
                    </a:p>
                  </a:txBody>
                  <a:tcPr marR="360000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794" y="1969790"/>
            <a:ext cx="3616054" cy="2376264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5436096" y="3068960"/>
            <a:ext cx="1008112" cy="115212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5781002" y="2098413"/>
            <a:ext cx="844387" cy="356029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91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 2021.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71500"/>
            <a:ext cx="8428064" cy="59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 sa slikom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b="55727"/>
          <a:stretch/>
        </p:blipFill>
        <p:spPr>
          <a:xfrm>
            <a:off x="1447684" y="2348880"/>
            <a:ext cx="6401032" cy="279161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433799"/>
            <a:ext cx="1533525" cy="828675"/>
          </a:xfrm>
          <a:prstGeom prst="rect">
            <a:avLst/>
          </a:prstGeom>
        </p:spPr>
      </p:pic>
      <p:sp>
        <p:nvSpPr>
          <p:cNvPr id="15" name="Zaobljeni pravokutnik 14"/>
          <p:cNvSpPr/>
          <p:nvPr/>
        </p:nvSpPr>
        <p:spPr>
          <a:xfrm>
            <a:off x="3187580" y="2334986"/>
            <a:ext cx="880363" cy="58995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2771800" y="1452835"/>
            <a:ext cx="1506286" cy="865821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648200" y="1295400"/>
            <a:ext cx="3526109" cy="827162"/>
          </a:xfrm>
          <a:prstGeom prst="wedgeRectCallout">
            <a:avLst>
              <a:gd name="adj1" fmla="val -68139"/>
              <a:gd name="adj2" fmla="val 11440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Umetnutu sliku moguće 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hr-H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zrcaliti.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aobljeni pravokutnik 16"/>
          <p:cNvSpPr/>
          <p:nvPr/>
        </p:nvSpPr>
        <p:spPr>
          <a:xfrm>
            <a:off x="1462874" y="2352702"/>
            <a:ext cx="1524950" cy="607401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04800" y="3429000"/>
            <a:ext cx="1421432" cy="1242603"/>
          </a:xfrm>
          <a:prstGeom prst="wedgeRectCallout">
            <a:avLst>
              <a:gd name="adj1" fmla="val 52438"/>
              <a:gd name="adj2" fmla="val -99151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Dio slike može se </a:t>
            </a:r>
            <a:r>
              <a:rPr lang="hr-H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izrezati.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aobljeni pravokutnik 17"/>
          <p:cNvSpPr/>
          <p:nvPr/>
        </p:nvSpPr>
        <p:spPr>
          <a:xfrm>
            <a:off x="5019672" y="3127080"/>
            <a:ext cx="593111" cy="618423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874375" y="2186336"/>
            <a:ext cx="1948681" cy="1559168"/>
          </a:xfrm>
          <a:prstGeom prst="wedgeRectCallout">
            <a:avLst>
              <a:gd name="adj1" fmla="val -127700"/>
              <a:gd name="adj2" fmla="val 31792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Slici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može 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zadati</a:t>
            </a:r>
            <a:r>
              <a:rPr lang="hr-H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stupanj prozirnosti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Zaobljeni pravokutnik 18"/>
          <p:cNvSpPr/>
          <p:nvPr/>
        </p:nvSpPr>
        <p:spPr>
          <a:xfrm>
            <a:off x="3169833" y="3112147"/>
            <a:ext cx="1108253" cy="618423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3219730" y="4187534"/>
            <a:ext cx="3503441" cy="2410116"/>
          </a:xfrm>
          <a:prstGeom prst="wedgeRectCallout">
            <a:avLst>
              <a:gd name="adj1" fmla="val -31393"/>
              <a:gd name="adj2" fmla="val -7640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Sliku je moguće na razne načine poravnati sa stranicom te podesiti redoslijed slika (prema naprijed - prema natrag).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sa slikom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11678"/>
              </p:ext>
            </p:extLst>
          </p:nvPr>
        </p:nvGraphicFramePr>
        <p:xfrm>
          <a:off x="435732" y="1616662"/>
          <a:ext cx="8424936" cy="430099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009">
                <a:tc>
                  <a:txBody>
                    <a:bodyPr/>
                    <a:lstStyle/>
                    <a:p>
                      <a:pPr marL="373063" marR="0" indent="-3730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Prvoj slici s prve stranice mijenjati dimenzije,  zakretati je. Isprobati mogućnost zadavanja prozirnosti.</a:t>
                      </a: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8270">
                <a:tc>
                  <a:txBody>
                    <a:bodyPr/>
                    <a:lstStyle/>
                    <a:p>
                      <a:pPr marL="376238" indent="-376238" algn="l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drugoj slici s prve stranice isprobati </a:t>
                      </a:r>
                      <a:b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naredbu </a:t>
                      </a:r>
                      <a:r>
                        <a:rPr kumimoji="0" lang="hr-HR" sz="2800" b="1" kern="1200" spc="-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Obrezivanje</a:t>
                      </a: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neka novo oblikovana </a:t>
                      </a:r>
                      <a:b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slika prikazuje samo srednju žabu.</a:t>
                      </a: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475">
                <a:tc>
                  <a:txBody>
                    <a:bodyPr/>
                    <a:lstStyle/>
                    <a:p>
                      <a:pPr marL="373063" marR="0" indent="-3730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Naredbom pretraživanja potražiti slike šešira. Izabrati jedan iz ponude, pa ga postaviti na glavu žabe.</a:t>
                      </a: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690" y="3406385"/>
            <a:ext cx="1095231" cy="13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sa slikom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07942"/>
              </p:ext>
            </p:extLst>
          </p:nvPr>
        </p:nvGraphicFramePr>
        <p:xfrm>
          <a:off x="467544" y="1727888"/>
          <a:ext cx="8352928" cy="311591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045">
                <a:tc>
                  <a:txBody>
                    <a:bodyPr/>
                    <a:lstStyle/>
                    <a:p>
                      <a:pPr marL="373063" marR="0" indent="-3730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Sliku s druge stranice kopirati.</a:t>
                      </a: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870">
                <a:tc>
                  <a:txBody>
                    <a:bodyPr/>
                    <a:lstStyle/>
                    <a:p>
                      <a:pPr marL="373063" marR="0" indent="-3730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Izvornoj i kopiranoj slici </a:t>
                      </a: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podesiti dimenzije tako da ih se može postaviti jednu pored druge.</a:t>
                      </a: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764">
                <a:tc>
                  <a:txBody>
                    <a:bodyPr/>
                    <a:lstStyle/>
                    <a:p>
                      <a:pPr marL="358775" marR="0" indent="-2762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kopiranoj slici isprobati mogućnosti zrcaljenja.</a:t>
                      </a: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1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 2021.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4936"/>
            <a:ext cx="8402564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</a:t>
            </a:r>
            <a:r>
              <a:rPr lang="hr-HR" dirty="0"/>
              <a:t>s </a:t>
            </a:r>
            <a:r>
              <a:rPr lang="hr-HR" dirty="0" smtClean="0"/>
              <a:t>okvirima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4699248" cy="4525962"/>
          </a:xfrm>
        </p:spPr>
        <p:txBody>
          <a:bodyPr/>
          <a:lstStyle/>
          <a:p>
            <a:pPr algn="just"/>
            <a:r>
              <a:rPr lang="hr-HR" dirty="0" smtClean="0"/>
              <a:t>Okviri su predviđeni da se u njih umeću slike.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53" y="3058877"/>
            <a:ext cx="3933825" cy="18478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9" y="1098308"/>
            <a:ext cx="3919567" cy="525738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1" name="Zaobljeni pravokutnik 10"/>
          <p:cNvSpPr/>
          <p:nvPr/>
        </p:nvSpPr>
        <p:spPr>
          <a:xfrm>
            <a:off x="705853" y="3767351"/>
            <a:ext cx="677579" cy="669762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1493983" y="3685162"/>
            <a:ext cx="3112795" cy="1221565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0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</a:t>
            </a:r>
            <a:r>
              <a:rPr lang="hr-HR" dirty="0"/>
              <a:t>s okvirima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39937"/>
              </p:ext>
            </p:extLst>
          </p:nvPr>
        </p:nvGraphicFramePr>
        <p:xfrm>
          <a:off x="458180" y="1556792"/>
          <a:ext cx="4401852" cy="44097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401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8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216">
                <a:tc>
                  <a:txBody>
                    <a:bodyPr/>
                    <a:lstStyle/>
                    <a:p>
                      <a:pPr marL="368300" marR="0" indent="-287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Dodati novu stranicu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r-HR" sz="2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str.3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756">
                <a:tc>
                  <a:txBody>
                    <a:bodyPr/>
                    <a:lstStyle/>
                    <a:p>
                      <a:pPr marL="358775" marR="0" indent="-274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novu stranicu umetnuti dva okvira.</a:t>
                      </a: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000">
                <a:tc>
                  <a:txBody>
                    <a:bodyPr/>
                    <a:lstStyle/>
                    <a:p>
                      <a:pPr marL="368300" indent="-287338" algn="l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 okvire umetnuti slike  iz skupine ponuđenih slika (</a:t>
                      </a:r>
                      <a:r>
                        <a:rPr kumimoji="0" lang="hr-HR" sz="2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Fotografije</a:t>
                      </a:r>
                      <a:r>
                        <a:rPr kumimoji="0" lang="hr-HR" sz="28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; birati besplatne!)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163148"/>
            <a:ext cx="3456384" cy="51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rad s linijama i oblicima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799" y="1554163"/>
            <a:ext cx="4176697" cy="4525962"/>
          </a:xfrm>
        </p:spPr>
        <p:txBody>
          <a:bodyPr/>
          <a:lstStyle/>
          <a:p>
            <a:r>
              <a:rPr lang="hr-HR" dirty="0" smtClean="0"/>
              <a:t>Na grafiku je moguće umetati razne linije i oblike.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29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501008"/>
            <a:ext cx="3933825" cy="2162175"/>
          </a:xfrm>
          <a:prstGeom prst="rect">
            <a:avLst/>
          </a:prstGeom>
        </p:spPr>
      </p:pic>
      <p:sp>
        <p:nvSpPr>
          <p:cNvPr id="9" name="Zaobljeni pravokutnik 8"/>
          <p:cNvSpPr/>
          <p:nvPr/>
        </p:nvSpPr>
        <p:spPr>
          <a:xfrm>
            <a:off x="484415" y="4129639"/>
            <a:ext cx="593271" cy="670961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aobljeni pravokutnik 9"/>
          <p:cNvSpPr/>
          <p:nvPr/>
        </p:nvSpPr>
        <p:spPr>
          <a:xfrm>
            <a:off x="1240429" y="4530949"/>
            <a:ext cx="3086641" cy="1004437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51" y="1361001"/>
            <a:ext cx="3882990" cy="519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canva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443664" cy="1442789"/>
          </a:xfrm>
        </p:spPr>
        <p:txBody>
          <a:bodyPr/>
          <a:lstStyle/>
          <a:p>
            <a:pPr algn="just"/>
            <a:r>
              <a:rPr lang="hr-HR" dirty="0" smtClean="0"/>
              <a:t>Uporabom</a:t>
            </a:r>
            <a:r>
              <a:rPr lang="it-IT" dirty="0" smtClean="0"/>
              <a:t> </a:t>
            </a:r>
            <a:r>
              <a:rPr lang="it-IT" dirty="0" err="1" smtClean="0"/>
              <a:t>Canv</a:t>
            </a:r>
            <a:r>
              <a:rPr lang="hr-HR" dirty="0" smtClean="0"/>
              <a:t>e</a:t>
            </a:r>
            <a:r>
              <a:rPr lang="it-IT" dirty="0" smtClean="0"/>
              <a:t> </a:t>
            </a:r>
            <a:r>
              <a:rPr lang="hr-HR" dirty="0" smtClean="0"/>
              <a:t>se može</a:t>
            </a:r>
            <a:r>
              <a:rPr lang="it-IT" dirty="0" smtClean="0"/>
              <a:t> </a:t>
            </a:r>
            <a:r>
              <a:rPr lang="it-IT" b="1" i="1" dirty="0" err="1"/>
              <a:t>dizajnirati</a:t>
            </a:r>
            <a:r>
              <a:rPr lang="it-IT" dirty="0"/>
              <a:t>, </a:t>
            </a:r>
            <a:r>
              <a:rPr lang="it-IT" b="1" i="1" dirty="0" err="1"/>
              <a:t>ispisivati</a:t>
            </a:r>
            <a:r>
              <a:rPr lang="it-IT" dirty="0"/>
              <a:t> i raditi </a:t>
            </a:r>
            <a:r>
              <a:rPr lang="it-IT" b="1" i="1" dirty="0"/>
              <a:t>sami ili u </a:t>
            </a:r>
            <a:r>
              <a:rPr lang="it-IT" b="1" i="1" dirty="0" err="1"/>
              <a:t>timu</a:t>
            </a:r>
            <a:r>
              <a:rPr lang="it-IT" dirty="0"/>
              <a:t>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4" y="2852936"/>
            <a:ext cx="8257269" cy="338437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63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s bojom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0046" y="1316140"/>
            <a:ext cx="3995308" cy="4561405"/>
          </a:xfrm>
        </p:spPr>
        <p:txBody>
          <a:bodyPr/>
          <a:lstStyle/>
          <a:p>
            <a:pPr algn="just"/>
            <a:r>
              <a:rPr lang="hr-HR" dirty="0"/>
              <a:t>Umetnutom </a:t>
            </a:r>
            <a:r>
              <a:rPr lang="hr-HR" dirty="0" smtClean="0"/>
              <a:t>obliku </a:t>
            </a:r>
            <a:r>
              <a:rPr lang="hr-HR" dirty="0"/>
              <a:t>lako je promijeniti </a:t>
            </a:r>
            <a:r>
              <a:rPr lang="hr-HR" dirty="0" smtClean="0"/>
              <a:t>boju</a:t>
            </a:r>
            <a:r>
              <a:rPr lang="hr-HR" dirty="0"/>
              <a:t>. </a:t>
            </a:r>
            <a:r>
              <a:rPr lang="hr-HR" dirty="0" smtClean="0"/>
              <a:t>Ako </a:t>
            </a:r>
            <a:r>
              <a:rPr lang="hr-HR" dirty="0"/>
              <a:t>je boja više, svaku od njih moguće je podesiti </a:t>
            </a:r>
            <a:r>
              <a:rPr lang="hr-HR" dirty="0" smtClean="0"/>
              <a:t>zasebno.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30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50930"/>
            <a:ext cx="4454468" cy="63705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Zaobljeni pravokutnik 9"/>
          <p:cNvSpPr/>
          <p:nvPr/>
        </p:nvSpPr>
        <p:spPr>
          <a:xfrm>
            <a:off x="4464901" y="392917"/>
            <a:ext cx="1648792" cy="689724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432" y="4156016"/>
            <a:ext cx="2700465" cy="24416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06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animiranje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4134944" cy="1946845"/>
          </a:xfrm>
        </p:spPr>
        <p:txBody>
          <a:bodyPr/>
          <a:lstStyle/>
          <a:p>
            <a:r>
              <a:rPr lang="hr-HR" dirty="0" smtClean="0"/>
              <a:t>Umetnute objekte može se animirati. Osim animacije objekata (elemenata) moguće je animirati i stranice.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31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663" y="1295400"/>
            <a:ext cx="3665937" cy="528783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b="20915"/>
          <a:stretch/>
        </p:blipFill>
        <p:spPr>
          <a:xfrm>
            <a:off x="304800" y="4759118"/>
            <a:ext cx="4100220" cy="45557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Zaobljeni pravokutnik 7"/>
          <p:cNvSpPr/>
          <p:nvPr/>
        </p:nvSpPr>
        <p:spPr>
          <a:xfrm>
            <a:off x="2783058" y="4736317"/>
            <a:ext cx="1560342" cy="456169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4660006" y="1326078"/>
            <a:ext cx="3455293" cy="404751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59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</a:rPr>
              <a:t>rad s linijama i oblicima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520089"/>
              </p:ext>
            </p:extLst>
          </p:nvPr>
        </p:nvGraphicFramePr>
        <p:xfrm>
          <a:off x="467544" y="1628800"/>
          <a:ext cx="5688632" cy="393033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8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marL="358775" marR="0" indent="-3587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Dodati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novu stranicu (</a:t>
                      </a:r>
                      <a:r>
                        <a:rPr kumimoji="0" lang="hr-HR" sz="2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str.4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3823">
                <a:tc>
                  <a:txBody>
                    <a:bodyPr/>
                    <a:lstStyle/>
                    <a:p>
                      <a:pPr marL="292100" indent="-292100" algn="just"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novu stranicu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dodati dva oblika po vlastitom nahođenju, 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neka im 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 može podesiti više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boja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Isprobati podešavanje boja.</a:t>
                      </a:r>
                      <a:endParaRPr lang="hr-HR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326">
                <a:tc>
                  <a:txBody>
                    <a:bodyPr/>
                    <a:lstStyle/>
                    <a:p>
                      <a:pPr marL="358775" indent="-358775" algn="l"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Isprobati mogućnosti animiranja.</a:t>
                      </a:r>
                      <a:endParaRPr lang="hr-HR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1776569"/>
            <a:ext cx="2578689" cy="37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 s bojom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371656" cy="1874837"/>
          </a:xfrm>
        </p:spPr>
        <p:txBody>
          <a:bodyPr/>
          <a:lstStyle/>
          <a:p>
            <a:pPr algn="just"/>
            <a:r>
              <a:rPr lang="hr-HR" dirty="0" smtClean="0"/>
              <a:t>Ako želimo </a:t>
            </a:r>
            <a:r>
              <a:rPr lang="hr-HR" b="1" i="1" dirty="0"/>
              <a:t>preciznu informaciju o boji</a:t>
            </a:r>
            <a:r>
              <a:rPr lang="hr-HR" dirty="0" smtClean="0"/>
              <a:t>, možemo saznati </a:t>
            </a:r>
            <a:r>
              <a:rPr lang="hr-HR" b="1" i="1" dirty="0" smtClean="0"/>
              <a:t>kod boje</a:t>
            </a:r>
            <a:r>
              <a:rPr lang="hr-HR" dirty="0" smtClean="0"/>
              <a:t>, a potom ga prema potrebi kopirati.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33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924944"/>
            <a:ext cx="4640948" cy="288324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Zaobljeni pravokutnik 6"/>
          <p:cNvSpPr/>
          <p:nvPr/>
        </p:nvSpPr>
        <p:spPr>
          <a:xfrm>
            <a:off x="3685998" y="5252222"/>
            <a:ext cx="2376264" cy="495435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96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Promjena </a:t>
            </a:r>
            <a:r>
              <a:rPr lang="hr-HR" dirty="0" err="1" smtClean="0"/>
              <a:t>poredka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383403"/>
            <a:ext cx="8659688" cy="4525962"/>
          </a:xfrm>
        </p:spPr>
        <p:txBody>
          <a:bodyPr/>
          <a:lstStyle/>
          <a:p>
            <a:r>
              <a:rPr lang="hr-HR" spc="-100" dirty="0" smtClean="0"/>
              <a:t>Objektima je moguće mijenjati </a:t>
            </a:r>
            <a:r>
              <a:rPr lang="hr-HR" b="1" i="1" spc="-100" dirty="0" smtClean="0"/>
              <a:t>Položaj</a:t>
            </a:r>
            <a:r>
              <a:rPr lang="hr-HR" spc="-100" dirty="0" smtClean="0"/>
              <a:t>.</a:t>
            </a:r>
            <a:endParaRPr lang="hr-HR" spc="-1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34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/>
          <a:srcRect b="55727"/>
          <a:stretch/>
        </p:blipFill>
        <p:spPr>
          <a:xfrm>
            <a:off x="2478244" y="2272292"/>
            <a:ext cx="6401032" cy="279161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922" y="3948939"/>
            <a:ext cx="3473648" cy="241489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Zaobljeni pravokutnik 12"/>
          <p:cNvSpPr/>
          <p:nvPr/>
        </p:nvSpPr>
        <p:spPr>
          <a:xfrm>
            <a:off x="5442249" y="4572001"/>
            <a:ext cx="2498480" cy="1741954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5421178" y="3993798"/>
            <a:ext cx="3443392" cy="429524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4253800" y="3071400"/>
            <a:ext cx="1137122" cy="643709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04800" y="3071630"/>
            <a:ext cx="3503441" cy="2410116"/>
          </a:xfrm>
          <a:prstGeom prst="wedgeRectCallout">
            <a:avLst>
              <a:gd name="adj1" fmla="val 68346"/>
              <a:gd name="adj2" fmla="val -3304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Sliku je moguće na razne načine </a:t>
            </a:r>
            <a:r>
              <a:rPr lang="hr-H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poravnati 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 stranicom te </a:t>
            </a:r>
            <a:r>
              <a:rPr lang="hr-HR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podesiti redoslijed slika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(prema naprijed - prema natrag).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Promjena </a:t>
            </a:r>
            <a:r>
              <a:rPr lang="hr-HR" dirty="0" err="1"/>
              <a:t>poredka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696563"/>
              </p:ext>
            </p:extLst>
          </p:nvPr>
        </p:nvGraphicFramePr>
        <p:xfrm>
          <a:off x="473696" y="1443602"/>
          <a:ext cx="8136904" cy="392338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140">
                <a:tc>
                  <a:txBody>
                    <a:bodyPr/>
                    <a:lstStyle/>
                    <a:p>
                      <a:pPr marL="276225" marR="0" indent="-2762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stranici 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4., 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koju su umetnuta dva objekta, objektima promijeniti lokaciju, tako da  jedan objekt prekrije dio drugog objekta.</a:t>
                      </a: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006">
                <a:tc>
                  <a:txBody>
                    <a:bodyPr/>
                    <a:lstStyle/>
                    <a:p>
                      <a:pPr marL="358775" indent="-358775" algn="just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Mijenjati poredak </a:t>
                      </a:r>
                    </a:p>
                    <a:p>
                      <a:pPr marL="446088" indent="0" algn="just">
                        <a:buFont typeface="Franklin Gothic Book" panose="020B0503020102020204" pitchFamily="34" charset="0"/>
                        <a:buNone/>
                      </a:pP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objekata naredbama </a:t>
                      </a:r>
                    </a:p>
                    <a:p>
                      <a:pPr marL="446088" indent="0" algn="just">
                        <a:buFont typeface="Franklin Gothic Book" panose="020B0503020102020204" pitchFamily="34" charset="0"/>
                        <a:buNone/>
                      </a:pPr>
                      <a:r>
                        <a:rPr kumimoji="0" lang="hr-HR" sz="2800" b="1" i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Prema naprijed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446088" indent="0" algn="just">
                        <a:buFont typeface="Franklin Gothic Book" panose="020B0503020102020204" pitchFamily="34" charset="0"/>
                        <a:buNone/>
                      </a:pPr>
                      <a:r>
                        <a:rPr kumimoji="0" lang="hr-HR" sz="2800" b="1" i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Prema natrag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487400"/>
            <a:ext cx="2183042" cy="253388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487400"/>
            <a:ext cx="1989964" cy="253388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71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Banner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9935" y="1484784"/>
            <a:ext cx="8506795" cy="2664296"/>
          </a:xfrm>
        </p:spPr>
        <p:txBody>
          <a:bodyPr/>
          <a:lstStyle/>
          <a:p>
            <a:pPr algn="just"/>
            <a:r>
              <a:rPr lang="hr-HR" dirty="0" smtClean="0"/>
              <a:t>Na grafiku je moguće umetati </a:t>
            </a:r>
            <a:r>
              <a:rPr lang="hr-HR" b="1" i="1" dirty="0" smtClean="0"/>
              <a:t>dizajnirane </a:t>
            </a:r>
            <a:r>
              <a:rPr lang="hr-HR" b="1" i="1" dirty="0"/>
              <a:t>naslove</a:t>
            </a:r>
            <a:r>
              <a:rPr lang="hr-HR" dirty="0" smtClean="0"/>
              <a:t>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36</a:t>
            </a:fld>
            <a:endParaRPr lang="hr-HR"/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 bwMode="auto">
          <a:xfrm>
            <a:off x="259935" y="2276872"/>
            <a:ext cx="481612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1pPr>
            <a:lvl2pPr marL="742950" indent="-285750" algn="l" rtl="0" fontAlgn="base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3pPr>
            <a:lvl4pPr marL="16002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4pPr>
            <a:lvl5pPr marL="2057400" indent="-228600" algn="l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30000"/>
              <a:buFont typeface="Wingdings" pitchFamily="2" charset="2"/>
              <a:buChar char="§"/>
              <a:defRPr sz="2800" kern="80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hr-HR" dirty="0" smtClean="0"/>
              <a:t>Dobavlja ih se tako da se u okvir za pretraživanje upiše </a:t>
            </a:r>
            <a:r>
              <a:rPr lang="hr-HR" b="1" i="1" dirty="0" err="1" smtClean="0"/>
              <a:t>banner</a:t>
            </a:r>
            <a:r>
              <a:rPr lang="hr-HR" dirty="0" smtClean="0"/>
              <a:t>, a potom iz ponude izabere željeni dizajn.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6" y="2097244"/>
            <a:ext cx="3453017" cy="4601209"/>
          </a:xfrm>
          <a:prstGeom prst="rect">
            <a:avLst/>
          </a:prstGeom>
        </p:spPr>
      </p:pic>
      <p:sp>
        <p:nvSpPr>
          <p:cNvPr id="9" name="Zaobljeni pravokutnik 8"/>
          <p:cNvSpPr/>
          <p:nvPr/>
        </p:nvSpPr>
        <p:spPr>
          <a:xfrm>
            <a:off x="5261810" y="2688636"/>
            <a:ext cx="465222" cy="524340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aobljeni pravokutnik 9"/>
          <p:cNvSpPr/>
          <p:nvPr/>
        </p:nvSpPr>
        <p:spPr>
          <a:xfrm>
            <a:off x="6249584" y="2182451"/>
            <a:ext cx="1562776" cy="310446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4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Banner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246889"/>
              </p:ext>
            </p:extLst>
          </p:nvPr>
        </p:nvGraphicFramePr>
        <p:xfrm>
          <a:off x="395536" y="1700808"/>
          <a:ext cx="3816424" cy="385220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596">
                <a:tc>
                  <a:txBody>
                    <a:bodyPr/>
                    <a:lstStyle/>
                    <a:p>
                      <a:pPr marL="373063" indent="-292100" algn="l"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str. 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umetnuti </a:t>
                      </a:r>
                      <a:r>
                        <a:rPr lang="hr-HR" sz="28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banner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kako pokazuje primjer. </a:t>
                      </a:r>
                      <a:endParaRPr lang="hr-HR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3371">
                <a:tc>
                  <a:txBody>
                    <a:bodyPr/>
                    <a:lstStyle/>
                    <a:p>
                      <a:pPr marL="368300" marR="0" indent="-287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Podesiti boju pozadine i ostale boje da budu što sličnije primjeru.</a:t>
                      </a:r>
                      <a:endParaRPr lang="hr-HR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022" y="674567"/>
            <a:ext cx="4091510" cy="56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97" y="1212010"/>
            <a:ext cx="3677983" cy="478121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Umetanje teksta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2824" y="1339634"/>
            <a:ext cx="4923681" cy="4525962"/>
          </a:xfrm>
        </p:spPr>
        <p:txBody>
          <a:bodyPr/>
          <a:lstStyle/>
          <a:p>
            <a:r>
              <a:rPr lang="hr-HR" dirty="0"/>
              <a:t>Tekst </a:t>
            </a:r>
            <a:r>
              <a:rPr lang="hr-HR" dirty="0" smtClean="0"/>
              <a:t>se umeće za </a:t>
            </a:r>
            <a:r>
              <a:rPr lang="hr-HR" dirty="0"/>
              <a:t>to predviđenim alatom. </a:t>
            </a:r>
            <a:endParaRPr lang="hr-HR" dirty="0" smtClean="0"/>
          </a:p>
          <a:p>
            <a:r>
              <a:rPr lang="hr-HR" dirty="0" smtClean="0"/>
              <a:t>Moguće </a:t>
            </a:r>
            <a:r>
              <a:rPr lang="hr-HR" dirty="0"/>
              <a:t>je odabrati tekst razine</a:t>
            </a:r>
            <a:r>
              <a:rPr lang="hr-HR" dirty="0" smtClean="0"/>
              <a:t>: </a:t>
            </a:r>
            <a:r>
              <a:rPr lang="hr-HR" b="1" i="1" dirty="0" smtClean="0"/>
              <a:t>naslova</a:t>
            </a:r>
            <a:r>
              <a:rPr lang="hr-HR" dirty="0"/>
              <a:t>, </a:t>
            </a:r>
            <a:r>
              <a:rPr lang="hr-HR" b="1" i="1" dirty="0"/>
              <a:t>podnaslova</a:t>
            </a:r>
            <a:r>
              <a:rPr lang="hr-HR" dirty="0"/>
              <a:t>, </a:t>
            </a:r>
            <a:r>
              <a:rPr lang="hr-HR" b="1" i="1" dirty="0" smtClean="0"/>
              <a:t>odlomka (tijelo)</a:t>
            </a:r>
            <a:r>
              <a:rPr lang="hr-HR" dirty="0" smtClean="0"/>
              <a:t>, </a:t>
            </a:r>
            <a:r>
              <a:rPr lang="hr-HR" dirty="0"/>
              <a:t>a moguće je </a:t>
            </a:r>
            <a:r>
              <a:rPr lang="hr-HR" dirty="0" smtClean="0"/>
              <a:t>umetnuti </a:t>
            </a:r>
            <a:r>
              <a:rPr lang="hr-HR" dirty="0"/>
              <a:t>i neki od </a:t>
            </a:r>
            <a:r>
              <a:rPr lang="hr-HR" b="1" i="1" dirty="0"/>
              <a:t>unaprijed dizajniranih tekstova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38</a:t>
            </a:fld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5271597" y="3460709"/>
            <a:ext cx="626535" cy="688371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5874837" y="1896751"/>
            <a:ext cx="3024336" cy="216023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10"/>
          <p:cNvSpPr/>
          <p:nvPr/>
        </p:nvSpPr>
        <p:spPr>
          <a:xfrm>
            <a:off x="5911688" y="4055714"/>
            <a:ext cx="3024336" cy="1677542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91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45" y="3077855"/>
            <a:ext cx="8591820" cy="26095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oblikovanje teksta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39</a:t>
            </a:fld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267961" y="3085853"/>
            <a:ext cx="5117854" cy="522762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84606" y="2361106"/>
            <a:ext cx="3672408" cy="574588"/>
          </a:xfrm>
          <a:prstGeom prst="wedgeRectCallout">
            <a:avLst>
              <a:gd name="adj1" fmla="val -15875"/>
              <a:gd name="adj2" fmla="val 95234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r-HR" sz="2400" spc="-100" dirty="0" smtClean="0"/>
              <a:t>Font</a:t>
            </a:r>
            <a:r>
              <a:rPr lang="hr-HR" sz="2400" spc="-100" dirty="0"/>
              <a:t>, veličina, boja, stil (B, I</a:t>
            </a:r>
            <a:r>
              <a:rPr lang="hr-HR" sz="2400" spc="-100" dirty="0" smtClean="0"/>
              <a:t>).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aobljeni pravokutnik 20"/>
          <p:cNvSpPr/>
          <p:nvPr/>
        </p:nvSpPr>
        <p:spPr>
          <a:xfrm>
            <a:off x="5415424" y="3090258"/>
            <a:ext cx="615096" cy="505952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2807016" y="1246558"/>
            <a:ext cx="1794740" cy="533150"/>
          </a:xfrm>
          <a:prstGeom prst="wedgeRectCallout">
            <a:avLst>
              <a:gd name="adj1" fmla="val 113276"/>
              <a:gd name="adj2" fmla="val 338814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r-HR" sz="2400" spc="-100" dirty="0" smtClean="0"/>
              <a:t>Poravnanje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aobljeni pravokutnik 22"/>
          <p:cNvSpPr/>
          <p:nvPr/>
        </p:nvSpPr>
        <p:spPr>
          <a:xfrm>
            <a:off x="7802130" y="4461981"/>
            <a:ext cx="457292" cy="403792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247072" y="5617030"/>
            <a:ext cx="6336704" cy="943510"/>
          </a:xfrm>
          <a:prstGeom prst="wedgeRectCallout">
            <a:avLst>
              <a:gd name="adj1" fmla="val 39641"/>
              <a:gd name="adj2" fmla="val -141196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Veličina 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tekstnog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okvira može se prilagođavati 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predviđenim hvataljkama.</a:t>
            </a:r>
          </a:p>
        </p:txBody>
      </p:sp>
      <p:sp>
        <p:nvSpPr>
          <p:cNvPr id="24" name="Zaobljeni pravokutnik 23"/>
          <p:cNvSpPr/>
          <p:nvPr/>
        </p:nvSpPr>
        <p:spPr>
          <a:xfrm>
            <a:off x="6052357" y="3061674"/>
            <a:ext cx="615096" cy="505952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6680417" y="3067025"/>
            <a:ext cx="615096" cy="505952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4619272" y="1604038"/>
            <a:ext cx="1786032" cy="909967"/>
          </a:xfrm>
          <a:prstGeom prst="wedgeRectCallout">
            <a:avLst>
              <a:gd name="adj1" fmla="val 48923"/>
              <a:gd name="adj2" fmla="val 12595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spc="-100" dirty="0" smtClean="0"/>
              <a:t>Stvaranje liste - Popis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417" y="241713"/>
            <a:ext cx="2009208" cy="26428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6" name="Zaobljeni pravokutnik 25"/>
          <p:cNvSpPr/>
          <p:nvPr/>
        </p:nvSpPr>
        <p:spPr>
          <a:xfrm>
            <a:off x="7339265" y="3085853"/>
            <a:ext cx="691511" cy="510357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7" name="Ravni poveznik sa strelicom 26"/>
          <p:cNvCxnSpPr/>
          <p:nvPr/>
        </p:nvCxnSpPr>
        <p:spPr>
          <a:xfrm flipV="1">
            <a:off x="7668344" y="2754671"/>
            <a:ext cx="0" cy="530314"/>
          </a:xfrm>
          <a:prstGeom prst="straightConnector1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Zaobljeni pravokutnik 31"/>
          <p:cNvSpPr/>
          <p:nvPr/>
        </p:nvSpPr>
        <p:spPr>
          <a:xfrm>
            <a:off x="2411759" y="3744413"/>
            <a:ext cx="395257" cy="527644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Zaobljeni pravokutnik 32"/>
          <p:cNvSpPr/>
          <p:nvPr/>
        </p:nvSpPr>
        <p:spPr>
          <a:xfrm>
            <a:off x="2824107" y="3737578"/>
            <a:ext cx="395257" cy="527644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2596243" y="4342432"/>
            <a:ext cx="1759733" cy="870805"/>
          </a:xfrm>
          <a:prstGeom prst="wedgeRectCallout">
            <a:avLst>
              <a:gd name="adj1" fmla="val -22284"/>
              <a:gd name="adj2" fmla="val -77064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r-HR" sz="2400" spc="-100" dirty="0" smtClean="0"/>
              <a:t>Velika / mala slova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672611" y="3801907"/>
            <a:ext cx="1421642" cy="533150"/>
          </a:xfrm>
          <a:prstGeom prst="wedgeRectCallout">
            <a:avLst>
              <a:gd name="adj1" fmla="val 72517"/>
              <a:gd name="adj2" fmla="val -16455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r-HR" sz="2400" spc="-100" dirty="0" smtClean="0"/>
              <a:t>Podvlaka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853104" y="4599198"/>
            <a:ext cx="1188134" cy="533150"/>
          </a:xfrm>
          <a:prstGeom prst="wedgeRectCallout">
            <a:avLst>
              <a:gd name="adj1" fmla="val 56684"/>
              <a:gd name="adj2" fmla="val -26823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r-HR" sz="2400" spc="-100" dirty="0" smtClean="0"/>
              <a:t>Prored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registracija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7882" y="1592343"/>
            <a:ext cx="8714275" cy="1693863"/>
          </a:xfrm>
        </p:spPr>
        <p:txBody>
          <a:bodyPr/>
          <a:lstStyle/>
          <a:p>
            <a:pPr algn="just"/>
            <a:r>
              <a:rPr lang="hr-HR" dirty="0" smtClean="0"/>
              <a:t>Za korištenje aplikacijom potrebna je</a:t>
            </a:r>
            <a:r>
              <a:rPr lang="hr-HR" b="1" i="1" dirty="0" smtClean="0">
                <a:solidFill>
                  <a:srgbClr val="242838"/>
                </a:solidFill>
              </a:rPr>
              <a:t> registracija</a:t>
            </a:r>
            <a:r>
              <a:rPr lang="hr-HR" dirty="0" smtClean="0"/>
              <a:t> na jedan od ponuđenih načina.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pic>
        <p:nvPicPr>
          <p:cNvPr id="12" name="Rezervirano mjesto sadržaja 8" descr="1.png"/>
          <p:cNvPicPr>
            <a:picLocks noChangeAspect="1"/>
          </p:cNvPicPr>
          <p:nvPr/>
        </p:nvPicPr>
        <p:blipFill rotWithShape="1">
          <a:blip r:embed="rId2"/>
          <a:srcRect l="14639" r="62140" b="94343"/>
          <a:stretch/>
        </p:blipFill>
        <p:spPr bwMode="auto">
          <a:xfrm>
            <a:off x="4087123" y="249284"/>
            <a:ext cx="4521889" cy="66921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055" y="2974470"/>
            <a:ext cx="7010400" cy="32194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3" name="Zaobljeni pravokutnik 22"/>
          <p:cNvSpPr/>
          <p:nvPr/>
        </p:nvSpPr>
        <p:spPr>
          <a:xfrm>
            <a:off x="1383432" y="4066595"/>
            <a:ext cx="3360018" cy="1972255"/>
          </a:xfrm>
          <a:prstGeom prst="roundRect">
            <a:avLst>
              <a:gd name="adj" fmla="val 9844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oblikovanje teksta - efekti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40</a:t>
            </a:fld>
            <a:endParaRPr lang="hr-HR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853104" y="4599198"/>
            <a:ext cx="1188134" cy="533150"/>
          </a:xfrm>
          <a:prstGeom prst="wedgeRectCallout">
            <a:avLst>
              <a:gd name="adj1" fmla="val 56684"/>
              <a:gd name="adj2" fmla="val -26823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r-HR" sz="2400" spc="-100" dirty="0" smtClean="0"/>
              <a:t>Prored</a:t>
            </a: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aobljeni pravokutnik 20"/>
          <p:cNvSpPr/>
          <p:nvPr/>
        </p:nvSpPr>
        <p:spPr>
          <a:xfrm>
            <a:off x="5415424" y="3090258"/>
            <a:ext cx="615096" cy="505952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8" name="Slika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11" y="1595984"/>
            <a:ext cx="3995981" cy="277022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132" y="1735047"/>
            <a:ext cx="3743959" cy="390827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7" name="Zaobljeni pravokutnik 16"/>
          <p:cNvSpPr/>
          <p:nvPr/>
        </p:nvSpPr>
        <p:spPr>
          <a:xfrm>
            <a:off x="5015243" y="3090258"/>
            <a:ext cx="3743959" cy="2567834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5533160" y="5900722"/>
            <a:ext cx="2708127" cy="573103"/>
          </a:xfrm>
          <a:prstGeom prst="wedgeRectCallout">
            <a:avLst>
              <a:gd name="adj1" fmla="val 20013"/>
              <a:gd name="adj2" fmla="val -160900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r-HR" sz="2400" spc="-100" dirty="0" smtClean="0"/>
              <a:t>Dodatne opcije stila.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aobljeni pravokutnik 34"/>
          <p:cNvSpPr/>
          <p:nvPr/>
        </p:nvSpPr>
        <p:spPr>
          <a:xfrm>
            <a:off x="531597" y="3581856"/>
            <a:ext cx="3968395" cy="78434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2741394" y="1884900"/>
            <a:ext cx="2016224" cy="952755"/>
          </a:xfrm>
          <a:prstGeom prst="wedgeRectCallout">
            <a:avLst>
              <a:gd name="adj1" fmla="val -45074"/>
              <a:gd name="adj2" fmla="val 163855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400" spc="-100" dirty="0" smtClean="0"/>
              <a:t>Dodatne opcije </a:t>
            </a:r>
            <a:r>
              <a:rPr lang="hr-HR" sz="2400" b="1" i="1" spc="-100" dirty="0" smtClean="0"/>
              <a:t>Oblika</a:t>
            </a:r>
            <a:r>
              <a:rPr lang="hr-HR" sz="2400" spc="-100" dirty="0" smtClean="0"/>
              <a:t>.</a:t>
            </a:r>
            <a:endParaRPr lang="hr-H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243" y="1256464"/>
            <a:ext cx="3743959" cy="47608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4" name="Zaobljeni pravokutnik 13"/>
          <p:cNvSpPr/>
          <p:nvPr/>
        </p:nvSpPr>
        <p:spPr>
          <a:xfrm>
            <a:off x="534832" y="1642897"/>
            <a:ext cx="973126" cy="330282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5003012" y="1312615"/>
            <a:ext cx="973126" cy="330282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99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Umetanje teksta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96496"/>
              </p:ext>
            </p:extLst>
          </p:nvPr>
        </p:nvGraphicFramePr>
        <p:xfrm>
          <a:off x="611560" y="1397187"/>
          <a:ext cx="8286808" cy="267988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28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511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234">
                <a:tc>
                  <a:txBody>
                    <a:bodyPr/>
                    <a:lstStyle/>
                    <a:p>
                      <a:pPr marL="358775" indent="-358775" algn="just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stranicu 2. dodati tekstni okvir u formi podnaslova. Upisati tekst: </a:t>
                      </a:r>
                      <a:r>
                        <a:rPr kumimoji="0" lang="hr-HR" sz="2800" b="1" i="1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Karlovac</a:t>
                      </a: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hr-HR" sz="2800" kern="1200" spc="-1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140">
                <a:tc>
                  <a:txBody>
                    <a:bodyPr/>
                    <a:lstStyle/>
                    <a:p>
                      <a:pPr marL="276225" marR="0" indent="-2762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Tekst postaviti na </a:t>
                      </a:r>
                      <a:r>
                        <a:rPr kumimoji="0" lang="hr-HR" sz="2800" kern="1200" spc="-1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banner</a:t>
                      </a: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Isprobati ponudu </a:t>
                      </a:r>
                      <a:r>
                        <a:rPr kumimoji="0" lang="hr-HR" sz="2800" b="1" i="1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Efekti</a:t>
                      </a:r>
                      <a:r>
                        <a:rPr kumimoji="0" lang="hr-HR" sz="2800" b="1" i="1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hr-HR" sz="2800" b="0" i="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Podesiti 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da bude što sličnije primjeru.</a:t>
                      </a:r>
                      <a:endParaRPr lang="hr-HR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938579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06" y="4344279"/>
            <a:ext cx="5085928" cy="217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7894"/>
            <a:ext cx="8064896" cy="312189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Dodavanje poveznice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9935" y="1484784"/>
            <a:ext cx="8344513" cy="2664296"/>
          </a:xfrm>
        </p:spPr>
        <p:txBody>
          <a:bodyPr/>
          <a:lstStyle/>
          <a:p>
            <a:pPr algn="just"/>
            <a:r>
              <a:rPr lang="hr-HR" dirty="0" smtClean="0"/>
              <a:t>Na objekte s grafike moguće je umetati </a:t>
            </a:r>
            <a:r>
              <a:rPr lang="hr-HR" b="1" i="1" dirty="0" smtClean="0"/>
              <a:t>poveznice do odabranih web stranica </a:t>
            </a:r>
            <a:r>
              <a:rPr lang="hr-HR" dirty="0" smtClean="0"/>
              <a:t>odabirom naredbenog gumba </a:t>
            </a:r>
            <a:r>
              <a:rPr lang="hr-HR" b="1" i="1" dirty="0"/>
              <a:t>Veza</a:t>
            </a:r>
            <a:r>
              <a:rPr lang="hr-HR" b="1" i="1" dirty="0" smtClean="0"/>
              <a:t>.</a:t>
            </a:r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42</a:t>
            </a:fld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1043608" y="5045137"/>
            <a:ext cx="3960440" cy="544103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aobljeni pravokutnik 9"/>
          <p:cNvSpPr/>
          <p:nvPr/>
        </p:nvSpPr>
        <p:spPr>
          <a:xfrm>
            <a:off x="8160910" y="3308006"/>
            <a:ext cx="576064" cy="61206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10"/>
          <p:cNvSpPr/>
          <p:nvPr/>
        </p:nvSpPr>
        <p:spPr>
          <a:xfrm>
            <a:off x="6811082" y="4031906"/>
            <a:ext cx="576064" cy="61206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26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Dodavanje poveznice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259070"/>
              </p:ext>
            </p:extLst>
          </p:nvPr>
        </p:nvGraphicFramePr>
        <p:xfrm>
          <a:off x="336884" y="1397187"/>
          <a:ext cx="8561484" cy="290111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56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2589">
                <a:tc>
                  <a:txBody>
                    <a:bodyPr/>
                    <a:lstStyle/>
                    <a:p>
                      <a:pPr marL="276225" indent="-276225" algn="just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riječ </a:t>
                      </a:r>
                      <a:r>
                        <a:rPr kumimoji="0" lang="hr-HR" sz="2800" b="1" i="1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Karlovac,</a:t>
                      </a: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zapisanu na </a:t>
                      </a:r>
                      <a:r>
                        <a:rPr kumimoji="0" lang="hr-HR" sz="2800" kern="1200" spc="-1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banneru</a:t>
                      </a: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dodati poveznicu </a:t>
                      </a:r>
                    </a:p>
                    <a:p>
                      <a:pPr marL="0" indent="0" algn="just">
                        <a:buFont typeface="Franklin Gothic Book" panose="020B0503020102020204" pitchFamily="34" charset="0"/>
                        <a:buNone/>
                      </a:pPr>
                      <a:endParaRPr kumimoji="0" lang="hr-HR" sz="1000" kern="1200" spc="-1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Franklin Gothic Book" panose="020B0503020102020204" pitchFamily="34" charset="0"/>
                        <a:buNone/>
                      </a:pPr>
                      <a:r>
                        <a:rPr kumimoji="0" lang="hr-HR" sz="2800" kern="1200" spc="-1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https</a:t>
                      </a: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://</a:t>
                      </a:r>
                      <a:r>
                        <a:rPr kumimoji="0" lang="hr-HR" sz="2800" kern="1200" spc="-1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visitkarlovac.hr</a:t>
                      </a: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288">
                <a:tc>
                  <a:txBody>
                    <a:bodyPr/>
                    <a:lstStyle/>
                    <a:p>
                      <a:pPr marL="276225" indent="-276225" algn="just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Postaviti se u prikaz prezentacije, pa isprobati radi li poveznica.</a:t>
                      </a: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938579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203" y="4922388"/>
            <a:ext cx="6093536" cy="1435570"/>
          </a:xfrm>
          <a:prstGeom prst="rect">
            <a:avLst/>
          </a:prstGeom>
        </p:spPr>
      </p:pic>
      <p:sp>
        <p:nvSpPr>
          <p:cNvPr id="9" name="Zaobljeni pravokutnik 8"/>
          <p:cNvSpPr/>
          <p:nvPr/>
        </p:nvSpPr>
        <p:spPr>
          <a:xfrm>
            <a:off x="6872502" y="5752526"/>
            <a:ext cx="527079" cy="566631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581107"/>
            <a:ext cx="3381554" cy="885479"/>
          </a:xfrm>
          <a:prstGeom prst="rect">
            <a:avLst/>
          </a:prstGeom>
          <a:ln w="38100">
            <a:solidFill>
              <a:srgbClr val="1D202B"/>
            </a:solidFill>
          </a:ln>
        </p:spPr>
      </p:pic>
    </p:spTree>
    <p:extLst>
      <p:ext uri="{BB962C8B-B14F-4D97-AF65-F5344CB8AC3E}">
        <p14:creationId xmlns:p14="http://schemas.microsoft.com/office/powerpoint/2010/main" val="10320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s tekstom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66111"/>
              </p:ext>
            </p:extLst>
          </p:nvPr>
        </p:nvGraphicFramePr>
        <p:xfrm>
          <a:off x="412732" y="1430008"/>
          <a:ext cx="4464496" cy="482032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013">
                <a:tc>
                  <a:txBody>
                    <a:bodyPr/>
                    <a:lstStyle/>
                    <a:p>
                      <a:pPr marL="273050" indent="-273050" algn="l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Umetnuti novu stranicu (</a:t>
                      </a:r>
                      <a:r>
                        <a:rPr kumimoji="0" lang="hr-HR" sz="2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str.5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kumimoji="0" lang="hr-HR" sz="2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075">
                <a:tc>
                  <a:txBody>
                    <a:bodyPr/>
                    <a:lstStyle/>
                    <a:p>
                      <a:pPr marL="352425" indent="-352425" algn="just">
                        <a:buFont typeface="Franklin Gothic Book" panose="020B0503020102020204" pitchFamily="34" charset="0"/>
                        <a:buChar char="*"/>
                        <a:tabLst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Unijeti tekstove </a:t>
                      </a:r>
                      <a:r>
                        <a:rPr kumimoji="0" lang="hr-HR" sz="2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 formi naslova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hr-HR" sz="2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podnaslova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kumimoji="0" lang="hr-HR" sz="2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odlomka,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kako pokazuje 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primjer (tekst je zabilježen u datoteci </a:t>
                      </a:r>
                      <a:r>
                        <a:rPr kumimoji="0" lang="hr-HR" sz="2800" b="1" i="1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Tekst_uz_Canva.txt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nalazi se na </a:t>
                      </a:r>
                      <a:r>
                        <a:rPr kumimoji="0" lang="hr-HR" sz="28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Loomenu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kumimoji="0" lang="hr-HR" sz="2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128943"/>
            <a:ext cx="3720200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s tekstom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97567"/>
              </p:ext>
            </p:extLst>
          </p:nvPr>
        </p:nvGraphicFramePr>
        <p:xfrm>
          <a:off x="304800" y="1313927"/>
          <a:ext cx="4680520" cy="491225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907">
                <a:tc>
                  <a:txBody>
                    <a:bodyPr/>
                    <a:lstStyle/>
                    <a:p>
                      <a:pPr marL="352425" indent="-352425" algn="just">
                        <a:spcAft>
                          <a:spcPts val="1800"/>
                        </a:spcAft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Tekst odlomka podijeliti na više odlomaka da bi ga se moglo oblikovati kako pokazuje primjer. </a:t>
                      </a:r>
                    </a:p>
                    <a:p>
                      <a:pPr marL="352425" indent="-352425" algn="just">
                        <a:spcAft>
                          <a:spcPts val="1800"/>
                        </a:spcAft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Nazive rijeka treba pretvoriti u </a:t>
                      </a:r>
                      <a:r>
                        <a:rPr kumimoji="0" lang="hr-HR" sz="2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Popis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te primijeniti naredbu koja će tekst tih slova načiniti </a:t>
                      </a:r>
                      <a:r>
                        <a:rPr kumimoji="0" lang="hr-HR" sz="2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velikim tiskanima. </a:t>
                      </a:r>
                      <a:endParaRPr kumimoji="0" lang="hr-HR" sz="2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869" y="1117994"/>
            <a:ext cx="3735060" cy="52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25" y="3288249"/>
            <a:ext cx="5544616" cy="33156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443664" cy="4525962"/>
          </a:xfrm>
        </p:spPr>
        <p:txBody>
          <a:bodyPr/>
          <a:lstStyle/>
          <a:p>
            <a:pPr algn="just"/>
            <a:r>
              <a:rPr lang="hr-HR" dirty="0" smtClean="0"/>
              <a:t>Alatom </a:t>
            </a:r>
            <a:r>
              <a:rPr lang="hr-HR" b="1" i="1" dirty="0" smtClean="0"/>
              <a:t>Prored  </a:t>
            </a:r>
            <a:r>
              <a:rPr lang="hr-HR" dirty="0" smtClean="0"/>
              <a:t>moguće je mijenjati razmak između znakova i visinu linije teksta (</a:t>
            </a:r>
            <a:r>
              <a:rPr lang="hr-HR" b="1" i="1" dirty="0" smtClean="0"/>
              <a:t>Razmak između slova</a:t>
            </a:r>
            <a:r>
              <a:rPr lang="hr-HR" i="1" dirty="0" smtClean="0"/>
              <a:t>, </a:t>
            </a:r>
            <a:r>
              <a:rPr lang="hr-HR" b="1" i="1" dirty="0" smtClean="0"/>
              <a:t>Visina retka</a:t>
            </a:r>
            <a:r>
              <a:rPr lang="hr-HR" dirty="0" smtClean="0"/>
              <a:t>).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46</a:t>
            </a:fld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3080083" y="3428636"/>
            <a:ext cx="497305" cy="504419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2195736" y="4221088"/>
            <a:ext cx="5112568" cy="1446053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7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5" y="4716855"/>
            <a:ext cx="6527843" cy="1247800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89081"/>
              </p:ext>
            </p:extLst>
          </p:nvPr>
        </p:nvGraphicFramePr>
        <p:xfrm>
          <a:off x="395536" y="2014413"/>
          <a:ext cx="8596064" cy="256660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59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173038" marR="0" lvl="1" indent="-1587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9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691">
                <a:tc>
                  <a:txBody>
                    <a:bodyPr/>
                    <a:lstStyle/>
                    <a:p>
                      <a:pPr marL="352425" indent="-352425" algn="just"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Isprobati mogućnosti 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alata </a:t>
                      </a:r>
                      <a:r>
                        <a:rPr lang="hr-HR" sz="2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Prored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kako pokazuje primjer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Na ostali tekst odlomka postaviti prored 1.6.</a:t>
                      </a:r>
                      <a:endParaRPr lang="hr-HR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352425" indent="-352425" algn="just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b="0" i="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naslovu isprobati mogućnost promjene razmaka između slova, kako pokazuje primjer.</a:t>
                      </a:r>
                      <a:endParaRPr lang="hr-HR" sz="2800" b="0" i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Zaobljeni pravokutnik 12"/>
          <p:cNvSpPr/>
          <p:nvPr/>
        </p:nvSpPr>
        <p:spPr>
          <a:xfrm>
            <a:off x="3562828" y="4716855"/>
            <a:ext cx="4341350" cy="529189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35" y="294398"/>
            <a:ext cx="6391331" cy="1584176"/>
          </a:xfrm>
          <a:prstGeom prst="rect">
            <a:avLst/>
          </a:prstGeom>
        </p:spPr>
      </p:pic>
      <p:sp>
        <p:nvSpPr>
          <p:cNvPr id="12" name="Zaobljeni pravokutnik 11"/>
          <p:cNvSpPr/>
          <p:nvPr/>
        </p:nvSpPr>
        <p:spPr>
          <a:xfrm>
            <a:off x="3835877" y="1163380"/>
            <a:ext cx="3880376" cy="576064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8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80331"/>
              </p:ext>
            </p:extLst>
          </p:nvPr>
        </p:nvGraphicFramePr>
        <p:xfrm>
          <a:off x="315325" y="243880"/>
          <a:ext cx="5112568" cy="58557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173038" marR="0" lvl="1" indent="-1587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9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000">
                <a:tc>
                  <a:txBody>
                    <a:bodyPr/>
                    <a:lstStyle/>
                    <a:p>
                      <a:pPr marL="352425" indent="-352425" algn="just"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Da bi isprobali mogućnosti naredbe </a:t>
                      </a:r>
                      <a:r>
                        <a:rPr lang="hr-HR" sz="2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Prijenosi, 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potrebno je sa sustava </a:t>
                      </a:r>
                      <a:r>
                        <a:rPr lang="hr-HR" sz="2800" b="0" i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Loomen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preuzeti sliku </a:t>
                      </a:r>
                      <a:r>
                        <a:rPr lang="hr-HR" sz="28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Slika_KLC.jpg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a potom je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prebaciti na </a:t>
                      </a:r>
                      <a:r>
                        <a:rPr kumimoji="0" lang="hr-HR" sz="2800" i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Canva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poslužitelj.</a:t>
                      </a:r>
                      <a:endParaRPr lang="hr-HR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0">
                <a:tc>
                  <a:txBody>
                    <a:bodyPr/>
                    <a:lstStyle/>
                    <a:p>
                      <a:pPr marL="276225" indent="-276225" algn="just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Sliku treba </a:t>
                      </a:r>
                      <a:r>
                        <a:rPr kumimoji="0" lang="hr-HR" sz="2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ostaviti kao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podlogu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tekstu,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podesiti joj dimenzije da prekrije cijelu stranicu, a potom i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prozirnost da tekst bude lako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čitljiv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(ako treba, tekst podebljati).</a:t>
                      </a:r>
                      <a:endParaRPr lang="hr-HR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433" y="1071505"/>
            <a:ext cx="3571399" cy="48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s grafikonima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1" y="1616193"/>
            <a:ext cx="3763144" cy="1192448"/>
          </a:xfrm>
        </p:spPr>
        <p:txBody>
          <a:bodyPr/>
          <a:lstStyle/>
          <a:p>
            <a:r>
              <a:rPr lang="hr-HR" dirty="0" smtClean="0"/>
              <a:t>Grafikone je moguće umetnuti, a potom proizvoljno </a:t>
            </a:r>
            <a:r>
              <a:rPr lang="hr-HR" dirty="0"/>
              <a:t>oblikovati.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49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573016"/>
            <a:ext cx="3933825" cy="2552700"/>
          </a:xfrm>
          <a:prstGeom prst="rect">
            <a:avLst/>
          </a:prstGeom>
        </p:spPr>
      </p:pic>
      <p:sp>
        <p:nvSpPr>
          <p:cNvPr id="11" name="Zaobljeni pravokutnik 10"/>
          <p:cNvSpPr/>
          <p:nvPr/>
        </p:nvSpPr>
        <p:spPr>
          <a:xfrm>
            <a:off x="539551" y="4230097"/>
            <a:ext cx="655417" cy="61206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1259632" y="4678685"/>
            <a:ext cx="3149082" cy="134655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206" y="1367978"/>
            <a:ext cx="3549394" cy="508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25" y="1700808"/>
            <a:ext cx="8218035" cy="432048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5" name="Naslov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174142" cy="838200"/>
          </a:xfrm>
        </p:spPr>
        <p:txBody>
          <a:bodyPr/>
          <a:lstStyle/>
          <a:p>
            <a:r>
              <a:rPr lang="hr-HR" cap="none" dirty="0" smtClean="0">
                <a:solidFill>
                  <a:schemeClr val="tx2"/>
                </a:solidFill>
              </a:rPr>
              <a:t>https://</a:t>
            </a:r>
            <a:r>
              <a:rPr lang="hr-HR" cap="none" dirty="0" err="1" smtClean="0">
                <a:solidFill>
                  <a:schemeClr val="tx2"/>
                </a:solidFill>
              </a:rPr>
              <a:t>www.canva.com</a:t>
            </a:r>
            <a:r>
              <a:rPr lang="hr-HR" cap="none" dirty="0" smtClean="0">
                <a:solidFill>
                  <a:schemeClr val="tx2"/>
                </a:solidFill>
              </a:rPr>
              <a:t> - sučelje</a:t>
            </a:r>
            <a:endParaRPr lang="hr-HR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 s grafikonima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8167" y="1430863"/>
            <a:ext cx="8839200" cy="1730821"/>
          </a:xfrm>
        </p:spPr>
        <p:txBody>
          <a:bodyPr/>
          <a:lstStyle/>
          <a:p>
            <a:r>
              <a:rPr lang="hr-HR" dirty="0"/>
              <a:t>Korisniku su ponuđeni uzorci podataka s pripadajućim grafikonom. Uzorke </a:t>
            </a:r>
            <a:r>
              <a:rPr lang="hr-HR" dirty="0" smtClean="0"/>
              <a:t>podataka, natpise </a:t>
            </a:r>
            <a:r>
              <a:rPr lang="hr-HR" dirty="0"/>
              <a:t>na </a:t>
            </a:r>
            <a:r>
              <a:rPr lang="hr-HR" dirty="0" smtClean="0"/>
              <a:t>osima i nazive </a:t>
            </a:r>
            <a:r>
              <a:rPr lang="hr-HR" dirty="0"/>
              <a:t>legendi</a:t>
            </a:r>
            <a:r>
              <a:rPr lang="hr-HR" dirty="0" smtClean="0"/>
              <a:t> treba </a:t>
            </a:r>
            <a:r>
              <a:rPr lang="hr-HR" dirty="0"/>
              <a:t>zamijeniti stvarnim </a:t>
            </a:r>
            <a:r>
              <a:rPr lang="hr-HR" dirty="0" smtClean="0"/>
              <a:t>vrijednostima.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50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39" y="3274429"/>
            <a:ext cx="5904656" cy="330050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28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</a:rPr>
              <a:t>rad s </a:t>
            </a:r>
            <a:r>
              <a:rPr lang="hr-HR" dirty="0"/>
              <a:t>s grafikonima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947195"/>
              </p:ext>
            </p:extLst>
          </p:nvPr>
        </p:nvGraphicFramePr>
        <p:xfrm>
          <a:off x="539552" y="1373361"/>
          <a:ext cx="3672408" cy="483908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027">
                <a:tc>
                  <a:txBody>
                    <a:bodyPr/>
                    <a:lstStyle/>
                    <a:p>
                      <a:pPr marL="358775" marR="0" indent="-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kumimoji="0" lang="hr-HR" sz="2800" kern="1200" spc="-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Dodati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novu stranicu (</a:t>
                      </a:r>
                      <a:r>
                        <a:rPr kumimoji="0" lang="hr-HR" sz="2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str.6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kumimoji="0" lang="hr-HR" sz="28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2257">
                <a:tc>
                  <a:txBody>
                    <a:bodyPr/>
                    <a:lstStyle/>
                    <a:p>
                      <a:pPr marL="358775" indent="-358775" algn="l"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novu stranicu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umetnuti grafikon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koji prikazuje podatke iz tablice.</a:t>
                      </a:r>
                      <a:endParaRPr lang="hr-HR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514">
                <a:tc>
                  <a:txBody>
                    <a:bodyPr/>
                    <a:lstStyle/>
                    <a:p>
                      <a:pPr marL="457200" indent="-457200" algn="l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Promijeniti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boju, povećati veličinu 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znakova.</a:t>
                      </a:r>
                      <a:endParaRPr lang="hr-HR" sz="28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97715"/>
                  </a:ext>
                </a:extLst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17" y="3214442"/>
            <a:ext cx="3240360" cy="295923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397" y="260648"/>
            <a:ext cx="2471599" cy="33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</a:t>
            </a:r>
            <a:r>
              <a:rPr lang="hr-HR" dirty="0"/>
              <a:t>s rešetkama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4555232" cy="4525962"/>
          </a:xfrm>
        </p:spPr>
        <p:txBody>
          <a:bodyPr/>
          <a:lstStyle/>
          <a:p>
            <a:r>
              <a:rPr lang="hr-HR" dirty="0" smtClean="0"/>
              <a:t>Površinu grafike moguće je podijeliti (</a:t>
            </a:r>
            <a:r>
              <a:rPr lang="hr-HR" b="1" i="1" dirty="0" smtClean="0"/>
              <a:t>Rešetke</a:t>
            </a:r>
            <a:r>
              <a:rPr lang="hr-HR" dirty="0" smtClean="0"/>
              <a:t>), a potom, unutar svakog od dijelova umetati i oblikovati željene sadržaje. </a:t>
            </a:r>
            <a:endParaRPr lang="hr-HR" dirty="0"/>
          </a:p>
          <a:p>
            <a:pPr algn="just"/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52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16" y="4603117"/>
            <a:ext cx="4000500" cy="168592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874" y="1216074"/>
            <a:ext cx="3720582" cy="5325083"/>
          </a:xfrm>
          <a:prstGeom prst="rect">
            <a:avLst/>
          </a:prstGeom>
        </p:spPr>
      </p:pic>
      <p:sp>
        <p:nvSpPr>
          <p:cNvPr id="9" name="Zaobljeni pravokutnik 8"/>
          <p:cNvSpPr/>
          <p:nvPr/>
        </p:nvSpPr>
        <p:spPr>
          <a:xfrm>
            <a:off x="710446" y="5283673"/>
            <a:ext cx="672986" cy="620710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10"/>
          <p:cNvSpPr/>
          <p:nvPr/>
        </p:nvSpPr>
        <p:spPr>
          <a:xfrm>
            <a:off x="1518556" y="5110844"/>
            <a:ext cx="3122173" cy="1178198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57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Prilagođavanje slike okviru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371656" cy="4525962"/>
          </a:xfrm>
        </p:spPr>
        <p:txBody>
          <a:bodyPr/>
          <a:lstStyle/>
          <a:p>
            <a:pPr algn="just"/>
            <a:r>
              <a:rPr lang="hr-HR" spc="-100" dirty="0"/>
              <a:t>Sliku je </a:t>
            </a:r>
            <a:r>
              <a:rPr lang="hr-HR" spc="-100" dirty="0" smtClean="0"/>
              <a:t>veličinom moguće </a:t>
            </a:r>
            <a:r>
              <a:rPr lang="hr-HR" b="1" i="1" spc="-100" dirty="0"/>
              <a:t>prilagoditi okviru </a:t>
            </a:r>
            <a:r>
              <a:rPr lang="hr-HR" spc="-100" dirty="0" smtClean="0"/>
              <a:t>(</a:t>
            </a:r>
            <a:r>
              <a:rPr lang="hr-HR" b="1" i="1" spc="-100" dirty="0" smtClean="0"/>
              <a:t>Rešetke</a:t>
            </a:r>
            <a:r>
              <a:rPr lang="hr-HR" spc="-100" dirty="0" smtClean="0"/>
              <a:t>) tako da ju se </a:t>
            </a:r>
            <a:r>
              <a:rPr lang="hr-HR" b="1" i="1" spc="-100" dirty="0" smtClean="0"/>
              <a:t>mišem povuče u okvir</a:t>
            </a:r>
            <a:r>
              <a:rPr lang="hr-HR" spc="-100" dirty="0" smtClean="0"/>
              <a:t>.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53</a:t>
            </a:fld>
            <a:endParaRPr lang="hr-HR"/>
          </a:p>
        </p:txBody>
      </p:sp>
      <p:pic>
        <p:nvPicPr>
          <p:cNvPr id="6" name="Slika 5"/>
          <p:cNvPicPr/>
          <p:nvPr/>
        </p:nvPicPr>
        <p:blipFill rotWithShape="1">
          <a:blip r:embed="rId2"/>
          <a:srcRect t="-1025" b="16448"/>
          <a:stretch/>
        </p:blipFill>
        <p:spPr bwMode="auto">
          <a:xfrm>
            <a:off x="2474404" y="2839662"/>
            <a:ext cx="4032448" cy="349922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05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Prilagođavanje slike okviru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443664" cy="4525962"/>
          </a:xfrm>
        </p:spPr>
        <p:txBody>
          <a:bodyPr/>
          <a:lstStyle/>
          <a:p>
            <a:r>
              <a:rPr lang="hr-HR" spc="-100" dirty="0" smtClean="0"/>
              <a:t>Od </a:t>
            </a:r>
            <a:r>
              <a:rPr lang="hr-HR" spc="-100" dirty="0"/>
              <a:t>velike je slike moguće odabrati željeni </a:t>
            </a:r>
            <a:r>
              <a:rPr lang="hr-HR" spc="-100" dirty="0" smtClean="0"/>
              <a:t>dio, tako da se na </a:t>
            </a:r>
            <a:r>
              <a:rPr lang="hr-HR" spc="-100" dirty="0"/>
              <a:t>nju </a:t>
            </a:r>
            <a:r>
              <a:rPr lang="hr-HR" b="1" i="1" spc="-100" dirty="0" err="1" smtClean="0"/>
              <a:t>dvoklikne</a:t>
            </a:r>
            <a:r>
              <a:rPr lang="hr-HR" spc="-100" dirty="0" smtClean="0"/>
              <a:t> </a:t>
            </a:r>
            <a:br>
              <a:rPr lang="hr-HR" spc="-100" dirty="0" smtClean="0"/>
            </a:br>
            <a:r>
              <a:rPr lang="hr-HR" spc="-100" dirty="0" smtClean="0"/>
              <a:t>(ili odabere naredba </a:t>
            </a:r>
            <a:br>
              <a:rPr lang="hr-HR" spc="-100" dirty="0" smtClean="0"/>
            </a:br>
            <a:r>
              <a:rPr lang="hr-HR" b="1" i="1" spc="-100" dirty="0" smtClean="0"/>
              <a:t>Obrezivanje</a:t>
            </a:r>
            <a:r>
              <a:rPr lang="hr-HR" spc="-100" dirty="0" smtClean="0"/>
              <a:t>),  </a:t>
            </a:r>
            <a:r>
              <a:rPr lang="hr-HR" spc="-100" dirty="0" smtClean="0"/>
              <a:t>potom </a:t>
            </a:r>
            <a:br>
              <a:rPr lang="hr-HR" spc="-100" dirty="0" smtClean="0"/>
            </a:br>
            <a:r>
              <a:rPr lang="hr-HR" spc="-100" dirty="0" smtClean="0"/>
              <a:t>podesi željeni dio </a:t>
            </a:r>
            <a:br>
              <a:rPr lang="hr-HR" spc="-100" dirty="0" smtClean="0"/>
            </a:br>
            <a:r>
              <a:rPr lang="hr-HR" spc="-100" dirty="0" smtClean="0"/>
              <a:t>slike, a </a:t>
            </a:r>
            <a:r>
              <a:rPr lang="hr-HR" spc="-100" dirty="0"/>
              <a:t>na kraju – </a:t>
            </a:r>
            <a:r>
              <a:rPr lang="hr-HR" spc="-100" dirty="0" smtClean="0"/>
              <a:t/>
            </a:r>
            <a:br>
              <a:rPr lang="hr-HR" spc="-100" dirty="0" smtClean="0"/>
            </a:br>
            <a:r>
              <a:rPr lang="hr-HR" b="1" i="1" spc="-100" dirty="0" smtClean="0"/>
              <a:t>Gotovo</a:t>
            </a:r>
            <a:r>
              <a:rPr lang="hr-HR" spc="-100" dirty="0" smtClean="0"/>
              <a:t> (kvačica).</a:t>
            </a:r>
            <a:endParaRPr lang="hr-HR" spc="-1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54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24" y="2321198"/>
            <a:ext cx="5116776" cy="417676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Zaobljeni pravokutnik 8"/>
          <p:cNvSpPr/>
          <p:nvPr/>
        </p:nvSpPr>
        <p:spPr>
          <a:xfrm>
            <a:off x="3675624" y="2321199"/>
            <a:ext cx="2480552" cy="387722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14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s rešetkama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34300"/>
              </p:ext>
            </p:extLst>
          </p:nvPr>
        </p:nvGraphicFramePr>
        <p:xfrm>
          <a:off x="539552" y="1484784"/>
          <a:ext cx="4536504" cy="384780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972">
                <a:tc>
                  <a:txBody>
                    <a:bodyPr/>
                    <a:lstStyle/>
                    <a:p>
                      <a:pPr marL="276225" indent="-276225" algn="l"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Umetnuti novu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stranicu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r-HR" sz="2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str.7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</a:t>
                      </a:r>
                      <a:endParaRPr lang="hr-HR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379">
                <a:tc>
                  <a:txBody>
                    <a:bodyPr/>
                    <a:lstStyle/>
                    <a:p>
                      <a:pPr marL="276225" marR="0" indent="-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novu stranicu dodati dizajn rešetke kako pokazuje primjer.</a:t>
                      </a:r>
                      <a:endParaRPr lang="hr-HR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972">
                <a:tc>
                  <a:txBody>
                    <a:bodyPr/>
                    <a:lstStyle/>
                    <a:p>
                      <a:pPr marL="276225" marR="0" indent="-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lang="hr-HR" sz="28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Jednu od ćelija </a:t>
                      </a:r>
                      <a:r>
                        <a:rPr lang="hr-HR" sz="2800" b="1" i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ispuniti bojom</a:t>
                      </a:r>
                      <a:r>
                        <a:rPr lang="hr-HR" sz="2800" b="0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hr-HR" sz="2800" b="0" i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388684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073" y="1268118"/>
            <a:ext cx="3628314" cy="50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297615" y="272480"/>
            <a:ext cx="8686800" cy="838200"/>
          </a:xfrm>
        </p:spPr>
        <p:txBody>
          <a:bodyPr/>
          <a:lstStyle/>
          <a:p>
            <a:r>
              <a:rPr lang="hr-HR" dirty="0" smtClean="0"/>
              <a:t>Rad s rešetkama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24042"/>
              </p:ext>
            </p:extLst>
          </p:nvPr>
        </p:nvGraphicFramePr>
        <p:xfrm>
          <a:off x="634258" y="1484784"/>
          <a:ext cx="4441798" cy="365537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441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192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8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098">
                <a:tc>
                  <a:txBody>
                    <a:bodyPr/>
                    <a:lstStyle/>
                    <a:p>
                      <a:pPr marL="276225" indent="-276225" algn="l"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 preostale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ćelije rešetke </a:t>
                      </a:r>
                      <a:r>
                        <a:rPr kumimoji="0" lang="hr-HR" sz="2800" b="1" i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umetnuti slike po vlastitom odabiru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Slike prilagoditi okvirima.</a:t>
                      </a:r>
                      <a:endParaRPr lang="hr-HR" sz="2800" b="0" i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651">
                <a:tc>
                  <a:txBody>
                    <a:bodyPr/>
                    <a:lstStyle/>
                    <a:p>
                      <a:pPr marL="276225" marR="0" indent="-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Naredbom </a:t>
                      </a:r>
                      <a:r>
                        <a:rPr kumimoji="0" lang="hr-HR" sz="2800" b="1" i="1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Obrezivanje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odabirati 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dijelove slike koji će biti prikazani.</a:t>
                      </a:r>
                    </a:p>
                  </a:txBody>
                  <a:tcPr marR="288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920677"/>
            <a:ext cx="3576835" cy="510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unaprijed dizajnirani tekst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2812" y="1457226"/>
            <a:ext cx="3683124" cy="4525962"/>
          </a:xfrm>
        </p:spPr>
        <p:txBody>
          <a:bodyPr/>
          <a:lstStyle/>
          <a:p>
            <a:pPr algn="just"/>
            <a:r>
              <a:rPr lang="hr-HR" dirty="0" smtClean="0"/>
              <a:t>Moguće je umetnuti </a:t>
            </a:r>
            <a:r>
              <a:rPr lang="hr-HR" b="1" i="1" dirty="0" smtClean="0"/>
              <a:t>unaprijed dizajnirani tekst</a:t>
            </a:r>
            <a:r>
              <a:rPr lang="hr-HR" dirty="0" smtClean="0"/>
              <a:t>, a potom mu promijeniti </a:t>
            </a:r>
            <a:r>
              <a:rPr lang="hr-HR" b="1" i="1" dirty="0" smtClean="0"/>
              <a:t>sadržaj</a:t>
            </a:r>
            <a:r>
              <a:rPr lang="hr-HR" dirty="0" smtClean="0"/>
              <a:t>, </a:t>
            </a:r>
            <a:r>
              <a:rPr lang="hr-HR" b="1" i="1" dirty="0" smtClean="0"/>
              <a:t>podesiti boju teksta i/ili podloge</a:t>
            </a:r>
            <a:r>
              <a:rPr lang="hr-HR" dirty="0" smtClean="0"/>
              <a:t>, tekstu mijenjati </a:t>
            </a:r>
            <a:r>
              <a:rPr lang="hr-HR" b="1" i="1" dirty="0" smtClean="0"/>
              <a:t>veličinu</a:t>
            </a:r>
            <a:r>
              <a:rPr lang="hr-HR" dirty="0" smtClean="0"/>
              <a:t>, podesiti </a:t>
            </a:r>
            <a:r>
              <a:rPr lang="hr-HR" b="1" i="1" dirty="0" smtClean="0"/>
              <a:t>prozirnost</a:t>
            </a:r>
            <a:r>
              <a:rPr lang="hr-HR" dirty="0" smtClean="0"/>
              <a:t>. 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57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434508"/>
            <a:ext cx="4270622" cy="4955634"/>
          </a:xfrm>
          <a:prstGeom prst="rect">
            <a:avLst/>
          </a:prstGeom>
        </p:spPr>
      </p:pic>
      <p:sp>
        <p:nvSpPr>
          <p:cNvPr id="9" name="Zaobljeni pravokutnik 8"/>
          <p:cNvSpPr/>
          <p:nvPr/>
        </p:nvSpPr>
        <p:spPr>
          <a:xfrm>
            <a:off x="5241471" y="2041071"/>
            <a:ext cx="3265716" cy="4327071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10"/>
          <p:cNvSpPr/>
          <p:nvPr/>
        </p:nvSpPr>
        <p:spPr>
          <a:xfrm>
            <a:off x="4369972" y="3741170"/>
            <a:ext cx="577586" cy="634887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5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s tekstom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54485"/>
              </p:ext>
            </p:extLst>
          </p:nvPr>
        </p:nvGraphicFramePr>
        <p:xfrm>
          <a:off x="209920" y="1405498"/>
          <a:ext cx="4573910" cy="478492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57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110">
                <a:tc>
                  <a:txBody>
                    <a:bodyPr/>
                    <a:lstStyle/>
                    <a:p>
                      <a:pPr marL="277813" indent="-277813" algn="l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stranicu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 polje ispunjeno bojom dodati unaprijed dizajnirani tekst. Umjesto ponuđenog sadržaja umetnuti vlastiti sadržaj prilagođen sadržaju umetnutih slika.</a:t>
                      </a:r>
                    </a:p>
                  </a:txBody>
                  <a:tcPr marR="72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91">
                <a:tc>
                  <a:txBody>
                    <a:bodyPr/>
                    <a:lstStyle/>
                    <a:p>
                      <a:pPr marL="457200" indent="-371475" algn="l"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Isprobati mogućnost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oblikovanja teksta.</a:t>
                      </a:r>
                      <a:endParaRPr lang="hr-HR" sz="2800" b="0" i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36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615" y="384425"/>
            <a:ext cx="4038837" cy="610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292686"/>
            <a:ext cx="9036496" cy="838200"/>
          </a:xfrm>
        </p:spPr>
        <p:txBody>
          <a:bodyPr/>
          <a:lstStyle/>
          <a:p>
            <a:r>
              <a:rPr lang="hr-HR" dirty="0" smtClean="0"/>
              <a:t>Pr</a:t>
            </a:r>
            <a:r>
              <a:rPr lang="hr-HR" spc="-100" dirty="0" smtClean="0"/>
              <a:t>ofesionalni </a:t>
            </a:r>
            <a:r>
              <a:rPr lang="hr-HR" spc="-100" dirty="0" smtClean="0"/>
              <a:t>predlošci</a:t>
            </a:r>
            <a:endParaRPr lang="hr-HR" spc="-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4276725" cy="4525962"/>
          </a:xfrm>
        </p:spPr>
        <p:txBody>
          <a:bodyPr/>
          <a:lstStyle/>
          <a:p>
            <a:r>
              <a:rPr lang="hr-HR" spc="-110" dirty="0"/>
              <a:t>Umjesto da </a:t>
            </a:r>
            <a:r>
              <a:rPr lang="hr-HR" spc="-110" dirty="0" smtClean="0"/>
              <a:t>sam oblikuje grafiku, korisnik može rabiti </a:t>
            </a:r>
            <a:r>
              <a:rPr lang="hr-HR" spc="-110" dirty="0"/>
              <a:t>neki od </a:t>
            </a:r>
            <a:r>
              <a:rPr lang="hr-HR" b="1" i="1" spc="-110" dirty="0"/>
              <a:t>profesionalnih predložaka rasporeda </a:t>
            </a:r>
            <a:r>
              <a:rPr lang="hr-HR" b="1" i="1" spc="-110" dirty="0" smtClean="0"/>
              <a:t>sadržaja</a:t>
            </a:r>
            <a:r>
              <a:rPr lang="hr-HR" spc="-110" dirty="0" smtClean="0"/>
              <a:t>.</a:t>
            </a:r>
            <a:endParaRPr lang="hr-HR" spc="-110" dirty="0" smtClean="0"/>
          </a:p>
          <a:p>
            <a:r>
              <a:rPr lang="hr-HR" spc="-110" dirty="0" smtClean="0"/>
              <a:t>Umjesto općenitih sadržaja unose se vlastiti.</a:t>
            </a:r>
            <a:endParaRPr lang="hr-HR" spc="-11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59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832" y="1268760"/>
            <a:ext cx="4123581" cy="5032167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4604084" y="1316767"/>
            <a:ext cx="625642" cy="656412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3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korisnički račun </a:t>
            </a:r>
            <a:r>
              <a:rPr lang="hr-HR" dirty="0"/>
              <a:t>- Postavke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33" y="1538996"/>
            <a:ext cx="5266136" cy="456230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3"/>
          <a:srcRect t="2695"/>
          <a:stretch/>
        </p:blipFill>
        <p:spPr>
          <a:xfrm>
            <a:off x="5930900" y="2060847"/>
            <a:ext cx="3057525" cy="405950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Zaobljeni pravokutnik 9"/>
          <p:cNvSpPr/>
          <p:nvPr/>
        </p:nvSpPr>
        <p:spPr>
          <a:xfrm>
            <a:off x="1907705" y="4182465"/>
            <a:ext cx="1728192" cy="47067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Zaobljeni pravokutnik 18"/>
          <p:cNvSpPr/>
          <p:nvPr/>
        </p:nvSpPr>
        <p:spPr>
          <a:xfrm>
            <a:off x="5930900" y="2492896"/>
            <a:ext cx="2984500" cy="3126854"/>
          </a:xfrm>
          <a:prstGeom prst="roundRect">
            <a:avLst>
              <a:gd name="adj" fmla="val 7731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1" name="Ravni poveznik sa strelicom 20"/>
          <p:cNvCxnSpPr>
            <a:stCxn id="10" idx="3"/>
          </p:cNvCxnSpPr>
          <p:nvPr/>
        </p:nvCxnSpPr>
        <p:spPr>
          <a:xfrm>
            <a:off x="3635897" y="4417801"/>
            <a:ext cx="2295003" cy="19311"/>
          </a:xfrm>
          <a:prstGeom prst="straightConnector1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  <a:headEnd type="none" w="med" len="med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Zaobljeni pravokutnik 10"/>
          <p:cNvSpPr/>
          <p:nvPr/>
        </p:nvSpPr>
        <p:spPr>
          <a:xfrm>
            <a:off x="4924582" y="1656825"/>
            <a:ext cx="692447" cy="62004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7504" y="457200"/>
            <a:ext cx="9036496" cy="838200"/>
          </a:xfrm>
        </p:spPr>
        <p:txBody>
          <a:bodyPr/>
          <a:lstStyle/>
          <a:p>
            <a:r>
              <a:rPr lang="hr-HR" dirty="0"/>
              <a:t>Pr</a:t>
            </a:r>
            <a:r>
              <a:rPr lang="hr-HR" spc="-100" dirty="0"/>
              <a:t>ofesionalni </a:t>
            </a:r>
            <a:r>
              <a:rPr lang="hr-HR" spc="-100" dirty="0" smtClean="0"/>
              <a:t>predlošci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112030"/>
              </p:ext>
            </p:extLst>
          </p:nvPr>
        </p:nvGraphicFramePr>
        <p:xfrm>
          <a:off x="347070" y="1484784"/>
          <a:ext cx="4656978" cy="395673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65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36000" marR="3600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952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30000"/>
                        </a:lnSpc>
                      </a:pP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Dodati novu stranicu 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r-HR" sz="28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str.8</a:t>
                      </a:r>
                      <a:r>
                        <a:rPr kumimoji="0" lang="hr-HR" sz="2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 na njoj upotrijebiti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neki </a:t>
                      </a:r>
                      <a:r>
                        <a:rPr kumimoji="0" lang="hr-HR" sz="28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od profesionalnih predložaka rasporeda sadržaja.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Isprobati uporabu i mogućnosti oblikovanja.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14" y="1233574"/>
            <a:ext cx="378680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preuzimanje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5760" y="1405895"/>
            <a:ext cx="4697921" cy="1660523"/>
          </a:xfrm>
        </p:spPr>
        <p:txBody>
          <a:bodyPr/>
          <a:lstStyle/>
          <a:p>
            <a:r>
              <a:rPr lang="hr-HR" dirty="0" smtClean="0"/>
              <a:t>Oblikovani uradak moguće je </a:t>
            </a:r>
            <a:r>
              <a:rPr lang="hr-HR" b="1" i="1" dirty="0"/>
              <a:t>preuzeti </a:t>
            </a:r>
            <a:r>
              <a:rPr lang="hr-HR" dirty="0"/>
              <a:t>u odabranom </a:t>
            </a:r>
            <a:r>
              <a:rPr lang="hr-HR" dirty="0" smtClean="0"/>
              <a:t>obliku.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61</a:t>
            </a:fld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548" y="159043"/>
            <a:ext cx="4060292" cy="380727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186" y="2809835"/>
            <a:ext cx="2917014" cy="386798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720" y="4083364"/>
            <a:ext cx="2493454" cy="266858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2" name="Zaobljeni pravokutnik 11"/>
          <p:cNvSpPr/>
          <p:nvPr/>
        </p:nvSpPr>
        <p:spPr>
          <a:xfrm>
            <a:off x="1764633" y="2807369"/>
            <a:ext cx="2883567" cy="3914106"/>
          </a:xfrm>
          <a:prstGeom prst="roundRect">
            <a:avLst>
              <a:gd name="adj" fmla="val 1439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5046430" y="4586266"/>
            <a:ext cx="2413149" cy="1782450"/>
          </a:xfrm>
          <a:prstGeom prst="roundRect">
            <a:avLst>
              <a:gd name="adj" fmla="val 7559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aobljeni pravokutnik 9"/>
          <p:cNvSpPr/>
          <p:nvPr/>
        </p:nvSpPr>
        <p:spPr>
          <a:xfrm>
            <a:off x="5940152" y="168542"/>
            <a:ext cx="576064" cy="52415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aobljeni pravokutnik 13"/>
          <p:cNvSpPr/>
          <p:nvPr/>
        </p:nvSpPr>
        <p:spPr>
          <a:xfrm>
            <a:off x="4922868" y="1402365"/>
            <a:ext cx="3998971" cy="87450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Zaobljeni pravokutnik 16"/>
          <p:cNvSpPr/>
          <p:nvPr/>
        </p:nvSpPr>
        <p:spPr>
          <a:xfrm>
            <a:off x="4936372" y="2490153"/>
            <a:ext cx="3998971" cy="87450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48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Dijeljenje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62</a:t>
            </a:fld>
            <a:endParaRPr lang="hr-HR"/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3979168" cy="4525962"/>
          </a:xfrm>
        </p:spPr>
        <p:txBody>
          <a:bodyPr/>
          <a:lstStyle/>
          <a:p>
            <a:r>
              <a:rPr lang="hr-HR" dirty="0" smtClean="0"/>
              <a:t>Dizajn je moguće podijeliti s drugima da bi ga mogli pogledati i/ili  uređivati.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940" y="1295400"/>
            <a:ext cx="4848902" cy="427732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Zaobljeni pravokutnik 7"/>
          <p:cNvSpPr/>
          <p:nvPr/>
        </p:nvSpPr>
        <p:spPr>
          <a:xfrm>
            <a:off x="7308305" y="1237608"/>
            <a:ext cx="648072" cy="31655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7010401" y="2160029"/>
            <a:ext cx="2037346" cy="13371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aobljeni pravokutnik 9"/>
          <p:cNvSpPr/>
          <p:nvPr/>
        </p:nvSpPr>
        <p:spPr>
          <a:xfrm>
            <a:off x="4312350" y="4148985"/>
            <a:ext cx="4657491" cy="13371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10"/>
          <p:cNvSpPr/>
          <p:nvPr/>
        </p:nvSpPr>
        <p:spPr>
          <a:xfrm>
            <a:off x="6686364" y="4148985"/>
            <a:ext cx="981979" cy="258763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0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Dijeljenje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63</a:t>
            </a:fld>
            <a:endParaRPr lang="hr-HR"/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3187080" cy="4525962"/>
          </a:xfrm>
        </p:spPr>
        <p:txBody>
          <a:bodyPr/>
          <a:lstStyle/>
          <a:p>
            <a:r>
              <a:rPr lang="hr-HR" dirty="0" smtClean="0"/>
              <a:t>Dijeliti je moguće na razne načine.</a:t>
            </a:r>
            <a:endParaRPr lang="hr-HR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16632"/>
            <a:ext cx="4176464" cy="66169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Zaobljeni pravokutnik 7"/>
          <p:cNvSpPr/>
          <p:nvPr/>
        </p:nvSpPr>
        <p:spPr>
          <a:xfrm>
            <a:off x="7596336" y="151093"/>
            <a:ext cx="360040" cy="46959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17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838200"/>
          </a:xfrm>
        </p:spPr>
        <p:txBody>
          <a:bodyPr/>
          <a:lstStyle/>
          <a:p>
            <a:r>
              <a:rPr lang="hr-HR" dirty="0" smtClean="0"/>
              <a:t>preuzimanje</a:t>
            </a:r>
            <a:r>
              <a:rPr lang="hr-HR" dirty="0" smtClean="0"/>
              <a:t>; </a:t>
            </a:r>
            <a:r>
              <a:rPr lang="hr-HR" dirty="0" smtClean="0"/>
              <a:t>dijeljenje 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/>
          </p:nvPr>
        </p:nvGraphicFramePr>
        <p:xfrm>
          <a:off x="401688" y="1607321"/>
          <a:ext cx="8274768" cy="390973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274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067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507">
                <a:tc>
                  <a:txBody>
                    <a:bodyPr/>
                    <a:lstStyle/>
                    <a:p>
                      <a:pPr marL="352425" indent="-280988" algn="just">
                        <a:buFont typeface="Franklin Gothic Book" panose="020B0503020102020204" pitchFamily="34" charset="0"/>
                        <a:buChar char="*"/>
                        <a:tabLst/>
                      </a:pP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Stranicu</a:t>
                      </a:r>
                      <a:r>
                        <a:rPr lang="hr-HR" sz="2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2.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ovog </a:t>
                      </a:r>
                      <a:r>
                        <a:rPr lang="hr-HR" sz="2800" b="0" i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postera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izvesti u </a:t>
                      </a:r>
                      <a:r>
                        <a:rPr lang="hr-HR" sz="2800" b="1" i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PDF - ispis formatu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hr-HR" sz="28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876">
                <a:tc>
                  <a:txBody>
                    <a:bodyPr/>
                    <a:lstStyle/>
                    <a:p>
                      <a:pPr marL="352425" marR="0" indent="-2825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Stranicu</a:t>
                      </a:r>
                      <a:r>
                        <a:rPr lang="hr-HR" sz="28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 ovog </a:t>
                      </a:r>
                      <a:r>
                        <a:rPr lang="hr-HR" sz="2800" b="0" i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postera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izvesti u </a:t>
                      </a:r>
                      <a:r>
                        <a:rPr lang="hr-HR" sz="2800" b="1" i="1" u="non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JPG</a:t>
                      </a:r>
                      <a:r>
                        <a:rPr lang="hr-HR" sz="2800" b="1" i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formatu</a:t>
                      </a:r>
                      <a:r>
                        <a:rPr lang="hr-HR" sz="28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hr-HR" sz="28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109888"/>
                  </a:ext>
                </a:extLst>
              </a:tr>
              <a:tr h="1584000">
                <a:tc>
                  <a:txBody>
                    <a:bodyPr/>
                    <a:lstStyle/>
                    <a:p>
                      <a:pPr marL="282575" marR="0" indent="-2825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Kopirati vezu pa je poslati nastavnici 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da pregleda 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dizajn </a:t>
                      </a:r>
                      <a:r>
                        <a:rPr lang="hr-HR" sz="2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postera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1778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(</a:t>
                      </a:r>
                      <a:r>
                        <a:rPr lang="hr-HR" sz="28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nastavnica.sanda@gmail.com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).</a:t>
                      </a: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57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5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79512" y="457200"/>
            <a:ext cx="8964488" cy="838200"/>
          </a:xfrm>
        </p:spPr>
        <p:txBody>
          <a:bodyPr/>
          <a:lstStyle/>
          <a:p>
            <a:r>
              <a:rPr lang="hr-HR" dirty="0"/>
              <a:t>preuzimanje; dijeljenje 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11144"/>
              </p:ext>
            </p:extLst>
          </p:nvPr>
        </p:nvGraphicFramePr>
        <p:xfrm>
          <a:off x="557300" y="1498183"/>
          <a:ext cx="8208912" cy="381180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61">
                <a:tc>
                  <a:txBody>
                    <a:bodyPr/>
                    <a:lstStyle/>
                    <a:p>
                      <a:pPr marL="6350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 online bilježnici, na stranici </a:t>
                      </a:r>
                      <a:r>
                        <a:rPr lang="hr-HR" sz="28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Sadržaj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dodati novu poveznicu naziva </a:t>
                      </a:r>
                      <a:r>
                        <a:rPr lang="hr-HR" sz="2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Canva</a:t>
                      </a: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a potom stvoriti i stranicu istog naziva.</a:t>
                      </a: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176861"/>
                  </a:ext>
                </a:extLst>
              </a:tr>
              <a:tr h="964969">
                <a:tc>
                  <a:txBody>
                    <a:bodyPr/>
                    <a:lstStyle/>
                    <a:p>
                      <a:pPr marL="6350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tu stranicu umetnuti kopiranu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vezu do </a:t>
                      </a:r>
                      <a:r>
                        <a:rPr lang="hr-HR" sz="28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postera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hr-HR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6350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Ispod kopirane veze umetnuti prethodno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preuzetu 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stranicu 6.</a:t>
                      </a:r>
                      <a:endParaRPr lang="hr-HR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19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1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Podešavanje dimenzije slike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 2021.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66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5" y="1295400"/>
            <a:ext cx="8383011" cy="3312367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419775" y="3235668"/>
            <a:ext cx="3137804" cy="43361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3845611" y="3235668"/>
            <a:ext cx="3137804" cy="43361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65575"/>
              </p:ext>
            </p:extLst>
          </p:nvPr>
        </p:nvGraphicFramePr>
        <p:xfrm>
          <a:off x="543744" y="4842468"/>
          <a:ext cx="8208912" cy="112741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1721657903"/>
                    </a:ext>
                  </a:extLst>
                </a:gridCol>
              </a:tblGrid>
              <a:tr h="324994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8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8105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282575" indent="-282575" algn="just">
                        <a:buFont typeface="Franklin Gothic Book" panose="020B0503020102020204" pitchFamily="34" charset="0"/>
                        <a:buChar char="*"/>
                      </a:pP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Sliku 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stranice </a:t>
                      </a:r>
                      <a:r>
                        <a:rPr lang="hr-HR" sz="28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 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podesiti po veličini </a:t>
                      </a:r>
                      <a:r>
                        <a:rPr lang="hr-HR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500 x 700</a:t>
                      </a:r>
                      <a:endParaRPr kumimoji="0" lang="hr-HR" sz="2800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0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559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Odjava iz korisničkog profila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67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17" y="1675169"/>
            <a:ext cx="5266136" cy="456230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Zaobljeni pravokutnik 9"/>
          <p:cNvSpPr/>
          <p:nvPr/>
        </p:nvSpPr>
        <p:spPr>
          <a:xfrm>
            <a:off x="3367537" y="5546044"/>
            <a:ext cx="1728192" cy="47067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10"/>
          <p:cNvSpPr/>
          <p:nvPr/>
        </p:nvSpPr>
        <p:spPr>
          <a:xfrm>
            <a:off x="6416497" y="1785161"/>
            <a:ext cx="692447" cy="62004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6675">
            <a:solidFill>
              <a:srgbClr val="D01D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27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Inspiracije za dizajn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07961"/>
            <a:ext cx="7699771" cy="50422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15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registracija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2021.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221795"/>
              </p:ext>
            </p:extLst>
          </p:nvPr>
        </p:nvGraphicFramePr>
        <p:xfrm>
          <a:off x="538106" y="1772816"/>
          <a:ext cx="8210358" cy="298825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210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385">
                <a:tc>
                  <a:txBody>
                    <a:bodyPr/>
                    <a:lstStyle/>
                    <a:p>
                      <a:pPr marL="173038" marR="0" lvl="1" indent="-1587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hr-HR" sz="1400" dirty="0" smtClean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791">
                <a:tc>
                  <a:txBody>
                    <a:bodyPr/>
                    <a:lstStyle/>
                    <a:p>
                      <a:pPr marL="539750" indent="-457200" algn="just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Registrirati se na aplikaciju </a:t>
                      </a:r>
                      <a:r>
                        <a:rPr kumimoji="0" lang="hr-HR" sz="2800" b="1" i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Canva</a:t>
                      </a:r>
                      <a:r>
                        <a:rPr kumimoji="0" lang="hr-HR" sz="28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na neki od ponuđenih načina.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539750" indent="-457200" algn="just">
                        <a:buFont typeface="Franklin Gothic Book" panose="020B0503020102020204" pitchFamily="34" charset="0"/>
                        <a:buChar char="*"/>
                      </a:pPr>
                      <a:r>
                        <a:rPr kumimoji="0" lang="hr-HR" sz="28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Istražiti </a:t>
                      </a:r>
                      <a:r>
                        <a:rPr kumimoji="0" lang="hr-HR" sz="2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sučelje</a:t>
                      </a:r>
                      <a:r>
                        <a:rPr kumimoji="0" lang="hr-HR" sz="28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53975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Franklin Gothic Book" panose="020B0503020102020204" pitchFamily="34" charset="0"/>
                        <a:buChar char="*"/>
                        <a:tabLst/>
                        <a:defRPr/>
                      </a:pPr>
                      <a:r>
                        <a:rPr kumimoji="0" lang="hr-HR" sz="28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Pregledati </a:t>
                      </a:r>
                      <a:r>
                        <a:rPr kumimoji="0" lang="hr-HR" sz="2800" b="1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ponude pomoći</a:t>
                      </a:r>
                      <a:r>
                        <a:rPr kumimoji="0" lang="hr-HR" sz="28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0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dizajna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457956"/>
            <a:ext cx="8443664" cy="1915119"/>
          </a:xfrm>
        </p:spPr>
        <p:txBody>
          <a:bodyPr/>
          <a:lstStyle/>
          <a:p>
            <a:pPr algn="just"/>
            <a:r>
              <a:rPr lang="hr-HR" dirty="0" smtClean="0"/>
              <a:t>Po odabiru naredbe </a:t>
            </a:r>
            <a:r>
              <a:rPr lang="hr-HR" b="1" i="1" dirty="0" smtClean="0"/>
              <a:t>Izrada dizajna</a:t>
            </a:r>
            <a:r>
              <a:rPr lang="hr-HR" dirty="0" smtClean="0"/>
              <a:t>, </a:t>
            </a:r>
            <a:r>
              <a:rPr lang="hr-HR" dirty="0" smtClean="0"/>
              <a:t>potrebno je odabrati željenu vrstu grafike. </a:t>
            </a:r>
            <a:endParaRPr lang="hr-HR" dirty="0"/>
          </a:p>
          <a:p>
            <a:pPr algn="just"/>
            <a:endParaRPr lang="hr-HR" dirty="0" smtClean="0"/>
          </a:p>
          <a:p>
            <a:pPr algn="just"/>
            <a:endParaRPr lang="hr-HR" dirty="0"/>
          </a:p>
          <a:p>
            <a:pPr algn="just"/>
            <a:endParaRPr lang="hr-HR" sz="200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 2021.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12" y="2758078"/>
            <a:ext cx="5376403" cy="360592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659" y="2758078"/>
            <a:ext cx="3152775" cy="8096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Zaobljeni pravokutnik 6"/>
          <p:cNvSpPr/>
          <p:nvPr/>
        </p:nvSpPr>
        <p:spPr>
          <a:xfrm>
            <a:off x="5712743" y="2930844"/>
            <a:ext cx="1163514" cy="354140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3119421" y="3562350"/>
            <a:ext cx="1719279" cy="2838449"/>
          </a:xfrm>
          <a:prstGeom prst="roundRect">
            <a:avLst>
              <a:gd name="adj" fmla="val 5038"/>
            </a:avLst>
          </a:prstGeom>
          <a:solidFill>
            <a:schemeClr val="accent1">
              <a:alpha val="10000"/>
            </a:schemeClr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9757</TotalTime>
  <Words>1810</Words>
  <Application>Microsoft Office PowerPoint</Application>
  <PresentationFormat>Prikaz na zaslonu (4:3)</PresentationFormat>
  <Paragraphs>336</Paragraphs>
  <Slides>67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67</vt:i4>
      </vt:variant>
    </vt:vector>
  </HeadingPairs>
  <TitlesOfParts>
    <vt:vector size="76" baseType="lpstr">
      <vt:lpstr>Arial</vt:lpstr>
      <vt:lpstr>Calibri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Putovanje</vt:lpstr>
      <vt:lpstr>PowerPoint prezentacija</vt:lpstr>
      <vt:lpstr>canva</vt:lpstr>
      <vt:lpstr>canva</vt:lpstr>
      <vt:lpstr>registracija</vt:lpstr>
      <vt:lpstr>https://www.canva.com - sučelje</vt:lpstr>
      <vt:lpstr>korisnički račun - Postavke</vt:lpstr>
      <vt:lpstr>Inspiracije za dizajn</vt:lpstr>
      <vt:lpstr>registracija</vt:lpstr>
      <vt:lpstr>izrada dizajna</vt:lpstr>
      <vt:lpstr>Odabrat ćemo Poster</vt:lpstr>
      <vt:lpstr>Dodavanje nove stranice</vt:lpstr>
      <vt:lpstr>pozadina</vt:lpstr>
      <vt:lpstr>pozadina</vt:lpstr>
      <vt:lpstr>pozadina</vt:lpstr>
      <vt:lpstr>Umetanje objekata</vt:lpstr>
      <vt:lpstr>Osnovne radnje s objektima</vt:lpstr>
      <vt:lpstr>Osnovne radnje s objektima</vt:lpstr>
      <vt:lpstr>Umetanje slika</vt:lpstr>
      <vt:lpstr>Pretraživanje</vt:lpstr>
      <vt:lpstr>Umetanje slika</vt:lpstr>
      <vt:lpstr>Umetanje slika</vt:lpstr>
      <vt:lpstr>PowerPoint prezentacija</vt:lpstr>
      <vt:lpstr>Rad sa slikom</vt:lpstr>
      <vt:lpstr>Rad sa slikom</vt:lpstr>
      <vt:lpstr>Rad sa slikom</vt:lpstr>
      <vt:lpstr>PowerPoint prezentacija</vt:lpstr>
      <vt:lpstr>rad s okvirima</vt:lpstr>
      <vt:lpstr>rad s okvirima</vt:lpstr>
      <vt:lpstr>rad s linijama i oblicima</vt:lpstr>
      <vt:lpstr>Rad s bojom</vt:lpstr>
      <vt:lpstr>animiranje</vt:lpstr>
      <vt:lpstr>rad s linijama i oblicima</vt:lpstr>
      <vt:lpstr>Rad s bojom</vt:lpstr>
      <vt:lpstr>Promjena poredka</vt:lpstr>
      <vt:lpstr>Promjena poredka</vt:lpstr>
      <vt:lpstr>Banner</vt:lpstr>
      <vt:lpstr>Banner</vt:lpstr>
      <vt:lpstr>Umetanje teksta</vt:lpstr>
      <vt:lpstr>oblikovanje teksta</vt:lpstr>
      <vt:lpstr>oblikovanje teksta - efekti</vt:lpstr>
      <vt:lpstr>Umetanje teksta</vt:lpstr>
      <vt:lpstr>Dodavanje poveznice</vt:lpstr>
      <vt:lpstr>Dodavanje poveznice</vt:lpstr>
      <vt:lpstr>Rad s tekstom</vt:lpstr>
      <vt:lpstr>Rad s tekstom</vt:lpstr>
      <vt:lpstr>prored</vt:lpstr>
      <vt:lpstr>PowerPoint prezentacija</vt:lpstr>
      <vt:lpstr>PowerPoint prezentacija</vt:lpstr>
      <vt:lpstr>Rad s grafikonima</vt:lpstr>
      <vt:lpstr>Rad s grafikonima</vt:lpstr>
      <vt:lpstr>rad s s grafikonima</vt:lpstr>
      <vt:lpstr>rad s rešetkama</vt:lpstr>
      <vt:lpstr>Prilagođavanje slike okviru</vt:lpstr>
      <vt:lpstr>Prilagođavanje slike okviru</vt:lpstr>
      <vt:lpstr>Rad s rešetkama</vt:lpstr>
      <vt:lpstr>Rad s rešetkama</vt:lpstr>
      <vt:lpstr>unaprijed dizajnirani tekst</vt:lpstr>
      <vt:lpstr>Rad s tekstom</vt:lpstr>
      <vt:lpstr>Profesionalni predlošci</vt:lpstr>
      <vt:lpstr>Profesionalni predlošci</vt:lpstr>
      <vt:lpstr>preuzimanje</vt:lpstr>
      <vt:lpstr>Dijeljenje</vt:lpstr>
      <vt:lpstr>Dijeljenje</vt:lpstr>
      <vt:lpstr>preuzimanje; dijeljenje </vt:lpstr>
      <vt:lpstr>preuzimanje; dijeljenje </vt:lpstr>
      <vt:lpstr>Podešavanje dimenzije slike</vt:lpstr>
      <vt:lpstr>Odjava iz korisničkog profila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Optički mediji</dc:title>
  <dc:creator>Sanda</dc:creator>
  <cp:lastModifiedBy>Sanda Šutalo</cp:lastModifiedBy>
  <cp:revision>800</cp:revision>
  <dcterms:created xsi:type="dcterms:W3CDTF">2012-03-18T17:34:57Z</dcterms:created>
  <dcterms:modified xsi:type="dcterms:W3CDTF">2021-05-24T10:51:41Z</dcterms:modified>
</cp:coreProperties>
</file>