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12T14:22:49" idx="1">
    <p:pos x="0" y="0"/>
    <p:text>Biste li ikako mogli izbjegnuti podcrtavanje riječi?
Počinje u dobi od 14 godina. 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12T14:29:54" idx="2">
    <p:pos x="0" y="0"/>
    <p:text>Ako je riječ o natuknici, onda ona mora početi mali početnim slovom. Molim da to uskladite u ostalim slajdovima kao što sam ja na ovom I 2. slajdu. 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12T14:25:33" idx="3">
    <p:pos x="0" y="0"/>
    <p:text>Tu stavite točku na kraju svake rečenice.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12T14:28:23" idx="4">
    <p:pos x="0" y="0"/>
    <p:text>Pored mrežnog izvora dodati
(pristupljeno 12. 4. 2021.)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C47175-1FBB-4F7B-8CCE-02AD4D84AF1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E6FA05-5E90-4BEA-9CD3-15152A67A699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Velike teškoće u druženju i igranju s drugom djecom. </a:t>
          </a:r>
        </a:p>
      </dgm:t>
    </dgm:pt>
    <dgm:pt modelId="{D703C1F5-8A20-432E-B9D6-C4DF176C9C1B}" type="parTrans" cxnId="{6C26C7FB-8C74-4045-8AB6-6C8C18370CB4}">
      <dgm:prSet/>
      <dgm:spPr/>
      <dgm:t>
        <a:bodyPr/>
        <a:lstStyle/>
        <a:p>
          <a:endParaRPr lang="en-US" sz="1800"/>
        </a:p>
      </dgm:t>
    </dgm:pt>
    <dgm:pt modelId="{230E624C-21AA-4A19-8CFD-7AB4C5DD8FA1}" type="sibTrans" cxnId="{6C26C7FB-8C74-4045-8AB6-6C8C18370CB4}">
      <dgm:prSet/>
      <dgm:spPr/>
      <dgm:t>
        <a:bodyPr/>
        <a:lstStyle/>
        <a:p>
          <a:endParaRPr lang="en-US" sz="1800"/>
        </a:p>
      </dgm:t>
    </dgm:pt>
    <dgm:pt modelId="{8E0C6252-73C9-4B65-9AA3-8D6B73EFED03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ponaša kao da je gluho. </a:t>
          </a:r>
        </a:p>
      </dgm:t>
    </dgm:pt>
    <dgm:pt modelId="{3170D2ED-367B-42DC-918C-EC26AB41DF6C}" type="parTrans" cxnId="{6277F625-A9DE-4426-8518-3623E83620A9}">
      <dgm:prSet/>
      <dgm:spPr/>
      <dgm:t>
        <a:bodyPr/>
        <a:lstStyle/>
        <a:p>
          <a:endParaRPr lang="en-US" sz="1800"/>
        </a:p>
      </dgm:t>
    </dgm:pt>
    <dgm:pt modelId="{51569CE1-C581-4EB0-8FFB-2C1B9845B1A2}" type="sibTrans" cxnId="{6277F625-A9DE-4426-8518-3623E83620A9}">
      <dgm:prSet/>
      <dgm:spPr/>
      <dgm:t>
        <a:bodyPr/>
        <a:lstStyle/>
        <a:p>
          <a:endParaRPr lang="en-US" sz="1800"/>
        </a:p>
      </dgm:t>
    </dgm:pt>
    <dgm:pt modelId="{87683103-9A12-4047-AACF-82E9842D3608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ima jak otpor prema učenju. </a:t>
          </a:r>
        </a:p>
      </dgm:t>
    </dgm:pt>
    <dgm:pt modelId="{2636D945-086D-4F18-B012-7EA7DA479FAB}" type="parTrans" cxnId="{0A6CA6CB-38AC-4AFC-99C8-9CCA9F03EDAB}">
      <dgm:prSet/>
      <dgm:spPr/>
      <dgm:t>
        <a:bodyPr/>
        <a:lstStyle/>
        <a:p>
          <a:endParaRPr lang="en-US" sz="1800"/>
        </a:p>
      </dgm:t>
    </dgm:pt>
    <dgm:pt modelId="{F299EF9B-F512-42A2-B2F2-F6FA2E2F36E2}" type="sibTrans" cxnId="{0A6CA6CB-38AC-4AFC-99C8-9CCA9F03EDAB}">
      <dgm:prSet/>
      <dgm:spPr/>
      <dgm:t>
        <a:bodyPr/>
        <a:lstStyle/>
        <a:p>
          <a:endParaRPr lang="en-US" sz="1800"/>
        </a:p>
      </dgm:t>
    </dgm:pt>
    <dgm:pt modelId="{1BCEC57B-CD2D-4285-8533-316EB1FC773C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nema straha od stvarnih opasnosti.</a:t>
          </a:r>
        </a:p>
      </dgm:t>
    </dgm:pt>
    <dgm:pt modelId="{BB05EF4B-6AF7-4C2A-8C1C-440B327F6B04}" type="parTrans" cxnId="{3E385ED5-544A-408A-81B3-1878DE723423}">
      <dgm:prSet/>
      <dgm:spPr/>
      <dgm:t>
        <a:bodyPr/>
        <a:lstStyle/>
        <a:p>
          <a:endParaRPr lang="en-US" sz="1800"/>
        </a:p>
      </dgm:t>
    </dgm:pt>
    <dgm:pt modelId="{30E05A17-82B1-430B-A0AB-739B93B7DE16}" type="sibTrans" cxnId="{3E385ED5-544A-408A-81B3-1878DE723423}">
      <dgm:prSet/>
      <dgm:spPr/>
      <dgm:t>
        <a:bodyPr/>
        <a:lstStyle/>
        <a:p>
          <a:endParaRPr lang="en-US" sz="1800"/>
        </a:p>
      </dgm:t>
    </dgm:pt>
    <dgm:pt modelId="{C328EBB1-2574-40A8-B2BE-136E9F1EAA62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ima jak otpor promjenama u rutini. </a:t>
          </a:r>
        </a:p>
      </dgm:t>
    </dgm:pt>
    <dgm:pt modelId="{20BF54A7-29DD-47DF-B1DA-B35D264BC298}" type="parTrans" cxnId="{66D5F558-AD4A-4DC0-BC10-949FE562293D}">
      <dgm:prSet/>
      <dgm:spPr/>
      <dgm:t>
        <a:bodyPr/>
        <a:lstStyle/>
        <a:p>
          <a:endParaRPr lang="en-US" sz="1800"/>
        </a:p>
      </dgm:t>
    </dgm:pt>
    <dgm:pt modelId="{93DEF60D-693D-4070-9A99-03AB4EB22798}" type="sibTrans" cxnId="{66D5F558-AD4A-4DC0-BC10-949FE562293D}">
      <dgm:prSet/>
      <dgm:spPr/>
      <dgm:t>
        <a:bodyPr/>
        <a:lstStyle/>
        <a:p>
          <a:endParaRPr lang="en-US" sz="1800"/>
        </a:p>
      </dgm:t>
    </dgm:pt>
    <dgm:pt modelId="{2F489CC0-FBFA-42FF-8DB0-DD9528F7681C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radije koristi gestom ako nešto želi. </a:t>
          </a:r>
        </a:p>
      </dgm:t>
    </dgm:pt>
    <dgm:pt modelId="{2955360D-9E27-40B5-A311-A1B60C404DBA}" type="parTrans" cxnId="{C4281335-F54A-4547-AE7A-48355A73E4D0}">
      <dgm:prSet/>
      <dgm:spPr/>
      <dgm:t>
        <a:bodyPr/>
        <a:lstStyle/>
        <a:p>
          <a:endParaRPr lang="en-US" sz="1800"/>
        </a:p>
      </dgm:t>
    </dgm:pt>
    <dgm:pt modelId="{FF8C48CF-19AA-4F76-BE0A-6CB2A1268DF5}" type="sibTrans" cxnId="{C4281335-F54A-4547-AE7A-48355A73E4D0}">
      <dgm:prSet/>
      <dgm:spPr/>
      <dgm:t>
        <a:bodyPr/>
        <a:lstStyle/>
        <a:p>
          <a:endParaRPr lang="en-US" sz="1800"/>
        </a:p>
      </dgm:t>
    </dgm:pt>
    <dgm:pt modelId="{92F3B0EE-812D-4D8F-9F2C-580A9E5D84A2}">
      <dgm:prSet custT="1"/>
      <dgm:spPr/>
      <dgm:t>
        <a:bodyPr/>
        <a:lstStyle/>
        <a:p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smije bez vidljiva razloga. </a:t>
          </a:r>
        </a:p>
      </dgm:t>
    </dgm:pt>
    <dgm:pt modelId="{7C5FCD7B-940F-4201-ABFF-C60C01C91175}" type="parTrans" cxnId="{D7206B0B-FC11-4606-9D9A-EA8FCB7B7B95}">
      <dgm:prSet/>
      <dgm:spPr/>
      <dgm:t>
        <a:bodyPr/>
        <a:lstStyle/>
        <a:p>
          <a:endParaRPr lang="en-US" sz="1800"/>
        </a:p>
      </dgm:t>
    </dgm:pt>
    <dgm:pt modelId="{C906E7F0-5ABC-45E7-A750-1C6BDE93D42C}" type="sibTrans" cxnId="{D7206B0B-FC11-4606-9D9A-EA8FCB7B7B95}">
      <dgm:prSet/>
      <dgm:spPr/>
      <dgm:t>
        <a:bodyPr/>
        <a:lstStyle/>
        <a:p>
          <a:endParaRPr lang="en-US" sz="1800"/>
        </a:p>
      </dgm:t>
    </dgm:pt>
    <dgm:pt modelId="{8AABD437-B5EB-4D1C-B389-600057B8D9D7}" type="pres">
      <dgm:prSet presAssocID="{89C47175-1FBB-4F7B-8CCE-02AD4D84AF1C}" presName="linear" presStyleCnt="0">
        <dgm:presLayoutVars>
          <dgm:animLvl val="lvl"/>
          <dgm:resizeHandles val="exact"/>
        </dgm:presLayoutVars>
      </dgm:prSet>
      <dgm:spPr/>
    </dgm:pt>
    <dgm:pt modelId="{3FDC706C-007F-4FC7-9514-FC0586D63003}" type="pres">
      <dgm:prSet presAssocID="{CAE6FA05-5E90-4BEA-9CD3-15152A67A69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DF4BB26-104C-4FB0-B854-A136C91F0569}" type="pres">
      <dgm:prSet presAssocID="{230E624C-21AA-4A19-8CFD-7AB4C5DD8FA1}" presName="spacer" presStyleCnt="0"/>
      <dgm:spPr/>
    </dgm:pt>
    <dgm:pt modelId="{B7A2556D-72A2-428A-9765-F67B0AAE2EFB}" type="pres">
      <dgm:prSet presAssocID="{8E0C6252-73C9-4B65-9AA3-8D6B73EFED0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FB605FE-8CC8-4630-BE6E-EF320F0F5D0D}" type="pres">
      <dgm:prSet presAssocID="{51569CE1-C581-4EB0-8FFB-2C1B9845B1A2}" presName="spacer" presStyleCnt="0"/>
      <dgm:spPr/>
    </dgm:pt>
    <dgm:pt modelId="{67A63B2A-BCE3-4594-B49A-5CAD7524ADF3}" type="pres">
      <dgm:prSet presAssocID="{87683103-9A12-4047-AACF-82E9842D360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DA7DD11-E7FD-48B5-98AD-8D3AF7BEAE62}" type="pres">
      <dgm:prSet presAssocID="{F299EF9B-F512-42A2-B2F2-F6FA2E2F36E2}" presName="spacer" presStyleCnt="0"/>
      <dgm:spPr/>
    </dgm:pt>
    <dgm:pt modelId="{B03714D3-FA4A-4D9D-925B-501BFEB76292}" type="pres">
      <dgm:prSet presAssocID="{1BCEC57B-CD2D-4285-8533-316EB1FC773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786AD48-81C5-4B2E-B6C4-3E45938C4479}" type="pres">
      <dgm:prSet presAssocID="{30E05A17-82B1-430B-A0AB-739B93B7DE16}" presName="spacer" presStyleCnt="0"/>
      <dgm:spPr/>
    </dgm:pt>
    <dgm:pt modelId="{85B65EF2-2ADB-44E6-B8BE-95D04A9F532C}" type="pres">
      <dgm:prSet presAssocID="{C328EBB1-2574-40A8-B2BE-136E9F1EAA6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07BD549-D6F0-493F-A28D-B43A91061AD5}" type="pres">
      <dgm:prSet presAssocID="{93DEF60D-693D-4070-9A99-03AB4EB22798}" presName="spacer" presStyleCnt="0"/>
      <dgm:spPr/>
    </dgm:pt>
    <dgm:pt modelId="{DDE914F7-08D6-4228-973E-B7997BD1F7BB}" type="pres">
      <dgm:prSet presAssocID="{2F489CC0-FBFA-42FF-8DB0-DD9528F7681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BC27B83-2FB4-4C39-B065-4785E8EB3FD0}" type="pres">
      <dgm:prSet presAssocID="{FF8C48CF-19AA-4F76-BE0A-6CB2A1268DF5}" presName="spacer" presStyleCnt="0"/>
      <dgm:spPr/>
    </dgm:pt>
    <dgm:pt modelId="{38C2451F-D013-4D34-92E8-B35A48119640}" type="pres">
      <dgm:prSet presAssocID="{92F3B0EE-812D-4D8F-9F2C-580A9E5D84A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FE16C04-E391-434F-A22A-DAEF9554EACA}" type="presOf" srcId="{CAE6FA05-5E90-4BEA-9CD3-15152A67A699}" destId="{3FDC706C-007F-4FC7-9514-FC0586D63003}" srcOrd="0" destOrd="0" presId="urn:microsoft.com/office/officeart/2005/8/layout/vList2"/>
    <dgm:cxn modelId="{BAF82908-3FAE-4003-B744-9732BBA40570}" type="presOf" srcId="{92F3B0EE-812D-4D8F-9F2C-580A9E5D84A2}" destId="{38C2451F-D013-4D34-92E8-B35A48119640}" srcOrd="0" destOrd="0" presId="urn:microsoft.com/office/officeart/2005/8/layout/vList2"/>
    <dgm:cxn modelId="{D7206B0B-FC11-4606-9D9A-EA8FCB7B7B95}" srcId="{89C47175-1FBB-4F7B-8CCE-02AD4D84AF1C}" destId="{92F3B0EE-812D-4D8F-9F2C-580A9E5D84A2}" srcOrd="6" destOrd="0" parTransId="{7C5FCD7B-940F-4201-ABFF-C60C01C91175}" sibTransId="{C906E7F0-5ABC-45E7-A750-1C6BDE93D42C}"/>
    <dgm:cxn modelId="{A5CF581F-F848-4A1A-B4C4-5595863B61FE}" type="presOf" srcId="{89C47175-1FBB-4F7B-8CCE-02AD4D84AF1C}" destId="{8AABD437-B5EB-4D1C-B389-600057B8D9D7}" srcOrd="0" destOrd="0" presId="urn:microsoft.com/office/officeart/2005/8/layout/vList2"/>
    <dgm:cxn modelId="{6277F625-A9DE-4426-8518-3623E83620A9}" srcId="{89C47175-1FBB-4F7B-8CCE-02AD4D84AF1C}" destId="{8E0C6252-73C9-4B65-9AA3-8D6B73EFED03}" srcOrd="1" destOrd="0" parTransId="{3170D2ED-367B-42DC-918C-EC26AB41DF6C}" sibTransId="{51569CE1-C581-4EB0-8FFB-2C1B9845B1A2}"/>
    <dgm:cxn modelId="{C4281335-F54A-4547-AE7A-48355A73E4D0}" srcId="{89C47175-1FBB-4F7B-8CCE-02AD4D84AF1C}" destId="{2F489CC0-FBFA-42FF-8DB0-DD9528F7681C}" srcOrd="5" destOrd="0" parTransId="{2955360D-9E27-40B5-A311-A1B60C404DBA}" sibTransId="{FF8C48CF-19AA-4F76-BE0A-6CB2A1268DF5}"/>
    <dgm:cxn modelId="{FC856941-F6F4-4BE1-8D36-FEA2378BF633}" type="presOf" srcId="{87683103-9A12-4047-AACF-82E9842D3608}" destId="{67A63B2A-BCE3-4594-B49A-5CAD7524ADF3}" srcOrd="0" destOrd="0" presId="urn:microsoft.com/office/officeart/2005/8/layout/vList2"/>
    <dgm:cxn modelId="{66D5F558-AD4A-4DC0-BC10-949FE562293D}" srcId="{89C47175-1FBB-4F7B-8CCE-02AD4D84AF1C}" destId="{C328EBB1-2574-40A8-B2BE-136E9F1EAA62}" srcOrd="4" destOrd="0" parTransId="{20BF54A7-29DD-47DF-B1DA-B35D264BC298}" sibTransId="{93DEF60D-693D-4070-9A99-03AB4EB22798}"/>
    <dgm:cxn modelId="{4F78258C-34D0-4B5F-9FA3-2F6BCE2609B5}" type="presOf" srcId="{2F489CC0-FBFA-42FF-8DB0-DD9528F7681C}" destId="{DDE914F7-08D6-4228-973E-B7997BD1F7BB}" srcOrd="0" destOrd="0" presId="urn:microsoft.com/office/officeart/2005/8/layout/vList2"/>
    <dgm:cxn modelId="{77B235A1-45E1-42D0-A487-C3A711C7A65A}" type="presOf" srcId="{1BCEC57B-CD2D-4285-8533-316EB1FC773C}" destId="{B03714D3-FA4A-4D9D-925B-501BFEB76292}" srcOrd="0" destOrd="0" presId="urn:microsoft.com/office/officeart/2005/8/layout/vList2"/>
    <dgm:cxn modelId="{F4F3BCA2-EB3F-4ADB-B0FD-D194A8A30E99}" type="presOf" srcId="{8E0C6252-73C9-4B65-9AA3-8D6B73EFED03}" destId="{B7A2556D-72A2-428A-9765-F67B0AAE2EFB}" srcOrd="0" destOrd="0" presId="urn:microsoft.com/office/officeart/2005/8/layout/vList2"/>
    <dgm:cxn modelId="{0A6CA6CB-38AC-4AFC-99C8-9CCA9F03EDAB}" srcId="{89C47175-1FBB-4F7B-8CCE-02AD4D84AF1C}" destId="{87683103-9A12-4047-AACF-82E9842D3608}" srcOrd="2" destOrd="0" parTransId="{2636D945-086D-4F18-B012-7EA7DA479FAB}" sibTransId="{F299EF9B-F512-42A2-B2F2-F6FA2E2F36E2}"/>
    <dgm:cxn modelId="{3E385ED5-544A-408A-81B3-1878DE723423}" srcId="{89C47175-1FBB-4F7B-8CCE-02AD4D84AF1C}" destId="{1BCEC57B-CD2D-4285-8533-316EB1FC773C}" srcOrd="3" destOrd="0" parTransId="{BB05EF4B-6AF7-4C2A-8C1C-440B327F6B04}" sibTransId="{30E05A17-82B1-430B-A0AB-739B93B7DE16}"/>
    <dgm:cxn modelId="{BE8566E2-31EC-43F9-A48F-E3A5D6822136}" type="presOf" srcId="{C328EBB1-2574-40A8-B2BE-136E9F1EAA62}" destId="{85B65EF2-2ADB-44E6-B8BE-95D04A9F532C}" srcOrd="0" destOrd="0" presId="urn:microsoft.com/office/officeart/2005/8/layout/vList2"/>
    <dgm:cxn modelId="{6C26C7FB-8C74-4045-8AB6-6C8C18370CB4}" srcId="{89C47175-1FBB-4F7B-8CCE-02AD4D84AF1C}" destId="{CAE6FA05-5E90-4BEA-9CD3-15152A67A699}" srcOrd="0" destOrd="0" parTransId="{D703C1F5-8A20-432E-B9D6-C4DF176C9C1B}" sibTransId="{230E624C-21AA-4A19-8CFD-7AB4C5DD8FA1}"/>
    <dgm:cxn modelId="{5EF4F76C-1BC6-4E0D-A461-A5D830D4F229}" type="presParOf" srcId="{8AABD437-B5EB-4D1C-B389-600057B8D9D7}" destId="{3FDC706C-007F-4FC7-9514-FC0586D63003}" srcOrd="0" destOrd="0" presId="urn:microsoft.com/office/officeart/2005/8/layout/vList2"/>
    <dgm:cxn modelId="{2A2690FC-162E-4874-A81B-283AE6FD962C}" type="presParOf" srcId="{8AABD437-B5EB-4D1C-B389-600057B8D9D7}" destId="{DDF4BB26-104C-4FB0-B854-A136C91F0569}" srcOrd="1" destOrd="0" presId="urn:microsoft.com/office/officeart/2005/8/layout/vList2"/>
    <dgm:cxn modelId="{E44D76A9-4D2E-4629-B63E-7CFF871D043E}" type="presParOf" srcId="{8AABD437-B5EB-4D1C-B389-600057B8D9D7}" destId="{B7A2556D-72A2-428A-9765-F67B0AAE2EFB}" srcOrd="2" destOrd="0" presId="urn:microsoft.com/office/officeart/2005/8/layout/vList2"/>
    <dgm:cxn modelId="{30CA8583-FAED-40A1-8F29-19DAE8FDC215}" type="presParOf" srcId="{8AABD437-B5EB-4D1C-B389-600057B8D9D7}" destId="{9FB605FE-8CC8-4630-BE6E-EF320F0F5D0D}" srcOrd="3" destOrd="0" presId="urn:microsoft.com/office/officeart/2005/8/layout/vList2"/>
    <dgm:cxn modelId="{C27974D3-502F-4DA3-AD82-165EBE56ADE0}" type="presParOf" srcId="{8AABD437-B5EB-4D1C-B389-600057B8D9D7}" destId="{67A63B2A-BCE3-4594-B49A-5CAD7524ADF3}" srcOrd="4" destOrd="0" presId="urn:microsoft.com/office/officeart/2005/8/layout/vList2"/>
    <dgm:cxn modelId="{4C18ABA1-EA0F-42FB-87E2-74912ABB96EA}" type="presParOf" srcId="{8AABD437-B5EB-4D1C-B389-600057B8D9D7}" destId="{BDA7DD11-E7FD-48B5-98AD-8D3AF7BEAE62}" srcOrd="5" destOrd="0" presId="urn:microsoft.com/office/officeart/2005/8/layout/vList2"/>
    <dgm:cxn modelId="{0A54094F-3F8C-41F5-8337-A53E19C1D7F0}" type="presParOf" srcId="{8AABD437-B5EB-4D1C-B389-600057B8D9D7}" destId="{B03714D3-FA4A-4D9D-925B-501BFEB76292}" srcOrd="6" destOrd="0" presId="urn:microsoft.com/office/officeart/2005/8/layout/vList2"/>
    <dgm:cxn modelId="{EE7B1DDF-1327-4CD5-B4D9-FE64CCF19D22}" type="presParOf" srcId="{8AABD437-B5EB-4D1C-B389-600057B8D9D7}" destId="{1786AD48-81C5-4B2E-B6C4-3E45938C4479}" srcOrd="7" destOrd="0" presId="urn:microsoft.com/office/officeart/2005/8/layout/vList2"/>
    <dgm:cxn modelId="{108D2697-DF5B-4D60-AEF8-6902EB5EA1F3}" type="presParOf" srcId="{8AABD437-B5EB-4D1C-B389-600057B8D9D7}" destId="{85B65EF2-2ADB-44E6-B8BE-95D04A9F532C}" srcOrd="8" destOrd="0" presId="urn:microsoft.com/office/officeart/2005/8/layout/vList2"/>
    <dgm:cxn modelId="{D1C89E58-62AF-4F9F-9AFE-995CB7075A1F}" type="presParOf" srcId="{8AABD437-B5EB-4D1C-B389-600057B8D9D7}" destId="{B07BD549-D6F0-493F-A28D-B43A91061AD5}" srcOrd="9" destOrd="0" presId="urn:microsoft.com/office/officeart/2005/8/layout/vList2"/>
    <dgm:cxn modelId="{931949BD-E608-47AD-A8F4-16A1D704A916}" type="presParOf" srcId="{8AABD437-B5EB-4D1C-B389-600057B8D9D7}" destId="{DDE914F7-08D6-4228-973E-B7997BD1F7BB}" srcOrd="10" destOrd="0" presId="urn:microsoft.com/office/officeart/2005/8/layout/vList2"/>
    <dgm:cxn modelId="{04F91E6D-96FE-4759-B3AC-82CBBC9AE28C}" type="presParOf" srcId="{8AABD437-B5EB-4D1C-B389-600057B8D9D7}" destId="{9BC27B83-2FB4-4C39-B065-4785E8EB3FD0}" srcOrd="11" destOrd="0" presId="urn:microsoft.com/office/officeart/2005/8/layout/vList2"/>
    <dgm:cxn modelId="{97F5A420-44C1-4501-A754-17CAD0FB5C49}" type="presParOf" srcId="{8AABD437-B5EB-4D1C-B389-600057B8D9D7}" destId="{38C2451F-D013-4D34-92E8-B35A4811964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47175-1FBB-4F7B-8CCE-02AD4D84AF1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1C974B-6382-4E96-A357-D2794C9D3B6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ne voli maziti, ni da ga se nosi.</a:t>
          </a:r>
          <a:endParaRPr lang="hr-HR" sz="2000" dirty="0"/>
        </a:p>
      </dgm:t>
    </dgm:pt>
    <dgm:pt modelId="{2FF7FC14-E614-42C5-9F68-8CCA91260519}" type="parTrans" cxnId="{22368EB7-24AE-41F4-8602-77EF8C730AAE}">
      <dgm:prSet/>
      <dgm:spPr/>
      <dgm:t>
        <a:bodyPr/>
        <a:lstStyle/>
        <a:p>
          <a:endParaRPr lang="hr-HR" sz="1800"/>
        </a:p>
      </dgm:t>
    </dgm:pt>
    <dgm:pt modelId="{68F521D9-ECEF-48AC-B45E-13D6A965482C}" type="sibTrans" cxnId="{22368EB7-24AE-41F4-8602-77EF8C730AAE}">
      <dgm:prSet/>
      <dgm:spPr/>
      <dgm:t>
        <a:bodyPr/>
        <a:lstStyle/>
        <a:p>
          <a:endParaRPr lang="hr-HR" sz="1800"/>
        </a:p>
      </dgm:t>
    </dgm:pt>
    <dgm:pt modelId="{CA084710-2467-47F1-BF96-E9961EF34BD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Pretjerana fizička aktivnost (hiperaktivnost).</a:t>
          </a:r>
          <a:endParaRPr lang="hr-HR" sz="2000" dirty="0"/>
        </a:p>
      </dgm:t>
    </dgm:pt>
    <dgm:pt modelId="{3DCD555C-04F6-45FA-A06B-6B3BF6C18FBD}" type="parTrans" cxnId="{15B95908-B977-46E8-B986-AFF1DFE2BD85}">
      <dgm:prSet/>
      <dgm:spPr/>
      <dgm:t>
        <a:bodyPr/>
        <a:lstStyle/>
        <a:p>
          <a:endParaRPr lang="hr-HR" sz="1800"/>
        </a:p>
      </dgm:t>
    </dgm:pt>
    <dgm:pt modelId="{D7A2A53F-5FEB-4B1F-BAAA-E301893C53B9}" type="sibTrans" cxnId="{15B95908-B977-46E8-B986-AFF1DFE2BD85}">
      <dgm:prSet/>
      <dgm:spPr/>
      <dgm:t>
        <a:bodyPr/>
        <a:lstStyle/>
        <a:p>
          <a:endParaRPr lang="hr-HR" sz="1800"/>
        </a:p>
      </dgm:t>
    </dgm:pt>
    <dgm:pt modelId="{804540CF-F880-4CF2-AC33-1209C016ED8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izbjegava pogled u oči.</a:t>
          </a:r>
          <a:endParaRPr lang="hr-HR" sz="2000" dirty="0"/>
        </a:p>
      </dgm:t>
    </dgm:pt>
    <dgm:pt modelId="{D76D4DFD-3869-4495-BB54-84074A0534FB}" type="parTrans" cxnId="{6E27E78F-E68E-4DC3-91F4-923DF62B7865}">
      <dgm:prSet/>
      <dgm:spPr/>
      <dgm:t>
        <a:bodyPr/>
        <a:lstStyle/>
        <a:p>
          <a:endParaRPr lang="hr-HR" sz="1800"/>
        </a:p>
      </dgm:t>
    </dgm:pt>
    <dgm:pt modelId="{CFCDB2E8-8788-4038-86DD-2851E1E0ECDE}" type="sibTrans" cxnId="{6E27E78F-E68E-4DC3-91F4-923DF62B7865}">
      <dgm:prSet/>
      <dgm:spPr/>
      <dgm:t>
        <a:bodyPr/>
        <a:lstStyle/>
        <a:p>
          <a:endParaRPr lang="hr-HR" sz="1800"/>
        </a:p>
      </dgm:t>
    </dgm:pt>
    <dgm:pt modelId="{786C23B3-449F-43ED-B0AB-36D7BB3C1C2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Neuobičajena vezanost za objekte ili dijelove objekta. </a:t>
          </a:r>
          <a:endParaRPr lang="hr-HR" sz="2000" dirty="0"/>
        </a:p>
      </dgm:t>
    </dgm:pt>
    <dgm:pt modelId="{18F53F5A-27D9-493A-B6D9-A398B56624F6}" type="parTrans" cxnId="{30897BFA-1276-4614-BE9A-BEE05F0F6EFD}">
      <dgm:prSet/>
      <dgm:spPr/>
      <dgm:t>
        <a:bodyPr/>
        <a:lstStyle/>
        <a:p>
          <a:endParaRPr lang="hr-HR" sz="1800"/>
        </a:p>
      </dgm:t>
    </dgm:pt>
    <dgm:pt modelId="{5CD1BB69-58CF-47A3-A49B-D21F2FFB74EC}" type="sibTrans" cxnId="{30897BFA-1276-4614-BE9A-BEE05F0F6EFD}">
      <dgm:prSet/>
      <dgm:spPr/>
      <dgm:t>
        <a:bodyPr/>
        <a:lstStyle/>
        <a:p>
          <a:endParaRPr lang="hr-HR" sz="1800"/>
        </a:p>
      </dgm:t>
    </dgm:pt>
    <dgm:pt modelId="{27FF67A3-6311-4135-B449-B92D3551F75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Dijete okreće predmete i potreseno je ako je u tome prekinuto. </a:t>
          </a:r>
          <a:endParaRPr lang="hr-HR" sz="1900" dirty="0"/>
        </a:p>
      </dgm:t>
    </dgm:pt>
    <dgm:pt modelId="{28F3B348-5285-4E92-A5D6-0212DD613E29}" type="parTrans" cxnId="{6067EEE4-EBA6-40B4-BFB5-6C37DD68E19E}">
      <dgm:prSet/>
      <dgm:spPr/>
      <dgm:t>
        <a:bodyPr/>
        <a:lstStyle/>
        <a:p>
          <a:endParaRPr lang="hr-HR" sz="1800"/>
        </a:p>
      </dgm:t>
    </dgm:pt>
    <dgm:pt modelId="{BD42CDF7-2EF5-4CB9-83F7-F299AECD9F57}" type="sibTrans" cxnId="{6067EEE4-EBA6-40B4-BFB5-6C37DD68E19E}">
      <dgm:prSet/>
      <dgm:spPr/>
      <dgm:t>
        <a:bodyPr/>
        <a:lstStyle/>
        <a:p>
          <a:endParaRPr lang="hr-HR" sz="1800"/>
        </a:p>
      </dgm:t>
    </dgm:pt>
    <dgm:pt modelId="{575DEA4F-7143-4A98-A2B8-5122FFD3AED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Neprestano se igra čudnih igara i ponavlja ih. </a:t>
          </a:r>
          <a:endParaRPr lang="hr-HR" sz="2000" dirty="0"/>
        </a:p>
      </dgm:t>
    </dgm:pt>
    <dgm:pt modelId="{4A723E89-B8D7-4449-BF4D-3B0020B725E1}" type="parTrans" cxnId="{EA0037DC-A9CA-4223-A174-05504258F083}">
      <dgm:prSet/>
      <dgm:spPr/>
      <dgm:t>
        <a:bodyPr/>
        <a:lstStyle/>
        <a:p>
          <a:endParaRPr lang="hr-HR" sz="1800"/>
        </a:p>
      </dgm:t>
    </dgm:pt>
    <dgm:pt modelId="{76653D34-C25F-4268-8975-A2BA5A4879C3}" type="sibTrans" cxnId="{EA0037DC-A9CA-4223-A174-05504258F083}">
      <dgm:prSet/>
      <dgm:spPr/>
      <dgm:t>
        <a:bodyPr/>
        <a:lstStyle/>
        <a:p>
          <a:endParaRPr lang="hr-HR" sz="1800"/>
        </a:p>
      </dgm:t>
    </dgm:pt>
    <dgm:pt modelId="{6C9B4AE9-E769-4C2B-B83A-A394338029B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drži po strani. </a:t>
          </a:r>
          <a:endParaRPr lang="hr-HR" sz="2000" dirty="0"/>
        </a:p>
      </dgm:t>
    </dgm:pt>
    <dgm:pt modelId="{E0EA5B54-4BFA-44A7-9878-0F03D81DD8C3}" type="parTrans" cxnId="{CD35BB7F-87E6-4871-B5D2-2D1FE06508AE}">
      <dgm:prSet/>
      <dgm:spPr/>
      <dgm:t>
        <a:bodyPr/>
        <a:lstStyle/>
        <a:p>
          <a:endParaRPr lang="hr-HR" sz="1800"/>
        </a:p>
      </dgm:t>
    </dgm:pt>
    <dgm:pt modelId="{A0E8ED1E-80B2-4431-AF33-834B5BA4684B}" type="sibTrans" cxnId="{CD35BB7F-87E6-4871-B5D2-2D1FE06508AE}">
      <dgm:prSet/>
      <dgm:spPr/>
      <dgm:t>
        <a:bodyPr/>
        <a:lstStyle/>
        <a:p>
          <a:endParaRPr lang="hr-HR" sz="1800"/>
        </a:p>
      </dgm:t>
    </dgm:pt>
    <dgm:pt modelId="{8AABD437-B5EB-4D1C-B389-600057B8D9D7}" type="pres">
      <dgm:prSet presAssocID="{89C47175-1FBB-4F7B-8CCE-02AD4D84AF1C}" presName="linear" presStyleCnt="0">
        <dgm:presLayoutVars>
          <dgm:animLvl val="lvl"/>
          <dgm:resizeHandles val="exact"/>
        </dgm:presLayoutVars>
      </dgm:prSet>
      <dgm:spPr/>
    </dgm:pt>
    <dgm:pt modelId="{1E8C87D9-25CB-4DFE-B32D-012378913955}" type="pres">
      <dgm:prSet presAssocID="{521C974B-6382-4E96-A357-D2794C9D3B6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0445102-2839-4DA8-883A-5E6759B7B80A}" type="pres">
      <dgm:prSet presAssocID="{68F521D9-ECEF-48AC-B45E-13D6A965482C}" presName="spacer" presStyleCnt="0"/>
      <dgm:spPr/>
    </dgm:pt>
    <dgm:pt modelId="{D7E0A3C4-02D4-4D6C-809F-4F8EF11A55CF}" type="pres">
      <dgm:prSet presAssocID="{CA084710-2467-47F1-BF96-E9961EF34BD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CE77912-6FAE-42D7-AE9A-9385F111EB46}" type="pres">
      <dgm:prSet presAssocID="{D7A2A53F-5FEB-4B1F-BAAA-E301893C53B9}" presName="spacer" presStyleCnt="0"/>
      <dgm:spPr/>
    </dgm:pt>
    <dgm:pt modelId="{7C449654-24A9-4B07-8B06-ACCC6AD55465}" type="pres">
      <dgm:prSet presAssocID="{804540CF-F880-4CF2-AC33-1209C016ED8D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B82C1C4-6933-4085-A062-30548F5AB7A7}" type="pres">
      <dgm:prSet presAssocID="{CFCDB2E8-8788-4038-86DD-2851E1E0ECDE}" presName="spacer" presStyleCnt="0"/>
      <dgm:spPr/>
    </dgm:pt>
    <dgm:pt modelId="{98C92874-C935-4498-9DA7-EEACD5C4DC4E}" type="pres">
      <dgm:prSet presAssocID="{786C23B3-449F-43ED-B0AB-36D7BB3C1C2D}" presName="parentText" presStyleLbl="node1" presStyleIdx="3" presStyleCnt="7" custLinFactNeighborX="2048" custLinFactNeighborY="23994">
        <dgm:presLayoutVars>
          <dgm:chMax val="0"/>
          <dgm:bulletEnabled val="1"/>
        </dgm:presLayoutVars>
      </dgm:prSet>
      <dgm:spPr/>
    </dgm:pt>
    <dgm:pt modelId="{ECB6F5B7-A57E-418B-B172-35F7DEE8D3CA}" type="pres">
      <dgm:prSet presAssocID="{5CD1BB69-58CF-47A3-A49B-D21F2FFB74EC}" presName="spacer" presStyleCnt="0"/>
      <dgm:spPr/>
    </dgm:pt>
    <dgm:pt modelId="{96DB5FA2-5811-4CEC-A963-EC47A9786D95}" type="pres">
      <dgm:prSet presAssocID="{27FF67A3-6311-4135-B449-B92D3551F75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1F348D5A-9A85-4E64-B145-8D6324A49057}" type="pres">
      <dgm:prSet presAssocID="{BD42CDF7-2EF5-4CB9-83F7-F299AECD9F57}" presName="spacer" presStyleCnt="0"/>
      <dgm:spPr/>
    </dgm:pt>
    <dgm:pt modelId="{4DBCD878-C309-49C8-A246-F6D10463ED25}" type="pres">
      <dgm:prSet presAssocID="{575DEA4F-7143-4A98-A2B8-5122FFD3AE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F10CEAD-5783-4F88-A6D1-C0396F57895D}" type="pres">
      <dgm:prSet presAssocID="{76653D34-C25F-4268-8975-A2BA5A4879C3}" presName="spacer" presStyleCnt="0"/>
      <dgm:spPr/>
    </dgm:pt>
    <dgm:pt modelId="{952176DC-7953-4658-BCD9-5100012A1705}" type="pres">
      <dgm:prSet presAssocID="{6C9B4AE9-E769-4C2B-B83A-A394338029B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BDBCD06-7DD6-4C33-8E7D-DA2C96ED551A}" type="presOf" srcId="{CA084710-2467-47F1-BF96-E9961EF34BDD}" destId="{D7E0A3C4-02D4-4D6C-809F-4F8EF11A55CF}" srcOrd="0" destOrd="0" presId="urn:microsoft.com/office/officeart/2005/8/layout/vList2"/>
    <dgm:cxn modelId="{15B95908-B977-46E8-B986-AFF1DFE2BD85}" srcId="{89C47175-1FBB-4F7B-8CCE-02AD4D84AF1C}" destId="{CA084710-2467-47F1-BF96-E9961EF34BDD}" srcOrd="1" destOrd="0" parTransId="{3DCD555C-04F6-45FA-A06B-6B3BF6C18FBD}" sibTransId="{D7A2A53F-5FEB-4B1F-BAAA-E301893C53B9}"/>
    <dgm:cxn modelId="{A5CF581F-F848-4A1A-B4C4-5595863B61FE}" type="presOf" srcId="{89C47175-1FBB-4F7B-8CCE-02AD4D84AF1C}" destId="{8AABD437-B5EB-4D1C-B389-600057B8D9D7}" srcOrd="0" destOrd="0" presId="urn:microsoft.com/office/officeart/2005/8/layout/vList2"/>
    <dgm:cxn modelId="{70797F60-6521-44C4-8B12-EC9F79FF029D}" type="presOf" srcId="{786C23B3-449F-43ED-B0AB-36D7BB3C1C2D}" destId="{98C92874-C935-4498-9DA7-EEACD5C4DC4E}" srcOrd="0" destOrd="0" presId="urn:microsoft.com/office/officeart/2005/8/layout/vList2"/>
    <dgm:cxn modelId="{387E3244-ADE7-4FC7-87D9-FD5C3048EEB1}" type="presOf" srcId="{804540CF-F880-4CF2-AC33-1209C016ED8D}" destId="{7C449654-24A9-4B07-8B06-ACCC6AD55465}" srcOrd="0" destOrd="0" presId="urn:microsoft.com/office/officeart/2005/8/layout/vList2"/>
    <dgm:cxn modelId="{CD35BB7F-87E6-4871-B5D2-2D1FE06508AE}" srcId="{89C47175-1FBB-4F7B-8CCE-02AD4D84AF1C}" destId="{6C9B4AE9-E769-4C2B-B83A-A394338029B7}" srcOrd="6" destOrd="0" parTransId="{E0EA5B54-4BFA-44A7-9878-0F03D81DD8C3}" sibTransId="{A0E8ED1E-80B2-4431-AF33-834B5BA4684B}"/>
    <dgm:cxn modelId="{C56C668A-CAC7-4604-8C9F-69F36E53A2FA}" type="presOf" srcId="{521C974B-6382-4E96-A357-D2794C9D3B6E}" destId="{1E8C87D9-25CB-4DFE-B32D-012378913955}" srcOrd="0" destOrd="0" presId="urn:microsoft.com/office/officeart/2005/8/layout/vList2"/>
    <dgm:cxn modelId="{6E27E78F-E68E-4DC3-91F4-923DF62B7865}" srcId="{89C47175-1FBB-4F7B-8CCE-02AD4D84AF1C}" destId="{804540CF-F880-4CF2-AC33-1209C016ED8D}" srcOrd="2" destOrd="0" parTransId="{D76D4DFD-3869-4495-BB54-84074A0534FB}" sibTransId="{CFCDB2E8-8788-4038-86DD-2851E1E0ECDE}"/>
    <dgm:cxn modelId="{22368EB7-24AE-41F4-8602-77EF8C730AAE}" srcId="{89C47175-1FBB-4F7B-8CCE-02AD4D84AF1C}" destId="{521C974B-6382-4E96-A357-D2794C9D3B6E}" srcOrd="0" destOrd="0" parTransId="{2FF7FC14-E614-42C5-9F68-8CCA91260519}" sibTransId="{68F521D9-ECEF-48AC-B45E-13D6A965482C}"/>
    <dgm:cxn modelId="{E0595DCA-13D0-4303-AD9F-7B839551C2CC}" type="presOf" srcId="{6C9B4AE9-E769-4C2B-B83A-A394338029B7}" destId="{952176DC-7953-4658-BCD9-5100012A1705}" srcOrd="0" destOrd="0" presId="urn:microsoft.com/office/officeart/2005/8/layout/vList2"/>
    <dgm:cxn modelId="{89CAE5D7-A365-4523-81EF-1A78F33A2214}" type="presOf" srcId="{27FF67A3-6311-4135-B449-B92D3551F751}" destId="{96DB5FA2-5811-4CEC-A963-EC47A9786D95}" srcOrd="0" destOrd="0" presId="urn:microsoft.com/office/officeart/2005/8/layout/vList2"/>
    <dgm:cxn modelId="{EA0037DC-A9CA-4223-A174-05504258F083}" srcId="{89C47175-1FBB-4F7B-8CCE-02AD4D84AF1C}" destId="{575DEA4F-7143-4A98-A2B8-5122FFD3AED6}" srcOrd="5" destOrd="0" parTransId="{4A723E89-B8D7-4449-BF4D-3B0020B725E1}" sibTransId="{76653D34-C25F-4268-8975-A2BA5A4879C3}"/>
    <dgm:cxn modelId="{6067EEE4-EBA6-40B4-BFB5-6C37DD68E19E}" srcId="{89C47175-1FBB-4F7B-8CCE-02AD4D84AF1C}" destId="{27FF67A3-6311-4135-B449-B92D3551F751}" srcOrd="4" destOrd="0" parTransId="{28F3B348-5285-4E92-A5D6-0212DD613E29}" sibTransId="{BD42CDF7-2EF5-4CB9-83F7-F299AECD9F57}"/>
    <dgm:cxn modelId="{74693CEE-546C-45E9-9E60-DFD252C24C2E}" type="presOf" srcId="{575DEA4F-7143-4A98-A2B8-5122FFD3AED6}" destId="{4DBCD878-C309-49C8-A246-F6D10463ED25}" srcOrd="0" destOrd="0" presId="urn:microsoft.com/office/officeart/2005/8/layout/vList2"/>
    <dgm:cxn modelId="{30897BFA-1276-4614-BE9A-BEE05F0F6EFD}" srcId="{89C47175-1FBB-4F7B-8CCE-02AD4D84AF1C}" destId="{786C23B3-449F-43ED-B0AB-36D7BB3C1C2D}" srcOrd="3" destOrd="0" parTransId="{18F53F5A-27D9-493A-B6D9-A398B56624F6}" sibTransId="{5CD1BB69-58CF-47A3-A49B-D21F2FFB74EC}"/>
    <dgm:cxn modelId="{BDE2A41E-DCBA-4006-AA70-250B2A85ABEA}" type="presParOf" srcId="{8AABD437-B5EB-4D1C-B389-600057B8D9D7}" destId="{1E8C87D9-25CB-4DFE-B32D-012378913955}" srcOrd="0" destOrd="0" presId="urn:microsoft.com/office/officeart/2005/8/layout/vList2"/>
    <dgm:cxn modelId="{BE6EFF2D-E1CE-4071-B4D3-709A8BDAF247}" type="presParOf" srcId="{8AABD437-B5EB-4D1C-B389-600057B8D9D7}" destId="{B0445102-2839-4DA8-883A-5E6759B7B80A}" srcOrd="1" destOrd="0" presId="urn:microsoft.com/office/officeart/2005/8/layout/vList2"/>
    <dgm:cxn modelId="{F87CDD06-597C-4CFE-B72D-F44C4CB5BC56}" type="presParOf" srcId="{8AABD437-B5EB-4D1C-B389-600057B8D9D7}" destId="{D7E0A3C4-02D4-4D6C-809F-4F8EF11A55CF}" srcOrd="2" destOrd="0" presId="urn:microsoft.com/office/officeart/2005/8/layout/vList2"/>
    <dgm:cxn modelId="{0B2C1047-3819-4697-8EE3-6EFC96D28B51}" type="presParOf" srcId="{8AABD437-B5EB-4D1C-B389-600057B8D9D7}" destId="{1CE77912-6FAE-42D7-AE9A-9385F111EB46}" srcOrd="3" destOrd="0" presId="urn:microsoft.com/office/officeart/2005/8/layout/vList2"/>
    <dgm:cxn modelId="{AC8DED86-1502-475C-8659-136B29DE2839}" type="presParOf" srcId="{8AABD437-B5EB-4D1C-B389-600057B8D9D7}" destId="{7C449654-24A9-4B07-8B06-ACCC6AD55465}" srcOrd="4" destOrd="0" presId="urn:microsoft.com/office/officeart/2005/8/layout/vList2"/>
    <dgm:cxn modelId="{7018F03F-E111-49BD-B9CF-D611B6FB5AB6}" type="presParOf" srcId="{8AABD437-B5EB-4D1C-B389-600057B8D9D7}" destId="{2B82C1C4-6933-4085-A062-30548F5AB7A7}" srcOrd="5" destOrd="0" presId="urn:microsoft.com/office/officeart/2005/8/layout/vList2"/>
    <dgm:cxn modelId="{BC663611-9486-4DA5-9505-3142F1C5BCC9}" type="presParOf" srcId="{8AABD437-B5EB-4D1C-B389-600057B8D9D7}" destId="{98C92874-C935-4498-9DA7-EEACD5C4DC4E}" srcOrd="6" destOrd="0" presId="urn:microsoft.com/office/officeart/2005/8/layout/vList2"/>
    <dgm:cxn modelId="{ECF00B74-E703-4628-BA78-DBAAC1749F4E}" type="presParOf" srcId="{8AABD437-B5EB-4D1C-B389-600057B8D9D7}" destId="{ECB6F5B7-A57E-418B-B172-35F7DEE8D3CA}" srcOrd="7" destOrd="0" presId="urn:microsoft.com/office/officeart/2005/8/layout/vList2"/>
    <dgm:cxn modelId="{DD955FCC-CB8D-4BFC-862F-77F9B4C400A3}" type="presParOf" srcId="{8AABD437-B5EB-4D1C-B389-600057B8D9D7}" destId="{96DB5FA2-5811-4CEC-A963-EC47A9786D95}" srcOrd="8" destOrd="0" presId="urn:microsoft.com/office/officeart/2005/8/layout/vList2"/>
    <dgm:cxn modelId="{7AFAFDDC-B9C2-490B-B0CA-35E64F7574A4}" type="presParOf" srcId="{8AABD437-B5EB-4D1C-B389-600057B8D9D7}" destId="{1F348D5A-9A85-4E64-B145-8D6324A49057}" srcOrd="9" destOrd="0" presId="urn:microsoft.com/office/officeart/2005/8/layout/vList2"/>
    <dgm:cxn modelId="{9D5666A6-4202-4F9A-93F1-25AA6D239866}" type="presParOf" srcId="{8AABD437-B5EB-4D1C-B389-600057B8D9D7}" destId="{4DBCD878-C309-49C8-A246-F6D10463ED25}" srcOrd="10" destOrd="0" presId="urn:microsoft.com/office/officeart/2005/8/layout/vList2"/>
    <dgm:cxn modelId="{B41CDAEA-A1B4-45BA-B6AE-D5CA31F02EC9}" type="presParOf" srcId="{8AABD437-B5EB-4D1C-B389-600057B8D9D7}" destId="{2F10CEAD-5783-4F88-A6D1-C0396F57895D}" srcOrd="11" destOrd="0" presId="urn:microsoft.com/office/officeart/2005/8/layout/vList2"/>
    <dgm:cxn modelId="{E6ED0BC0-D83B-4188-9556-3A534FF72F7F}" type="presParOf" srcId="{8AABD437-B5EB-4D1C-B389-600057B8D9D7}" destId="{952176DC-7953-4658-BCD9-5100012A170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C706C-007F-4FC7-9514-FC0586D63003}">
      <dsp:nvSpPr>
        <dsp:cNvPr id="0" name=""/>
        <dsp:cNvSpPr/>
      </dsp:nvSpPr>
      <dsp:spPr>
        <a:xfrm>
          <a:off x="0" y="16379"/>
          <a:ext cx="5651280" cy="58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Velike teškoće u druženju i igranju s drugom djecom. </a:t>
          </a:r>
        </a:p>
      </dsp:txBody>
      <dsp:txXfrm>
        <a:off x="28329" y="44708"/>
        <a:ext cx="5594622" cy="523662"/>
      </dsp:txXfrm>
    </dsp:sp>
    <dsp:sp modelId="{B7A2556D-72A2-428A-9765-F67B0AAE2EFB}">
      <dsp:nvSpPr>
        <dsp:cNvPr id="0" name=""/>
        <dsp:cNvSpPr/>
      </dsp:nvSpPr>
      <dsp:spPr>
        <a:xfrm>
          <a:off x="0" y="685979"/>
          <a:ext cx="5651280" cy="580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ponaša kao da je gluho. </a:t>
          </a:r>
        </a:p>
      </dsp:txBody>
      <dsp:txXfrm>
        <a:off x="28329" y="714308"/>
        <a:ext cx="5594622" cy="523662"/>
      </dsp:txXfrm>
    </dsp:sp>
    <dsp:sp modelId="{67A63B2A-BCE3-4594-B49A-5CAD7524ADF3}">
      <dsp:nvSpPr>
        <dsp:cNvPr id="0" name=""/>
        <dsp:cNvSpPr/>
      </dsp:nvSpPr>
      <dsp:spPr>
        <a:xfrm>
          <a:off x="0" y="1355579"/>
          <a:ext cx="5651280" cy="58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ima jak otpor prema učenju. </a:t>
          </a:r>
        </a:p>
      </dsp:txBody>
      <dsp:txXfrm>
        <a:off x="28329" y="1383908"/>
        <a:ext cx="5594622" cy="523662"/>
      </dsp:txXfrm>
    </dsp:sp>
    <dsp:sp modelId="{B03714D3-FA4A-4D9D-925B-501BFEB76292}">
      <dsp:nvSpPr>
        <dsp:cNvPr id="0" name=""/>
        <dsp:cNvSpPr/>
      </dsp:nvSpPr>
      <dsp:spPr>
        <a:xfrm>
          <a:off x="0" y="2025179"/>
          <a:ext cx="5651280" cy="58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nema straha od stvarnih opasnosti.</a:t>
          </a:r>
        </a:p>
      </dsp:txBody>
      <dsp:txXfrm>
        <a:off x="28329" y="2053508"/>
        <a:ext cx="5594622" cy="523662"/>
      </dsp:txXfrm>
    </dsp:sp>
    <dsp:sp modelId="{85B65EF2-2ADB-44E6-B8BE-95D04A9F532C}">
      <dsp:nvSpPr>
        <dsp:cNvPr id="0" name=""/>
        <dsp:cNvSpPr/>
      </dsp:nvSpPr>
      <dsp:spPr>
        <a:xfrm>
          <a:off x="0" y="2694779"/>
          <a:ext cx="5651280" cy="580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ima jak otpor promjenama u rutini. </a:t>
          </a:r>
        </a:p>
      </dsp:txBody>
      <dsp:txXfrm>
        <a:off x="28329" y="2723108"/>
        <a:ext cx="5594622" cy="523662"/>
      </dsp:txXfrm>
    </dsp:sp>
    <dsp:sp modelId="{DDE914F7-08D6-4228-973E-B7997BD1F7BB}">
      <dsp:nvSpPr>
        <dsp:cNvPr id="0" name=""/>
        <dsp:cNvSpPr/>
      </dsp:nvSpPr>
      <dsp:spPr>
        <a:xfrm>
          <a:off x="0" y="3364380"/>
          <a:ext cx="5651280" cy="58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radije koristi gestom ako nešto želi. </a:t>
          </a:r>
        </a:p>
      </dsp:txBody>
      <dsp:txXfrm>
        <a:off x="28329" y="3392709"/>
        <a:ext cx="5594622" cy="523662"/>
      </dsp:txXfrm>
    </dsp:sp>
    <dsp:sp modelId="{38C2451F-D013-4D34-92E8-B35A48119640}">
      <dsp:nvSpPr>
        <dsp:cNvPr id="0" name=""/>
        <dsp:cNvSpPr/>
      </dsp:nvSpPr>
      <dsp:spPr>
        <a:xfrm>
          <a:off x="0" y="4033980"/>
          <a:ext cx="5651280" cy="580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smije bez vidljiva razloga. </a:t>
          </a:r>
        </a:p>
      </dsp:txBody>
      <dsp:txXfrm>
        <a:off x="28329" y="4062309"/>
        <a:ext cx="5594622" cy="523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8C87D9-25CB-4DFE-B32D-012378913955}">
      <dsp:nvSpPr>
        <dsp:cNvPr id="0" name=""/>
        <dsp:cNvSpPr/>
      </dsp:nvSpPr>
      <dsp:spPr>
        <a:xfrm>
          <a:off x="0" y="47339"/>
          <a:ext cx="6540119" cy="58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ne voli maziti, ni da ga se nosi.</a:t>
          </a:r>
          <a:endParaRPr lang="hr-HR" sz="2000" kern="1200" dirty="0"/>
        </a:p>
      </dsp:txBody>
      <dsp:txXfrm>
        <a:off x="28329" y="75668"/>
        <a:ext cx="6483461" cy="523662"/>
      </dsp:txXfrm>
    </dsp:sp>
    <dsp:sp modelId="{D7E0A3C4-02D4-4D6C-809F-4F8EF11A55CF}">
      <dsp:nvSpPr>
        <dsp:cNvPr id="0" name=""/>
        <dsp:cNvSpPr/>
      </dsp:nvSpPr>
      <dsp:spPr>
        <a:xfrm>
          <a:off x="0" y="716939"/>
          <a:ext cx="6540119" cy="580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Pretjerana fizička aktivnost (hiperaktivnost).</a:t>
          </a:r>
          <a:endParaRPr lang="hr-HR" sz="2000" kern="1200" dirty="0"/>
        </a:p>
      </dsp:txBody>
      <dsp:txXfrm>
        <a:off x="28329" y="745268"/>
        <a:ext cx="6483461" cy="523662"/>
      </dsp:txXfrm>
    </dsp:sp>
    <dsp:sp modelId="{7C449654-24A9-4B07-8B06-ACCC6AD55465}">
      <dsp:nvSpPr>
        <dsp:cNvPr id="0" name=""/>
        <dsp:cNvSpPr/>
      </dsp:nvSpPr>
      <dsp:spPr>
        <a:xfrm>
          <a:off x="0" y="1386539"/>
          <a:ext cx="6540119" cy="58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izbjegava pogled u oči.</a:t>
          </a:r>
          <a:endParaRPr lang="hr-HR" sz="2000" kern="1200" dirty="0"/>
        </a:p>
      </dsp:txBody>
      <dsp:txXfrm>
        <a:off x="28329" y="1414868"/>
        <a:ext cx="6483461" cy="523662"/>
      </dsp:txXfrm>
    </dsp:sp>
    <dsp:sp modelId="{98C92874-C935-4498-9DA7-EEACD5C4DC4E}">
      <dsp:nvSpPr>
        <dsp:cNvPr id="0" name=""/>
        <dsp:cNvSpPr/>
      </dsp:nvSpPr>
      <dsp:spPr>
        <a:xfrm>
          <a:off x="0" y="2077561"/>
          <a:ext cx="6540119" cy="58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Neuobičajena vezanost za objekte ili dijelove objekta. </a:t>
          </a:r>
          <a:endParaRPr lang="hr-HR" sz="2000" kern="1200" dirty="0"/>
        </a:p>
      </dsp:txBody>
      <dsp:txXfrm>
        <a:off x="28329" y="2105890"/>
        <a:ext cx="6483461" cy="523662"/>
      </dsp:txXfrm>
    </dsp:sp>
    <dsp:sp modelId="{96DB5FA2-5811-4CEC-A963-EC47A9786D95}">
      <dsp:nvSpPr>
        <dsp:cNvPr id="0" name=""/>
        <dsp:cNvSpPr/>
      </dsp:nvSpPr>
      <dsp:spPr>
        <a:xfrm>
          <a:off x="0" y="2725740"/>
          <a:ext cx="6540119" cy="580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okreće predmete i potreseno je ako je u tome prekinuto. </a:t>
          </a:r>
          <a:endParaRPr lang="hr-HR" sz="1900" kern="1200" dirty="0"/>
        </a:p>
      </dsp:txBody>
      <dsp:txXfrm>
        <a:off x="28329" y="2754069"/>
        <a:ext cx="6483461" cy="523662"/>
      </dsp:txXfrm>
    </dsp:sp>
    <dsp:sp modelId="{4DBCD878-C309-49C8-A246-F6D10463ED25}">
      <dsp:nvSpPr>
        <dsp:cNvPr id="0" name=""/>
        <dsp:cNvSpPr/>
      </dsp:nvSpPr>
      <dsp:spPr>
        <a:xfrm>
          <a:off x="0" y="3395340"/>
          <a:ext cx="6540119" cy="58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Neprestano se igra čudnih igara i ponavlja ih. </a:t>
          </a:r>
          <a:endParaRPr lang="hr-HR" sz="2000" kern="1200" dirty="0"/>
        </a:p>
      </dsp:txBody>
      <dsp:txXfrm>
        <a:off x="28329" y="3423669"/>
        <a:ext cx="6483461" cy="523662"/>
      </dsp:txXfrm>
    </dsp:sp>
    <dsp:sp modelId="{952176DC-7953-4658-BCD9-5100012A1705}">
      <dsp:nvSpPr>
        <dsp:cNvPr id="0" name=""/>
        <dsp:cNvSpPr/>
      </dsp:nvSpPr>
      <dsp:spPr>
        <a:xfrm>
          <a:off x="0" y="4064940"/>
          <a:ext cx="6540119" cy="580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Dijete se drži po strani. </a:t>
          </a:r>
          <a:endParaRPr lang="hr-HR" sz="2000" kern="1200" dirty="0"/>
        </a:p>
      </dsp:txBody>
      <dsp:txXfrm>
        <a:off x="28329" y="4093269"/>
        <a:ext cx="6483461" cy="523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DA3C0-07D4-4ED0-8BA8-0F69479D2436}" type="datetimeFigureOut">
              <a:rPr lang="hr-HR" smtClean="0"/>
              <a:t>12.4.2021.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17CA3-DC87-40C3-BA41-BEAF23931C4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842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17CA3-DC87-40C3-BA41-BEAF23931C49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245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Kliknite da biste uredili matrice</a:t>
            </a:r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sr-Latn-R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sr-Latn-R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 stilove teksta</a:t>
            </a:r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29F0CBD-B482-4BA8-A7E2-D4FB377C6B11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12.4.2021.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D3973F5-E89D-4545-B087-1DA18455DA39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Kliknite da biste uredili matrice</a:t>
            </a:r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sr-Latn-R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sr-Latn-R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 stilove teksta</a:t>
            </a:r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Kliknite da biste uredili matrice</a:t>
            </a:r>
            <a:endParaRPr lang="sr-Latn-R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sr-Latn-R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sr-Latn-R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 stilove teksta</a:t>
            </a:r>
            <a:endParaRPr lang="sr-Latn-R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C88E92E-3AE2-4591-836C-46F886C786E7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12.4.2021.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F223EE1-D1D7-4B26-BDCD-CFAC42F54066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3F4C4B0-4BD6-44A5-91A6-E29940D628F0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12.4.2021.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DA5F2AE-C082-41BB-BB58-3ADBD723AF96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Calibri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800" b="0" strike="noStrike" spc="-1">
                <a:solidFill>
                  <a:srgbClr val="000000"/>
                </a:solidFill>
                <a:latin typeface="Calibri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1800" b="0" strike="noStrike" spc="-1">
                <a:solidFill>
                  <a:srgbClr val="000000"/>
                </a:solidFill>
                <a:latin typeface="Calibri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270B826-280A-4277-B50C-CF892BA45D40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12.4.2021.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856D9C1-552A-4D38-8D4E-DF7EF6C0FC53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sr-Latn-RS" sz="1800" b="0" strike="noStrike" spc="-1">
                <a:solidFill>
                  <a:srgbClr val="000000"/>
                </a:solidFill>
                <a:latin typeface="Calibri"/>
              </a:rPr>
              <a:t>Kliknite za uređivanje formata teksta naslova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800" b="0" strike="noStrike" spc="-1">
                <a:solidFill>
                  <a:srgbClr val="000000"/>
                </a:solidFill>
                <a:latin typeface="Calibri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1800" b="0" strike="noStrike" spc="-1">
                <a:solidFill>
                  <a:srgbClr val="000000"/>
                </a:solidFill>
                <a:latin typeface="Calibri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r-Latn-RS" sz="1800" b="0" strike="noStrike" spc="-1">
                <a:solidFill>
                  <a:srgbClr val="000000"/>
                </a:solidFill>
                <a:latin typeface="Calibri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r-Latn-RS" sz="2000" b="0" strike="noStrike" spc="-1">
                <a:solidFill>
                  <a:srgbClr val="000000"/>
                </a:solidFill>
                <a:latin typeface="Calibri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comments" Target="../comments/comment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rugovi.hr/poremecaji-raspolozenja/" TargetMode="External"/><Relationship Id="rId3" Type="http://schemas.openxmlformats.org/officeDocument/2006/relationships/hyperlink" Target="https://www.zdravi-grad-porec.hr/strucne-teme/adhd-kod-djece/" TargetMode="External"/><Relationship Id="rId7" Type="http://schemas.openxmlformats.org/officeDocument/2006/relationships/hyperlink" Target="https://www.hzjz.hr/sluzba-epidemiologija-prevencija-nezaraznih-bolesti/odjel-za-mentalne-poremecaje/" TargetMode="External"/><Relationship Id="rId12" Type="http://schemas.openxmlformats.org/officeDocument/2006/relationships/comments" Target="../comments/comment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entarzdravlja.hr/zdrav-zivot/psihologija/kako-prepoznati-i-lijeciti-poremecaje-raspolozenja/" TargetMode="External"/><Relationship Id="rId11" Type="http://schemas.openxmlformats.org/officeDocument/2006/relationships/hyperlink" Target="https://www.plivazdravlje.hr/aktualno/clanak/8986/Razumjeti-shizofreniju.html" TargetMode="External"/><Relationship Id="rId5" Type="http://schemas.openxmlformats.org/officeDocument/2006/relationships/hyperlink" Target="https://www.autizam-suzah.hr/autizam/" TargetMode="External"/><Relationship Id="rId10" Type="http://schemas.openxmlformats.org/officeDocument/2006/relationships/hyperlink" Target="http://www.czss-djakovo.hr/dokumenti/Poremecaji%20u%20ponasanju.pdf" TargetMode="External"/><Relationship Id="rId4" Type="http://schemas.openxmlformats.org/officeDocument/2006/relationships/hyperlink" Target="http://www.udruga-zvoncici.hr/autizam.html" TargetMode="External"/><Relationship Id="rId9" Type="http://schemas.openxmlformats.org/officeDocument/2006/relationships/hyperlink" Target="https://roditelj.ba/2018/11/05/poremecaj-hiperaktivnosti-i-deficita-paznje-attention-deficit-and-hyperactivity-disorder-adh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2"/>
          <p:cNvSpPr/>
          <p:nvPr/>
        </p:nvSpPr>
        <p:spPr>
          <a:xfrm flipH="1">
            <a:off x="-720" y="0"/>
            <a:ext cx="5511240" cy="6857640"/>
          </a:xfrm>
          <a:custGeom>
            <a:avLst/>
            <a:gdLst/>
            <a:ahLst/>
            <a:cxnLst/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7" name="Slika 10"/>
          <p:cNvPicPr/>
          <p:nvPr/>
        </p:nvPicPr>
        <p:blipFill>
          <a:blip r:embed="rId2"/>
          <a:stretch/>
        </p:blipFill>
        <p:spPr>
          <a:xfrm>
            <a:off x="-14400" y="1672200"/>
            <a:ext cx="4789800" cy="5206320"/>
          </a:xfrm>
          <a:prstGeom prst="rect">
            <a:avLst/>
          </a:prstGeom>
          <a:ln w="0"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696960" y="0"/>
            <a:ext cx="1993320" cy="2512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4"/>
          <p:cNvSpPr/>
          <p:nvPr/>
        </p:nvSpPr>
        <p:spPr>
          <a:xfrm rot="16200000">
            <a:off x="333720" y="478800"/>
            <a:ext cx="2828880" cy="21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strike="noStrike" spc="-1" dirty="0">
                <a:solidFill>
                  <a:srgbClr val="FFFFFF"/>
                </a:solidFill>
                <a:latin typeface="Times New Roman"/>
              </a:rPr>
              <a:t>Luka Marković </a:t>
            </a:r>
            <a:r>
              <a:rPr lang="hr-HR" sz="2000" b="0" strike="noStrike" spc="-1" dirty="0" err="1">
                <a:solidFill>
                  <a:srgbClr val="FFFFFF"/>
                </a:solidFill>
                <a:latin typeface="Times New Roman"/>
              </a:rPr>
              <a:t>Ficko</a:t>
            </a:r>
            <a:r>
              <a:rPr lang="hr-HR" sz="2000" b="0" strike="noStrike" spc="-1" dirty="0">
                <a:solidFill>
                  <a:srgbClr val="FFFFFF"/>
                </a:solidFill>
                <a:latin typeface="Times New Roman"/>
              </a:rPr>
              <a:t> </a:t>
            </a:r>
            <a:endParaRPr lang="hr-HR" sz="2000" b="0" strike="noStrike" spc="-1" dirty="0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strike="noStrike" spc="-1" dirty="0">
                <a:solidFill>
                  <a:srgbClr val="FFFFFF"/>
                </a:solidFill>
                <a:latin typeface="Times New Roman"/>
              </a:rPr>
              <a:t>Martin Pavlaković </a:t>
            </a:r>
            <a:endParaRPr lang="hr-HR" sz="2000" b="0" strike="noStrike" spc="-1" dirty="0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strike="noStrike" spc="-1" dirty="0">
                <a:solidFill>
                  <a:srgbClr val="FFFFFF"/>
                </a:solidFill>
                <a:latin typeface="Times New Roman"/>
              </a:rPr>
              <a:t>Dario Sonički </a:t>
            </a:r>
            <a:endParaRPr lang="hr-HR" sz="2000" b="0" strike="noStrike" spc="-1" dirty="0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strike="noStrike" spc="-1" dirty="0">
                <a:solidFill>
                  <a:srgbClr val="FFFFFF"/>
                </a:solidFill>
                <a:latin typeface="Times New Roman"/>
              </a:rPr>
              <a:t>Marko Babić </a:t>
            </a:r>
            <a:endParaRPr lang="hr-HR" sz="2000" b="0" strike="noStrike" spc="-1" dirty="0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strike="noStrike" spc="-1" dirty="0">
                <a:solidFill>
                  <a:srgbClr val="FFFFFF"/>
                </a:solidFill>
                <a:latin typeface="Times New Roman"/>
              </a:rPr>
              <a:t>Davor Šebalj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170" name="CustomShape 5"/>
          <p:cNvSpPr/>
          <p:nvPr/>
        </p:nvSpPr>
        <p:spPr>
          <a:xfrm>
            <a:off x="4009680" y="599760"/>
            <a:ext cx="7875360" cy="238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800" b="0" strike="noStrike" spc="-1">
                <a:solidFill>
                  <a:srgbClr val="000000"/>
                </a:solidFill>
                <a:latin typeface="Times New Roman"/>
              </a:rPr>
              <a:t>POREMEĆAJI U PONAŠANJU I OŠTEĆENJA MENTALNOG ZDRAVLJA</a:t>
            </a:r>
            <a:endParaRPr lang="hr-HR" sz="4800" b="0" strike="noStrike" spc="-1">
              <a:latin typeface="Arial"/>
            </a:endParaRPr>
          </a:p>
        </p:txBody>
      </p:sp>
      <p:sp>
        <p:nvSpPr>
          <p:cNvPr id="171" name="CustomShape 6"/>
          <p:cNvSpPr/>
          <p:nvPr/>
        </p:nvSpPr>
        <p:spPr>
          <a:xfrm>
            <a:off x="4775760" y="5333760"/>
            <a:ext cx="68886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Projekt „Pristupačnost digitalne tehnologije osobama s posebnim potrebama”</a:t>
            </a:r>
            <a:endParaRPr lang="hr-HR" sz="2400" b="0" strike="noStrike" spc="-1">
              <a:latin typeface="Arial"/>
            </a:endParaRPr>
          </a:p>
        </p:txBody>
      </p:sp>
      <p:pic>
        <p:nvPicPr>
          <p:cNvPr id="172" name="Slika 6" descr="Slika na kojoj se prikazuje tekst&#10;&#10;Opis je automatski generiran"/>
          <p:cNvPicPr/>
          <p:nvPr/>
        </p:nvPicPr>
        <p:blipFill>
          <a:blip r:embed="rId3"/>
          <a:stretch/>
        </p:blipFill>
        <p:spPr>
          <a:xfrm>
            <a:off x="5255280" y="3006720"/>
            <a:ext cx="1379520" cy="2234880"/>
          </a:xfrm>
          <a:prstGeom prst="rect">
            <a:avLst/>
          </a:prstGeom>
          <a:ln w="0">
            <a:noFill/>
          </a:ln>
        </p:spPr>
      </p:pic>
      <p:pic>
        <p:nvPicPr>
          <p:cNvPr id="173" name="Slika 3" descr="Slika na kojoj se prikazuje tekst&#10;&#10;Opis je automatski generiran"/>
          <p:cNvPicPr/>
          <p:nvPr/>
        </p:nvPicPr>
        <p:blipFill>
          <a:blip r:embed="rId4"/>
          <a:stretch/>
        </p:blipFill>
        <p:spPr>
          <a:xfrm>
            <a:off x="7783920" y="3006360"/>
            <a:ext cx="1379520" cy="2235240"/>
          </a:xfrm>
          <a:prstGeom prst="rect">
            <a:avLst/>
          </a:prstGeom>
          <a:ln w="0">
            <a:noFill/>
          </a:ln>
        </p:spPr>
      </p:pic>
      <p:pic>
        <p:nvPicPr>
          <p:cNvPr id="174" name="Slika 5" descr="Slika na kojoj se prikazuje tekst&#10;&#10;Opis je automatski generiran"/>
          <p:cNvPicPr/>
          <p:nvPr/>
        </p:nvPicPr>
        <p:blipFill>
          <a:blip r:embed="rId5"/>
          <a:stretch/>
        </p:blipFill>
        <p:spPr>
          <a:xfrm>
            <a:off x="6535080" y="3003120"/>
            <a:ext cx="1382760" cy="2238480"/>
          </a:xfrm>
          <a:prstGeom prst="rect">
            <a:avLst/>
          </a:prstGeom>
          <a:ln w="0">
            <a:noFill/>
          </a:ln>
        </p:spPr>
      </p:pic>
      <p:pic>
        <p:nvPicPr>
          <p:cNvPr id="175" name="Grafika 8"/>
          <p:cNvPicPr/>
          <p:nvPr/>
        </p:nvPicPr>
        <p:blipFill>
          <a:blip r:embed="rId6"/>
          <a:stretch/>
        </p:blipFill>
        <p:spPr>
          <a:xfrm>
            <a:off x="10312920" y="3006720"/>
            <a:ext cx="1379520" cy="2234880"/>
          </a:xfrm>
          <a:prstGeom prst="rect">
            <a:avLst/>
          </a:prstGeom>
          <a:ln w="0">
            <a:noFill/>
          </a:ln>
        </p:spPr>
      </p:pic>
      <p:pic>
        <p:nvPicPr>
          <p:cNvPr id="176" name="Grafika 11"/>
          <p:cNvPicPr/>
          <p:nvPr/>
        </p:nvPicPr>
        <p:blipFill>
          <a:blip r:embed="rId7"/>
          <a:stretch/>
        </p:blipFill>
        <p:spPr>
          <a:xfrm>
            <a:off x="9032760" y="2985840"/>
            <a:ext cx="1379520" cy="2234880"/>
          </a:xfrm>
          <a:prstGeom prst="rect">
            <a:avLst/>
          </a:prstGeom>
          <a:ln w="0">
            <a:noFill/>
          </a:ln>
        </p:spPr>
      </p:pic>
      <p:pic>
        <p:nvPicPr>
          <p:cNvPr id="177" name="Slika 21"/>
          <p:cNvPicPr/>
          <p:nvPr/>
        </p:nvPicPr>
        <p:blipFill>
          <a:blip r:embed="rId8"/>
          <a:stretch/>
        </p:blipFill>
        <p:spPr>
          <a:xfrm>
            <a:off x="10112760" y="6011640"/>
            <a:ext cx="1950120" cy="70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2039040" y="234720"/>
            <a:ext cx="7493400" cy="882720"/>
          </a:xfrm>
          <a:prstGeom prst="rect">
            <a:avLst/>
          </a:prstGeom>
          <a:noFill/>
          <a:ln w="57240">
            <a:solidFill>
              <a:srgbClr val="C00000"/>
            </a:solidFill>
            <a:round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C00000"/>
                </a:solidFill>
                <a:latin typeface="Times New Roman"/>
              </a:rPr>
              <a:t>KAKO PREPOZNATI AUTIZAM?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338760" y="1578960"/>
            <a:ext cx="54468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u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tvrđivanje autizma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hr-HR" sz="2400" b="0" strike="noStrike" spc="-1" dirty="0" err="1">
                <a:solidFill>
                  <a:srgbClr val="000000"/>
                </a:solidFill>
                <a:latin typeface="Times New Roman"/>
              </a:rPr>
              <a:t>Creakova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skala </a:t>
            </a:r>
            <a:endParaRPr lang="hr-HR" sz="2400" b="0" strike="noStrike" spc="-1" dirty="0">
              <a:latin typeface="Arial"/>
            </a:endParaRPr>
          </a:p>
        </p:txBody>
      </p:sp>
      <p:graphicFrame>
        <p:nvGraphicFramePr>
          <p:cNvPr id="3" name="Diagram1"/>
          <p:cNvGraphicFramePr/>
          <p:nvPr>
            <p:extLst>
              <p:ext uri="{D42A27DB-BD31-4B8C-83A1-F6EECF244321}">
                <p14:modId xmlns:p14="http://schemas.microsoft.com/office/powerpoint/2010/main" val="190929380"/>
              </p:ext>
            </p:extLst>
          </p:nvPr>
        </p:nvGraphicFramePr>
        <p:xfrm>
          <a:off x="0" y="2205000"/>
          <a:ext cx="5651280" cy="463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454929438"/>
              </p:ext>
            </p:extLst>
          </p:nvPr>
        </p:nvGraphicFramePr>
        <p:xfrm>
          <a:off x="5651640" y="2165040"/>
          <a:ext cx="6540120" cy="46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612000" y="436680"/>
            <a:ext cx="3501360" cy="1243800"/>
          </a:xfrm>
          <a:prstGeom prst="rect">
            <a:avLst/>
          </a:prstGeom>
          <a:noFill/>
          <a:ln w="57240">
            <a:solidFill>
              <a:srgbClr val="C00000"/>
            </a:solidFill>
            <a:round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C00000"/>
                </a:solidFill>
                <a:latin typeface="Times New Roman"/>
              </a:rPr>
              <a:t>RAZUMJETI AUTIZAM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4638960" y="0"/>
            <a:ext cx="7552440" cy="6857640"/>
          </a:xfrm>
          <a:prstGeom prst="rect">
            <a:avLst/>
          </a:prstGeom>
          <a:solidFill>
            <a:schemeClr val="accent3"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3"/>
          <p:cNvSpPr/>
          <p:nvPr/>
        </p:nvSpPr>
        <p:spPr>
          <a:xfrm>
            <a:off x="5123520" y="557640"/>
            <a:ext cx="6583680" cy="57387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80" dir="5400000" algn="t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5" name="Slika 4"/>
          <p:cNvPicPr/>
          <p:nvPr/>
        </p:nvPicPr>
        <p:blipFill>
          <a:blip r:embed="rId2"/>
          <a:stretch/>
        </p:blipFill>
        <p:spPr>
          <a:xfrm>
            <a:off x="5147640" y="679320"/>
            <a:ext cx="6456600" cy="5552640"/>
          </a:xfrm>
          <a:prstGeom prst="rect">
            <a:avLst/>
          </a:prstGeom>
          <a:ln w="0">
            <a:noFill/>
          </a:ln>
        </p:spPr>
      </p:pic>
      <p:sp>
        <p:nvSpPr>
          <p:cNvPr id="266" name="CustomShape 4"/>
          <p:cNvSpPr/>
          <p:nvPr/>
        </p:nvSpPr>
        <p:spPr>
          <a:xfrm>
            <a:off x="66600" y="2062440"/>
            <a:ext cx="45428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000" spc="-1" dirty="0">
                <a:solidFill>
                  <a:srgbClr val="000000"/>
                </a:solidFill>
                <a:latin typeface="Times New Roman"/>
              </a:rPr>
              <a:t>d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oživljavanje svijeta na drugačiji način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66600" y="2958840"/>
            <a:ext cx="45428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000" spc="-1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zrazito emotivne osobe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268" name="CustomShape 6"/>
          <p:cNvSpPr/>
          <p:nvPr/>
        </p:nvSpPr>
        <p:spPr>
          <a:xfrm>
            <a:off x="127800" y="3855240"/>
            <a:ext cx="45428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000" spc="-1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išta agresivniji od prosječnih ljudi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269" name="CustomShape 7"/>
          <p:cNvSpPr/>
          <p:nvPr/>
        </p:nvSpPr>
        <p:spPr>
          <a:xfrm>
            <a:off x="91080" y="5747400"/>
            <a:ext cx="454284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000" spc="-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utist-</a:t>
            </a:r>
            <a:r>
              <a:rPr lang="hr-HR" sz="2000" b="0" strike="noStrike" spc="-1" dirty="0" err="1">
                <a:solidFill>
                  <a:srgbClr val="000000"/>
                </a:solidFill>
                <a:latin typeface="Times New Roman"/>
              </a:rPr>
              <a:t>savant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hr-HR" sz="20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 autistična osoba s talentom, majstor u sitnicama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270" name="CustomShape 8"/>
          <p:cNvSpPr/>
          <p:nvPr/>
        </p:nvSpPr>
        <p:spPr>
          <a:xfrm>
            <a:off x="95760" y="4658040"/>
            <a:ext cx="454284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000" spc="-1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znimno dobri radnici, zadatke odrađuju s više predanosti</a:t>
            </a:r>
            <a:endParaRPr lang="hr-HR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2" name="Slika 11"/>
          <p:cNvPicPr/>
          <p:nvPr/>
        </p:nvPicPr>
        <p:blipFill>
          <a:blip r:embed="rId2">
            <a:alphaModFix amt="88000"/>
          </a:blip>
          <a:srcRect l="31829" r="3537" b="9092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ln w="0">
            <a:noFill/>
          </a:ln>
        </p:spPr>
      </p:pic>
      <p:sp>
        <p:nvSpPr>
          <p:cNvPr id="273" name="CustomShape 2"/>
          <p:cNvSpPr/>
          <p:nvPr/>
        </p:nvSpPr>
        <p:spPr>
          <a:xfrm>
            <a:off x="0" y="0"/>
            <a:ext cx="9756360" cy="685764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TextShape 3"/>
          <p:cNvSpPr txBox="1"/>
          <p:nvPr/>
        </p:nvSpPr>
        <p:spPr>
          <a:xfrm>
            <a:off x="531000" y="748440"/>
            <a:ext cx="5478840" cy="1565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1" strike="noStrike" spc="-1">
                <a:solidFill>
                  <a:srgbClr val="767171"/>
                </a:solidFill>
                <a:latin typeface="Times New Roman"/>
              </a:rPr>
              <a:t>5. POREMEĆAJI U PONAŠANJU (PUP)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CustomShape 4"/>
          <p:cNvSpPr/>
          <p:nvPr/>
        </p:nvSpPr>
        <p:spPr>
          <a:xfrm rot="5400000">
            <a:off x="662760" y="605520"/>
            <a:ext cx="72720" cy="548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5"/>
          <p:cNvSpPr/>
          <p:nvPr/>
        </p:nvSpPr>
        <p:spPr>
          <a:xfrm>
            <a:off x="428400" y="2443320"/>
            <a:ext cx="3300480" cy="8640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6"/>
          <p:cNvSpPr/>
          <p:nvPr/>
        </p:nvSpPr>
        <p:spPr>
          <a:xfrm>
            <a:off x="356760" y="2646360"/>
            <a:ext cx="8426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va ponašanja koja ometaju dijete u redovnom funkcioniranju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78" name="CustomShape 7"/>
          <p:cNvSpPr/>
          <p:nvPr/>
        </p:nvSpPr>
        <p:spPr>
          <a:xfrm>
            <a:off x="356760" y="3366360"/>
            <a:ext cx="8426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m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ogu biti štetna i opasna 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za pojedinca i okolinu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79" name="CustomShape 8"/>
          <p:cNvSpPr/>
          <p:nvPr/>
        </p:nvSpPr>
        <p:spPr>
          <a:xfrm>
            <a:off x="371160" y="4052160"/>
            <a:ext cx="8426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astaju kao posljedica nepovoljnih životnih uvjeta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80" name="CustomShape 9"/>
          <p:cNvSpPr/>
          <p:nvPr/>
        </p:nvSpPr>
        <p:spPr>
          <a:xfrm>
            <a:off x="371160" y="4737960"/>
            <a:ext cx="8426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azlikuju se aktivni i pasivni poremećaji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81" name="CustomShape 10"/>
          <p:cNvSpPr/>
          <p:nvPr/>
        </p:nvSpPr>
        <p:spPr>
          <a:xfrm>
            <a:off x="686160" y="5223960"/>
            <a:ext cx="717120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hr-HR" sz="2000" b="1" i="1" spc="-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hr-HR" sz="2000" b="1" i="1" strike="noStrike" spc="-1" dirty="0">
                <a:solidFill>
                  <a:srgbClr val="000000"/>
                </a:solidFill>
                <a:latin typeface="Times New Roman"/>
              </a:rPr>
              <a:t>ktivni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 (eksternalizirani) </a:t>
            </a:r>
            <a:r>
              <a:rPr lang="hr-HR" sz="20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 hiperaktivnost, nepažnja, neposlušnost, agresivnost 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282" name="CustomShape 11"/>
          <p:cNvSpPr/>
          <p:nvPr/>
        </p:nvSpPr>
        <p:spPr>
          <a:xfrm>
            <a:off x="699120" y="6014520"/>
            <a:ext cx="730440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"/>
            </a:pPr>
            <a:r>
              <a:rPr lang="hr-HR" sz="2000" b="1" i="1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000" b="1" i="1" strike="noStrike" spc="-1" dirty="0">
                <a:solidFill>
                  <a:srgbClr val="000000"/>
                </a:solidFill>
                <a:latin typeface="Times New Roman"/>
              </a:rPr>
              <a:t>asivni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 (internalizirani) </a:t>
            </a:r>
            <a:r>
              <a:rPr lang="hr-HR" sz="20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000" b="0" strike="noStrike" spc="-1" dirty="0">
                <a:solidFill>
                  <a:srgbClr val="000000"/>
                </a:solidFill>
                <a:latin typeface="Times New Roman"/>
              </a:rPr>
              <a:t> plašljivost, povučenost, depresija, lijenost, dosada</a:t>
            </a:r>
            <a:endParaRPr lang="hr-HR" sz="2000" b="0" strike="noStrike" spc="-1" dirty="0">
              <a:latin typeface="Arial"/>
            </a:endParaRPr>
          </a:p>
        </p:txBody>
      </p:sp>
      <p:pic>
        <p:nvPicPr>
          <p:cNvPr id="283" name="Grafika 26"/>
          <p:cNvPicPr/>
          <p:nvPr/>
        </p:nvPicPr>
        <p:blipFill>
          <a:blip r:embed="rId3"/>
          <a:stretch/>
        </p:blipFill>
        <p:spPr>
          <a:xfrm flipH="1">
            <a:off x="11032200" y="66960"/>
            <a:ext cx="1050480" cy="170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4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-20160" y="24480"/>
            <a:ext cx="12191400" cy="685764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244080" y="3489120"/>
            <a:ext cx="4245840" cy="3389040"/>
          </a:xfrm>
          <a:custGeom>
            <a:avLst/>
            <a:gdLst/>
            <a:ahLst/>
            <a:cxnLst/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3"/>
          <p:cNvSpPr/>
          <p:nvPr/>
        </p:nvSpPr>
        <p:spPr>
          <a:xfrm>
            <a:off x="-20160" y="-20520"/>
            <a:ext cx="2802960" cy="3571560"/>
          </a:xfrm>
          <a:custGeom>
            <a:avLst/>
            <a:gdLst/>
            <a:ahLst/>
            <a:cxnLst/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7" name="Slika 4" descr="Slika na kojoj se prikazuje osoba&#10;&#10;Opis je automatski generiran"/>
          <p:cNvPicPr/>
          <p:nvPr/>
        </p:nvPicPr>
        <p:blipFill>
          <a:blip r:embed="rId2"/>
          <a:srcRect l="22515" r="25505"/>
          <a:stretch/>
        </p:blipFill>
        <p:spPr>
          <a:xfrm>
            <a:off x="0" y="0"/>
            <a:ext cx="2623320" cy="3355560"/>
          </a:xfrm>
          <a:prstGeom prst="rect">
            <a:avLst/>
          </a:prstGeom>
          <a:ln w="0">
            <a:noFill/>
          </a:ln>
        </p:spPr>
      </p:pic>
      <p:sp>
        <p:nvSpPr>
          <p:cNvPr id="288" name="CustomShape 4"/>
          <p:cNvSpPr/>
          <p:nvPr/>
        </p:nvSpPr>
        <p:spPr>
          <a:xfrm>
            <a:off x="0" y="0"/>
            <a:ext cx="2623320" cy="3355560"/>
          </a:xfrm>
          <a:custGeom>
            <a:avLst/>
            <a:gdLst/>
            <a:ahLst/>
            <a:cxnLst/>
            <a:rect l="l" t="t" r="r" b="b"/>
            <a:pathLst>
              <a:path w="2623694" h="3356093">
                <a:moveTo>
                  <a:pt x="1775633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lnTo>
                  <a:pt x="0" y="2991532"/>
                </a:lnTo>
                <a:lnTo>
                  <a:pt x="134736" y="3061043"/>
                </a:lnTo>
                <a:cubicBezTo>
                  <a:pt x="246405" y="3110791"/>
                  <a:pt x="362294" y="3146996"/>
                  <a:pt x="481624" y="3169294"/>
                </a:cubicBezTo>
                <a:cubicBezTo>
                  <a:pt x="721986" y="3214210"/>
                  <a:pt x="879690" y="3150834"/>
                  <a:pt x="1185684" y="3014789"/>
                </a:cubicBezTo>
                <a:cubicBezTo>
                  <a:pt x="1259487" y="2981960"/>
                  <a:pt x="1335845" y="2948020"/>
                  <a:pt x="1419114" y="2914266"/>
                </a:cubicBezTo>
                <a:cubicBezTo>
                  <a:pt x="2055318" y="2656295"/>
                  <a:pt x="2372250" y="2310994"/>
                  <a:pt x="2478886" y="1759733"/>
                </a:cubicBezTo>
                <a:cubicBezTo>
                  <a:pt x="2548873" y="1397939"/>
                  <a:pt x="2403558" y="1095733"/>
                  <a:pt x="2173948" y="675975"/>
                </a:cubicBezTo>
                <a:cubicBezTo>
                  <a:pt x="2148292" y="629080"/>
                  <a:pt x="2123037" y="582260"/>
                  <a:pt x="2098663" y="536949"/>
                </a:cubicBezTo>
                <a:cubicBezTo>
                  <a:pt x="1999418" y="352732"/>
                  <a:pt x="1904288" y="176197"/>
                  <a:pt x="1798762" y="2888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9" name="Slika 3" descr="Slika na kojoj se prikazuje tekst, na zatvorenom, prijenosnik, elektronički&#10;&#10;Opis je automatski generiran"/>
          <p:cNvPicPr/>
          <p:nvPr/>
        </p:nvPicPr>
        <p:blipFill>
          <a:blip r:embed="rId3"/>
          <a:srcRect l="19540" r="4"/>
          <a:stretch/>
        </p:blipFill>
        <p:spPr>
          <a:xfrm>
            <a:off x="406440" y="3673440"/>
            <a:ext cx="3852720" cy="3184200"/>
          </a:xfrm>
          <a:prstGeom prst="rect">
            <a:avLst/>
          </a:prstGeom>
          <a:ln w="0">
            <a:noFill/>
          </a:ln>
        </p:spPr>
      </p:pic>
      <p:sp>
        <p:nvSpPr>
          <p:cNvPr id="290" name="CustomShape 5"/>
          <p:cNvSpPr/>
          <p:nvPr/>
        </p:nvSpPr>
        <p:spPr>
          <a:xfrm>
            <a:off x="406440" y="3673440"/>
            <a:ext cx="3852720" cy="3184200"/>
          </a:xfrm>
          <a:custGeom>
            <a:avLst/>
            <a:gdLst/>
            <a:ahLst/>
            <a:cxnLst/>
            <a:rect l="l" t="t" r="r" b="b"/>
            <a:pathLst>
              <a:path w="3852971" h="3184498">
                <a:moveTo>
                  <a:pt x="1978287" y="183605"/>
                </a:moveTo>
                <a:cubicBezTo>
                  <a:pt x="1618484" y="183605"/>
                  <a:pt x="1354491" y="370871"/>
                  <a:pt x="992785" y="656499"/>
                </a:cubicBezTo>
                <a:cubicBezTo>
                  <a:pt x="952377" y="688414"/>
                  <a:pt x="911967" y="719946"/>
                  <a:pt x="872849" y="750400"/>
                </a:cubicBezTo>
                <a:cubicBezTo>
                  <a:pt x="660836" y="915671"/>
                  <a:pt x="460615" y="1071791"/>
                  <a:pt x="327362" y="1241293"/>
                </a:cubicBezTo>
                <a:cubicBezTo>
                  <a:pt x="199971" y="1403333"/>
                  <a:pt x="143123" y="1565910"/>
                  <a:pt x="143123" y="1768482"/>
                </a:cubicBezTo>
                <a:cubicBezTo>
                  <a:pt x="143123" y="2276215"/>
                  <a:pt x="289997" y="2732728"/>
                  <a:pt x="556731" y="3053964"/>
                </a:cubicBezTo>
                <a:cubicBezTo>
                  <a:pt x="589359" y="3093244"/>
                  <a:pt x="623613" y="3130337"/>
                  <a:pt x="659426" y="3165188"/>
                </a:cubicBezTo>
                <a:lnTo>
                  <a:pt x="681552" y="3184496"/>
                </a:lnTo>
                <a:lnTo>
                  <a:pt x="2830204" y="3184496"/>
                </a:lnTo>
                <a:lnTo>
                  <a:pt x="2915196" y="3128387"/>
                </a:lnTo>
                <a:cubicBezTo>
                  <a:pt x="2967464" y="3090591"/>
                  <a:pt x="3017857" y="3050735"/>
                  <a:pt x="3065990" y="3009051"/>
                </a:cubicBezTo>
                <a:cubicBezTo>
                  <a:pt x="3261873" y="2839473"/>
                  <a:pt x="3415824" y="2646518"/>
                  <a:pt x="3523506" y="2435718"/>
                </a:cubicBezTo>
                <a:cubicBezTo>
                  <a:pt x="3633548" y="2220228"/>
                  <a:pt x="3689405" y="1995738"/>
                  <a:pt x="3689405" y="1768482"/>
                </a:cubicBezTo>
                <a:cubicBezTo>
                  <a:pt x="3689405" y="1539609"/>
                  <a:pt x="3600291" y="1405947"/>
                  <a:pt x="3414834" y="1148929"/>
                </a:cubicBezTo>
                <a:cubicBezTo>
                  <a:pt x="3370088" y="1086941"/>
                  <a:pt x="3323818" y="1022802"/>
                  <a:pt x="3276484" y="952280"/>
                </a:cubicBezTo>
                <a:cubicBezTo>
                  <a:pt x="2914777" y="413478"/>
                  <a:pt x="2526514" y="183605"/>
                  <a:pt x="1978287" y="183605"/>
                </a:cubicBezTo>
                <a:close/>
                <a:moveTo>
                  <a:pt x="1993872" y="0"/>
                </a:moveTo>
                <a:cubicBezTo>
                  <a:pt x="2589511" y="0"/>
                  <a:pt x="3011353" y="258710"/>
                  <a:pt x="3404341" y="865108"/>
                </a:cubicBezTo>
                <a:cubicBezTo>
                  <a:pt x="3455768" y="944478"/>
                  <a:pt x="3506039" y="1016662"/>
                  <a:pt x="3554656" y="1086426"/>
                </a:cubicBezTo>
                <a:cubicBezTo>
                  <a:pt x="3756152" y="1375689"/>
                  <a:pt x="3852971" y="1526119"/>
                  <a:pt x="3852971" y="1783705"/>
                </a:cubicBezTo>
                <a:cubicBezTo>
                  <a:pt x="3852971" y="2039470"/>
                  <a:pt x="3792283" y="2292123"/>
                  <a:pt x="3672725" y="2534646"/>
                </a:cubicBezTo>
                <a:cubicBezTo>
                  <a:pt x="3555730" y="2771891"/>
                  <a:pt x="3388466" y="2989054"/>
                  <a:pt x="3175642" y="3179906"/>
                </a:cubicBezTo>
                <a:lnTo>
                  <a:pt x="3170040" y="3184498"/>
                </a:lnTo>
                <a:lnTo>
                  <a:pt x="416323" y="3184498"/>
                </a:lnTo>
                <a:lnTo>
                  <a:pt x="346863" y="3087926"/>
                </a:lnTo>
                <a:cubicBezTo>
                  <a:pt x="122176" y="2739572"/>
                  <a:pt x="0" y="2283705"/>
                  <a:pt x="0" y="1783705"/>
                </a:cubicBezTo>
                <a:cubicBezTo>
                  <a:pt x="0" y="1555721"/>
                  <a:pt x="61764" y="1372746"/>
                  <a:pt x="200173" y="1190378"/>
                </a:cubicBezTo>
                <a:cubicBezTo>
                  <a:pt x="344948" y="999611"/>
                  <a:pt x="562484" y="823907"/>
                  <a:pt x="792836" y="637904"/>
                </a:cubicBezTo>
                <a:cubicBezTo>
                  <a:pt x="835335" y="603627"/>
                  <a:pt x="879239" y="568140"/>
                  <a:pt x="923142" y="532221"/>
                </a:cubicBezTo>
                <a:cubicBezTo>
                  <a:pt x="1316129" y="210758"/>
                  <a:pt x="1602952" y="0"/>
                  <a:pt x="199387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6"/>
          <p:cNvSpPr/>
          <p:nvPr/>
        </p:nvSpPr>
        <p:spPr>
          <a:xfrm>
            <a:off x="2803320" y="853560"/>
            <a:ext cx="3120480" cy="2903040"/>
          </a:xfrm>
          <a:custGeom>
            <a:avLst/>
            <a:gdLst/>
            <a:ahLst/>
            <a:cxnLst/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2" name="Slika 5"/>
          <p:cNvPicPr/>
          <p:nvPr/>
        </p:nvPicPr>
        <p:blipFill>
          <a:blip r:embed="rId4"/>
          <a:srcRect t="4864" r="-11" b="-11"/>
          <a:stretch/>
        </p:blipFill>
        <p:spPr>
          <a:xfrm>
            <a:off x="2977560" y="961200"/>
            <a:ext cx="2825280" cy="268776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7"/>
          <p:cNvSpPr/>
          <p:nvPr/>
        </p:nvSpPr>
        <p:spPr>
          <a:xfrm>
            <a:off x="2977560" y="961200"/>
            <a:ext cx="2825280" cy="2687760"/>
          </a:xfrm>
          <a:custGeom>
            <a:avLst/>
            <a:gdLst/>
            <a:ahLst/>
            <a:cxnLst/>
            <a:rect l="l" t="t" r="r" b="b"/>
            <a:pathLst>
              <a:path w="2825510" h="2688140">
                <a:moveTo>
                  <a:pt x="1408574" y="72292"/>
                </a:moveTo>
                <a:cubicBezTo>
                  <a:pt x="1270583" y="74160"/>
                  <a:pt x="1135444" y="95882"/>
                  <a:pt x="1005349" y="137195"/>
                </a:cubicBezTo>
                <a:cubicBezTo>
                  <a:pt x="828045" y="193525"/>
                  <a:pt x="668438" y="284223"/>
                  <a:pt x="531012" y="406838"/>
                </a:cubicBezTo>
                <a:cubicBezTo>
                  <a:pt x="392609" y="530324"/>
                  <a:pt x="349836" y="650978"/>
                  <a:pt x="273611" y="890665"/>
                </a:cubicBezTo>
                <a:cubicBezTo>
                  <a:pt x="255235" y="948482"/>
                  <a:pt x="236208" y="1008290"/>
                  <a:pt x="213776" y="1072121"/>
                </a:cubicBezTo>
                <a:cubicBezTo>
                  <a:pt x="42416" y="1559841"/>
                  <a:pt x="69216" y="1895343"/>
                  <a:pt x="303334" y="2193947"/>
                </a:cubicBezTo>
                <a:cubicBezTo>
                  <a:pt x="456987" y="2389922"/>
                  <a:pt x="682966" y="2432674"/>
                  <a:pt x="1010157" y="2475575"/>
                </a:cubicBezTo>
                <a:cubicBezTo>
                  <a:pt x="1046713" y="2480364"/>
                  <a:pt x="1083037" y="2485361"/>
                  <a:pt x="1118159" y="2490234"/>
                </a:cubicBezTo>
                <a:cubicBezTo>
                  <a:pt x="1308642" y="2516544"/>
                  <a:pt x="1488552" y="2541365"/>
                  <a:pt x="1647958" y="2522489"/>
                </a:cubicBezTo>
                <a:cubicBezTo>
                  <a:pt x="1800349" y="2504448"/>
                  <a:pt x="1922941" y="2447693"/>
                  <a:pt x="2045439" y="2338396"/>
                </a:cubicBezTo>
                <a:cubicBezTo>
                  <a:pt x="2160578" y="2235668"/>
                  <a:pt x="2262540" y="2125574"/>
                  <a:pt x="2349255" y="2011287"/>
                </a:cubicBezTo>
                <a:cubicBezTo>
                  <a:pt x="2493778" y="1820805"/>
                  <a:pt x="2595947" y="1618668"/>
                  <a:pt x="2646164" y="1419543"/>
                </a:cubicBezTo>
                <a:cubicBezTo>
                  <a:pt x="2685443" y="1263685"/>
                  <a:pt x="2692446" y="1112528"/>
                  <a:pt x="2666933" y="970308"/>
                </a:cubicBezTo>
                <a:cubicBezTo>
                  <a:pt x="2639667" y="818591"/>
                  <a:pt x="2575414" y="677263"/>
                  <a:pt x="2475839" y="550261"/>
                </a:cubicBezTo>
                <a:cubicBezTo>
                  <a:pt x="2370251" y="415591"/>
                  <a:pt x="2233796" y="305362"/>
                  <a:pt x="2070349" y="222809"/>
                </a:cubicBezTo>
                <a:cubicBezTo>
                  <a:pt x="1911292" y="142326"/>
                  <a:pt x="1730483" y="91960"/>
                  <a:pt x="1547434" y="77052"/>
                </a:cubicBezTo>
                <a:cubicBezTo>
                  <a:pt x="1500885" y="73253"/>
                  <a:pt x="1454571" y="71669"/>
                  <a:pt x="1408574" y="72292"/>
                </a:cubicBezTo>
                <a:close/>
                <a:moveTo>
                  <a:pt x="1410956" y="4"/>
                </a:moveTo>
                <a:cubicBezTo>
                  <a:pt x="1461471" y="116"/>
                  <a:pt x="1512367" y="2645"/>
                  <a:pt x="1563554" y="7601"/>
                </a:cubicBezTo>
                <a:cubicBezTo>
                  <a:pt x="1764837" y="27053"/>
                  <a:pt x="1964185" y="85229"/>
                  <a:pt x="2140081" y="175957"/>
                </a:cubicBezTo>
                <a:cubicBezTo>
                  <a:pt x="2320829" y="269025"/>
                  <a:pt x="2472338" y="391882"/>
                  <a:pt x="2590298" y="540930"/>
                </a:cubicBezTo>
                <a:cubicBezTo>
                  <a:pt x="2701541" y="681491"/>
                  <a:pt x="2774199" y="837104"/>
                  <a:pt x="2806379" y="1003438"/>
                </a:cubicBezTo>
                <a:cubicBezTo>
                  <a:pt x="2836495" y="1159362"/>
                  <a:pt x="2831027" y="1324490"/>
                  <a:pt x="2790174" y="1494206"/>
                </a:cubicBezTo>
                <a:cubicBezTo>
                  <a:pt x="2727495" y="1754403"/>
                  <a:pt x="2582711" y="2018048"/>
                  <a:pt x="2373655" y="2257725"/>
                </a:cubicBezTo>
                <a:cubicBezTo>
                  <a:pt x="2303969" y="2337616"/>
                  <a:pt x="2227143" y="2414845"/>
                  <a:pt x="2143838" y="2488395"/>
                </a:cubicBezTo>
                <a:cubicBezTo>
                  <a:pt x="2010889" y="2605773"/>
                  <a:pt x="1877067" y="2665708"/>
                  <a:pt x="1709942" y="2682807"/>
                </a:cubicBezTo>
                <a:cubicBezTo>
                  <a:pt x="1535125" y="2700696"/>
                  <a:pt x="1337140" y="2670461"/>
                  <a:pt x="1127522" y="2638417"/>
                </a:cubicBezTo>
                <a:cubicBezTo>
                  <a:pt x="1088872" y="2632486"/>
                  <a:pt x="1048899" y="2626396"/>
                  <a:pt x="1008674" y="2620530"/>
                </a:cubicBezTo>
                <a:cubicBezTo>
                  <a:pt x="648648" y="2567991"/>
                  <a:pt x="399797" y="2517360"/>
                  <a:pt x="228139" y="2300463"/>
                </a:cubicBezTo>
                <a:cubicBezTo>
                  <a:pt x="-33415" y="1969981"/>
                  <a:pt x="-67786" y="1602732"/>
                  <a:pt x="113264" y="1072485"/>
                </a:cubicBezTo>
                <a:cubicBezTo>
                  <a:pt x="136966" y="1003087"/>
                  <a:pt x="156987" y="938031"/>
                  <a:pt x="176321" y="875138"/>
                </a:cubicBezTo>
                <a:cubicBezTo>
                  <a:pt x="256524" y="614414"/>
                  <a:pt x="301730" y="483246"/>
                  <a:pt x="451940" y="350627"/>
                </a:cubicBezTo>
                <a:cubicBezTo>
                  <a:pt x="601089" y="218947"/>
                  <a:pt x="775071" y="122540"/>
                  <a:pt x="968997" y="64013"/>
                </a:cubicBezTo>
                <a:cubicBezTo>
                  <a:pt x="1111289" y="21088"/>
                  <a:pt x="1259410" y="-332"/>
                  <a:pt x="1410956" y="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CustomShape 8"/>
          <p:cNvSpPr/>
          <p:nvPr/>
        </p:nvSpPr>
        <p:spPr>
          <a:xfrm>
            <a:off x="6095880" y="1843560"/>
            <a:ext cx="37778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zostajanje s nastave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95" name="TextShape 9"/>
          <p:cNvSpPr txBox="1"/>
          <p:nvPr/>
        </p:nvSpPr>
        <p:spPr>
          <a:xfrm>
            <a:off x="5419800" y="159120"/>
            <a:ext cx="6421680" cy="1397160"/>
          </a:xfrm>
          <a:prstGeom prst="rect">
            <a:avLst/>
          </a:prstGeom>
          <a:solidFill>
            <a:srgbClr val="FFFFFF"/>
          </a:solidFill>
          <a:ln w="57240">
            <a:solidFill>
              <a:srgbClr val="767171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1" strike="noStrike" spc="-1">
                <a:solidFill>
                  <a:srgbClr val="767171"/>
                </a:solidFill>
                <a:latin typeface="Times New Roman"/>
              </a:rPr>
              <a:t>KAKO PREPOZNATI POZIV U POMOĆ?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CustomShape 10"/>
          <p:cNvSpPr/>
          <p:nvPr/>
        </p:nvSpPr>
        <p:spPr>
          <a:xfrm>
            <a:off x="5924160" y="2462400"/>
            <a:ext cx="52812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k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onzumiranje sredstava ovisnosti (droga, alkohol, pušenje)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97" name="CustomShape 11"/>
          <p:cNvSpPr/>
          <p:nvPr/>
        </p:nvSpPr>
        <p:spPr>
          <a:xfrm>
            <a:off x="5232126" y="3607248"/>
            <a:ext cx="582912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v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ršnjačko nasilje (</a:t>
            </a:r>
            <a:r>
              <a:rPr lang="hr-HR" sz="2400" b="0" i="1" strike="noStrike" spc="-1" dirty="0" err="1">
                <a:solidFill>
                  <a:srgbClr val="000000"/>
                </a:solidFill>
                <a:latin typeface="Times New Roman"/>
              </a:rPr>
              <a:t>bullying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i </a:t>
            </a:r>
            <a:r>
              <a:rPr lang="hr-HR" sz="2400" b="0" i="1" strike="noStrike" spc="-1" dirty="0" err="1">
                <a:solidFill>
                  <a:srgbClr val="000000"/>
                </a:solidFill>
                <a:latin typeface="Times New Roman"/>
              </a:rPr>
              <a:t>cyberbullying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)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98" name="CustomShape 12"/>
          <p:cNvSpPr/>
          <p:nvPr/>
        </p:nvSpPr>
        <p:spPr>
          <a:xfrm>
            <a:off x="4471920" y="4254139"/>
            <a:ext cx="7577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o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stajanje vani unatoč zabrani roditelja, neposlušnost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99" name="CustomShape 13"/>
          <p:cNvSpPr/>
          <p:nvPr/>
        </p:nvSpPr>
        <p:spPr>
          <a:xfrm>
            <a:off x="4471920" y="4855680"/>
            <a:ext cx="4043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kitnja i prosjačenje…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00" name="CustomShape 14"/>
          <p:cNvSpPr/>
          <p:nvPr/>
        </p:nvSpPr>
        <p:spPr>
          <a:xfrm>
            <a:off x="4496760" y="5799960"/>
            <a:ext cx="7695000" cy="82188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Ovakva ponašanja se moraju javiti </a:t>
            </a:r>
            <a:r>
              <a:rPr lang="hr-HR" sz="2400" b="1" strike="noStrike" spc="-1">
                <a:solidFill>
                  <a:srgbClr val="000000"/>
                </a:solidFill>
                <a:latin typeface="Times New Roman"/>
              </a:rPr>
              <a:t>više</a:t>
            </a: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r>
              <a:rPr lang="hr-HR" sz="2400" b="1" strike="noStrike" spc="-1">
                <a:solidFill>
                  <a:srgbClr val="000000"/>
                </a:solidFill>
                <a:latin typeface="Times New Roman"/>
              </a:rPr>
              <a:t>puta</a:t>
            </a: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 i </a:t>
            </a:r>
            <a:r>
              <a:rPr lang="hr-HR" sz="2400" b="1" strike="noStrike" spc="-1">
                <a:solidFill>
                  <a:srgbClr val="000000"/>
                </a:solidFill>
                <a:latin typeface="Times New Roman"/>
              </a:rPr>
              <a:t>trajati</a:t>
            </a: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r>
              <a:rPr lang="hr-HR" sz="2400" b="1" strike="noStrike" spc="-1">
                <a:solidFill>
                  <a:srgbClr val="000000"/>
                </a:solidFill>
                <a:latin typeface="Times New Roman"/>
              </a:rPr>
              <a:t>neko vrijeme</a:t>
            </a: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 kako bi se govorilo o poremećaju u ponašanju. 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2" name="Slika 5" descr="Slika na kojoj se prikazuje osoba, žena, sjedenje, na zatvorenom&#10;&#10;Opis je automatski generiran"/>
          <p:cNvPicPr/>
          <p:nvPr/>
        </p:nvPicPr>
        <p:blipFill>
          <a:blip r:embed="rId2"/>
          <a:srcRect r="2542" b="5914"/>
          <a:stretch/>
        </p:blipFill>
        <p:spPr>
          <a:xfrm>
            <a:off x="6436440" y="72720"/>
            <a:ext cx="5755320" cy="3708720"/>
          </a:xfrm>
          <a:prstGeom prst="rect">
            <a:avLst/>
          </a:prstGeom>
          <a:ln w="0">
            <a:noFill/>
          </a:ln>
          <a:effectLst>
            <a:softEdge rad="533520"/>
          </a:effectLst>
        </p:spPr>
      </p:pic>
      <p:pic>
        <p:nvPicPr>
          <p:cNvPr id="303" name="Slika 4" descr="Slika na kojoj se prikazuje osoba, prozor, na zatvorenom, mlado&#10;&#10;Opis je automatski generiran"/>
          <p:cNvPicPr/>
          <p:nvPr/>
        </p:nvPicPr>
        <p:blipFill>
          <a:blip r:embed="rId3"/>
          <a:srcRect r="819"/>
          <a:stretch/>
        </p:blipFill>
        <p:spPr>
          <a:xfrm>
            <a:off x="6089760" y="2487240"/>
            <a:ext cx="6263280" cy="4214880"/>
          </a:xfrm>
          <a:prstGeom prst="rect">
            <a:avLst/>
          </a:prstGeom>
          <a:ln w="0">
            <a:noFill/>
          </a:ln>
          <a:effectLst>
            <a:softEdge rad="533520"/>
          </a:effectLst>
        </p:spPr>
      </p:pic>
      <p:pic>
        <p:nvPicPr>
          <p:cNvPr id="304" name="Picture 58"/>
          <p:cNvPicPr/>
          <p:nvPr/>
        </p:nvPicPr>
        <p:blipFill>
          <a:blip r:embed="rId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305" name="TextShape 2"/>
          <p:cNvSpPr txBox="1"/>
          <p:nvPr/>
        </p:nvSpPr>
        <p:spPr>
          <a:xfrm>
            <a:off x="1749960" y="405360"/>
            <a:ext cx="4150800" cy="939600"/>
          </a:xfrm>
          <a:prstGeom prst="rect">
            <a:avLst/>
          </a:prstGeom>
          <a:noFill/>
          <a:ln w="57240">
            <a:solidFill>
              <a:srgbClr val="767171"/>
            </a:solidFill>
            <a:round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767171"/>
                </a:solidFill>
                <a:latin typeface="Times New Roman"/>
              </a:rPr>
              <a:t>KAKO POMOĆI?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283320" y="1675440"/>
            <a:ext cx="59706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d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ogovaranje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pravila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ponašanja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>
            <a:off x="283320" y="2288880"/>
            <a:ext cx="6729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d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ogovaranje posljedica unaprijed u slučaju nepoštivanja pravila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08" name="CustomShape 5"/>
          <p:cNvSpPr/>
          <p:nvPr/>
        </p:nvSpPr>
        <p:spPr>
          <a:xfrm>
            <a:off x="283320" y="3275280"/>
            <a:ext cx="731556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ravila i posljedice prilagoditi djetetovim potrebama, dobi i sposobnostima, ali i vlastitim mogućnostima kako bi bili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ustrajni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09" name="CustomShape 6"/>
          <p:cNvSpPr/>
          <p:nvPr/>
        </p:nvSpPr>
        <p:spPr>
          <a:xfrm>
            <a:off x="283320" y="4633920"/>
            <a:ext cx="99036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zbjegavati fizičke i psihičke posljedice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10" name="CustomShape 7"/>
          <p:cNvSpPr/>
          <p:nvPr/>
        </p:nvSpPr>
        <p:spPr>
          <a:xfrm>
            <a:off x="283320" y="5257080"/>
            <a:ext cx="37778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azgovor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11" name="CustomShape 8"/>
          <p:cNvSpPr/>
          <p:nvPr/>
        </p:nvSpPr>
        <p:spPr>
          <a:xfrm>
            <a:off x="0" y="6032520"/>
            <a:ext cx="12191760" cy="51696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hr-HR" sz="2800" b="0" strike="noStrike" spc="-1">
                <a:solidFill>
                  <a:srgbClr val="000000"/>
                </a:solidFill>
                <a:latin typeface="Times New Roman"/>
              </a:rPr>
              <a:t>Ukoliko primijetite znakove poremećaja u ponašanju, potražite pomoć stručnjaka.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Slika 3" descr="Slika na kojoj se prikazuje tekst&#10;&#10;Opis je automatski generiran"/>
          <p:cNvPicPr/>
          <p:nvPr/>
        </p:nvPicPr>
        <p:blipFill>
          <a:blip r:embed="rId2">
            <a:alphaModFix amt="72000"/>
          </a:blip>
          <a:srcRect r="13818" b="9092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ln w="0">
            <a:noFill/>
          </a:ln>
        </p:spPr>
      </p:pic>
      <p:sp>
        <p:nvSpPr>
          <p:cNvPr id="314" name="CustomShape 2"/>
          <p:cNvSpPr/>
          <p:nvPr/>
        </p:nvSpPr>
        <p:spPr>
          <a:xfrm>
            <a:off x="0" y="0"/>
            <a:ext cx="9756360" cy="685764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5" name="TextShape 3"/>
          <p:cNvSpPr txBox="1"/>
          <p:nvPr/>
        </p:nvSpPr>
        <p:spPr>
          <a:xfrm>
            <a:off x="424800" y="766800"/>
            <a:ext cx="8344080" cy="16228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1" strike="noStrike" spc="-1">
                <a:solidFill>
                  <a:srgbClr val="C55A11"/>
                </a:solidFill>
                <a:latin typeface="Times New Roman"/>
              </a:rPr>
              <a:t>6</a:t>
            </a:r>
            <a:r>
              <a:rPr lang="en-US" sz="4400" b="1" strike="noStrike" spc="-1">
                <a:solidFill>
                  <a:srgbClr val="C55A11"/>
                </a:solidFill>
                <a:latin typeface="Times New Roman"/>
              </a:rPr>
              <a:t>. POREMEĆAJI AKTIVNOSTI I PAŽNJE (ADHD)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CustomShape 4"/>
          <p:cNvSpPr/>
          <p:nvPr/>
        </p:nvSpPr>
        <p:spPr>
          <a:xfrm rot="5400000">
            <a:off x="662760" y="605520"/>
            <a:ext cx="72720" cy="548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CustomShape 5"/>
          <p:cNvSpPr/>
          <p:nvPr/>
        </p:nvSpPr>
        <p:spPr>
          <a:xfrm>
            <a:off x="428400" y="2443320"/>
            <a:ext cx="3300480" cy="8640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CustomShape 6"/>
          <p:cNvSpPr/>
          <p:nvPr/>
        </p:nvSpPr>
        <p:spPr>
          <a:xfrm>
            <a:off x="371160" y="3726360"/>
            <a:ext cx="6008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u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zrok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ADHD-a je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nepoznat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19" name="CustomShape 7"/>
          <p:cNvSpPr/>
          <p:nvPr/>
        </p:nvSpPr>
        <p:spPr>
          <a:xfrm>
            <a:off x="371160" y="4606920"/>
            <a:ext cx="646452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č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esto nestaje poslije puberteta, kod nekih ljudi ostaje za cijeli život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20" name="CustomShape 8"/>
          <p:cNvSpPr/>
          <p:nvPr/>
        </p:nvSpPr>
        <p:spPr>
          <a:xfrm>
            <a:off x="424800" y="5853240"/>
            <a:ext cx="89532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m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oguć uzrok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biološka osnova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nasljedna ili stečena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21" name="CustomShape 9"/>
          <p:cNvSpPr/>
          <p:nvPr/>
        </p:nvSpPr>
        <p:spPr>
          <a:xfrm>
            <a:off x="371160" y="2710800"/>
            <a:ext cx="630468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j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edan od najčešćih poremećaja današnjice kod djece i odraslih</a:t>
            </a:r>
            <a:endParaRPr lang="hr-HR" sz="2400" b="0" strike="noStrike" spc="-1" dirty="0">
              <a:latin typeface="Arial"/>
            </a:endParaRPr>
          </a:p>
        </p:txBody>
      </p:sp>
      <p:pic>
        <p:nvPicPr>
          <p:cNvPr id="322" name="Grafika 15"/>
          <p:cNvPicPr/>
          <p:nvPr/>
        </p:nvPicPr>
        <p:blipFill>
          <a:blip r:embed="rId3"/>
          <a:stretch/>
        </p:blipFill>
        <p:spPr>
          <a:xfrm flipH="1">
            <a:off x="11033280" y="66240"/>
            <a:ext cx="1049400" cy="170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6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4" name="Slika 15"/>
          <p:cNvPicPr/>
          <p:nvPr/>
        </p:nvPicPr>
        <p:blipFill>
          <a:blip r:embed="rId2">
            <a:alphaModFix amt="67000"/>
          </a:blip>
          <a:srcRect t="153" b="314"/>
          <a:stretch/>
        </p:blipFill>
        <p:spPr>
          <a:xfrm>
            <a:off x="0" y="1440"/>
            <a:ext cx="12191760" cy="6856200"/>
          </a:xfrm>
          <a:prstGeom prst="rect">
            <a:avLst/>
          </a:prstGeom>
          <a:ln w="0">
            <a:noFill/>
          </a:ln>
        </p:spPr>
      </p:pic>
      <p:sp>
        <p:nvSpPr>
          <p:cNvPr id="325" name="CustomShape 2"/>
          <p:cNvSpPr/>
          <p:nvPr/>
        </p:nvSpPr>
        <p:spPr>
          <a:xfrm>
            <a:off x="8038800" y="2131920"/>
            <a:ext cx="3974400" cy="3895560"/>
          </a:xfrm>
          <a:custGeom>
            <a:avLst/>
            <a:gdLst/>
            <a:ahLst/>
            <a:cxnLst/>
            <a:rect l="l" t="t" r="r" b="b"/>
            <a:pathLst>
              <a:path w="3974606" h="3895913">
                <a:moveTo>
                  <a:pt x="0" y="0"/>
                </a:moveTo>
                <a:cubicBezTo>
                  <a:pt x="191775" y="-18654"/>
                  <a:pt x="401436" y="-8878"/>
                  <a:pt x="662434" y="0"/>
                </a:cubicBezTo>
                <a:cubicBezTo>
                  <a:pt x="923432" y="8878"/>
                  <a:pt x="1117484" y="-17052"/>
                  <a:pt x="1285123" y="0"/>
                </a:cubicBezTo>
                <a:cubicBezTo>
                  <a:pt x="1452762" y="17052"/>
                  <a:pt x="1655278" y="19863"/>
                  <a:pt x="1907811" y="0"/>
                </a:cubicBezTo>
                <a:cubicBezTo>
                  <a:pt x="2160344" y="-19863"/>
                  <a:pt x="2242227" y="-27415"/>
                  <a:pt x="2490753" y="0"/>
                </a:cubicBezTo>
                <a:cubicBezTo>
                  <a:pt x="2739279" y="27415"/>
                  <a:pt x="2949423" y="-23117"/>
                  <a:pt x="3232680" y="0"/>
                </a:cubicBezTo>
                <a:cubicBezTo>
                  <a:pt x="3515937" y="23117"/>
                  <a:pt x="3681852" y="-19261"/>
                  <a:pt x="3974606" y="0"/>
                </a:cubicBezTo>
                <a:cubicBezTo>
                  <a:pt x="3955507" y="240932"/>
                  <a:pt x="3961253" y="317284"/>
                  <a:pt x="3974606" y="532441"/>
                </a:cubicBezTo>
                <a:cubicBezTo>
                  <a:pt x="3987959" y="747598"/>
                  <a:pt x="3983405" y="911379"/>
                  <a:pt x="3974606" y="1181760"/>
                </a:cubicBezTo>
                <a:cubicBezTo>
                  <a:pt x="3965807" y="1452141"/>
                  <a:pt x="3962036" y="1592088"/>
                  <a:pt x="3974606" y="1870038"/>
                </a:cubicBezTo>
                <a:cubicBezTo>
                  <a:pt x="3987176" y="2147988"/>
                  <a:pt x="3948994" y="2417313"/>
                  <a:pt x="3974606" y="2597275"/>
                </a:cubicBezTo>
                <a:cubicBezTo>
                  <a:pt x="4000218" y="2777237"/>
                  <a:pt x="3973712" y="3059076"/>
                  <a:pt x="3974606" y="3207635"/>
                </a:cubicBezTo>
                <a:cubicBezTo>
                  <a:pt x="3975500" y="3356194"/>
                  <a:pt x="4005502" y="3697174"/>
                  <a:pt x="3974606" y="3895913"/>
                </a:cubicBezTo>
                <a:cubicBezTo>
                  <a:pt x="3804684" y="3909502"/>
                  <a:pt x="3610037" y="3917271"/>
                  <a:pt x="3272426" y="3895913"/>
                </a:cubicBezTo>
                <a:cubicBezTo>
                  <a:pt x="2934815" y="3874555"/>
                  <a:pt x="2760365" y="3863229"/>
                  <a:pt x="2570245" y="3895913"/>
                </a:cubicBezTo>
                <a:cubicBezTo>
                  <a:pt x="2380125" y="3928597"/>
                  <a:pt x="2166972" y="3886990"/>
                  <a:pt x="1828319" y="3895913"/>
                </a:cubicBezTo>
                <a:cubicBezTo>
                  <a:pt x="1489666" y="3904836"/>
                  <a:pt x="1431702" y="3882326"/>
                  <a:pt x="1285123" y="3895913"/>
                </a:cubicBezTo>
                <a:cubicBezTo>
                  <a:pt x="1138544" y="3909500"/>
                  <a:pt x="285477" y="3840710"/>
                  <a:pt x="0" y="3895913"/>
                </a:cubicBezTo>
                <a:cubicBezTo>
                  <a:pt x="26013" y="3662623"/>
                  <a:pt x="-10615" y="3516860"/>
                  <a:pt x="0" y="3285553"/>
                </a:cubicBezTo>
                <a:cubicBezTo>
                  <a:pt x="10615" y="3054246"/>
                  <a:pt x="17205" y="2895468"/>
                  <a:pt x="0" y="2753112"/>
                </a:cubicBezTo>
                <a:cubicBezTo>
                  <a:pt x="-17205" y="2610756"/>
                  <a:pt x="-1699" y="2323385"/>
                  <a:pt x="0" y="2142752"/>
                </a:cubicBezTo>
                <a:cubicBezTo>
                  <a:pt x="1699" y="1962119"/>
                  <a:pt x="-24247" y="1641093"/>
                  <a:pt x="0" y="1415515"/>
                </a:cubicBezTo>
                <a:cubicBezTo>
                  <a:pt x="24247" y="1189937"/>
                  <a:pt x="-14843" y="1015756"/>
                  <a:pt x="0" y="805155"/>
                </a:cubicBezTo>
                <a:cubicBezTo>
                  <a:pt x="14843" y="594554"/>
                  <a:pt x="-3862" y="327558"/>
                  <a:pt x="0" y="0"/>
                </a:cubicBezTo>
                <a:close/>
                <a:moveTo>
                  <a:pt x="0" y="0"/>
                </a:moveTo>
                <a:cubicBezTo>
                  <a:pt x="154768" y="949"/>
                  <a:pt x="444724" y="5515"/>
                  <a:pt x="622688" y="0"/>
                </a:cubicBezTo>
                <a:cubicBezTo>
                  <a:pt x="800652" y="-5515"/>
                  <a:pt x="1015502" y="22846"/>
                  <a:pt x="1245377" y="0"/>
                </a:cubicBezTo>
                <a:cubicBezTo>
                  <a:pt x="1475252" y="-22846"/>
                  <a:pt x="1592477" y="-20397"/>
                  <a:pt x="1907811" y="0"/>
                </a:cubicBezTo>
                <a:cubicBezTo>
                  <a:pt x="2223145" y="20397"/>
                  <a:pt x="2240611" y="14919"/>
                  <a:pt x="2530499" y="0"/>
                </a:cubicBezTo>
                <a:cubicBezTo>
                  <a:pt x="2820387" y="-14919"/>
                  <a:pt x="2982368" y="-22626"/>
                  <a:pt x="3192933" y="0"/>
                </a:cubicBezTo>
                <a:cubicBezTo>
                  <a:pt x="3403498" y="22626"/>
                  <a:pt x="3715284" y="-880"/>
                  <a:pt x="3974606" y="0"/>
                </a:cubicBezTo>
                <a:cubicBezTo>
                  <a:pt x="3964626" y="133436"/>
                  <a:pt x="3994871" y="430137"/>
                  <a:pt x="3974606" y="649319"/>
                </a:cubicBezTo>
                <a:cubicBezTo>
                  <a:pt x="3954341" y="868501"/>
                  <a:pt x="3966084" y="1074671"/>
                  <a:pt x="3974606" y="1181760"/>
                </a:cubicBezTo>
                <a:cubicBezTo>
                  <a:pt x="3983128" y="1288849"/>
                  <a:pt x="3945594" y="1696075"/>
                  <a:pt x="3974606" y="1870038"/>
                </a:cubicBezTo>
                <a:cubicBezTo>
                  <a:pt x="4003618" y="2044001"/>
                  <a:pt x="3983730" y="2209153"/>
                  <a:pt x="3974606" y="2402480"/>
                </a:cubicBezTo>
                <a:cubicBezTo>
                  <a:pt x="3965482" y="2595807"/>
                  <a:pt x="3989106" y="2898207"/>
                  <a:pt x="3974606" y="3090758"/>
                </a:cubicBezTo>
                <a:cubicBezTo>
                  <a:pt x="3960106" y="3283309"/>
                  <a:pt x="3989835" y="3568479"/>
                  <a:pt x="3974606" y="3895913"/>
                </a:cubicBezTo>
                <a:cubicBezTo>
                  <a:pt x="3750172" y="3891743"/>
                  <a:pt x="3551844" y="3920761"/>
                  <a:pt x="3312172" y="3895913"/>
                </a:cubicBezTo>
                <a:cubicBezTo>
                  <a:pt x="3072500" y="3871065"/>
                  <a:pt x="2789050" y="3894221"/>
                  <a:pt x="2609991" y="3895913"/>
                </a:cubicBezTo>
                <a:cubicBezTo>
                  <a:pt x="2430932" y="3897605"/>
                  <a:pt x="2162375" y="3920219"/>
                  <a:pt x="1987303" y="3895913"/>
                </a:cubicBezTo>
                <a:cubicBezTo>
                  <a:pt x="1812231" y="3871607"/>
                  <a:pt x="1609710" y="3883583"/>
                  <a:pt x="1364615" y="3895913"/>
                </a:cubicBezTo>
                <a:cubicBezTo>
                  <a:pt x="1119520" y="3908243"/>
                  <a:pt x="1040248" y="3900003"/>
                  <a:pt x="781673" y="3895913"/>
                </a:cubicBezTo>
                <a:cubicBezTo>
                  <a:pt x="523098" y="3891823"/>
                  <a:pt x="193532" y="3930706"/>
                  <a:pt x="0" y="3895913"/>
                </a:cubicBezTo>
                <a:cubicBezTo>
                  <a:pt x="4033" y="3619373"/>
                  <a:pt x="7250" y="3528872"/>
                  <a:pt x="0" y="3324512"/>
                </a:cubicBezTo>
                <a:cubicBezTo>
                  <a:pt x="-7250" y="3120152"/>
                  <a:pt x="6831" y="2930123"/>
                  <a:pt x="0" y="2597275"/>
                </a:cubicBezTo>
                <a:cubicBezTo>
                  <a:pt x="-6831" y="2264427"/>
                  <a:pt x="-11070" y="2062259"/>
                  <a:pt x="0" y="1870038"/>
                </a:cubicBezTo>
                <a:cubicBezTo>
                  <a:pt x="11070" y="1677817"/>
                  <a:pt x="-10199" y="1504598"/>
                  <a:pt x="0" y="1220719"/>
                </a:cubicBezTo>
                <a:cubicBezTo>
                  <a:pt x="10199" y="936840"/>
                  <a:pt x="-14004" y="862526"/>
                  <a:pt x="0" y="571401"/>
                </a:cubicBezTo>
                <a:cubicBezTo>
                  <a:pt x="14004" y="280276"/>
                  <a:pt x="21534" y="231406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C55A11"/>
                </a:solidFill>
                <a:highlight>
                  <a:srgbClr val="C0C0C0"/>
                </a:highlight>
                <a:latin typeface="Times New Roman"/>
              </a:rPr>
              <a:t>HIPERAKTIVNOST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hr-HR" sz="24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v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ole se vrpoljiti, penjati i trčati uokolo kada to nije prikladno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p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ričljivi, ne mogu mirno sjediti kraće vrijeme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n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emirni, nervozni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141120" y="2131920"/>
            <a:ext cx="3813840" cy="3895560"/>
          </a:xfrm>
          <a:custGeom>
            <a:avLst/>
            <a:gdLst/>
            <a:ahLst/>
            <a:cxnLst/>
            <a:rect l="l" t="t" r="r" b="b"/>
            <a:pathLst>
              <a:path w="3814161" h="3895912">
                <a:moveTo>
                  <a:pt x="0" y="0"/>
                </a:moveTo>
                <a:cubicBezTo>
                  <a:pt x="211561" y="-13475"/>
                  <a:pt x="332440" y="-22127"/>
                  <a:pt x="597552" y="0"/>
                </a:cubicBezTo>
                <a:cubicBezTo>
                  <a:pt x="862664" y="22127"/>
                  <a:pt x="986615" y="4947"/>
                  <a:pt x="1309529" y="0"/>
                </a:cubicBezTo>
                <a:cubicBezTo>
                  <a:pt x="1632443" y="-4947"/>
                  <a:pt x="1688043" y="22660"/>
                  <a:pt x="1945222" y="0"/>
                </a:cubicBezTo>
                <a:cubicBezTo>
                  <a:pt x="2202401" y="-22660"/>
                  <a:pt x="2310347" y="23926"/>
                  <a:pt x="2580916" y="0"/>
                </a:cubicBezTo>
                <a:cubicBezTo>
                  <a:pt x="2851485" y="-23926"/>
                  <a:pt x="2925464" y="15945"/>
                  <a:pt x="3254751" y="0"/>
                </a:cubicBezTo>
                <a:cubicBezTo>
                  <a:pt x="3584039" y="-15945"/>
                  <a:pt x="3653328" y="-24311"/>
                  <a:pt x="3814161" y="0"/>
                </a:cubicBezTo>
                <a:cubicBezTo>
                  <a:pt x="3787544" y="161776"/>
                  <a:pt x="3830742" y="313304"/>
                  <a:pt x="3814161" y="610360"/>
                </a:cubicBezTo>
                <a:cubicBezTo>
                  <a:pt x="3797580" y="907416"/>
                  <a:pt x="3835660" y="1033574"/>
                  <a:pt x="3814161" y="1181760"/>
                </a:cubicBezTo>
                <a:cubicBezTo>
                  <a:pt x="3792662" y="1329946"/>
                  <a:pt x="3800213" y="1458144"/>
                  <a:pt x="3814161" y="1714201"/>
                </a:cubicBezTo>
                <a:cubicBezTo>
                  <a:pt x="3828109" y="1970258"/>
                  <a:pt x="3837648" y="2198754"/>
                  <a:pt x="3814161" y="2402479"/>
                </a:cubicBezTo>
                <a:cubicBezTo>
                  <a:pt x="3790674" y="2606204"/>
                  <a:pt x="3815805" y="2853499"/>
                  <a:pt x="3814161" y="3051798"/>
                </a:cubicBezTo>
                <a:cubicBezTo>
                  <a:pt x="3812517" y="3250097"/>
                  <a:pt x="3823001" y="3702880"/>
                  <a:pt x="3814161" y="3895912"/>
                </a:cubicBezTo>
                <a:cubicBezTo>
                  <a:pt x="3544701" y="3918910"/>
                  <a:pt x="3360989" y="3876108"/>
                  <a:pt x="3216609" y="3895912"/>
                </a:cubicBezTo>
                <a:cubicBezTo>
                  <a:pt x="3072229" y="3915716"/>
                  <a:pt x="2734768" y="3897956"/>
                  <a:pt x="2504632" y="3895912"/>
                </a:cubicBezTo>
                <a:cubicBezTo>
                  <a:pt x="2274496" y="3893868"/>
                  <a:pt x="2074924" y="3923808"/>
                  <a:pt x="1792656" y="3895912"/>
                </a:cubicBezTo>
                <a:cubicBezTo>
                  <a:pt x="1510388" y="3868016"/>
                  <a:pt x="1418862" y="3883567"/>
                  <a:pt x="1118821" y="3895912"/>
                </a:cubicBezTo>
                <a:cubicBezTo>
                  <a:pt x="818781" y="3908257"/>
                  <a:pt x="281885" y="3869481"/>
                  <a:pt x="0" y="3895912"/>
                </a:cubicBezTo>
                <a:cubicBezTo>
                  <a:pt x="10726" y="3557981"/>
                  <a:pt x="17168" y="3507421"/>
                  <a:pt x="0" y="3207634"/>
                </a:cubicBezTo>
                <a:cubicBezTo>
                  <a:pt x="-17168" y="2907847"/>
                  <a:pt x="10828" y="2810998"/>
                  <a:pt x="0" y="2519356"/>
                </a:cubicBezTo>
                <a:cubicBezTo>
                  <a:pt x="-10828" y="2227714"/>
                  <a:pt x="12656" y="2038470"/>
                  <a:pt x="0" y="1831079"/>
                </a:cubicBezTo>
                <a:cubicBezTo>
                  <a:pt x="-12656" y="1623688"/>
                  <a:pt x="9969" y="1268828"/>
                  <a:pt x="0" y="1103842"/>
                </a:cubicBezTo>
                <a:cubicBezTo>
                  <a:pt x="-9969" y="938856"/>
                  <a:pt x="-2330" y="713200"/>
                  <a:pt x="0" y="571400"/>
                </a:cubicBezTo>
                <a:cubicBezTo>
                  <a:pt x="2330" y="429600"/>
                  <a:pt x="14174" y="213199"/>
                  <a:pt x="0" y="0"/>
                </a:cubicBezTo>
                <a:close/>
                <a:moveTo>
                  <a:pt x="0" y="0"/>
                </a:moveTo>
                <a:cubicBezTo>
                  <a:pt x="260807" y="-21206"/>
                  <a:pt x="322381" y="16506"/>
                  <a:pt x="635694" y="0"/>
                </a:cubicBezTo>
                <a:cubicBezTo>
                  <a:pt x="949007" y="-16506"/>
                  <a:pt x="1029226" y="18070"/>
                  <a:pt x="1195104" y="0"/>
                </a:cubicBezTo>
                <a:cubicBezTo>
                  <a:pt x="1360982" y="-18070"/>
                  <a:pt x="1701639" y="-6477"/>
                  <a:pt x="1830797" y="0"/>
                </a:cubicBezTo>
                <a:cubicBezTo>
                  <a:pt x="1959955" y="6477"/>
                  <a:pt x="2281232" y="-28163"/>
                  <a:pt x="2428349" y="0"/>
                </a:cubicBezTo>
                <a:cubicBezTo>
                  <a:pt x="2575466" y="28163"/>
                  <a:pt x="2853112" y="24088"/>
                  <a:pt x="3025901" y="0"/>
                </a:cubicBezTo>
                <a:cubicBezTo>
                  <a:pt x="3198690" y="-24088"/>
                  <a:pt x="3625865" y="1741"/>
                  <a:pt x="3814161" y="0"/>
                </a:cubicBezTo>
                <a:cubicBezTo>
                  <a:pt x="3817019" y="305128"/>
                  <a:pt x="3835526" y="468962"/>
                  <a:pt x="3814161" y="688278"/>
                </a:cubicBezTo>
                <a:cubicBezTo>
                  <a:pt x="3792796" y="907594"/>
                  <a:pt x="3817478" y="1004019"/>
                  <a:pt x="3814161" y="1298637"/>
                </a:cubicBezTo>
                <a:cubicBezTo>
                  <a:pt x="3810844" y="1593255"/>
                  <a:pt x="3787577" y="1787116"/>
                  <a:pt x="3814161" y="2025874"/>
                </a:cubicBezTo>
                <a:cubicBezTo>
                  <a:pt x="3840745" y="2264632"/>
                  <a:pt x="3830120" y="2520138"/>
                  <a:pt x="3814161" y="2714152"/>
                </a:cubicBezTo>
                <a:cubicBezTo>
                  <a:pt x="3798202" y="2908166"/>
                  <a:pt x="3796334" y="3179910"/>
                  <a:pt x="3814161" y="3324512"/>
                </a:cubicBezTo>
                <a:cubicBezTo>
                  <a:pt x="3831988" y="3469114"/>
                  <a:pt x="3829457" y="3661144"/>
                  <a:pt x="3814161" y="3895912"/>
                </a:cubicBezTo>
                <a:cubicBezTo>
                  <a:pt x="3619923" y="3895522"/>
                  <a:pt x="3379862" y="3927983"/>
                  <a:pt x="3140326" y="3895912"/>
                </a:cubicBezTo>
                <a:cubicBezTo>
                  <a:pt x="2900790" y="3863841"/>
                  <a:pt x="2823813" y="3885283"/>
                  <a:pt x="2619057" y="3895912"/>
                </a:cubicBezTo>
                <a:cubicBezTo>
                  <a:pt x="2414301" y="3906541"/>
                  <a:pt x="2279805" y="3882621"/>
                  <a:pt x="1945222" y="3895912"/>
                </a:cubicBezTo>
                <a:cubicBezTo>
                  <a:pt x="1610639" y="3909203"/>
                  <a:pt x="1486819" y="3921849"/>
                  <a:pt x="1309529" y="3895912"/>
                </a:cubicBezTo>
                <a:cubicBezTo>
                  <a:pt x="1132239" y="3869975"/>
                  <a:pt x="825776" y="3864537"/>
                  <a:pt x="597552" y="3895912"/>
                </a:cubicBezTo>
                <a:cubicBezTo>
                  <a:pt x="369328" y="3927287"/>
                  <a:pt x="121986" y="3918668"/>
                  <a:pt x="0" y="3895912"/>
                </a:cubicBezTo>
                <a:cubicBezTo>
                  <a:pt x="20525" y="3656269"/>
                  <a:pt x="504" y="3439441"/>
                  <a:pt x="0" y="3324512"/>
                </a:cubicBezTo>
                <a:cubicBezTo>
                  <a:pt x="-504" y="3209583"/>
                  <a:pt x="-24891" y="2783917"/>
                  <a:pt x="0" y="2636234"/>
                </a:cubicBezTo>
                <a:cubicBezTo>
                  <a:pt x="24891" y="2488551"/>
                  <a:pt x="-5223" y="2296344"/>
                  <a:pt x="0" y="2103792"/>
                </a:cubicBezTo>
                <a:cubicBezTo>
                  <a:pt x="5223" y="1911240"/>
                  <a:pt x="9218" y="1776993"/>
                  <a:pt x="0" y="1493433"/>
                </a:cubicBezTo>
                <a:cubicBezTo>
                  <a:pt x="-9218" y="1209873"/>
                  <a:pt x="-25603" y="1146131"/>
                  <a:pt x="0" y="844114"/>
                </a:cubicBezTo>
                <a:cubicBezTo>
                  <a:pt x="25603" y="542097"/>
                  <a:pt x="-19087" y="290103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C55A11"/>
                </a:solidFill>
                <a:highlight>
                  <a:srgbClr val="C0C0C0"/>
                </a:highlight>
                <a:latin typeface="Times New Roman"/>
              </a:rPr>
              <a:t>POMANJKANJE PAŽNJE</a:t>
            </a:r>
            <a:endParaRPr lang="hr-HR" sz="24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2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n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ajčešći simptom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2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n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ezainteresirani, nemarni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2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o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dlutaju u svojim mislima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4089960" y="2131920"/>
            <a:ext cx="3813840" cy="3895560"/>
          </a:xfrm>
          <a:custGeom>
            <a:avLst/>
            <a:gdLst/>
            <a:ahLst/>
            <a:cxnLst/>
            <a:rect l="l" t="t" r="r" b="b"/>
            <a:pathLst>
              <a:path w="3814161" h="3895913">
                <a:moveTo>
                  <a:pt x="0" y="0"/>
                </a:moveTo>
                <a:cubicBezTo>
                  <a:pt x="223091" y="-22571"/>
                  <a:pt x="406421" y="28875"/>
                  <a:pt x="635694" y="0"/>
                </a:cubicBezTo>
                <a:cubicBezTo>
                  <a:pt x="864967" y="-28875"/>
                  <a:pt x="1109436" y="13016"/>
                  <a:pt x="1233245" y="0"/>
                </a:cubicBezTo>
                <a:cubicBezTo>
                  <a:pt x="1357054" y="-13016"/>
                  <a:pt x="1698585" y="-20977"/>
                  <a:pt x="1830797" y="0"/>
                </a:cubicBezTo>
                <a:cubicBezTo>
                  <a:pt x="1963009" y="20977"/>
                  <a:pt x="2195984" y="-2597"/>
                  <a:pt x="2390208" y="0"/>
                </a:cubicBezTo>
                <a:cubicBezTo>
                  <a:pt x="2584432" y="2597"/>
                  <a:pt x="2898458" y="5488"/>
                  <a:pt x="3102184" y="0"/>
                </a:cubicBezTo>
                <a:cubicBezTo>
                  <a:pt x="3305910" y="-5488"/>
                  <a:pt x="3581199" y="26359"/>
                  <a:pt x="3814161" y="0"/>
                </a:cubicBezTo>
                <a:cubicBezTo>
                  <a:pt x="3795062" y="240932"/>
                  <a:pt x="3800808" y="317284"/>
                  <a:pt x="3814161" y="532441"/>
                </a:cubicBezTo>
                <a:cubicBezTo>
                  <a:pt x="3827514" y="747598"/>
                  <a:pt x="3822960" y="911379"/>
                  <a:pt x="3814161" y="1181760"/>
                </a:cubicBezTo>
                <a:cubicBezTo>
                  <a:pt x="3805362" y="1452141"/>
                  <a:pt x="3801591" y="1592088"/>
                  <a:pt x="3814161" y="1870038"/>
                </a:cubicBezTo>
                <a:cubicBezTo>
                  <a:pt x="3826731" y="2147988"/>
                  <a:pt x="3788549" y="2417313"/>
                  <a:pt x="3814161" y="2597275"/>
                </a:cubicBezTo>
                <a:cubicBezTo>
                  <a:pt x="3839773" y="2777237"/>
                  <a:pt x="3813267" y="3059076"/>
                  <a:pt x="3814161" y="3207635"/>
                </a:cubicBezTo>
                <a:cubicBezTo>
                  <a:pt x="3815055" y="3356194"/>
                  <a:pt x="3845057" y="3697174"/>
                  <a:pt x="3814161" y="3895913"/>
                </a:cubicBezTo>
                <a:cubicBezTo>
                  <a:pt x="3581197" y="3875699"/>
                  <a:pt x="3418579" y="3875136"/>
                  <a:pt x="3140326" y="3895913"/>
                </a:cubicBezTo>
                <a:cubicBezTo>
                  <a:pt x="2862074" y="3916690"/>
                  <a:pt x="2746376" y="3896886"/>
                  <a:pt x="2466491" y="3895913"/>
                </a:cubicBezTo>
                <a:cubicBezTo>
                  <a:pt x="2186607" y="3894940"/>
                  <a:pt x="1990528" y="3927330"/>
                  <a:pt x="1754514" y="3895913"/>
                </a:cubicBezTo>
                <a:cubicBezTo>
                  <a:pt x="1518500" y="3864496"/>
                  <a:pt x="1373163" y="3877424"/>
                  <a:pt x="1233245" y="3895913"/>
                </a:cubicBezTo>
                <a:cubicBezTo>
                  <a:pt x="1093327" y="3914402"/>
                  <a:pt x="489342" y="3869920"/>
                  <a:pt x="0" y="3895913"/>
                </a:cubicBezTo>
                <a:cubicBezTo>
                  <a:pt x="26013" y="3662623"/>
                  <a:pt x="-10615" y="3516860"/>
                  <a:pt x="0" y="3285553"/>
                </a:cubicBezTo>
                <a:cubicBezTo>
                  <a:pt x="10615" y="3054246"/>
                  <a:pt x="17205" y="2895468"/>
                  <a:pt x="0" y="2753112"/>
                </a:cubicBezTo>
                <a:cubicBezTo>
                  <a:pt x="-17205" y="2610756"/>
                  <a:pt x="-1699" y="2323385"/>
                  <a:pt x="0" y="2142752"/>
                </a:cubicBezTo>
                <a:cubicBezTo>
                  <a:pt x="1699" y="1962119"/>
                  <a:pt x="-24247" y="1641093"/>
                  <a:pt x="0" y="1415515"/>
                </a:cubicBezTo>
                <a:cubicBezTo>
                  <a:pt x="24247" y="1189937"/>
                  <a:pt x="-14843" y="1015756"/>
                  <a:pt x="0" y="805155"/>
                </a:cubicBezTo>
                <a:cubicBezTo>
                  <a:pt x="14843" y="594554"/>
                  <a:pt x="-3862" y="327558"/>
                  <a:pt x="0" y="0"/>
                </a:cubicBezTo>
                <a:close/>
                <a:moveTo>
                  <a:pt x="0" y="0"/>
                </a:moveTo>
                <a:cubicBezTo>
                  <a:pt x="282466" y="-25014"/>
                  <a:pt x="441698" y="526"/>
                  <a:pt x="597552" y="0"/>
                </a:cubicBezTo>
                <a:cubicBezTo>
                  <a:pt x="753406" y="-526"/>
                  <a:pt x="935639" y="-20329"/>
                  <a:pt x="1195104" y="0"/>
                </a:cubicBezTo>
                <a:cubicBezTo>
                  <a:pt x="1454569" y="20329"/>
                  <a:pt x="1579140" y="2585"/>
                  <a:pt x="1830797" y="0"/>
                </a:cubicBezTo>
                <a:cubicBezTo>
                  <a:pt x="2082454" y="-2585"/>
                  <a:pt x="2277637" y="14892"/>
                  <a:pt x="2428349" y="0"/>
                </a:cubicBezTo>
                <a:cubicBezTo>
                  <a:pt x="2579061" y="-14892"/>
                  <a:pt x="2920400" y="30047"/>
                  <a:pt x="3064043" y="0"/>
                </a:cubicBezTo>
                <a:cubicBezTo>
                  <a:pt x="3207686" y="-30047"/>
                  <a:pt x="3629203" y="-24017"/>
                  <a:pt x="3814161" y="0"/>
                </a:cubicBezTo>
                <a:cubicBezTo>
                  <a:pt x="3804181" y="133436"/>
                  <a:pt x="3834426" y="430137"/>
                  <a:pt x="3814161" y="649319"/>
                </a:cubicBezTo>
                <a:cubicBezTo>
                  <a:pt x="3793896" y="868501"/>
                  <a:pt x="3805639" y="1074671"/>
                  <a:pt x="3814161" y="1181760"/>
                </a:cubicBezTo>
                <a:cubicBezTo>
                  <a:pt x="3822683" y="1288849"/>
                  <a:pt x="3785149" y="1696075"/>
                  <a:pt x="3814161" y="1870038"/>
                </a:cubicBezTo>
                <a:cubicBezTo>
                  <a:pt x="3843173" y="2044001"/>
                  <a:pt x="3823285" y="2209153"/>
                  <a:pt x="3814161" y="2402480"/>
                </a:cubicBezTo>
                <a:cubicBezTo>
                  <a:pt x="3805037" y="2595807"/>
                  <a:pt x="3828661" y="2898207"/>
                  <a:pt x="3814161" y="3090758"/>
                </a:cubicBezTo>
                <a:cubicBezTo>
                  <a:pt x="3799661" y="3283309"/>
                  <a:pt x="3829390" y="3568479"/>
                  <a:pt x="3814161" y="3895913"/>
                </a:cubicBezTo>
                <a:cubicBezTo>
                  <a:pt x="3686246" y="3912824"/>
                  <a:pt x="3393614" y="3906322"/>
                  <a:pt x="3178468" y="3895913"/>
                </a:cubicBezTo>
                <a:cubicBezTo>
                  <a:pt x="2963322" y="3885504"/>
                  <a:pt x="2737209" y="3896992"/>
                  <a:pt x="2504632" y="3895913"/>
                </a:cubicBezTo>
                <a:cubicBezTo>
                  <a:pt x="2272055" y="3894834"/>
                  <a:pt x="2177301" y="3916605"/>
                  <a:pt x="1907081" y="3895913"/>
                </a:cubicBezTo>
                <a:cubicBezTo>
                  <a:pt x="1636861" y="3875221"/>
                  <a:pt x="1548259" y="3882174"/>
                  <a:pt x="1309529" y="3895913"/>
                </a:cubicBezTo>
                <a:cubicBezTo>
                  <a:pt x="1070799" y="3909652"/>
                  <a:pt x="960243" y="3899343"/>
                  <a:pt x="750118" y="3895913"/>
                </a:cubicBezTo>
                <a:cubicBezTo>
                  <a:pt x="539993" y="3892483"/>
                  <a:pt x="366906" y="3862629"/>
                  <a:pt x="0" y="3895913"/>
                </a:cubicBezTo>
                <a:cubicBezTo>
                  <a:pt x="4033" y="3619373"/>
                  <a:pt x="7250" y="3528872"/>
                  <a:pt x="0" y="3324512"/>
                </a:cubicBezTo>
                <a:cubicBezTo>
                  <a:pt x="-7250" y="3120152"/>
                  <a:pt x="6831" y="2930123"/>
                  <a:pt x="0" y="2597275"/>
                </a:cubicBezTo>
                <a:cubicBezTo>
                  <a:pt x="-6831" y="2264427"/>
                  <a:pt x="-11070" y="2062259"/>
                  <a:pt x="0" y="1870038"/>
                </a:cubicBezTo>
                <a:cubicBezTo>
                  <a:pt x="11070" y="1677817"/>
                  <a:pt x="-10199" y="1504598"/>
                  <a:pt x="0" y="1220719"/>
                </a:cubicBezTo>
                <a:cubicBezTo>
                  <a:pt x="10199" y="936840"/>
                  <a:pt x="-14004" y="862526"/>
                  <a:pt x="0" y="571401"/>
                </a:cubicBezTo>
                <a:cubicBezTo>
                  <a:pt x="14004" y="280276"/>
                  <a:pt x="21534" y="231406"/>
                  <a:pt x="0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C55A11"/>
                </a:solidFill>
                <a:highlight>
                  <a:srgbClr val="C0C0C0"/>
                </a:highlight>
                <a:latin typeface="Times New Roman"/>
              </a:rPr>
              <a:t>IMPULZIVNOST</a:t>
            </a:r>
            <a:r>
              <a:rPr lang="hr-HR" sz="26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hr-HR" sz="26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b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rzopletost, nepromišljenost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p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roblem s međuljudskim odnosima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n</a:t>
            </a:r>
            <a:r>
              <a:rPr lang="hr-HR" sz="2200" b="0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imes New Roman"/>
              </a:rPr>
              <a:t>emogućnost duljeg zadržavanja posla ili pametne potrošnje novca </a:t>
            </a:r>
            <a:endParaRPr lang="hr-HR" sz="2200" b="0" strike="noStrike" spc="-1" dirty="0">
              <a:highlight>
                <a:srgbClr val="C0C0C0"/>
              </a:highlight>
              <a:latin typeface="Arial"/>
            </a:endParaRPr>
          </a:p>
        </p:txBody>
      </p:sp>
      <p:sp>
        <p:nvSpPr>
          <p:cNvPr id="328" name="CustomShape 5"/>
          <p:cNvSpPr/>
          <p:nvPr/>
        </p:nvSpPr>
        <p:spPr>
          <a:xfrm>
            <a:off x="4345200" y="479520"/>
            <a:ext cx="3501360" cy="957600"/>
          </a:xfrm>
          <a:custGeom>
            <a:avLst/>
            <a:gdLst/>
            <a:ahLst/>
            <a:cxnLst/>
            <a:rect l="l" t="t" r="r" b="b"/>
            <a:pathLst>
              <a:path w="3501778" h="958105">
                <a:moveTo>
                  <a:pt x="0" y="0"/>
                </a:moveTo>
                <a:cubicBezTo>
                  <a:pt x="118303" y="-48192"/>
                  <a:pt x="289625" y="32689"/>
                  <a:pt x="513594" y="0"/>
                </a:cubicBezTo>
                <a:cubicBezTo>
                  <a:pt x="737563" y="-32689"/>
                  <a:pt x="859745" y="43374"/>
                  <a:pt x="1097224" y="0"/>
                </a:cubicBezTo>
                <a:cubicBezTo>
                  <a:pt x="1334703" y="-43374"/>
                  <a:pt x="1426887" y="10433"/>
                  <a:pt x="1680853" y="0"/>
                </a:cubicBezTo>
                <a:cubicBezTo>
                  <a:pt x="1934819" y="-10433"/>
                  <a:pt x="2056621" y="68112"/>
                  <a:pt x="2334519" y="0"/>
                </a:cubicBezTo>
                <a:cubicBezTo>
                  <a:pt x="2612417" y="-68112"/>
                  <a:pt x="2760048" y="42143"/>
                  <a:pt x="2953166" y="0"/>
                </a:cubicBezTo>
                <a:cubicBezTo>
                  <a:pt x="3146284" y="-42143"/>
                  <a:pt x="3308441" y="1730"/>
                  <a:pt x="3501778" y="0"/>
                </a:cubicBezTo>
                <a:cubicBezTo>
                  <a:pt x="3506375" y="217018"/>
                  <a:pt x="3491765" y="297847"/>
                  <a:pt x="3501778" y="488634"/>
                </a:cubicBezTo>
                <a:cubicBezTo>
                  <a:pt x="3511791" y="679421"/>
                  <a:pt x="3455003" y="772164"/>
                  <a:pt x="3501778" y="958105"/>
                </a:cubicBezTo>
                <a:cubicBezTo>
                  <a:pt x="3225771" y="1007324"/>
                  <a:pt x="3127696" y="939313"/>
                  <a:pt x="2883131" y="958105"/>
                </a:cubicBezTo>
                <a:cubicBezTo>
                  <a:pt x="2638566" y="976897"/>
                  <a:pt x="2529987" y="930382"/>
                  <a:pt x="2229465" y="958105"/>
                </a:cubicBezTo>
                <a:cubicBezTo>
                  <a:pt x="1928943" y="985828"/>
                  <a:pt x="1745703" y="953371"/>
                  <a:pt x="1575800" y="958105"/>
                </a:cubicBezTo>
                <a:cubicBezTo>
                  <a:pt x="1405897" y="962839"/>
                  <a:pt x="1212144" y="905265"/>
                  <a:pt x="1097224" y="958105"/>
                </a:cubicBezTo>
                <a:cubicBezTo>
                  <a:pt x="982304" y="1010945"/>
                  <a:pt x="393821" y="890885"/>
                  <a:pt x="0" y="958105"/>
                </a:cubicBezTo>
                <a:cubicBezTo>
                  <a:pt x="-2039" y="839986"/>
                  <a:pt x="10748" y="725585"/>
                  <a:pt x="0" y="498215"/>
                </a:cubicBezTo>
                <a:cubicBezTo>
                  <a:pt x="-10748" y="270845"/>
                  <a:pt x="48252" y="203236"/>
                  <a:pt x="0" y="0"/>
                </a:cubicBezTo>
                <a:close/>
                <a:moveTo>
                  <a:pt x="0" y="0"/>
                </a:moveTo>
                <a:cubicBezTo>
                  <a:pt x="152710" y="-44498"/>
                  <a:pt x="358076" y="44400"/>
                  <a:pt x="548612" y="0"/>
                </a:cubicBezTo>
                <a:cubicBezTo>
                  <a:pt x="739148" y="-44400"/>
                  <a:pt x="897330" y="53672"/>
                  <a:pt x="1097224" y="0"/>
                </a:cubicBezTo>
                <a:cubicBezTo>
                  <a:pt x="1297118" y="-53672"/>
                  <a:pt x="1425304" y="54260"/>
                  <a:pt x="1645836" y="0"/>
                </a:cubicBezTo>
                <a:cubicBezTo>
                  <a:pt x="1866368" y="-54260"/>
                  <a:pt x="2016072" y="56104"/>
                  <a:pt x="2124412" y="0"/>
                </a:cubicBezTo>
                <a:cubicBezTo>
                  <a:pt x="2232752" y="-56104"/>
                  <a:pt x="2466043" y="42702"/>
                  <a:pt x="2673024" y="0"/>
                </a:cubicBezTo>
                <a:cubicBezTo>
                  <a:pt x="2880005" y="-42702"/>
                  <a:pt x="3243711" y="84639"/>
                  <a:pt x="3501778" y="0"/>
                </a:cubicBezTo>
                <a:cubicBezTo>
                  <a:pt x="3540530" y="114269"/>
                  <a:pt x="3498678" y="335862"/>
                  <a:pt x="3501778" y="469471"/>
                </a:cubicBezTo>
                <a:cubicBezTo>
                  <a:pt x="3504878" y="603080"/>
                  <a:pt x="3466312" y="777614"/>
                  <a:pt x="3501778" y="958105"/>
                </a:cubicBezTo>
                <a:cubicBezTo>
                  <a:pt x="3225881" y="972713"/>
                  <a:pt x="3171173" y="914754"/>
                  <a:pt x="2883131" y="958105"/>
                </a:cubicBezTo>
                <a:cubicBezTo>
                  <a:pt x="2595089" y="1001456"/>
                  <a:pt x="2430617" y="927831"/>
                  <a:pt x="2264483" y="958105"/>
                </a:cubicBezTo>
                <a:cubicBezTo>
                  <a:pt x="2098349" y="988379"/>
                  <a:pt x="1894652" y="898895"/>
                  <a:pt x="1680853" y="958105"/>
                </a:cubicBezTo>
                <a:cubicBezTo>
                  <a:pt x="1467054" y="1017315"/>
                  <a:pt x="1356934" y="919265"/>
                  <a:pt x="1097224" y="958105"/>
                </a:cubicBezTo>
                <a:cubicBezTo>
                  <a:pt x="837514" y="996945"/>
                  <a:pt x="824154" y="945440"/>
                  <a:pt x="618647" y="958105"/>
                </a:cubicBezTo>
                <a:cubicBezTo>
                  <a:pt x="413140" y="970770"/>
                  <a:pt x="214555" y="910969"/>
                  <a:pt x="0" y="958105"/>
                </a:cubicBezTo>
                <a:cubicBezTo>
                  <a:pt x="-26143" y="855385"/>
                  <a:pt x="49323" y="602086"/>
                  <a:pt x="0" y="498215"/>
                </a:cubicBezTo>
                <a:cubicBezTo>
                  <a:pt x="-49323" y="394344"/>
                  <a:pt x="6568" y="1853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C55A11"/>
                </a:solidFill>
                <a:latin typeface="Times New Roman"/>
              </a:rPr>
              <a:t>SIMPTOMI</a:t>
            </a:r>
            <a:endParaRPr lang="hr-HR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" name="Table 1"/>
          <p:cNvGraphicFramePr/>
          <p:nvPr/>
        </p:nvGraphicFramePr>
        <p:xfrm>
          <a:off x="218880" y="157680"/>
          <a:ext cx="11754000" cy="6542640"/>
        </p:xfrm>
        <a:graphic>
          <a:graphicData uri="http://schemas.openxmlformats.org/drawingml/2006/table">
            <a:tbl>
              <a:tblPr/>
              <a:tblGrid>
                <a:gridCol w="235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2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Fizičar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Izumitelj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Kompjutorski programer i poduzetnik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Renesansa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Glumac i hip hop pjevač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Teorija relativnosti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Žarulja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Prvi najbogatiji Amerikanac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Slikar, arhitekt, izumitelj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„Boom! Shake The Room” 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Jedan od najvećih umova svijeta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Prva električna centrala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Osnivač Microsofta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Skicirao prvi padobran, helikopter i tenk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Rubikovu kocku može složiti za manje od 55 sekundi!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Nobelova nagrada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Fonograf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Internet Explorer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„Posljednja večera”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„Ja sam legenda”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Albert Einstein</a:t>
                      </a:r>
                      <a:endParaRPr lang="hr-HR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Thomas Edison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Bill Gates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Leonardo da Vinci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20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Will Smith</a:t>
                      </a:r>
                      <a:endParaRPr lang="hr-HR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1400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4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POZNATE OSOBE S ADHD-OM</a:t>
                      </a:r>
                      <a:endParaRPr lang="hr-HR" sz="4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0" name="Slika 11" descr="Slika na kojoj se prikazuje osoba, muškarac&#10;&#10;Opis je automatski generiran"/>
          <p:cNvPicPr/>
          <p:nvPr/>
        </p:nvPicPr>
        <p:blipFill>
          <a:blip r:embed="rId3"/>
          <a:stretch/>
        </p:blipFill>
        <p:spPr>
          <a:xfrm>
            <a:off x="971280" y="4602240"/>
            <a:ext cx="790920" cy="1054440"/>
          </a:xfrm>
          <a:prstGeom prst="rect">
            <a:avLst/>
          </a:prstGeom>
          <a:ln w="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331" name="Slika 13" descr="Slika na kojoj se prikazuje osoba, muškarac, na otvorenom, kravata&#10;&#10;Opis je automatski generiran"/>
          <p:cNvPicPr/>
          <p:nvPr/>
        </p:nvPicPr>
        <p:blipFill>
          <a:blip r:embed="rId4"/>
          <a:stretch/>
        </p:blipFill>
        <p:spPr>
          <a:xfrm>
            <a:off x="3210480" y="4598640"/>
            <a:ext cx="1070280" cy="1058040"/>
          </a:xfrm>
          <a:prstGeom prst="rect">
            <a:avLst/>
          </a:prstGeom>
          <a:ln w="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332" name="Slika 15" descr="Slika na kojoj se prikazuje osoba, muškarac, starije&#10;&#10;Opis je automatski generiran"/>
          <p:cNvPicPr/>
          <p:nvPr/>
        </p:nvPicPr>
        <p:blipFill>
          <a:blip r:embed="rId5"/>
          <a:stretch/>
        </p:blipFill>
        <p:spPr>
          <a:xfrm>
            <a:off x="5560560" y="4592520"/>
            <a:ext cx="1070280" cy="1070280"/>
          </a:xfrm>
          <a:prstGeom prst="rect">
            <a:avLst/>
          </a:prstGeom>
          <a:ln w="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333" name="Slika 22" descr="Slika na kojoj se prikazuje osoba, muškarac, odijelo&#10;&#10;Opis je automatski generiran"/>
          <p:cNvPicPr/>
          <p:nvPr/>
        </p:nvPicPr>
        <p:blipFill>
          <a:blip r:embed="rId6"/>
          <a:stretch/>
        </p:blipFill>
        <p:spPr>
          <a:xfrm>
            <a:off x="10261440" y="4586400"/>
            <a:ext cx="1070280" cy="1070280"/>
          </a:xfrm>
          <a:prstGeom prst="rect">
            <a:avLst/>
          </a:prstGeom>
          <a:ln w="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334" name="Slika 24" descr="Slika na kojoj se prikazuje tekst, osoba, staro, kopča za kosu&#10;&#10;Opis je automatski generiran"/>
          <p:cNvPicPr/>
          <p:nvPr/>
        </p:nvPicPr>
        <p:blipFill>
          <a:blip r:embed="rId7"/>
          <a:stretch/>
        </p:blipFill>
        <p:spPr>
          <a:xfrm>
            <a:off x="7974000" y="4598640"/>
            <a:ext cx="892440" cy="1070280"/>
          </a:xfrm>
          <a:prstGeom prst="rect">
            <a:avLst/>
          </a:prstGeom>
          <a:ln w="0">
            <a:noFill/>
          </a:ln>
          <a:scene3d>
            <a:camera prst="orthographicFront"/>
            <a:lightRig rig="threePt" dir="t"/>
          </a:scene3d>
          <a:sp3d/>
        </p:spPr>
      </p:pic>
      <p:sp>
        <p:nvSpPr>
          <p:cNvPr id="335" name="CustomShape 2"/>
          <p:cNvSpPr/>
          <p:nvPr/>
        </p:nvSpPr>
        <p:spPr>
          <a:xfrm>
            <a:off x="227880" y="139320"/>
            <a:ext cx="2328480" cy="10429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 dirty="0">
                <a:solidFill>
                  <a:srgbClr val="FFFFFF"/>
                </a:solidFill>
                <a:latin typeface="Times New Roman"/>
              </a:rPr>
              <a:t>A1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218880" y="1200960"/>
            <a:ext cx="2328480" cy="84924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A2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218880" y="2050920"/>
            <a:ext cx="2328480" cy="1377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A3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38" name="CustomShape 5"/>
          <p:cNvSpPr/>
          <p:nvPr/>
        </p:nvSpPr>
        <p:spPr>
          <a:xfrm>
            <a:off x="218880" y="3429000"/>
            <a:ext cx="2328480" cy="76968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A4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39" name="CustomShape 6"/>
          <p:cNvSpPr/>
          <p:nvPr/>
        </p:nvSpPr>
        <p:spPr>
          <a:xfrm>
            <a:off x="238680" y="4217040"/>
            <a:ext cx="2328480" cy="1458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A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0" name="CustomShape 7"/>
          <p:cNvSpPr/>
          <p:nvPr/>
        </p:nvSpPr>
        <p:spPr>
          <a:xfrm>
            <a:off x="2581200" y="4197960"/>
            <a:ext cx="2328480" cy="1458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B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1" name="CustomShape 8"/>
          <p:cNvSpPr/>
          <p:nvPr/>
        </p:nvSpPr>
        <p:spPr>
          <a:xfrm>
            <a:off x="2581200" y="166680"/>
            <a:ext cx="2328480" cy="10339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B1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2" name="CustomShape 9"/>
          <p:cNvSpPr/>
          <p:nvPr/>
        </p:nvSpPr>
        <p:spPr>
          <a:xfrm>
            <a:off x="2581200" y="1200960"/>
            <a:ext cx="2328480" cy="84924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B2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3" name="CustomShape 10"/>
          <p:cNvSpPr/>
          <p:nvPr/>
        </p:nvSpPr>
        <p:spPr>
          <a:xfrm>
            <a:off x="2581200" y="2050920"/>
            <a:ext cx="2328480" cy="1377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B3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4" name="CustomShape 11"/>
          <p:cNvSpPr/>
          <p:nvPr/>
        </p:nvSpPr>
        <p:spPr>
          <a:xfrm>
            <a:off x="2581200" y="3429000"/>
            <a:ext cx="2328480" cy="76860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B4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5" name="CustomShape 12"/>
          <p:cNvSpPr/>
          <p:nvPr/>
        </p:nvSpPr>
        <p:spPr>
          <a:xfrm>
            <a:off x="4952160" y="4197960"/>
            <a:ext cx="2328480" cy="1458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C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6" name="CustomShape 13"/>
          <p:cNvSpPr/>
          <p:nvPr/>
        </p:nvSpPr>
        <p:spPr>
          <a:xfrm>
            <a:off x="4931640" y="157680"/>
            <a:ext cx="2328480" cy="10429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C1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4931640" y="1200960"/>
            <a:ext cx="2328480" cy="84924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C2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8" name="CustomShape 15"/>
          <p:cNvSpPr/>
          <p:nvPr/>
        </p:nvSpPr>
        <p:spPr>
          <a:xfrm>
            <a:off x="4931640" y="2048040"/>
            <a:ext cx="2328480" cy="1377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C3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49" name="CustomShape 16"/>
          <p:cNvSpPr/>
          <p:nvPr/>
        </p:nvSpPr>
        <p:spPr>
          <a:xfrm>
            <a:off x="4931640" y="3426120"/>
            <a:ext cx="2328480" cy="76500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C4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0" name="CustomShape 17"/>
          <p:cNvSpPr/>
          <p:nvPr/>
        </p:nvSpPr>
        <p:spPr>
          <a:xfrm rot="16200000">
            <a:off x="11234520" y="5882760"/>
            <a:ext cx="16776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1200" b="0" strike="noStrike" spc="-1">
                <a:solidFill>
                  <a:srgbClr val="000000"/>
                </a:solidFill>
                <a:latin typeface="Times New Roman"/>
              </a:rPr>
              <a:t>Izradio: Dario Sonički</a:t>
            </a:r>
            <a:endParaRPr lang="hr-HR" sz="1200" b="0" strike="noStrike" spc="-1">
              <a:latin typeface="Arial"/>
            </a:endParaRPr>
          </a:p>
        </p:txBody>
      </p:sp>
      <p:sp>
        <p:nvSpPr>
          <p:cNvPr id="351" name="CustomShape 18"/>
          <p:cNvSpPr/>
          <p:nvPr/>
        </p:nvSpPr>
        <p:spPr>
          <a:xfrm>
            <a:off x="7287840" y="169920"/>
            <a:ext cx="2328480" cy="10429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D1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2" name="CustomShape 19"/>
          <p:cNvSpPr/>
          <p:nvPr/>
        </p:nvSpPr>
        <p:spPr>
          <a:xfrm>
            <a:off x="7287840" y="1213200"/>
            <a:ext cx="2328480" cy="84924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D2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3" name="CustomShape 20"/>
          <p:cNvSpPr/>
          <p:nvPr/>
        </p:nvSpPr>
        <p:spPr>
          <a:xfrm>
            <a:off x="7287840" y="2063160"/>
            <a:ext cx="2328480" cy="1377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D3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4" name="CustomShape 21"/>
          <p:cNvSpPr/>
          <p:nvPr/>
        </p:nvSpPr>
        <p:spPr>
          <a:xfrm>
            <a:off x="7287840" y="3441240"/>
            <a:ext cx="2328480" cy="76968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D4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5" name="CustomShape 22"/>
          <p:cNvSpPr/>
          <p:nvPr/>
        </p:nvSpPr>
        <p:spPr>
          <a:xfrm>
            <a:off x="7287840" y="4210200"/>
            <a:ext cx="2328480" cy="147240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D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6" name="CustomShape 23"/>
          <p:cNvSpPr/>
          <p:nvPr/>
        </p:nvSpPr>
        <p:spPr>
          <a:xfrm>
            <a:off x="9630360" y="169920"/>
            <a:ext cx="2328480" cy="10429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E1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7" name="CustomShape 24"/>
          <p:cNvSpPr/>
          <p:nvPr/>
        </p:nvSpPr>
        <p:spPr>
          <a:xfrm>
            <a:off x="9630360" y="1213200"/>
            <a:ext cx="2328480" cy="84924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E2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8" name="CustomShape 25"/>
          <p:cNvSpPr/>
          <p:nvPr/>
        </p:nvSpPr>
        <p:spPr>
          <a:xfrm>
            <a:off x="9638280" y="2057040"/>
            <a:ext cx="2328480" cy="1377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E3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59" name="CustomShape 26"/>
          <p:cNvSpPr/>
          <p:nvPr/>
        </p:nvSpPr>
        <p:spPr>
          <a:xfrm>
            <a:off x="9630360" y="3441240"/>
            <a:ext cx="2328480" cy="76968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E4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60" name="CustomShape 27"/>
          <p:cNvSpPr/>
          <p:nvPr/>
        </p:nvSpPr>
        <p:spPr>
          <a:xfrm>
            <a:off x="9630360" y="4210200"/>
            <a:ext cx="2328480" cy="1458720"/>
          </a:xfrm>
          <a:prstGeom prst="rect">
            <a:avLst/>
          </a:prstGeom>
          <a:gradFill rotWithShape="0">
            <a:gsLst>
              <a:gs pos="0">
                <a:srgbClr val="71A6DA"/>
              </a:gs>
              <a:gs pos="100000">
                <a:srgbClr val="549ADA"/>
              </a:gs>
            </a:gsLst>
            <a:lin ang="5400000"/>
          </a:gradFill>
          <a:ln w="0">
            <a:noFill/>
          </a:ln>
          <a:effectLst>
            <a:outerShdw blurRad="57150" dist="1908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E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361" name="CustomShape 28"/>
          <p:cNvSpPr/>
          <p:nvPr/>
        </p:nvSpPr>
        <p:spPr>
          <a:xfrm>
            <a:off x="218880" y="5663160"/>
            <a:ext cx="11739960" cy="1036800"/>
          </a:xfrm>
          <a:prstGeom prst="rect">
            <a:avLst/>
          </a:prstGeom>
          <a:solidFill>
            <a:srgbClr val="516481"/>
          </a:solidFill>
          <a:ln/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hr-HR" sz="4000" b="0" strike="noStrike" spc="-1">
                <a:solidFill>
                  <a:srgbClr val="FFFFFF"/>
                </a:solidFill>
                <a:latin typeface="Times New Roman"/>
              </a:rPr>
              <a:t>RJEŠENJE</a:t>
            </a:r>
            <a:endParaRPr lang="hr-HR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335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8" restart="whenNotActive" fill="hold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336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4" restart="whenNotActive" fill="hold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childTnLst>
                  <p:par>
                    <p:cTn id="15" fill="hold">
                      <p:stCondLst>
                        <p:cond evt="onClick" delay="0">
                          <p:tgtEl>
                            <p:spTgt spid="337"/>
                          </p:tgtEl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20" restart="whenNotActive" fill="hold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childTnLst>
                  <p:par>
                    <p:cTn id="21" fill="hold">
                      <p:stCondLst>
                        <p:cond evt="onClick" delay="0">
                          <p:tgtEl>
                            <p:spTgt spid="338"/>
                          </p:tgtEl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4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26" restart="whenNotActive" fill="hold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childTnLst>
                  <p:par>
                    <p:cTn id="27" fill="hold">
                      <p:stCondLst>
                        <p:cond evt="onClick" delay="0">
                          <p:tgtEl>
                            <p:spTgt spid="339"/>
                          </p:tgtEl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32" restart="whenNotActive" fill="hold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childTnLst>
                  <p:par>
                    <p:cTn id="33" fill="hold">
                      <p:stCondLst>
                        <p:cond evt="onClick" delay="0">
                          <p:tgtEl>
                            <p:spTgt spid="341"/>
                          </p:tgtEl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38" restart="whenNotActive" fill="hold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childTnLst>
                  <p:par>
                    <p:cTn id="39" fill="hold">
                      <p:stCondLst>
                        <p:cond evt="onClick" delay="0">
                          <p:tgtEl>
                            <p:spTgt spid="342"/>
                          </p:tgtEl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44" restart="whenNotActive" fill="hold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childTnLst>
                  <p:par>
                    <p:cTn id="45" fill="hold">
                      <p:stCondLst>
                        <p:cond evt="onClick" delay="0">
                          <p:tgtEl>
                            <p:spTgt spid="343"/>
                          </p:tgtEl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50" restart="whenNotActive" fill="hold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childTnLst>
                  <p:par>
                    <p:cTn id="51" fill="hold">
                      <p:stCondLst>
                        <p:cond evt="onClick" delay="0">
                          <p:tgtEl>
                            <p:spTgt spid="344"/>
                          </p:tgtEl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56" restart="whenNotActive" fill="hold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childTnLst>
                  <p:par>
                    <p:cTn id="57" fill="hold">
                      <p:stCondLst>
                        <p:cond evt="onClick" delay="0">
                          <p:tgtEl>
                            <p:spTgt spid="340"/>
                          </p:tgtEl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62" restart="whenNotActive" fill="hold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childTnLst>
                  <p:par>
                    <p:cTn id="63" fill="hold">
                      <p:stCondLst>
                        <p:cond evt="onClick" delay="0">
                          <p:tgtEl>
                            <p:spTgt spid="346"/>
                          </p:tgtEl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68" restart="whenNotActive" fill="hold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childTnLst>
                  <p:par>
                    <p:cTn id="69" fill="hold">
                      <p:stCondLst>
                        <p:cond evt="onClick" delay="0">
                          <p:tgtEl>
                            <p:spTgt spid="347"/>
                          </p:tgtEl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4" restart="whenNotActive" fill="hold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childTnLst>
                  <p:par>
                    <p:cTn id="75" fill="hold">
                      <p:stCondLst>
                        <p:cond evt="onClick" delay="0">
                          <p:tgtEl>
                            <p:spTgt spid="348"/>
                          </p:tgtEl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80" restart="whenNotActive" fill="hold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childTnLst>
                  <p:par>
                    <p:cTn id="81" fill="hold">
                      <p:stCondLst>
                        <p:cond evt="onClick" delay="0">
                          <p:tgtEl>
                            <p:spTgt spid="349"/>
                          </p:tgtEl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86" restart="whenNotActive" fill="hold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childTnLst>
                  <p:par>
                    <p:cTn id="87" fill="hold">
                      <p:stCondLst>
                        <p:cond evt="onClick" delay="0">
                          <p:tgtEl>
                            <p:spTgt spid="345"/>
                          </p:tgtEl>
                        </p:cond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92" restart="whenNotActive" fill="hold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childTnLst>
                  <p:par>
                    <p:cTn id="93" fill="hold">
                      <p:stCondLst>
                        <p:cond evt="onClick" delay="0">
                          <p:tgtEl>
                            <p:spTgt spid="351"/>
                          </p:tgtEl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98" restart="whenNotActive" fill="hold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childTnLst>
                  <p:par>
                    <p:cTn id="99" fill="hold">
                      <p:stCondLst>
                        <p:cond evt="onClick" delay="0">
                          <p:tgtEl>
                            <p:spTgt spid="352"/>
                          </p:tgtEl>
                        </p:cond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04" restart="whenNotActive" fill="hold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childTnLst>
                  <p:par>
                    <p:cTn id="105" fill="hold">
                      <p:stCondLst>
                        <p:cond evt="onClick" delay="0">
                          <p:tgtEl>
                            <p:spTgt spid="353"/>
                          </p:tgtEl>
                        </p:cond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10" restart="whenNotActive" fill="hold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childTnLst>
                  <p:par>
                    <p:cTn id="111" fill="hold">
                      <p:stCondLst>
                        <p:cond evt="onClick" delay="0">
                          <p:tgtEl>
                            <p:spTgt spid="354"/>
                          </p:tgtEl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16" restart="whenNotActive" fill="hold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childTnLst>
                  <p:par>
                    <p:cTn id="117" fill="hold">
                      <p:stCondLst>
                        <p:cond evt="onClick" delay="0">
                          <p:tgtEl>
                            <p:spTgt spid="355"/>
                          </p:tgtEl>
                        </p:cond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2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22" restart="whenNotActive" fill="hold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childTnLst>
                  <p:par>
                    <p:cTn id="123" fill="hold">
                      <p:stCondLst>
                        <p:cond evt="onClick" delay="0">
                          <p:tgtEl>
                            <p:spTgt spid="356"/>
                          </p:tgtEl>
                        </p:cond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2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28" restart="whenNotActive" fill="hold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childTnLst>
                  <p:par>
                    <p:cTn id="129" fill="hold">
                      <p:stCondLst>
                        <p:cond evt="onClick" delay="0">
                          <p:tgtEl>
                            <p:spTgt spid="357"/>
                          </p:tgtEl>
                        </p:cond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3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34" restart="whenNotActive" fill="hold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childTnLst>
                  <p:par>
                    <p:cTn id="135" fill="hold">
                      <p:stCondLst>
                        <p:cond evt="onClick" delay="0">
                          <p:tgtEl>
                            <p:spTgt spid="358"/>
                          </p:tgtEl>
                        </p:cond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3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40" restart="whenNotActive" fill="hold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childTnLst>
                  <p:par>
                    <p:cTn id="141" fill="hold">
                      <p:stCondLst>
                        <p:cond evt="onClick" delay="0">
                          <p:tgtEl>
                            <p:spTgt spid="359"/>
                          </p:tgtEl>
                        </p:cond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4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46" restart="whenNotActive" fill="hold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childTnLst>
                  <p:par>
                    <p:cTn id="147" fill="hold">
                      <p:stCondLst>
                        <p:cond evt="onClick" delay="0">
                          <p:tgtEl>
                            <p:spTgt spid="360"/>
                          </p:tgtEl>
                        </p:cond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5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52" restart="whenNotActive" fill="hold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childTnLst>
                  <p:par>
                    <p:cTn id="153" fill="hold">
                      <p:stCondLst>
                        <p:cond evt="onClick" delay="0">
                          <p:tgtEl>
                            <p:spTgt spid="361"/>
                          </p:tgtEl>
                        </p:cond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5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TextShape 2"/>
          <p:cNvSpPr txBox="1"/>
          <p:nvPr/>
        </p:nvSpPr>
        <p:spPr>
          <a:xfrm>
            <a:off x="411480" y="933120"/>
            <a:ext cx="4683960" cy="114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7. ZAKLJUČAK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4" name="CustomShape 3"/>
          <p:cNvSpPr/>
          <p:nvPr/>
        </p:nvSpPr>
        <p:spPr>
          <a:xfrm rot="5400000">
            <a:off x="649440" y="387720"/>
            <a:ext cx="72720" cy="548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5" name="CustomShape 4"/>
          <p:cNvSpPr/>
          <p:nvPr/>
        </p:nvSpPr>
        <p:spPr>
          <a:xfrm>
            <a:off x="411480" y="2285640"/>
            <a:ext cx="4388760" cy="18000"/>
          </a:xfrm>
          <a:prstGeom prst="rect">
            <a:avLst/>
          </a:prstGeom>
          <a:solidFill>
            <a:srgbClr val="D5D5D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6" name="Slika 4"/>
          <p:cNvPicPr/>
          <p:nvPr/>
        </p:nvPicPr>
        <p:blipFill>
          <a:blip r:embed="rId2"/>
          <a:stretch/>
        </p:blipFill>
        <p:spPr>
          <a:xfrm>
            <a:off x="4888800" y="662400"/>
            <a:ext cx="7322400" cy="5491800"/>
          </a:xfrm>
          <a:prstGeom prst="rect">
            <a:avLst/>
          </a:prstGeom>
          <a:ln w="0">
            <a:noFill/>
          </a:ln>
        </p:spPr>
      </p:pic>
      <p:sp>
        <p:nvSpPr>
          <p:cNvPr id="367" name="CustomShape 5"/>
          <p:cNvSpPr/>
          <p:nvPr/>
        </p:nvSpPr>
        <p:spPr>
          <a:xfrm>
            <a:off x="7199640" y="6352200"/>
            <a:ext cx="494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90000"/>
              </a:lnSpc>
              <a:spcAft>
                <a:spcPts val="601"/>
              </a:spcAft>
            </a:pPr>
            <a:r>
              <a:rPr lang="hr-HR" sz="2000" b="0" strike="noStrike" spc="-1">
                <a:solidFill>
                  <a:srgbClr val="000000"/>
                </a:solidFill>
                <a:latin typeface="Times New Roman"/>
              </a:rPr>
              <a:t>Izvor: „AZRA+“ - Akademija za roditelje A+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368" name="CustomShape 6"/>
          <p:cNvSpPr/>
          <p:nvPr/>
        </p:nvSpPr>
        <p:spPr>
          <a:xfrm>
            <a:off x="544680" y="3164040"/>
            <a:ext cx="6107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b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rinimo jedni o drugima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69" name="CustomShape 7"/>
          <p:cNvSpPr/>
          <p:nvPr/>
        </p:nvSpPr>
        <p:spPr>
          <a:xfrm>
            <a:off x="544680" y="4350240"/>
            <a:ext cx="6107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lang="pt-BR" sz="2400" b="0" strike="noStrike" spc="-1" dirty="0">
                <a:solidFill>
                  <a:srgbClr val="000000"/>
                </a:solidFill>
                <a:latin typeface="Times New Roman"/>
              </a:rPr>
              <a:t>azgovarajmo o svemu što nas muči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370" name="CustomShape 8"/>
          <p:cNvSpPr/>
          <p:nvPr/>
        </p:nvSpPr>
        <p:spPr>
          <a:xfrm>
            <a:off x="544680" y="5536080"/>
            <a:ext cx="6107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Times New Roman"/>
              </a:rPr>
              <a:t>t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o je korak k boljem svijetu</a:t>
            </a:r>
            <a:endParaRPr lang="hr-HR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2" name="Slika 4"/>
          <p:cNvPicPr/>
          <p:nvPr/>
        </p:nvPicPr>
        <p:blipFill>
          <a:blip r:embed="rId2">
            <a:alphaModFix amt="15000"/>
          </a:blip>
          <a:srcRect r="3524"/>
          <a:stretch/>
        </p:blipFill>
        <p:spPr>
          <a:xfrm>
            <a:off x="0" y="0"/>
            <a:ext cx="12195720" cy="6857640"/>
          </a:xfrm>
          <a:prstGeom prst="rect">
            <a:avLst/>
          </a:prstGeom>
          <a:ln w="0">
            <a:noFill/>
          </a:ln>
        </p:spPr>
      </p:pic>
      <p:sp>
        <p:nvSpPr>
          <p:cNvPr id="373" name="TextShape 2"/>
          <p:cNvSpPr txBox="1"/>
          <p:nvPr/>
        </p:nvSpPr>
        <p:spPr>
          <a:xfrm>
            <a:off x="3349080" y="321840"/>
            <a:ext cx="5489280" cy="1135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400" b="1" strike="noStrike" spc="-1">
                <a:solidFill>
                  <a:srgbClr val="000000"/>
                </a:solidFill>
                <a:latin typeface="Times New Roman"/>
              </a:rPr>
              <a:t>LITERATURA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TextShape 3"/>
          <p:cNvSpPr txBox="1"/>
          <p:nvPr/>
        </p:nvSpPr>
        <p:spPr>
          <a:xfrm>
            <a:off x="210960" y="1986480"/>
            <a:ext cx="11765520" cy="4588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ADHD: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3"/>
              </a:rPr>
              <a:t>https://www.zdravi-grad-porec.hr/strucne-teme/adhd-kod-djece/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      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Autizam: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4"/>
              </a:rPr>
              <a:t>http://www.udruga-zvoncici.hr/autizam.html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Autizam – SUZAH: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5"/>
              </a:rPr>
              <a:t>https://www.autizam-suzah.hr/autizam/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Kako prepoznati i liječiti poremećaje raspoloženja?: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6"/>
              </a:rPr>
              <a:t>https://www.centarzdravlja.hr/zdrav-zivot/psihologija/kako-prepoznati-i-lijeciti-poremecaje-raspolozenja/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Odjel za mentalne poremećaje: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7"/>
              </a:rPr>
              <a:t>https://www.hzjz.hr/sluzba-epidemiologija-prevencija-nezaraznih-bolesti/odjel-za-mentalne-poremecaje/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Poremećaji raspoloženja: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8"/>
              </a:rPr>
              <a:t>https://krugovi.hr/poremecaji-raspolozenja/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Poremećaj hiperaktivnosti i deficita pažnje: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9"/>
              </a:rPr>
              <a:t>https://roditelj.ba/2018/11/05/poremecaj-hiperaktivnosti-i-deficita-paznje-attention-deficit-and-hyperactivity-disorder-adhd/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Poremećaji u ponašanju: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10"/>
              </a:rPr>
              <a:t>http://www.czss-djakovo.hr/dokumenti/Poremecaji%20u%20ponasanju.pdf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Razumjeti shizofreniju: </a:t>
            </a:r>
            <a:r>
              <a:rPr lang="hr-HR" sz="18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11"/>
              </a:rPr>
              <a:t>https://www.plivazdravlje.hr/aktualno/clanak/8986/Razumjeti-shizofreniju.html</a:t>
            </a:r>
            <a:r>
              <a:rPr lang="hr-HR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hr-HR" spc="-1" dirty="0">
                <a:solidFill>
                  <a:srgbClr val="000000"/>
                </a:solidFill>
                <a:latin typeface="Times New Roman"/>
              </a:rPr>
              <a:t>(Izvorima je </a:t>
            </a:r>
            <a:r>
              <a:rPr lang="hr-HR" spc="-1" dirty="0" err="1">
                <a:solidFill>
                  <a:srgbClr val="000000"/>
                </a:solidFill>
                <a:latin typeface="Times New Roman"/>
              </a:rPr>
              <a:t>pristupljeno</a:t>
            </a:r>
            <a:r>
              <a:rPr lang="hr-HR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hr-HR" sz="1800" dirty="0">
                <a:effectLst/>
                <a:latin typeface="Segoe UI" panose="020B0502040204020203" pitchFamily="34" charset="0"/>
              </a:rPr>
              <a:t>10. 4. 2021.)</a:t>
            </a:r>
            <a:endParaRPr lang="sr-Latn-R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CustomShape 4"/>
          <p:cNvSpPr/>
          <p:nvPr/>
        </p:nvSpPr>
        <p:spPr>
          <a:xfrm rot="2700000">
            <a:off x="11052720" y="2120040"/>
            <a:ext cx="645120" cy="6451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6" name="CustomShape 5"/>
          <p:cNvSpPr/>
          <p:nvPr/>
        </p:nvSpPr>
        <p:spPr>
          <a:xfrm rot="16200000">
            <a:off x="10288800" y="1343520"/>
            <a:ext cx="2532600" cy="1272600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6"/>
          <p:cNvSpPr/>
          <p:nvPr/>
        </p:nvSpPr>
        <p:spPr>
          <a:xfrm rot="5400000">
            <a:off x="-501120" y="5103000"/>
            <a:ext cx="2017080" cy="10137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8" name="CustomShape 7"/>
          <p:cNvSpPr/>
          <p:nvPr/>
        </p:nvSpPr>
        <p:spPr>
          <a:xfrm rot="2700000">
            <a:off x="427680" y="5728680"/>
            <a:ext cx="485280" cy="48528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1" strike="noStrike" spc="-1">
                <a:solidFill>
                  <a:srgbClr val="000000"/>
                </a:solidFill>
                <a:latin typeface="Times New Roman"/>
              </a:rPr>
              <a:t>1. UVOD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838080" y="20559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elativno visoke pojavnosti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838080" y="31557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manjuju kvalitetu života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838080" y="4255920"/>
            <a:ext cx="85006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redstavljaju jedan od prioritetnih javnozdravstvenih izazova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182" name="CustomShape 5"/>
          <p:cNvSpPr/>
          <p:nvPr/>
        </p:nvSpPr>
        <p:spPr>
          <a:xfrm>
            <a:off x="838080" y="5355720"/>
            <a:ext cx="93974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c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ilj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pobliže objasniti vrste mentalnih poremećaja</a:t>
            </a:r>
            <a:endParaRPr lang="hr-HR" sz="2400" b="0" strike="noStrike" spc="-1" dirty="0">
              <a:latin typeface="Arial"/>
            </a:endParaRPr>
          </a:p>
        </p:txBody>
      </p:sp>
      <p:grpSp>
        <p:nvGrpSpPr>
          <p:cNvPr id="183" name="Group 6"/>
          <p:cNvGrpSpPr/>
          <p:nvPr/>
        </p:nvGrpSpPr>
        <p:grpSpPr>
          <a:xfrm>
            <a:off x="-180" y="0"/>
            <a:ext cx="12191760" cy="6897600"/>
            <a:chOff x="240" y="16560"/>
            <a:chExt cx="12191760" cy="6846840"/>
          </a:xfrm>
        </p:grpSpPr>
        <p:pic>
          <p:nvPicPr>
            <p:cNvPr id="184" name="Slika 11" descr="Slika na kojoj se prikazuje tekst&#10;&#10;Opis je automatski generiran"/>
            <p:cNvPicPr/>
            <p:nvPr/>
          </p:nvPicPr>
          <p:blipFill>
            <a:blip r:embed="rId2"/>
            <a:stretch/>
          </p:blipFill>
          <p:spPr>
            <a:xfrm>
              <a:off x="240" y="16560"/>
              <a:ext cx="12191760" cy="6846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5" name="CustomShape 7"/>
            <p:cNvSpPr/>
            <p:nvPr/>
          </p:nvSpPr>
          <p:spPr>
            <a:xfrm>
              <a:off x="88920" y="6350040"/>
              <a:ext cx="4829040" cy="39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hr-HR" sz="2000" b="0" strike="noStrike" spc="-1" dirty="0">
                  <a:solidFill>
                    <a:srgbClr val="000000"/>
                  </a:solidFill>
                  <a:latin typeface="Times New Roman"/>
                </a:rPr>
                <a:t>Izvor: </a:t>
              </a:r>
              <a:r>
                <a:rPr lang="pl-PL" sz="2000" b="0" strike="noStrike" spc="-1" dirty="0">
                  <a:solidFill>
                    <a:srgbClr val="000000"/>
                  </a:solidFill>
                  <a:latin typeface="Times New Roman"/>
                </a:rPr>
                <a:t>„AZRA+“ - Akademija za roditelje A+</a:t>
              </a:r>
              <a:endParaRPr lang="hr-HR" sz="20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lika 4"/>
          <p:cNvPicPr/>
          <p:nvPr/>
        </p:nvPicPr>
        <p:blipFill>
          <a:blip r:embed="rId2"/>
          <a:stretch/>
        </p:blipFill>
        <p:spPr>
          <a:xfrm>
            <a:off x="866160" y="524880"/>
            <a:ext cx="2381040" cy="1866600"/>
          </a:xfrm>
          <a:prstGeom prst="rect">
            <a:avLst/>
          </a:prstGeom>
          <a:ln w="0">
            <a:noFill/>
          </a:ln>
        </p:spPr>
      </p:pic>
      <p:pic>
        <p:nvPicPr>
          <p:cNvPr id="380" name="Slika 5"/>
          <p:cNvPicPr/>
          <p:nvPr/>
        </p:nvPicPr>
        <p:blipFill>
          <a:blip r:embed="rId2"/>
          <a:stretch/>
        </p:blipFill>
        <p:spPr>
          <a:xfrm rot="10800000">
            <a:off x="8991360" y="4344480"/>
            <a:ext cx="2381040" cy="1866600"/>
          </a:xfrm>
          <a:prstGeom prst="rect">
            <a:avLst/>
          </a:prstGeom>
          <a:ln w="0"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2400840" y="1332360"/>
            <a:ext cx="9264240" cy="557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600" b="0" strike="noStrike" spc="-1">
                <a:solidFill>
                  <a:srgbClr val="FFFFFF"/>
                </a:solidFill>
                <a:latin typeface="Times New Roman"/>
              </a:rPr>
              <a:t>	</a:t>
            </a:r>
            <a:r>
              <a:rPr lang="hr-HR" sz="4000" b="0" strike="noStrike" spc="-1">
                <a:solidFill>
                  <a:srgbClr val="FFFFFF"/>
                </a:solidFill>
                <a:latin typeface="Monotype Corsiva"/>
              </a:rPr>
              <a:t>Ako počnemo biti iskreni prema svojoj boli, ljutnji i nedostacima, umjesto da se pretvaramo da ih nema, onda ćemo možda ostaviti svijet boljem mjestu nego što smo ga pronašli.</a:t>
            </a:r>
            <a:endParaRPr lang="hr-HR" sz="4000" b="0" strike="noStrike" spc="-1"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819720" y="58719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strike="noStrike" spc="-1">
                <a:solidFill>
                  <a:srgbClr val="FFFFFF"/>
                </a:solidFill>
                <a:latin typeface="Times New Roman"/>
              </a:rPr>
              <a:t>- </a:t>
            </a:r>
            <a:r>
              <a:rPr lang="hr-HR" sz="2400" b="1" strike="noStrike" spc="-1">
                <a:solidFill>
                  <a:srgbClr val="FFFFFF"/>
                </a:solidFill>
                <a:latin typeface="Times New Roman"/>
              </a:rPr>
              <a:t>Russell Wilson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4" name="Slika 7"/>
          <p:cNvPicPr/>
          <p:nvPr/>
        </p:nvPicPr>
        <p:blipFill>
          <a:blip r:embed="rId2">
            <a:alphaModFix amt="67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385" name="CustomShape 2"/>
          <p:cNvSpPr/>
          <p:nvPr/>
        </p:nvSpPr>
        <p:spPr>
          <a:xfrm>
            <a:off x="0" y="2207520"/>
            <a:ext cx="12191760" cy="316188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30196"/>
                </a:srgbClr>
              </a:gs>
              <a:gs pos="100000">
                <a:srgbClr val="000000">
                  <a:alpha val="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6" name="TextShape 3"/>
          <p:cNvSpPr txBox="1"/>
          <p:nvPr/>
        </p:nvSpPr>
        <p:spPr>
          <a:xfrm>
            <a:off x="4109760" y="476640"/>
            <a:ext cx="7812720" cy="3161880"/>
          </a:xfrm>
          <a:prstGeom prst="rect">
            <a:avLst/>
          </a:prstGeom>
          <a:noFill/>
          <a:ln w="0">
            <a:noFill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6600" b="0" strike="noStrike" spc="-1">
                <a:solidFill>
                  <a:srgbClr val="FFFFFF"/>
                </a:solidFill>
                <a:latin typeface="Monotype Corsiva"/>
              </a:rPr>
              <a:t>Hvala na pozornosti!</a:t>
            </a:r>
            <a:endParaRPr lang="sr-Latn-RS" sz="6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6819480" y="5457960"/>
            <a:ext cx="524484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5400" b="0" strike="noStrike" spc="-1">
                <a:solidFill>
                  <a:srgbClr val="FFFFFF"/>
                </a:solidFill>
                <a:latin typeface="Script MT Bold"/>
              </a:rPr>
              <a:t>#StopTheStigma</a:t>
            </a:r>
            <a:endParaRPr lang="hr-HR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Slika 22"/>
          <p:cNvPicPr/>
          <p:nvPr/>
        </p:nvPicPr>
        <p:blipFill>
          <a:blip r:embed="rId2">
            <a:alphaModFix amt="67000"/>
          </a:blip>
          <a:srcRect l="8223"/>
          <a:stretch/>
        </p:blipFill>
        <p:spPr>
          <a:xfrm flipH="1">
            <a:off x="3075120" y="0"/>
            <a:ext cx="9117000" cy="6857640"/>
          </a:xfrm>
          <a:prstGeom prst="rect">
            <a:avLst/>
          </a:prstGeom>
          <a:ln w="0">
            <a:noFill/>
          </a:ln>
        </p:spPr>
      </p:pic>
      <p:sp>
        <p:nvSpPr>
          <p:cNvPr id="188" name="CustomShape 2"/>
          <p:cNvSpPr/>
          <p:nvPr/>
        </p:nvSpPr>
        <p:spPr>
          <a:xfrm>
            <a:off x="0" y="0"/>
            <a:ext cx="9756360" cy="685764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3"/>
          <p:cNvSpPr/>
          <p:nvPr/>
        </p:nvSpPr>
        <p:spPr>
          <a:xfrm rot="5400000">
            <a:off x="662760" y="605520"/>
            <a:ext cx="72720" cy="548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4"/>
          <p:cNvSpPr/>
          <p:nvPr/>
        </p:nvSpPr>
        <p:spPr>
          <a:xfrm>
            <a:off x="428400" y="2443320"/>
            <a:ext cx="3300480" cy="8640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TextShape 5"/>
          <p:cNvSpPr txBox="1"/>
          <p:nvPr/>
        </p:nvSpPr>
        <p:spPr>
          <a:xfrm>
            <a:off x="424800" y="922320"/>
            <a:ext cx="4759560" cy="1507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1" strike="noStrike" spc="-1">
                <a:solidFill>
                  <a:srgbClr val="008000"/>
                </a:solidFill>
                <a:latin typeface="Times New Roman"/>
              </a:rPr>
              <a:t>2. POREMEĆAJI RASPOLOŽENJA 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CustomShape 6"/>
          <p:cNvSpPr/>
          <p:nvPr/>
        </p:nvSpPr>
        <p:spPr>
          <a:xfrm>
            <a:off x="293040" y="2525400"/>
            <a:ext cx="609408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emocionalni poremećaji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dulje razdoblje tuge, veselja ili oboje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>
            <a:off x="293040" y="350172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1" strike="noStrike" spc="-1">
                <a:solidFill>
                  <a:srgbClr val="000000"/>
                </a:solidFill>
                <a:latin typeface="Times New Roman"/>
              </a:rPr>
              <a:t>u stalnom porastu </a:t>
            </a:r>
            <a:r>
              <a:rPr lang="pl-PL" sz="2400" b="0" strike="noStrike" spc="-1">
                <a:solidFill>
                  <a:srgbClr val="000000"/>
                </a:solidFill>
                <a:latin typeface="Times New Roman"/>
              </a:rPr>
              <a:t>gotovo svugdje u svijetu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4" name="CustomShape 8"/>
          <p:cNvSpPr/>
          <p:nvPr/>
        </p:nvSpPr>
        <p:spPr>
          <a:xfrm>
            <a:off x="293040" y="42069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obolijeva sve veći broj mladih 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5" name="CustomShape 9"/>
          <p:cNvSpPr/>
          <p:nvPr/>
        </p:nvSpPr>
        <p:spPr>
          <a:xfrm>
            <a:off x="293040" y="5110560"/>
            <a:ext cx="78451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raspoloženje može biti normalno, sniženo ili povišeno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6" name="CustomShape 10"/>
          <p:cNvSpPr/>
          <p:nvPr/>
        </p:nvSpPr>
        <p:spPr>
          <a:xfrm>
            <a:off x="293040" y="6014520"/>
            <a:ext cx="96015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b="0" strike="noStrike" spc="-1">
                <a:solidFill>
                  <a:srgbClr val="000000"/>
                </a:solidFill>
                <a:latin typeface="Times New Roman"/>
              </a:rPr>
              <a:t>kod osoba s poremećajem raspoloženja nedostaje kontrola nad emocijama</a:t>
            </a:r>
            <a:endParaRPr lang="hr-HR" sz="2400" b="0" strike="noStrike" spc="-1">
              <a:latin typeface="Arial"/>
            </a:endParaRPr>
          </a:p>
        </p:txBody>
      </p:sp>
      <p:pic>
        <p:nvPicPr>
          <p:cNvPr id="197" name="Slika 33" descr="Slika na kojoj se prikazuje tekst&#10;&#10;Opis je automatski generiran"/>
          <p:cNvPicPr/>
          <p:nvPr/>
        </p:nvPicPr>
        <p:blipFill>
          <a:blip r:embed="rId3"/>
          <a:stretch/>
        </p:blipFill>
        <p:spPr>
          <a:xfrm flipH="1">
            <a:off x="11032560" y="56520"/>
            <a:ext cx="1050120" cy="170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2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Rezervirano mjesto sadržaja 4" descr="Slika na kojoj se prikazuje kišobran, dodatak, kiša, priroda&#10;&#10;Opis je automatski generiran"/>
          <p:cNvPicPr/>
          <p:nvPr/>
        </p:nvPicPr>
        <p:blipFill>
          <a:blip r:embed="rId2">
            <a:alphaModFix amt="44000"/>
          </a:blip>
          <a:srcRect t="2074" b="13678"/>
          <a:stretch/>
        </p:blipFill>
        <p:spPr>
          <a:xfrm>
            <a:off x="0" y="0"/>
            <a:ext cx="12191760" cy="6856200"/>
          </a:xfrm>
          <a:prstGeom prst="rect">
            <a:avLst/>
          </a:prstGeom>
          <a:ln w="0">
            <a:noFill/>
          </a:ln>
        </p:spPr>
      </p:pic>
      <p:sp>
        <p:nvSpPr>
          <p:cNvPr id="200" name="TextShape 2"/>
          <p:cNvSpPr txBox="1"/>
          <p:nvPr/>
        </p:nvSpPr>
        <p:spPr>
          <a:xfrm>
            <a:off x="1184040" y="341280"/>
            <a:ext cx="9823680" cy="830520"/>
          </a:xfrm>
          <a:prstGeom prst="rect">
            <a:avLst/>
          </a:prstGeom>
          <a:solidFill>
            <a:srgbClr val="E2F0D9"/>
          </a:solidFill>
          <a:ln w="57240">
            <a:solidFill>
              <a:srgbClr val="008000"/>
            </a:solidFill>
            <a:round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008000"/>
                </a:solidFill>
                <a:latin typeface="Times New Roman"/>
              </a:rPr>
              <a:t>PODJELA POREMEĆAJA RASPOLOŽENJA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319680" y="1634040"/>
            <a:ext cx="5524560" cy="1963080"/>
          </a:xfrm>
          <a:custGeom>
            <a:avLst/>
            <a:gdLst/>
            <a:ahLst/>
            <a:cxnLst/>
            <a:rect l="l" t="t" r="r" b="b"/>
            <a:pathLst>
              <a:path w="5524873" h="1924373">
                <a:moveTo>
                  <a:pt x="0" y="0"/>
                </a:moveTo>
                <a:cubicBezTo>
                  <a:pt x="155168" y="-10353"/>
                  <a:pt x="257991" y="17728"/>
                  <a:pt x="386741" y="0"/>
                </a:cubicBezTo>
                <a:cubicBezTo>
                  <a:pt x="515491" y="-17728"/>
                  <a:pt x="712820" y="55212"/>
                  <a:pt x="994477" y="0"/>
                </a:cubicBezTo>
                <a:cubicBezTo>
                  <a:pt x="1276134" y="-55212"/>
                  <a:pt x="1269986" y="15431"/>
                  <a:pt x="1436467" y="0"/>
                </a:cubicBezTo>
                <a:cubicBezTo>
                  <a:pt x="1602948" y="-15431"/>
                  <a:pt x="1715184" y="36808"/>
                  <a:pt x="1823208" y="0"/>
                </a:cubicBezTo>
                <a:cubicBezTo>
                  <a:pt x="1931232" y="-36808"/>
                  <a:pt x="2095761" y="42576"/>
                  <a:pt x="2320447" y="0"/>
                </a:cubicBezTo>
                <a:cubicBezTo>
                  <a:pt x="2545133" y="-42576"/>
                  <a:pt x="2704309" y="9220"/>
                  <a:pt x="2983431" y="0"/>
                </a:cubicBezTo>
                <a:cubicBezTo>
                  <a:pt x="3262553" y="-9220"/>
                  <a:pt x="3289768" y="24117"/>
                  <a:pt x="3591167" y="0"/>
                </a:cubicBezTo>
                <a:cubicBezTo>
                  <a:pt x="3892566" y="-24117"/>
                  <a:pt x="3917285" y="17906"/>
                  <a:pt x="4088406" y="0"/>
                </a:cubicBezTo>
                <a:cubicBezTo>
                  <a:pt x="4259527" y="-17906"/>
                  <a:pt x="4475300" y="29958"/>
                  <a:pt x="4751391" y="0"/>
                </a:cubicBezTo>
                <a:cubicBezTo>
                  <a:pt x="5027482" y="-29958"/>
                  <a:pt x="5265640" y="69837"/>
                  <a:pt x="5524873" y="0"/>
                </a:cubicBezTo>
                <a:cubicBezTo>
                  <a:pt x="5564489" y="104202"/>
                  <a:pt x="5493614" y="322413"/>
                  <a:pt x="5524873" y="442606"/>
                </a:cubicBezTo>
                <a:cubicBezTo>
                  <a:pt x="5556132" y="562799"/>
                  <a:pt x="5508644" y="748557"/>
                  <a:pt x="5524873" y="962187"/>
                </a:cubicBezTo>
                <a:cubicBezTo>
                  <a:pt x="5541102" y="1175817"/>
                  <a:pt x="5496642" y="1222042"/>
                  <a:pt x="5524873" y="1462523"/>
                </a:cubicBezTo>
                <a:cubicBezTo>
                  <a:pt x="5553104" y="1703004"/>
                  <a:pt x="5516228" y="1696339"/>
                  <a:pt x="5524873" y="1924373"/>
                </a:cubicBezTo>
                <a:cubicBezTo>
                  <a:pt x="5386794" y="1949382"/>
                  <a:pt x="5306832" y="1917417"/>
                  <a:pt x="5138132" y="1924373"/>
                </a:cubicBezTo>
                <a:cubicBezTo>
                  <a:pt x="4969432" y="1931329"/>
                  <a:pt x="4909799" y="1913506"/>
                  <a:pt x="4751391" y="1924373"/>
                </a:cubicBezTo>
                <a:cubicBezTo>
                  <a:pt x="4592983" y="1935240"/>
                  <a:pt x="4491177" y="1897614"/>
                  <a:pt x="4309401" y="1924373"/>
                </a:cubicBezTo>
                <a:cubicBezTo>
                  <a:pt x="4127625" y="1951132"/>
                  <a:pt x="3842968" y="1890827"/>
                  <a:pt x="3701665" y="1924373"/>
                </a:cubicBezTo>
                <a:cubicBezTo>
                  <a:pt x="3560362" y="1957919"/>
                  <a:pt x="3437564" y="1909929"/>
                  <a:pt x="3314924" y="1924373"/>
                </a:cubicBezTo>
                <a:cubicBezTo>
                  <a:pt x="3192284" y="1938817"/>
                  <a:pt x="3000431" y="1921443"/>
                  <a:pt x="2817685" y="1924373"/>
                </a:cubicBezTo>
                <a:cubicBezTo>
                  <a:pt x="2634939" y="1927303"/>
                  <a:pt x="2390024" y="1899698"/>
                  <a:pt x="2209949" y="1924373"/>
                </a:cubicBezTo>
                <a:cubicBezTo>
                  <a:pt x="2029874" y="1949048"/>
                  <a:pt x="1862931" y="1913467"/>
                  <a:pt x="1602213" y="1924373"/>
                </a:cubicBezTo>
                <a:cubicBezTo>
                  <a:pt x="1341495" y="1935279"/>
                  <a:pt x="1268381" y="1921738"/>
                  <a:pt x="1160223" y="1924373"/>
                </a:cubicBezTo>
                <a:cubicBezTo>
                  <a:pt x="1052065" y="1927008"/>
                  <a:pt x="730271" y="1905866"/>
                  <a:pt x="552487" y="1924373"/>
                </a:cubicBezTo>
                <a:cubicBezTo>
                  <a:pt x="374703" y="1942880"/>
                  <a:pt x="235642" y="1868710"/>
                  <a:pt x="0" y="1924373"/>
                </a:cubicBezTo>
                <a:cubicBezTo>
                  <a:pt x="-53621" y="1781276"/>
                  <a:pt x="43733" y="1593293"/>
                  <a:pt x="0" y="1462523"/>
                </a:cubicBezTo>
                <a:cubicBezTo>
                  <a:pt x="-43733" y="1331753"/>
                  <a:pt x="51261" y="1135147"/>
                  <a:pt x="0" y="942943"/>
                </a:cubicBezTo>
                <a:cubicBezTo>
                  <a:pt x="-51261" y="750739"/>
                  <a:pt x="20011" y="576423"/>
                  <a:pt x="0" y="481093"/>
                </a:cubicBezTo>
                <a:cubicBezTo>
                  <a:pt x="-20011" y="385763"/>
                  <a:pt x="7928" y="20428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DEPRESIJA (sniženo raspoloženje)</a:t>
            </a:r>
            <a:endParaRPr lang="hr-HR" sz="2400" b="0" strike="noStrike" spc="-1" dirty="0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utječe na sve aspekte života </a:t>
            </a:r>
            <a:endParaRPr lang="hr-HR" sz="2200" b="0" strike="noStrike" spc="-1" dirty="0"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bezvoljnost, gubitak energije, gubitak interesa, loše spavanje, problem s tekom</a:t>
            </a:r>
            <a:endParaRPr lang="hr-HR" sz="2200" b="0" strike="noStrike" spc="-1" dirty="0"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6214320" y="1387080"/>
            <a:ext cx="5524560" cy="2802240"/>
          </a:xfrm>
          <a:custGeom>
            <a:avLst/>
            <a:gdLst/>
            <a:ahLst/>
            <a:cxnLst/>
            <a:rect l="l" t="t" r="r" b="b"/>
            <a:pathLst>
              <a:path w="5524873" h="2923877">
                <a:moveTo>
                  <a:pt x="0" y="0"/>
                </a:moveTo>
                <a:cubicBezTo>
                  <a:pt x="164584" y="-22703"/>
                  <a:pt x="353230" y="27735"/>
                  <a:pt x="662985" y="0"/>
                </a:cubicBezTo>
                <a:cubicBezTo>
                  <a:pt x="972740" y="-27735"/>
                  <a:pt x="1001724" y="4362"/>
                  <a:pt x="1160223" y="0"/>
                </a:cubicBezTo>
                <a:cubicBezTo>
                  <a:pt x="1318722" y="-4362"/>
                  <a:pt x="1523048" y="74320"/>
                  <a:pt x="1823208" y="0"/>
                </a:cubicBezTo>
                <a:cubicBezTo>
                  <a:pt x="2123369" y="-74320"/>
                  <a:pt x="2276235" y="23436"/>
                  <a:pt x="2430944" y="0"/>
                </a:cubicBezTo>
                <a:cubicBezTo>
                  <a:pt x="2585653" y="-23436"/>
                  <a:pt x="2692927" y="36825"/>
                  <a:pt x="2872934" y="0"/>
                </a:cubicBezTo>
                <a:cubicBezTo>
                  <a:pt x="3052941" y="-36825"/>
                  <a:pt x="3282713" y="12613"/>
                  <a:pt x="3535919" y="0"/>
                </a:cubicBezTo>
                <a:cubicBezTo>
                  <a:pt x="3789126" y="-12613"/>
                  <a:pt x="3851170" y="28128"/>
                  <a:pt x="3977909" y="0"/>
                </a:cubicBezTo>
                <a:cubicBezTo>
                  <a:pt x="4104648" y="-28128"/>
                  <a:pt x="4304573" y="56386"/>
                  <a:pt x="4530396" y="0"/>
                </a:cubicBezTo>
                <a:cubicBezTo>
                  <a:pt x="4756219" y="-56386"/>
                  <a:pt x="4813080" y="26587"/>
                  <a:pt x="5027634" y="0"/>
                </a:cubicBezTo>
                <a:cubicBezTo>
                  <a:pt x="5242188" y="-26587"/>
                  <a:pt x="5317850" y="56264"/>
                  <a:pt x="5524873" y="0"/>
                </a:cubicBezTo>
                <a:cubicBezTo>
                  <a:pt x="5570619" y="110084"/>
                  <a:pt x="5482145" y="310541"/>
                  <a:pt x="5524873" y="497059"/>
                </a:cubicBezTo>
                <a:cubicBezTo>
                  <a:pt x="5567601" y="683577"/>
                  <a:pt x="5518064" y="951761"/>
                  <a:pt x="5524873" y="1140312"/>
                </a:cubicBezTo>
                <a:cubicBezTo>
                  <a:pt x="5531682" y="1328863"/>
                  <a:pt x="5473329" y="1488675"/>
                  <a:pt x="5524873" y="1783565"/>
                </a:cubicBezTo>
                <a:cubicBezTo>
                  <a:pt x="5576417" y="2078455"/>
                  <a:pt x="5499395" y="2219091"/>
                  <a:pt x="5524873" y="2368340"/>
                </a:cubicBezTo>
                <a:cubicBezTo>
                  <a:pt x="5550351" y="2517589"/>
                  <a:pt x="5458530" y="2655553"/>
                  <a:pt x="5524873" y="2923877"/>
                </a:cubicBezTo>
                <a:cubicBezTo>
                  <a:pt x="5339851" y="2931021"/>
                  <a:pt x="5111079" y="2906897"/>
                  <a:pt x="4861888" y="2923877"/>
                </a:cubicBezTo>
                <a:cubicBezTo>
                  <a:pt x="4612698" y="2940857"/>
                  <a:pt x="4581903" y="2914600"/>
                  <a:pt x="4475147" y="2923877"/>
                </a:cubicBezTo>
                <a:cubicBezTo>
                  <a:pt x="4368391" y="2933154"/>
                  <a:pt x="4163190" y="2883706"/>
                  <a:pt x="3922660" y="2923877"/>
                </a:cubicBezTo>
                <a:cubicBezTo>
                  <a:pt x="3682130" y="2964048"/>
                  <a:pt x="3406050" y="2873925"/>
                  <a:pt x="3259675" y="2923877"/>
                </a:cubicBezTo>
                <a:cubicBezTo>
                  <a:pt x="3113301" y="2973829"/>
                  <a:pt x="2947883" y="2893281"/>
                  <a:pt x="2817685" y="2923877"/>
                </a:cubicBezTo>
                <a:cubicBezTo>
                  <a:pt x="2687487" y="2954473"/>
                  <a:pt x="2480979" y="2887656"/>
                  <a:pt x="2154700" y="2923877"/>
                </a:cubicBezTo>
                <a:cubicBezTo>
                  <a:pt x="1828421" y="2960098"/>
                  <a:pt x="1783151" y="2914082"/>
                  <a:pt x="1491716" y="2923877"/>
                </a:cubicBezTo>
                <a:cubicBezTo>
                  <a:pt x="1200281" y="2933672"/>
                  <a:pt x="1186481" y="2900934"/>
                  <a:pt x="939228" y="2923877"/>
                </a:cubicBezTo>
                <a:cubicBezTo>
                  <a:pt x="691975" y="2946820"/>
                  <a:pt x="281915" y="2866703"/>
                  <a:pt x="0" y="2923877"/>
                </a:cubicBezTo>
                <a:cubicBezTo>
                  <a:pt x="-32364" y="2793741"/>
                  <a:pt x="57444" y="2430397"/>
                  <a:pt x="0" y="2280624"/>
                </a:cubicBezTo>
                <a:cubicBezTo>
                  <a:pt x="-57444" y="2130851"/>
                  <a:pt x="52046" y="1973227"/>
                  <a:pt x="0" y="1754326"/>
                </a:cubicBezTo>
                <a:cubicBezTo>
                  <a:pt x="-52046" y="1535425"/>
                  <a:pt x="57137" y="1246168"/>
                  <a:pt x="0" y="1111073"/>
                </a:cubicBezTo>
                <a:cubicBezTo>
                  <a:pt x="-57137" y="975978"/>
                  <a:pt x="11388" y="818556"/>
                  <a:pt x="0" y="555537"/>
                </a:cubicBezTo>
                <a:cubicBezTo>
                  <a:pt x="-11388" y="292518"/>
                  <a:pt x="57142" y="11245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MANIJA (bipolarni poremećaj)</a:t>
            </a:r>
            <a:endParaRPr lang="hr-HR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izmjena povišenog i nižeg raspoloženja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podjednako česta u muškaraca i žena 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tipično započinje u pubertetu, u dvadesetim ili tridesetim godinama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smatra se nasljednom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obično počinje depresijom koja traje od tri do šest mjeseci</a:t>
            </a:r>
            <a:endParaRPr lang="hr-HR" sz="2200" b="0" strike="noStrike" spc="-1">
              <a:latin typeface="Arial"/>
            </a:endParaRPr>
          </a:p>
        </p:txBody>
      </p:sp>
      <p:sp>
        <p:nvSpPr>
          <p:cNvPr id="203" name="CustomShape 5"/>
          <p:cNvSpPr/>
          <p:nvPr/>
        </p:nvSpPr>
        <p:spPr>
          <a:xfrm>
            <a:off x="6480720" y="4525920"/>
            <a:ext cx="5524560" cy="2131920"/>
          </a:xfrm>
          <a:custGeom>
            <a:avLst/>
            <a:gdLst/>
            <a:ahLst/>
            <a:cxnLst/>
            <a:rect l="l" t="t" r="r" b="b"/>
            <a:pathLst>
              <a:path w="5524873" h="2154436">
                <a:moveTo>
                  <a:pt x="0" y="0"/>
                </a:moveTo>
                <a:cubicBezTo>
                  <a:pt x="100083" y="-40036"/>
                  <a:pt x="309104" y="47075"/>
                  <a:pt x="497239" y="0"/>
                </a:cubicBezTo>
                <a:cubicBezTo>
                  <a:pt x="685374" y="-47075"/>
                  <a:pt x="831430" y="9387"/>
                  <a:pt x="994477" y="0"/>
                </a:cubicBezTo>
                <a:cubicBezTo>
                  <a:pt x="1157524" y="-9387"/>
                  <a:pt x="1248571" y="56520"/>
                  <a:pt x="1491716" y="0"/>
                </a:cubicBezTo>
                <a:cubicBezTo>
                  <a:pt x="1734861" y="-56520"/>
                  <a:pt x="1766344" y="3441"/>
                  <a:pt x="1933706" y="0"/>
                </a:cubicBezTo>
                <a:cubicBezTo>
                  <a:pt x="2101068" y="-3441"/>
                  <a:pt x="2171638" y="32762"/>
                  <a:pt x="2320447" y="0"/>
                </a:cubicBezTo>
                <a:cubicBezTo>
                  <a:pt x="2469256" y="-32762"/>
                  <a:pt x="2566983" y="21329"/>
                  <a:pt x="2707188" y="0"/>
                </a:cubicBezTo>
                <a:cubicBezTo>
                  <a:pt x="2847393" y="-21329"/>
                  <a:pt x="2982705" y="8141"/>
                  <a:pt x="3149178" y="0"/>
                </a:cubicBezTo>
                <a:cubicBezTo>
                  <a:pt x="3315651" y="-8141"/>
                  <a:pt x="3571570" y="473"/>
                  <a:pt x="3756914" y="0"/>
                </a:cubicBezTo>
                <a:cubicBezTo>
                  <a:pt x="3942258" y="-473"/>
                  <a:pt x="4048145" y="35748"/>
                  <a:pt x="4309401" y="0"/>
                </a:cubicBezTo>
                <a:cubicBezTo>
                  <a:pt x="4570657" y="-35748"/>
                  <a:pt x="4672991" y="32722"/>
                  <a:pt x="4972386" y="0"/>
                </a:cubicBezTo>
                <a:cubicBezTo>
                  <a:pt x="5271781" y="-32722"/>
                  <a:pt x="5389468" y="5130"/>
                  <a:pt x="5524873" y="0"/>
                </a:cubicBezTo>
                <a:cubicBezTo>
                  <a:pt x="5565832" y="112072"/>
                  <a:pt x="5519606" y="277588"/>
                  <a:pt x="5524873" y="517065"/>
                </a:cubicBezTo>
                <a:cubicBezTo>
                  <a:pt x="5530140" y="756543"/>
                  <a:pt x="5464752" y="821931"/>
                  <a:pt x="5524873" y="1098762"/>
                </a:cubicBezTo>
                <a:cubicBezTo>
                  <a:pt x="5584994" y="1375593"/>
                  <a:pt x="5497814" y="1433828"/>
                  <a:pt x="5524873" y="1658916"/>
                </a:cubicBezTo>
                <a:cubicBezTo>
                  <a:pt x="5551932" y="1884004"/>
                  <a:pt x="5479257" y="2017284"/>
                  <a:pt x="5524873" y="2154436"/>
                </a:cubicBezTo>
                <a:cubicBezTo>
                  <a:pt x="5390735" y="2205188"/>
                  <a:pt x="5302934" y="2144681"/>
                  <a:pt x="5082883" y="2154436"/>
                </a:cubicBezTo>
                <a:cubicBezTo>
                  <a:pt x="4862832" y="2164191"/>
                  <a:pt x="4778407" y="2107541"/>
                  <a:pt x="4640893" y="2154436"/>
                </a:cubicBezTo>
                <a:cubicBezTo>
                  <a:pt x="4503379" y="2201331"/>
                  <a:pt x="4338283" y="2133528"/>
                  <a:pt x="4088406" y="2154436"/>
                </a:cubicBezTo>
                <a:cubicBezTo>
                  <a:pt x="3838529" y="2175344"/>
                  <a:pt x="3856600" y="2136254"/>
                  <a:pt x="3646416" y="2154436"/>
                </a:cubicBezTo>
                <a:cubicBezTo>
                  <a:pt x="3436232" y="2172618"/>
                  <a:pt x="3221112" y="2109131"/>
                  <a:pt x="3093929" y="2154436"/>
                </a:cubicBezTo>
                <a:cubicBezTo>
                  <a:pt x="2966746" y="2199741"/>
                  <a:pt x="2818739" y="2141573"/>
                  <a:pt x="2596690" y="2154436"/>
                </a:cubicBezTo>
                <a:cubicBezTo>
                  <a:pt x="2374641" y="2167299"/>
                  <a:pt x="2278402" y="2144719"/>
                  <a:pt x="2154700" y="2154436"/>
                </a:cubicBezTo>
                <a:cubicBezTo>
                  <a:pt x="2030998" y="2164153"/>
                  <a:pt x="1930938" y="2148736"/>
                  <a:pt x="1712711" y="2154436"/>
                </a:cubicBezTo>
                <a:cubicBezTo>
                  <a:pt x="1494484" y="2160136"/>
                  <a:pt x="1289069" y="2142605"/>
                  <a:pt x="1049726" y="2154436"/>
                </a:cubicBezTo>
                <a:cubicBezTo>
                  <a:pt x="810384" y="2166267"/>
                  <a:pt x="391878" y="2093816"/>
                  <a:pt x="0" y="2154436"/>
                </a:cubicBezTo>
                <a:cubicBezTo>
                  <a:pt x="-10120" y="2005021"/>
                  <a:pt x="10070" y="1698290"/>
                  <a:pt x="0" y="1572738"/>
                </a:cubicBezTo>
                <a:cubicBezTo>
                  <a:pt x="-10070" y="1447186"/>
                  <a:pt x="13651" y="1209788"/>
                  <a:pt x="0" y="1012585"/>
                </a:cubicBezTo>
                <a:cubicBezTo>
                  <a:pt x="-13651" y="815382"/>
                  <a:pt x="30711" y="656430"/>
                  <a:pt x="0" y="495520"/>
                </a:cubicBezTo>
                <a:cubicBezTo>
                  <a:pt x="-30711" y="334611"/>
                  <a:pt x="24292" y="10322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CIKLOTIMIJA</a:t>
            </a:r>
            <a:endParaRPr lang="hr-HR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oscilacije raspoloženja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traje najmanje dvije godine 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pojavljuju se svakih nekoliko dana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kroničan, ali blaži oblik bipolarnog poremećaja</a:t>
            </a:r>
            <a:endParaRPr lang="hr-HR" sz="2200" b="0" strike="noStrike" spc="-1">
              <a:latin typeface="Arial"/>
            </a:endParaRPr>
          </a:p>
        </p:txBody>
      </p:sp>
      <p:sp>
        <p:nvSpPr>
          <p:cNvPr id="204" name="CustomShape 6"/>
          <p:cNvSpPr/>
          <p:nvPr/>
        </p:nvSpPr>
        <p:spPr>
          <a:xfrm>
            <a:off x="495720" y="3962160"/>
            <a:ext cx="5524560" cy="2467080"/>
          </a:xfrm>
          <a:custGeom>
            <a:avLst/>
            <a:gdLst/>
            <a:ahLst/>
            <a:cxnLst/>
            <a:rect l="l" t="t" r="r" b="b"/>
            <a:pathLst>
              <a:path w="5524873" h="2554545">
                <a:moveTo>
                  <a:pt x="0" y="0"/>
                </a:moveTo>
                <a:cubicBezTo>
                  <a:pt x="102020" y="-58403"/>
                  <a:pt x="300328" y="41876"/>
                  <a:pt x="497239" y="0"/>
                </a:cubicBezTo>
                <a:cubicBezTo>
                  <a:pt x="694150" y="-41876"/>
                  <a:pt x="809092" y="40353"/>
                  <a:pt x="939228" y="0"/>
                </a:cubicBezTo>
                <a:cubicBezTo>
                  <a:pt x="1069364" y="-40353"/>
                  <a:pt x="1234074" y="28232"/>
                  <a:pt x="1491716" y="0"/>
                </a:cubicBezTo>
                <a:cubicBezTo>
                  <a:pt x="1749358" y="-28232"/>
                  <a:pt x="1859617" y="70046"/>
                  <a:pt x="2099452" y="0"/>
                </a:cubicBezTo>
                <a:cubicBezTo>
                  <a:pt x="2339287" y="-70046"/>
                  <a:pt x="2533474" y="24187"/>
                  <a:pt x="2707188" y="0"/>
                </a:cubicBezTo>
                <a:cubicBezTo>
                  <a:pt x="2880902" y="-24187"/>
                  <a:pt x="2909871" y="23866"/>
                  <a:pt x="3093929" y="0"/>
                </a:cubicBezTo>
                <a:cubicBezTo>
                  <a:pt x="3277987" y="-23866"/>
                  <a:pt x="3437362" y="19424"/>
                  <a:pt x="3701665" y="0"/>
                </a:cubicBezTo>
                <a:cubicBezTo>
                  <a:pt x="3965968" y="-19424"/>
                  <a:pt x="4186256" y="2238"/>
                  <a:pt x="4364650" y="0"/>
                </a:cubicBezTo>
                <a:cubicBezTo>
                  <a:pt x="4543044" y="-2238"/>
                  <a:pt x="4681076" y="34938"/>
                  <a:pt x="4917137" y="0"/>
                </a:cubicBezTo>
                <a:cubicBezTo>
                  <a:pt x="5153198" y="-34938"/>
                  <a:pt x="5301130" y="64599"/>
                  <a:pt x="5524873" y="0"/>
                </a:cubicBezTo>
                <a:cubicBezTo>
                  <a:pt x="5562781" y="117191"/>
                  <a:pt x="5494276" y="256472"/>
                  <a:pt x="5524873" y="459818"/>
                </a:cubicBezTo>
                <a:cubicBezTo>
                  <a:pt x="5555470" y="663164"/>
                  <a:pt x="5513373" y="708813"/>
                  <a:pt x="5524873" y="919636"/>
                </a:cubicBezTo>
                <a:cubicBezTo>
                  <a:pt x="5536373" y="1130459"/>
                  <a:pt x="5481795" y="1186972"/>
                  <a:pt x="5524873" y="1353909"/>
                </a:cubicBezTo>
                <a:cubicBezTo>
                  <a:pt x="5567951" y="1520846"/>
                  <a:pt x="5481196" y="1707425"/>
                  <a:pt x="5524873" y="1915909"/>
                </a:cubicBezTo>
                <a:cubicBezTo>
                  <a:pt x="5568550" y="2124393"/>
                  <a:pt x="5482195" y="2425567"/>
                  <a:pt x="5524873" y="2554545"/>
                </a:cubicBezTo>
                <a:cubicBezTo>
                  <a:pt x="5302029" y="2562849"/>
                  <a:pt x="5135209" y="2534506"/>
                  <a:pt x="4917137" y="2554545"/>
                </a:cubicBezTo>
                <a:cubicBezTo>
                  <a:pt x="4699065" y="2574584"/>
                  <a:pt x="4503032" y="2481069"/>
                  <a:pt x="4254152" y="2554545"/>
                </a:cubicBezTo>
                <a:cubicBezTo>
                  <a:pt x="4005272" y="2628021"/>
                  <a:pt x="3865151" y="2524352"/>
                  <a:pt x="3591167" y="2554545"/>
                </a:cubicBezTo>
                <a:cubicBezTo>
                  <a:pt x="3317183" y="2584738"/>
                  <a:pt x="3259017" y="2491592"/>
                  <a:pt x="3038680" y="2554545"/>
                </a:cubicBezTo>
                <a:cubicBezTo>
                  <a:pt x="2818343" y="2617498"/>
                  <a:pt x="2554695" y="2486325"/>
                  <a:pt x="2430944" y="2554545"/>
                </a:cubicBezTo>
                <a:cubicBezTo>
                  <a:pt x="2307193" y="2622765"/>
                  <a:pt x="2154922" y="2512757"/>
                  <a:pt x="2044203" y="2554545"/>
                </a:cubicBezTo>
                <a:cubicBezTo>
                  <a:pt x="1933484" y="2596333"/>
                  <a:pt x="1727339" y="2532812"/>
                  <a:pt x="1436467" y="2554545"/>
                </a:cubicBezTo>
                <a:cubicBezTo>
                  <a:pt x="1145595" y="2576278"/>
                  <a:pt x="1008300" y="2504769"/>
                  <a:pt x="828731" y="2554545"/>
                </a:cubicBezTo>
                <a:cubicBezTo>
                  <a:pt x="649162" y="2604321"/>
                  <a:pt x="242553" y="2493645"/>
                  <a:pt x="0" y="2554545"/>
                </a:cubicBezTo>
                <a:cubicBezTo>
                  <a:pt x="-63993" y="2414900"/>
                  <a:pt x="48600" y="2268474"/>
                  <a:pt x="0" y="2018091"/>
                </a:cubicBezTo>
                <a:cubicBezTo>
                  <a:pt x="-48600" y="1767708"/>
                  <a:pt x="43682" y="1674259"/>
                  <a:pt x="0" y="1558272"/>
                </a:cubicBezTo>
                <a:cubicBezTo>
                  <a:pt x="-43682" y="1442285"/>
                  <a:pt x="903" y="1230310"/>
                  <a:pt x="0" y="1124000"/>
                </a:cubicBezTo>
                <a:cubicBezTo>
                  <a:pt x="-903" y="1017690"/>
                  <a:pt x="43931" y="823444"/>
                  <a:pt x="0" y="613091"/>
                </a:cubicBezTo>
                <a:cubicBezTo>
                  <a:pt x="-43931" y="402738"/>
                  <a:pt x="45906" y="28934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r-HR" sz="2400" b="0" strike="noStrike" spc="-1">
                <a:solidFill>
                  <a:srgbClr val="000000"/>
                </a:solidFill>
                <a:latin typeface="Times New Roman"/>
              </a:rPr>
              <a:t>DISTIMIJA</a:t>
            </a:r>
            <a:endParaRPr lang="hr-HR" sz="24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lakši oblik depresivnog poremećaja 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postavljanje dijagnoze </a:t>
            </a:r>
            <a:r>
              <a:rPr lang="hr-HR" sz="22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 duži period promatranja bolesnika ili uvid o ranijem ponašanju</a:t>
            </a:r>
            <a:endParaRPr lang="hr-HR" sz="2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200" b="0" strike="noStrike" spc="-1">
                <a:solidFill>
                  <a:srgbClr val="000000"/>
                </a:solidFill>
                <a:latin typeface="Times New Roman"/>
              </a:rPr>
              <a:t>kod trećine oboljelih javi se potreba za liječenjem</a:t>
            </a:r>
            <a:endParaRPr lang="hr-HR" sz="2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lika 12" descr="Slika na kojoj se prikazuje pod, crno, drveni&#10;&#10;Opis je automatski generiran"/>
          <p:cNvPicPr/>
          <p:nvPr/>
        </p:nvPicPr>
        <p:blipFill>
          <a:blip r:embed="rId2">
            <a:alphaModFix amt="6000"/>
          </a:blip>
          <a:srcRect t="15598" b="155"/>
          <a:stretch/>
        </p:blipFill>
        <p:spPr>
          <a:xfrm>
            <a:off x="0" y="2160"/>
            <a:ext cx="12191760" cy="6855480"/>
          </a:xfrm>
          <a:prstGeom prst="rect">
            <a:avLst/>
          </a:prstGeom>
          <a:ln w="0"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7525080" y="-2160"/>
            <a:ext cx="4666680" cy="3481200"/>
          </a:xfrm>
          <a:custGeom>
            <a:avLst/>
            <a:gdLst/>
            <a:ahLst/>
            <a:cxnLst/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7" name="Slika 14" descr="Slika na kojoj se prikazuje tekst, nebo, na otvorenom, znak&#10;&#10;Opis je automatski generiran"/>
          <p:cNvPicPr/>
          <p:nvPr/>
        </p:nvPicPr>
        <p:blipFill>
          <a:blip r:embed="rId3"/>
          <a:srcRect l="6844" r="6628"/>
          <a:stretch/>
        </p:blipFill>
        <p:spPr>
          <a:xfrm>
            <a:off x="7689960" y="-3960"/>
            <a:ext cx="4501800" cy="331668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8604720" y="3917880"/>
            <a:ext cx="3587040" cy="2939760"/>
          </a:xfrm>
          <a:custGeom>
            <a:avLst/>
            <a:gdLst/>
            <a:ahLst/>
            <a:cxnLst/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9" name="Slika 9"/>
          <p:cNvPicPr/>
          <p:nvPr/>
        </p:nvPicPr>
        <p:blipFill>
          <a:blip r:embed="rId4"/>
          <a:srcRect r="25392" b="-7"/>
          <a:stretch/>
        </p:blipFill>
        <p:spPr>
          <a:xfrm>
            <a:off x="8768880" y="4082040"/>
            <a:ext cx="3422880" cy="2775600"/>
          </a:xfrm>
          <a:prstGeom prst="rect">
            <a:avLst/>
          </a:prstGeom>
          <a:ln w="0">
            <a:noFill/>
          </a:ln>
        </p:spPr>
      </p:pic>
      <p:sp>
        <p:nvSpPr>
          <p:cNvPr id="210" name="TextShape 3"/>
          <p:cNvSpPr txBox="1"/>
          <p:nvPr/>
        </p:nvSpPr>
        <p:spPr>
          <a:xfrm>
            <a:off x="3121560" y="459720"/>
            <a:ext cx="3090240" cy="927360"/>
          </a:xfrm>
          <a:prstGeom prst="rect">
            <a:avLst/>
          </a:prstGeom>
          <a:solidFill>
            <a:srgbClr val="E2F0D9"/>
          </a:solidFill>
          <a:ln w="57240">
            <a:solidFill>
              <a:srgbClr val="008000"/>
            </a:solidFill>
            <a:round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008000"/>
                </a:solidFill>
                <a:latin typeface="Times New Roman"/>
              </a:rPr>
              <a:t>LIJEČENJE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CustomShape 4"/>
          <p:cNvSpPr/>
          <p:nvPr/>
        </p:nvSpPr>
        <p:spPr>
          <a:xfrm>
            <a:off x="623880" y="17589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ndividualan pristup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12" name="CustomShape 5"/>
          <p:cNvSpPr/>
          <p:nvPr/>
        </p:nvSpPr>
        <p:spPr>
          <a:xfrm>
            <a:off x="623880" y="242064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Times New Roman"/>
              </a:rPr>
              <a:t>l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iječnik opće prakse </a:t>
            </a:r>
            <a:r>
              <a:rPr lang="pl-PL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 psihoterapeut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13" name="CustomShape 6"/>
          <p:cNvSpPr/>
          <p:nvPr/>
        </p:nvSpPr>
        <p:spPr>
          <a:xfrm>
            <a:off x="623880" y="30819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ntidepresivi</a:t>
            </a:r>
            <a:r>
              <a:rPr lang="pl-PL" sz="2400" b="0" strike="noStrike" spc="-1" dirty="0">
                <a:solidFill>
                  <a:srgbClr val="FFFFFF"/>
                </a:solidFill>
                <a:latin typeface="Times New Roman"/>
              </a:rPr>
              <a:t>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14" name="CustomShape 7"/>
          <p:cNvSpPr/>
          <p:nvPr/>
        </p:nvSpPr>
        <p:spPr>
          <a:xfrm>
            <a:off x="623880" y="374364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vjetlosna terapija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15" name="CustomShape 8"/>
          <p:cNvSpPr/>
          <p:nvPr/>
        </p:nvSpPr>
        <p:spPr>
          <a:xfrm>
            <a:off x="623880" y="4404960"/>
            <a:ext cx="10262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rilikom liječenja izbjegavati </a:t>
            </a:r>
            <a:r>
              <a:rPr lang="fi-FI" sz="2400" b="0" strike="noStrike" spc="-1" dirty="0">
                <a:solidFill>
                  <a:srgbClr val="000000"/>
                </a:solidFill>
                <a:latin typeface="Times New Roman"/>
              </a:rPr>
              <a:t>kofein, alkohol, nikotin i drogu</a:t>
            </a:r>
            <a:r>
              <a:rPr lang="pl-PL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16" name="CustomShape 9"/>
          <p:cNvSpPr/>
          <p:nvPr/>
        </p:nvSpPr>
        <p:spPr>
          <a:xfrm>
            <a:off x="623880" y="506628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ovećati tjelesnu aktivnost 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17" name="CustomShape 10"/>
          <p:cNvSpPr/>
          <p:nvPr/>
        </p:nvSpPr>
        <p:spPr>
          <a:xfrm>
            <a:off x="623880" y="5727960"/>
            <a:ext cx="6094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k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onzumacija vitamina B6 ili magnezija</a:t>
            </a:r>
            <a:endParaRPr lang="hr-HR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9" name="Slika 22"/>
          <p:cNvPicPr/>
          <p:nvPr/>
        </p:nvPicPr>
        <p:blipFill>
          <a:blip r:embed="rId2"/>
          <a:srcRect r="17268" b="9093"/>
          <a:stretch/>
        </p:blipFill>
        <p:spPr>
          <a:xfrm>
            <a:off x="3597480" y="0"/>
            <a:ext cx="8668080" cy="6857640"/>
          </a:xfrm>
          <a:prstGeom prst="rect">
            <a:avLst/>
          </a:prstGeom>
          <a:ln w="0">
            <a:noFill/>
          </a:ln>
        </p:spPr>
      </p:pic>
      <p:sp>
        <p:nvSpPr>
          <p:cNvPr id="220" name="CustomShape 2"/>
          <p:cNvSpPr/>
          <p:nvPr/>
        </p:nvSpPr>
        <p:spPr>
          <a:xfrm>
            <a:off x="0" y="0"/>
            <a:ext cx="9756360" cy="685764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TextShape 3"/>
          <p:cNvSpPr txBox="1"/>
          <p:nvPr/>
        </p:nvSpPr>
        <p:spPr>
          <a:xfrm>
            <a:off x="424800" y="631080"/>
            <a:ext cx="7346160" cy="14248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strike="noStrike" spc="-1">
                <a:solidFill>
                  <a:srgbClr val="808080"/>
                </a:solidFill>
                <a:latin typeface="Times New Roman"/>
              </a:rPr>
              <a:t>3. SHIZOFRENIJA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CustomShape 4"/>
          <p:cNvSpPr/>
          <p:nvPr/>
        </p:nvSpPr>
        <p:spPr>
          <a:xfrm rot="5400000">
            <a:off x="662760" y="605520"/>
            <a:ext cx="72720" cy="548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CustomShape 5"/>
          <p:cNvSpPr/>
          <p:nvPr/>
        </p:nvSpPr>
        <p:spPr>
          <a:xfrm>
            <a:off x="428400" y="2443320"/>
            <a:ext cx="3300480" cy="8640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6"/>
          <p:cNvSpPr/>
          <p:nvPr/>
        </p:nvSpPr>
        <p:spPr>
          <a:xfrm>
            <a:off x="252720" y="2580480"/>
            <a:ext cx="6952680" cy="8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marL="285840" indent="-22824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d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uševna bolest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onemogućuje razlikovanje stvarnih od nestvarnih doživljaja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252720" y="3917160"/>
            <a:ext cx="59079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b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olest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uzrokovana fizičkim promjenama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252720" y="5883480"/>
            <a:ext cx="75063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u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većini bolesnika počinje u dobi od 15. do 25. godine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27" name="CustomShape 9"/>
          <p:cNvSpPr/>
          <p:nvPr/>
        </p:nvSpPr>
        <p:spPr>
          <a:xfrm>
            <a:off x="252720" y="4900320"/>
            <a:ext cx="6008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j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edna od najčešćih psihijatrijskih bolesti</a:t>
            </a:r>
            <a:endParaRPr lang="hr-HR" sz="2400" b="0" strike="noStrike" spc="-1" dirty="0">
              <a:latin typeface="Arial"/>
            </a:endParaRPr>
          </a:p>
        </p:txBody>
      </p:sp>
      <p:pic>
        <p:nvPicPr>
          <p:cNvPr id="228" name="Slika 11" descr="Slika na kojoj se prikazuje tekst&#10;&#10;Opis je automatski generiran"/>
          <p:cNvPicPr/>
          <p:nvPr/>
        </p:nvPicPr>
        <p:blipFill>
          <a:blip r:embed="rId3"/>
          <a:stretch/>
        </p:blipFill>
        <p:spPr>
          <a:xfrm flipH="1">
            <a:off x="11032560" y="56520"/>
            <a:ext cx="1050120" cy="170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2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lika 7" descr="Slika na kojoj se prikazuje osoba, zamagljenost&#10;&#10;Opis je automatski generiran"/>
          <p:cNvPicPr/>
          <p:nvPr/>
        </p:nvPicPr>
        <p:blipFill>
          <a:blip r:embed="rId2">
            <a:alphaModFix amt="83000"/>
          </a:blip>
          <a:srcRect l="32480"/>
          <a:stretch/>
        </p:blipFill>
        <p:spPr>
          <a:xfrm>
            <a:off x="6967800" y="2467080"/>
            <a:ext cx="5223960" cy="4390560"/>
          </a:xfrm>
          <a:prstGeom prst="rect">
            <a:avLst/>
          </a:prstGeom>
          <a:ln w="0">
            <a:noFill/>
          </a:ln>
        </p:spPr>
      </p:pic>
      <p:pic>
        <p:nvPicPr>
          <p:cNvPr id="230" name="Slika 6" descr="Slika na kojoj se prikazuje zid, na zatvorenom, osoba&#10;&#10;Opis je automatski generiran"/>
          <p:cNvPicPr/>
          <p:nvPr/>
        </p:nvPicPr>
        <p:blipFill>
          <a:blip r:embed="rId3"/>
          <a:srcRect t="19619"/>
          <a:stretch/>
        </p:blipFill>
        <p:spPr>
          <a:xfrm>
            <a:off x="6219360" y="0"/>
            <a:ext cx="4548600" cy="261396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5"/>
          <p:cNvPicPr/>
          <p:nvPr/>
        </p:nvPicPr>
        <p:blipFill>
          <a:blip r:embed="rId4"/>
          <a:stretch/>
        </p:blipFill>
        <p:spPr>
          <a:xfrm flipH="1">
            <a:off x="36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1"/>
          <p:cNvSpPr/>
          <p:nvPr/>
        </p:nvSpPr>
        <p:spPr>
          <a:xfrm>
            <a:off x="1645920" y="265680"/>
            <a:ext cx="3511440" cy="830520"/>
          </a:xfrm>
          <a:custGeom>
            <a:avLst/>
            <a:gdLst/>
            <a:ahLst/>
            <a:cxnLst/>
            <a:rect l="l" t="t" r="r" b="b"/>
            <a:pathLst>
              <a:path w="3511862" h="830997">
                <a:moveTo>
                  <a:pt x="0" y="0"/>
                </a:moveTo>
                <a:cubicBezTo>
                  <a:pt x="291445" y="-57189"/>
                  <a:pt x="334645" y="14427"/>
                  <a:pt x="585310" y="0"/>
                </a:cubicBezTo>
                <a:cubicBezTo>
                  <a:pt x="835975" y="-14427"/>
                  <a:pt x="983090" y="62765"/>
                  <a:pt x="1170621" y="0"/>
                </a:cubicBezTo>
                <a:cubicBezTo>
                  <a:pt x="1358152" y="-62765"/>
                  <a:pt x="1471937" y="39487"/>
                  <a:pt x="1755931" y="0"/>
                </a:cubicBezTo>
                <a:cubicBezTo>
                  <a:pt x="2039925" y="-39487"/>
                  <a:pt x="2219944" y="32046"/>
                  <a:pt x="2376360" y="0"/>
                </a:cubicBezTo>
                <a:cubicBezTo>
                  <a:pt x="2532776" y="-32046"/>
                  <a:pt x="2963508" y="25766"/>
                  <a:pt x="3511862" y="0"/>
                </a:cubicBezTo>
                <a:cubicBezTo>
                  <a:pt x="3547130" y="112584"/>
                  <a:pt x="3500486" y="307438"/>
                  <a:pt x="3511862" y="398879"/>
                </a:cubicBezTo>
                <a:cubicBezTo>
                  <a:pt x="3523238" y="490320"/>
                  <a:pt x="3509979" y="714650"/>
                  <a:pt x="3511862" y="830997"/>
                </a:cubicBezTo>
                <a:cubicBezTo>
                  <a:pt x="3333769" y="888148"/>
                  <a:pt x="3192192" y="767827"/>
                  <a:pt x="2961670" y="830997"/>
                </a:cubicBezTo>
                <a:cubicBezTo>
                  <a:pt x="2731148" y="894167"/>
                  <a:pt x="2566990" y="778173"/>
                  <a:pt x="2411479" y="830997"/>
                </a:cubicBezTo>
                <a:cubicBezTo>
                  <a:pt x="2255968" y="883821"/>
                  <a:pt x="2066938" y="761163"/>
                  <a:pt x="1826168" y="830997"/>
                </a:cubicBezTo>
                <a:cubicBezTo>
                  <a:pt x="1585398" y="900831"/>
                  <a:pt x="1519512" y="809279"/>
                  <a:pt x="1275977" y="830997"/>
                </a:cubicBezTo>
                <a:cubicBezTo>
                  <a:pt x="1032442" y="852715"/>
                  <a:pt x="871563" y="802918"/>
                  <a:pt x="620429" y="830997"/>
                </a:cubicBezTo>
                <a:cubicBezTo>
                  <a:pt x="369295" y="859076"/>
                  <a:pt x="264721" y="811066"/>
                  <a:pt x="0" y="830997"/>
                </a:cubicBezTo>
                <a:cubicBezTo>
                  <a:pt x="-44530" y="629173"/>
                  <a:pt x="8508" y="611935"/>
                  <a:pt x="0" y="398879"/>
                </a:cubicBezTo>
                <a:cubicBezTo>
                  <a:pt x="-8508" y="185823"/>
                  <a:pt x="13000" y="148091"/>
                  <a:pt x="0" y="0"/>
                </a:cubicBezTo>
                <a:close/>
                <a:moveTo>
                  <a:pt x="0" y="0"/>
                </a:moveTo>
                <a:cubicBezTo>
                  <a:pt x="104366" y="-49958"/>
                  <a:pt x="331090" y="49395"/>
                  <a:pt x="515073" y="0"/>
                </a:cubicBezTo>
                <a:cubicBezTo>
                  <a:pt x="699056" y="-49395"/>
                  <a:pt x="839076" y="61190"/>
                  <a:pt x="1135502" y="0"/>
                </a:cubicBezTo>
                <a:cubicBezTo>
                  <a:pt x="1431928" y="-61190"/>
                  <a:pt x="1598242" y="19781"/>
                  <a:pt x="1791050" y="0"/>
                </a:cubicBezTo>
                <a:cubicBezTo>
                  <a:pt x="1983858" y="-19781"/>
                  <a:pt x="2119523" y="33308"/>
                  <a:pt x="2341241" y="0"/>
                </a:cubicBezTo>
                <a:cubicBezTo>
                  <a:pt x="2562959" y="-33308"/>
                  <a:pt x="2686154" y="23230"/>
                  <a:pt x="2891433" y="0"/>
                </a:cubicBezTo>
                <a:cubicBezTo>
                  <a:pt x="3096712" y="-23230"/>
                  <a:pt x="3369759" y="16531"/>
                  <a:pt x="3511862" y="0"/>
                </a:cubicBezTo>
                <a:cubicBezTo>
                  <a:pt x="3516224" y="175721"/>
                  <a:pt x="3483510" y="314793"/>
                  <a:pt x="3511862" y="415499"/>
                </a:cubicBezTo>
                <a:cubicBezTo>
                  <a:pt x="3540214" y="516205"/>
                  <a:pt x="3491095" y="684997"/>
                  <a:pt x="3511862" y="830997"/>
                </a:cubicBezTo>
                <a:cubicBezTo>
                  <a:pt x="3318920" y="882180"/>
                  <a:pt x="3004656" y="787845"/>
                  <a:pt x="2856314" y="830997"/>
                </a:cubicBezTo>
                <a:cubicBezTo>
                  <a:pt x="2707972" y="874149"/>
                  <a:pt x="2428940" y="789339"/>
                  <a:pt x="2306123" y="830997"/>
                </a:cubicBezTo>
                <a:cubicBezTo>
                  <a:pt x="2183306" y="872655"/>
                  <a:pt x="1942019" y="805097"/>
                  <a:pt x="1650575" y="830997"/>
                </a:cubicBezTo>
                <a:cubicBezTo>
                  <a:pt x="1359131" y="856897"/>
                  <a:pt x="1317288" y="829317"/>
                  <a:pt x="1030146" y="830997"/>
                </a:cubicBezTo>
                <a:cubicBezTo>
                  <a:pt x="743004" y="832677"/>
                  <a:pt x="357439" y="802005"/>
                  <a:pt x="0" y="830997"/>
                </a:cubicBezTo>
                <a:cubicBezTo>
                  <a:pt x="-17680" y="729766"/>
                  <a:pt x="42883" y="595317"/>
                  <a:pt x="0" y="423808"/>
                </a:cubicBezTo>
                <a:cubicBezTo>
                  <a:pt x="-42883" y="252299"/>
                  <a:pt x="2058" y="96647"/>
                  <a:pt x="0" y="0"/>
                </a:cubicBezTo>
                <a:close/>
              </a:path>
            </a:pathLst>
          </a:custGeom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808080"/>
                </a:solidFill>
                <a:latin typeface="Times New Roman"/>
              </a:rPr>
              <a:t>O BOLESTI</a:t>
            </a:r>
            <a:endParaRPr lang="hr-HR" sz="40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346320" y="1262160"/>
            <a:ext cx="5526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za bolest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ne postoji krivac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346320" y="2147400"/>
            <a:ext cx="5526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ložena bolest za koju nije poznat uzrok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346320" y="3032640"/>
            <a:ext cx="5526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kemijski i strukturni poremećaj mozga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346320" y="3915000"/>
            <a:ext cx="55267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m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ogući uzrok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nasljeđivanje gena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37" name="CustomShape 6"/>
          <p:cNvSpPr/>
          <p:nvPr/>
        </p:nvSpPr>
        <p:spPr>
          <a:xfrm>
            <a:off x="346320" y="4805640"/>
            <a:ext cx="67608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č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ešće se pojavljuje među krvnim srodnicima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38" name="CustomShape 7"/>
          <p:cNvSpPr/>
          <p:nvPr/>
        </p:nvSpPr>
        <p:spPr>
          <a:xfrm>
            <a:off x="346320" y="5693040"/>
            <a:ext cx="71780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 err="1">
                <a:solidFill>
                  <a:srgbClr val="000000"/>
                </a:solidFill>
                <a:latin typeface="Times New Roman"/>
              </a:rPr>
              <a:t>r</a:t>
            </a:r>
            <a:r>
              <a:rPr lang="hr-HR" sz="2400" b="1" strike="noStrike" spc="-1" dirty="0" err="1">
                <a:solidFill>
                  <a:srgbClr val="000000"/>
                </a:solidFill>
                <a:latin typeface="Times New Roman"/>
              </a:rPr>
              <a:t>elaps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 bolesti 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najuspješnije se sprječava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stalnim uzimanjem lijekova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, uz 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redovite kontrole psihijatra </a:t>
            </a:r>
            <a:endParaRPr lang="hr-HR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lika 17"/>
          <p:cNvPicPr/>
          <p:nvPr/>
        </p:nvPicPr>
        <p:blipFill>
          <a:blip r:embed="rId2">
            <a:alphaModFix amt="39000"/>
          </a:blip>
          <a:stretch/>
        </p:blipFill>
        <p:spPr>
          <a:xfrm>
            <a:off x="0" y="0"/>
            <a:ext cx="12191760" cy="6859080"/>
          </a:xfrm>
          <a:prstGeom prst="rect">
            <a:avLst/>
          </a:prstGeom>
          <a:ln w="0">
            <a:noFill/>
          </a:ln>
        </p:spPr>
      </p:pic>
      <p:sp>
        <p:nvSpPr>
          <p:cNvPr id="240" name="TextShape 1"/>
          <p:cNvSpPr txBox="1"/>
          <p:nvPr/>
        </p:nvSpPr>
        <p:spPr>
          <a:xfrm>
            <a:off x="4798080" y="392760"/>
            <a:ext cx="2747880" cy="900360"/>
          </a:xfrm>
          <a:prstGeom prst="rect">
            <a:avLst/>
          </a:prstGeom>
          <a:solidFill>
            <a:srgbClr val="FFFFFF"/>
          </a:solidFill>
          <a:ln w="57240">
            <a:solidFill>
              <a:srgbClr val="A6A6A6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sz="4000" b="0" strike="noStrike" spc="-1">
                <a:solidFill>
                  <a:srgbClr val="808080"/>
                </a:solidFill>
                <a:latin typeface="Times New Roman"/>
              </a:rPr>
              <a:t>SIMPTOMI</a:t>
            </a:r>
            <a:endParaRPr lang="sr-Latn-R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234360" y="1519560"/>
            <a:ext cx="2845800" cy="3185280"/>
          </a:xfrm>
          <a:prstGeom prst="rect">
            <a:avLst/>
          </a:prstGeom>
          <a:solidFill>
            <a:srgbClr val="FFFFFF"/>
          </a:solidFill>
          <a:ln w="38160">
            <a:solidFill>
              <a:srgbClr val="A6A6A6"/>
            </a:solidFill>
            <a:miter/>
          </a:ln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808080"/>
                </a:solidFill>
                <a:latin typeface="Times New Roman"/>
              </a:rPr>
              <a:t>POZITIVNI </a:t>
            </a:r>
            <a:endParaRPr lang="sr-Latn-R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umanute ideje</a:t>
            </a: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oremećaji mišljenja</a:t>
            </a: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h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alucinacije</a:t>
            </a: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 err="1">
                <a:solidFill>
                  <a:srgbClr val="000000"/>
                </a:solidFill>
                <a:latin typeface="Times New Roman"/>
              </a:rPr>
              <a:t>k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Times New Roman"/>
              </a:rPr>
              <a:t>atatonija</a:t>
            </a: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TextShape 3"/>
          <p:cNvSpPr txBox="1"/>
          <p:nvPr/>
        </p:nvSpPr>
        <p:spPr>
          <a:xfrm>
            <a:off x="3192480" y="1519560"/>
            <a:ext cx="2845800" cy="3185280"/>
          </a:xfrm>
          <a:prstGeom prst="rect">
            <a:avLst/>
          </a:prstGeom>
          <a:solidFill>
            <a:srgbClr val="FFFFFF"/>
          </a:solidFill>
          <a:ln w="38160">
            <a:solidFill>
              <a:srgbClr val="A6A6A6"/>
            </a:solidFill>
            <a:miter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808080"/>
                </a:solidFill>
                <a:latin typeface="Times New Roman"/>
              </a:rPr>
              <a:t>NEGATIVNI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sr-Latn-R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patija</a:t>
            </a: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e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mocionalna tupost</a:t>
            </a: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pos="0" algn="l"/>
              </a:tabLst>
            </a:pPr>
            <a:endParaRPr lang="sr-Latn-R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534600" y="6031080"/>
            <a:ext cx="103845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apredovanjem bolesti dolazi do psihoze (pogrešno prepoznavanje stvarnosti)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1520640" y="5030280"/>
            <a:ext cx="915084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j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edan od prvih znakova bolesti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zanemarivanje školskih obveza ili obavljanje obveza u radnoj sredini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45" name="CustomShape 6"/>
          <p:cNvSpPr/>
          <p:nvPr/>
        </p:nvSpPr>
        <p:spPr>
          <a:xfrm>
            <a:off x="6170760" y="1519560"/>
            <a:ext cx="2845800" cy="3185280"/>
          </a:xfrm>
          <a:custGeom>
            <a:avLst/>
            <a:gdLst/>
            <a:ahLst/>
            <a:cxnLst/>
            <a:rect l="l" t="t" r="r" b="b"/>
            <a:pathLst>
              <a:path w="2846033" h="3185697">
                <a:moveTo>
                  <a:pt x="0" y="0"/>
                </a:moveTo>
                <a:cubicBezTo>
                  <a:pt x="294603" y="24044"/>
                  <a:pt x="387515" y="-6830"/>
                  <a:pt x="626127" y="0"/>
                </a:cubicBezTo>
                <a:cubicBezTo>
                  <a:pt x="864739" y="6830"/>
                  <a:pt x="992925" y="6931"/>
                  <a:pt x="1223794" y="0"/>
                </a:cubicBezTo>
                <a:cubicBezTo>
                  <a:pt x="1454663" y="-6931"/>
                  <a:pt x="1519508" y="24166"/>
                  <a:pt x="1736080" y="0"/>
                </a:cubicBezTo>
                <a:cubicBezTo>
                  <a:pt x="1952652" y="-24166"/>
                  <a:pt x="2037419" y="-17"/>
                  <a:pt x="2333747" y="0"/>
                </a:cubicBezTo>
                <a:cubicBezTo>
                  <a:pt x="2630075" y="17"/>
                  <a:pt x="2621719" y="10168"/>
                  <a:pt x="2846033" y="0"/>
                </a:cubicBezTo>
                <a:cubicBezTo>
                  <a:pt x="2827331" y="180738"/>
                  <a:pt x="2863443" y="355620"/>
                  <a:pt x="2846033" y="605282"/>
                </a:cubicBezTo>
                <a:cubicBezTo>
                  <a:pt x="2828623" y="854944"/>
                  <a:pt x="2842936" y="1015339"/>
                  <a:pt x="2846033" y="1178708"/>
                </a:cubicBezTo>
                <a:cubicBezTo>
                  <a:pt x="2849130" y="1342077"/>
                  <a:pt x="2834945" y="1538692"/>
                  <a:pt x="2846033" y="1847704"/>
                </a:cubicBezTo>
                <a:cubicBezTo>
                  <a:pt x="2857121" y="2156716"/>
                  <a:pt x="2860264" y="2318084"/>
                  <a:pt x="2846033" y="2452987"/>
                </a:cubicBezTo>
                <a:cubicBezTo>
                  <a:pt x="2831802" y="2587890"/>
                  <a:pt x="2873628" y="2834090"/>
                  <a:pt x="2846033" y="3185697"/>
                </a:cubicBezTo>
                <a:cubicBezTo>
                  <a:pt x="2706113" y="3184686"/>
                  <a:pt x="2513448" y="3173604"/>
                  <a:pt x="2362207" y="3185697"/>
                </a:cubicBezTo>
                <a:cubicBezTo>
                  <a:pt x="2210966" y="3197790"/>
                  <a:pt x="1994293" y="3174002"/>
                  <a:pt x="1849921" y="3185697"/>
                </a:cubicBezTo>
                <a:cubicBezTo>
                  <a:pt x="1705549" y="3197392"/>
                  <a:pt x="1457157" y="3187841"/>
                  <a:pt x="1280715" y="3185697"/>
                </a:cubicBezTo>
                <a:cubicBezTo>
                  <a:pt x="1104273" y="3183553"/>
                  <a:pt x="857806" y="3157285"/>
                  <a:pt x="654588" y="3185697"/>
                </a:cubicBezTo>
                <a:cubicBezTo>
                  <a:pt x="451370" y="3214109"/>
                  <a:pt x="206626" y="3214303"/>
                  <a:pt x="0" y="3185697"/>
                </a:cubicBezTo>
                <a:cubicBezTo>
                  <a:pt x="27072" y="2913893"/>
                  <a:pt x="-6570" y="2895143"/>
                  <a:pt x="0" y="2612272"/>
                </a:cubicBezTo>
                <a:cubicBezTo>
                  <a:pt x="6570" y="2329401"/>
                  <a:pt x="24802" y="2238699"/>
                  <a:pt x="0" y="1911418"/>
                </a:cubicBezTo>
                <a:cubicBezTo>
                  <a:pt x="-24802" y="1584137"/>
                  <a:pt x="-33044" y="1548994"/>
                  <a:pt x="0" y="1242422"/>
                </a:cubicBezTo>
                <a:cubicBezTo>
                  <a:pt x="33044" y="935850"/>
                  <a:pt x="-10713" y="784554"/>
                  <a:pt x="0" y="668996"/>
                </a:cubicBezTo>
                <a:cubicBezTo>
                  <a:pt x="10713" y="553438"/>
                  <a:pt x="-10607" y="262192"/>
                  <a:pt x="0" y="0"/>
                </a:cubicBezTo>
                <a:close/>
                <a:moveTo>
                  <a:pt x="0" y="0"/>
                </a:moveTo>
                <a:cubicBezTo>
                  <a:pt x="259690" y="-3605"/>
                  <a:pt x="270429" y="-14157"/>
                  <a:pt x="540746" y="0"/>
                </a:cubicBezTo>
                <a:cubicBezTo>
                  <a:pt x="811063" y="14157"/>
                  <a:pt x="911189" y="12547"/>
                  <a:pt x="1081493" y="0"/>
                </a:cubicBezTo>
                <a:cubicBezTo>
                  <a:pt x="1251797" y="-12547"/>
                  <a:pt x="1402325" y="16443"/>
                  <a:pt x="1650699" y="0"/>
                </a:cubicBezTo>
                <a:cubicBezTo>
                  <a:pt x="1899073" y="-16443"/>
                  <a:pt x="2079328" y="17817"/>
                  <a:pt x="2191445" y="0"/>
                </a:cubicBezTo>
                <a:cubicBezTo>
                  <a:pt x="2303562" y="-17817"/>
                  <a:pt x="2706097" y="18054"/>
                  <a:pt x="2846033" y="0"/>
                </a:cubicBezTo>
                <a:cubicBezTo>
                  <a:pt x="2843494" y="163951"/>
                  <a:pt x="2839371" y="419499"/>
                  <a:pt x="2846033" y="573425"/>
                </a:cubicBezTo>
                <a:cubicBezTo>
                  <a:pt x="2852695" y="727352"/>
                  <a:pt x="2861426" y="1124335"/>
                  <a:pt x="2846033" y="1274279"/>
                </a:cubicBezTo>
                <a:cubicBezTo>
                  <a:pt x="2830640" y="1424223"/>
                  <a:pt x="2868789" y="1665942"/>
                  <a:pt x="2846033" y="1815847"/>
                </a:cubicBezTo>
                <a:cubicBezTo>
                  <a:pt x="2823277" y="1965752"/>
                  <a:pt x="2863263" y="2229261"/>
                  <a:pt x="2846033" y="2484844"/>
                </a:cubicBezTo>
                <a:cubicBezTo>
                  <a:pt x="2828803" y="2740427"/>
                  <a:pt x="2811456" y="2957105"/>
                  <a:pt x="2846033" y="3185697"/>
                </a:cubicBezTo>
                <a:cubicBezTo>
                  <a:pt x="2612372" y="3192022"/>
                  <a:pt x="2484880" y="3182027"/>
                  <a:pt x="2248366" y="3185697"/>
                </a:cubicBezTo>
                <a:cubicBezTo>
                  <a:pt x="2011852" y="3189367"/>
                  <a:pt x="1932022" y="3178123"/>
                  <a:pt x="1764540" y="3185697"/>
                </a:cubicBezTo>
                <a:cubicBezTo>
                  <a:pt x="1597058" y="3193271"/>
                  <a:pt x="1300592" y="3210635"/>
                  <a:pt x="1138413" y="3185697"/>
                </a:cubicBezTo>
                <a:cubicBezTo>
                  <a:pt x="976234" y="3160759"/>
                  <a:pt x="792093" y="3185010"/>
                  <a:pt x="540746" y="3185697"/>
                </a:cubicBezTo>
                <a:cubicBezTo>
                  <a:pt x="289399" y="3186384"/>
                  <a:pt x="158599" y="3203281"/>
                  <a:pt x="0" y="3185697"/>
                </a:cubicBezTo>
                <a:cubicBezTo>
                  <a:pt x="24090" y="2958832"/>
                  <a:pt x="-27928" y="2747543"/>
                  <a:pt x="0" y="2580415"/>
                </a:cubicBezTo>
                <a:cubicBezTo>
                  <a:pt x="27928" y="2413287"/>
                  <a:pt x="-2164" y="2216787"/>
                  <a:pt x="0" y="2006989"/>
                </a:cubicBezTo>
                <a:cubicBezTo>
                  <a:pt x="2164" y="1797191"/>
                  <a:pt x="-336" y="1658756"/>
                  <a:pt x="0" y="1433564"/>
                </a:cubicBezTo>
                <a:cubicBezTo>
                  <a:pt x="336" y="1208373"/>
                  <a:pt x="-9162" y="1039368"/>
                  <a:pt x="0" y="891995"/>
                </a:cubicBezTo>
                <a:cubicBezTo>
                  <a:pt x="9162" y="744622"/>
                  <a:pt x="-1864" y="299528"/>
                  <a:pt x="0" y="0"/>
                </a:cubicBezTo>
                <a:close/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808080"/>
                </a:solidFill>
                <a:latin typeface="Times New Roman"/>
              </a:rPr>
              <a:t>KOGNITIVNI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hr-HR" sz="24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metnje pozornosti</a:t>
            </a:r>
            <a:endParaRPr lang="hr-HR" sz="22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oremećaji pamćenja</a:t>
            </a:r>
            <a:endParaRPr lang="hr-HR" sz="22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pstraktna mišljenja</a:t>
            </a:r>
            <a:endParaRPr lang="hr-HR" sz="2200" b="0" strike="noStrike" spc="-1" dirty="0">
              <a:latin typeface="Arial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tabLst>
                <a:tab pos="0" algn="l"/>
              </a:tabLst>
            </a:pPr>
            <a:endParaRPr lang="hr-HR" sz="2200" b="0" strike="noStrike" spc="-1" dirty="0">
              <a:latin typeface="Arial"/>
            </a:endParaRPr>
          </a:p>
        </p:txBody>
      </p:sp>
      <p:sp>
        <p:nvSpPr>
          <p:cNvPr id="246" name="CustomShape 7"/>
          <p:cNvSpPr/>
          <p:nvPr/>
        </p:nvSpPr>
        <p:spPr>
          <a:xfrm>
            <a:off x="9133920" y="1519560"/>
            <a:ext cx="2845800" cy="3185280"/>
          </a:xfrm>
          <a:custGeom>
            <a:avLst/>
            <a:gdLst/>
            <a:ahLst/>
            <a:cxnLst/>
            <a:rect l="l" t="t" r="r" b="b"/>
            <a:pathLst>
              <a:path w="2846033" h="3185697">
                <a:moveTo>
                  <a:pt x="0" y="0"/>
                </a:moveTo>
                <a:cubicBezTo>
                  <a:pt x="294603" y="24044"/>
                  <a:pt x="387515" y="-6830"/>
                  <a:pt x="626127" y="0"/>
                </a:cubicBezTo>
                <a:cubicBezTo>
                  <a:pt x="864739" y="6830"/>
                  <a:pt x="992925" y="6931"/>
                  <a:pt x="1223794" y="0"/>
                </a:cubicBezTo>
                <a:cubicBezTo>
                  <a:pt x="1454663" y="-6931"/>
                  <a:pt x="1519508" y="24166"/>
                  <a:pt x="1736080" y="0"/>
                </a:cubicBezTo>
                <a:cubicBezTo>
                  <a:pt x="1952652" y="-24166"/>
                  <a:pt x="2037419" y="-17"/>
                  <a:pt x="2333747" y="0"/>
                </a:cubicBezTo>
                <a:cubicBezTo>
                  <a:pt x="2630075" y="17"/>
                  <a:pt x="2621719" y="10168"/>
                  <a:pt x="2846033" y="0"/>
                </a:cubicBezTo>
                <a:cubicBezTo>
                  <a:pt x="2827331" y="180738"/>
                  <a:pt x="2863443" y="355620"/>
                  <a:pt x="2846033" y="605282"/>
                </a:cubicBezTo>
                <a:cubicBezTo>
                  <a:pt x="2828623" y="854944"/>
                  <a:pt x="2842936" y="1015339"/>
                  <a:pt x="2846033" y="1178708"/>
                </a:cubicBezTo>
                <a:cubicBezTo>
                  <a:pt x="2849130" y="1342077"/>
                  <a:pt x="2834945" y="1538692"/>
                  <a:pt x="2846033" y="1847704"/>
                </a:cubicBezTo>
                <a:cubicBezTo>
                  <a:pt x="2857121" y="2156716"/>
                  <a:pt x="2860264" y="2318084"/>
                  <a:pt x="2846033" y="2452987"/>
                </a:cubicBezTo>
                <a:cubicBezTo>
                  <a:pt x="2831802" y="2587890"/>
                  <a:pt x="2873628" y="2834090"/>
                  <a:pt x="2846033" y="3185697"/>
                </a:cubicBezTo>
                <a:cubicBezTo>
                  <a:pt x="2706113" y="3184686"/>
                  <a:pt x="2513448" y="3173604"/>
                  <a:pt x="2362207" y="3185697"/>
                </a:cubicBezTo>
                <a:cubicBezTo>
                  <a:pt x="2210966" y="3197790"/>
                  <a:pt x="1994293" y="3174002"/>
                  <a:pt x="1849921" y="3185697"/>
                </a:cubicBezTo>
                <a:cubicBezTo>
                  <a:pt x="1705549" y="3197392"/>
                  <a:pt x="1457157" y="3187841"/>
                  <a:pt x="1280715" y="3185697"/>
                </a:cubicBezTo>
                <a:cubicBezTo>
                  <a:pt x="1104273" y="3183553"/>
                  <a:pt x="857806" y="3157285"/>
                  <a:pt x="654588" y="3185697"/>
                </a:cubicBezTo>
                <a:cubicBezTo>
                  <a:pt x="451370" y="3214109"/>
                  <a:pt x="206626" y="3214303"/>
                  <a:pt x="0" y="3185697"/>
                </a:cubicBezTo>
                <a:cubicBezTo>
                  <a:pt x="27072" y="2913893"/>
                  <a:pt x="-6570" y="2895143"/>
                  <a:pt x="0" y="2612272"/>
                </a:cubicBezTo>
                <a:cubicBezTo>
                  <a:pt x="6570" y="2329401"/>
                  <a:pt x="24802" y="2238699"/>
                  <a:pt x="0" y="1911418"/>
                </a:cubicBezTo>
                <a:cubicBezTo>
                  <a:pt x="-24802" y="1584137"/>
                  <a:pt x="-33044" y="1548994"/>
                  <a:pt x="0" y="1242422"/>
                </a:cubicBezTo>
                <a:cubicBezTo>
                  <a:pt x="33044" y="935850"/>
                  <a:pt x="-10713" y="784554"/>
                  <a:pt x="0" y="668996"/>
                </a:cubicBezTo>
                <a:cubicBezTo>
                  <a:pt x="10713" y="553438"/>
                  <a:pt x="-10607" y="262192"/>
                  <a:pt x="0" y="0"/>
                </a:cubicBezTo>
                <a:close/>
                <a:moveTo>
                  <a:pt x="0" y="0"/>
                </a:moveTo>
                <a:cubicBezTo>
                  <a:pt x="259690" y="-3605"/>
                  <a:pt x="270429" y="-14157"/>
                  <a:pt x="540746" y="0"/>
                </a:cubicBezTo>
                <a:cubicBezTo>
                  <a:pt x="811063" y="14157"/>
                  <a:pt x="911189" y="12547"/>
                  <a:pt x="1081493" y="0"/>
                </a:cubicBezTo>
                <a:cubicBezTo>
                  <a:pt x="1251797" y="-12547"/>
                  <a:pt x="1402325" y="16443"/>
                  <a:pt x="1650699" y="0"/>
                </a:cubicBezTo>
                <a:cubicBezTo>
                  <a:pt x="1899073" y="-16443"/>
                  <a:pt x="2079328" y="17817"/>
                  <a:pt x="2191445" y="0"/>
                </a:cubicBezTo>
                <a:cubicBezTo>
                  <a:pt x="2303562" y="-17817"/>
                  <a:pt x="2706097" y="18054"/>
                  <a:pt x="2846033" y="0"/>
                </a:cubicBezTo>
                <a:cubicBezTo>
                  <a:pt x="2843494" y="163951"/>
                  <a:pt x="2839371" y="419499"/>
                  <a:pt x="2846033" y="573425"/>
                </a:cubicBezTo>
                <a:cubicBezTo>
                  <a:pt x="2852695" y="727352"/>
                  <a:pt x="2861426" y="1124335"/>
                  <a:pt x="2846033" y="1274279"/>
                </a:cubicBezTo>
                <a:cubicBezTo>
                  <a:pt x="2830640" y="1424223"/>
                  <a:pt x="2868789" y="1665942"/>
                  <a:pt x="2846033" y="1815847"/>
                </a:cubicBezTo>
                <a:cubicBezTo>
                  <a:pt x="2823277" y="1965752"/>
                  <a:pt x="2863263" y="2229261"/>
                  <a:pt x="2846033" y="2484844"/>
                </a:cubicBezTo>
                <a:cubicBezTo>
                  <a:pt x="2828803" y="2740427"/>
                  <a:pt x="2811456" y="2957105"/>
                  <a:pt x="2846033" y="3185697"/>
                </a:cubicBezTo>
                <a:cubicBezTo>
                  <a:pt x="2612372" y="3192022"/>
                  <a:pt x="2484880" y="3182027"/>
                  <a:pt x="2248366" y="3185697"/>
                </a:cubicBezTo>
                <a:cubicBezTo>
                  <a:pt x="2011852" y="3189367"/>
                  <a:pt x="1932022" y="3178123"/>
                  <a:pt x="1764540" y="3185697"/>
                </a:cubicBezTo>
                <a:cubicBezTo>
                  <a:pt x="1597058" y="3193271"/>
                  <a:pt x="1300592" y="3210635"/>
                  <a:pt x="1138413" y="3185697"/>
                </a:cubicBezTo>
                <a:cubicBezTo>
                  <a:pt x="976234" y="3160759"/>
                  <a:pt x="792093" y="3185010"/>
                  <a:pt x="540746" y="3185697"/>
                </a:cubicBezTo>
                <a:cubicBezTo>
                  <a:pt x="289399" y="3186384"/>
                  <a:pt x="158599" y="3203281"/>
                  <a:pt x="0" y="3185697"/>
                </a:cubicBezTo>
                <a:cubicBezTo>
                  <a:pt x="24090" y="2958832"/>
                  <a:pt x="-27928" y="2747543"/>
                  <a:pt x="0" y="2580415"/>
                </a:cubicBezTo>
                <a:cubicBezTo>
                  <a:pt x="27928" y="2413287"/>
                  <a:pt x="-2164" y="2216787"/>
                  <a:pt x="0" y="2006989"/>
                </a:cubicBezTo>
                <a:cubicBezTo>
                  <a:pt x="2164" y="1797191"/>
                  <a:pt x="-336" y="1658756"/>
                  <a:pt x="0" y="1433564"/>
                </a:cubicBezTo>
                <a:cubicBezTo>
                  <a:pt x="336" y="1208373"/>
                  <a:pt x="-9162" y="1039368"/>
                  <a:pt x="0" y="891995"/>
                </a:cubicBezTo>
                <a:cubicBezTo>
                  <a:pt x="9162" y="744622"/>
                  <a:pt x="-1864" y="299528"/>
                  <a:pt x="0" y="0"/>
                </a:cubicBezTo>
                <a:close/>
              </a:path>
            </a:pathLst>
          </a:cu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0" strike="noStrike" spc="-1" dirty="0">
                <a:solidFill>
                  <a:srgbClr val="808080"/>
                </a:solidFill>
                <a:latin typeface="Times New Roman"/>
              </a:rPr>
              <a:t>AFEKTIVNI</a:t>
            </a:r>
            <a:endParaRPr lang="hr-HR" sz="24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>
                <a:solidFill>
                  <a:srgbClr val="000000"/>
                </a:solidFill>
                <a:latin typeface="Times New Roman"/>
              </a:rPr>
              <a:t>g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ubitak emocionalne topline</a:t>
            </a:r>
            <a:endParaRPr lang="hr-HR" sz="22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 err="1">
                <a:solidFill>
                  <a:srgbClr val="000000"/>
                </a:solidFill>
                <a:latin typeface="Times New Roman"/>
              </a:rPr>
              <a:t>a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Times New Roman"/>
              </a:rPr>
              <a:t>nhedonija</a:t>
            </a:r>
            <a:endParaRPr lang="hr-HR" sz="2200" b="0" strike="noStrike" spc="-1" dirty="0"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hr-HR" sz="2200" spc="-1" dirty="0" err="1">
                <a:solidFill>
                  <a:srgbClr val="000000"/>
                </a:solidFill>
                <a:latin typeface="Times New Roman"/>
              </a:rPr>
              <a:t>a</a:t>
            </a:r>
            <a:r>
              <a:rPr lang="hr-HR" sz="2200" b="0" strike="noStrike" spc="-1" dirty="0" err="1">
                <a:solidFill>
                  <a:srgbClr val="000000"/>
                </a:solidFill>
                <a:latin typeface="Times New Roman"/>
              </a:rPr>
              <a:t>volucija</a:t>
            </a:r>
            <a:r>
              <a:rPr lang="hr-HR" sz="22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hr-HR" sz="2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8" name="Slika 13" descr="Slika na kojoj se prikazuje osoba&#10;&#10;Opis je automatski generiran"/>
          <p:cNvPicPr/>
          <p:nvPr/>
        </p:nvPicPr>
        <p:blipFill>
          <a:blip r:embed="rId2">
            <a:alphaModFix amt="78000"/>
          </a:blip>
          <a:srcRect l="14846" t="698" r="1684"/>
          <a:stretch/>
        </p:blipFill>
        <p:spPr>
          <a:xfrm>
            <a:off x="3523320" y="0"/>
            <a:ext cx="8668080" cy="6857640"/>
          </a:xfrm>
          <a:prstGeom prst="rect">
            <a:avLst/>
          </a:prstGeom>
          <a:ln w="0"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0" y="0"/>
            <a:ext cx="9756360" cy="685764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TextShape 3"/>
          <p:cNvSpPr txBox="1"/>
          <p:nvPr/>
        </p:nvSpPr>
        <p:spPr>
          <a:xfrm>
            <a:off x="371160" y="843480"/>
            <a:ext cx="7219800" cy="1442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hr-HR" sz="4400" b="1" strike="noStrike" spc="-1">
                <a:solidFill>
                  <a:srgbClr val="C00000"/>
                </a:solidFill>
                <a:latin typeface="Times New Roman"/>
              </a:rPr>
              <a:t>4. POREMEĆAJI IZ SPEKTRA AUTIZMA (PAS)</a:t>
            </a:r>
            <a:endParaRPr lang="sr-Latn-R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CustomShape 4"/>
          <p:cNvSpPr/>
          <p:nvPr/>
        </p:nvSpPr>
        <p:spPr>
          <a:xfrm rot="5400000">
            <a:off x="662760" y="605520"/>
            <a:ext cx="72720" cy="548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428400" y="2443320"/>
            <a:ext cx="3300480" cy="8640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6"/>
          <p:cNvSpPr/>
          <p:nvPr/>
        </p:nvSpPr>
        <p:spPr>
          <a:xfrm>
            <a:off x="258840" y="2755080"/>
            <a:ext cx="10247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s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loženi </a:t>
            </a:r>
            <a:r>
              <a:rPr lang="hr-HR" sz="2400" b="1" strike="noStrike" spc="-1" dirty="0" err="1">
                <a:solidFill>
                  <a:srgbClr val="000000"/>
                </a:solidFill>
                <a:latin typeface="Times New Roman"/>
              </a:rPr>
              <a:t>neurorazvojni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 poremećaj 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koji zahvaća sve aspekte ličnosti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54" name="CustomShape 7"/>
          <p:cNvSpPr/>
          <p:nvPr/>
        </p:nvSpPr>
        <p:spPr>
          <a:xfrm>
            <a:off x="258840" y="3441240"/>
            <a:ext cx="8740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t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eško sklapanje vida, sluha i osjećaja u smislenu cjelinu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>
            <a:off x="258840" y="4122360"/>
            <a:ext cx="8740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onekad se javlja u kombinaciji s drugim poteškoćama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56" name="CustomShape 9"/>
          <p:cNvSpPr/>
          <p:nvPr/>
        </p:nvSpPr>
        <p:spPr>
          <a:xfrm>
            <a:off x="258840" y="4808520"/>
            <a:ext cx="8740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b="1" spc="-1" dirty="0">
                <a:solidFill>
                  <a:srgbClr val="000000"/>
                </a:solidFill>
                <a:latin typeface="Times New Roman"/>
              </a:rPr>
              <a:t>t</a:t>
            </a:r>
            <a:r>
              <a:rPr lang="hr-HR" sz="2400" b="1" strike="noStrike" spc="-1" dirty="0">
                <a:solidFill>
                  <a:srgbClr val="000000"/>
                </a:solidFill>
                <a:latin typeface="Times New Roman"/>
              </a:rPr>
              <a:t>raje cijeli život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, a razvija se nakon 16-18 mjeseci života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57" name="CustomShape 10"/>
          <p:cNvSpPr/>
          <p:nvPr/>
        </p:nvSpPr>
        <p:spPr>
          <a:xfrm>
            <a:off x="258840" y="5488560"/>
            <a:ext cx="10773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d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jeca s autizmom izgledaju kao i sva ostala djeca, ali imaju znatne životne teškoće</a:t>
            </a:r>
            <a:endParaRPr lang="hr-HR" sz="2400" b="0" strike="noStrike" spc="-1" dirty="0">
              <a:latin typeface="Arial"/>
            </a:endParaRPr>
          </a:p>
        </p:txBody>
      </p:sp>
      <p:sp>
        <p:nvSpPr>
          <p:cNvPr id="258" name="CustomShape 11"/>
          <p:cNvSpPr/>
          <p:nvPr/>
        </p:nvSpPr>
        <p:spPr>
          <a:xfrm>
            <a:off x="258840" y="6168960"/>
            <a:ext cx="99439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lang="hr-HR" sz="2400" spc="-1" dirty="0">
                <a:solidFill>
                  <a:srgbClr val="000000"/>
                </a:solidFill>
                <a:latin typeface="Times New Roman"/>
              </a:rPr>
              <a:t>r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ano prepoznavanje i intervencija </a:t>
            </a:r>
            <a:r>
              <a:rPr lang="hr-HR" sz="24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hr-HR" sz="2400" b="0" strike="noStrike" spc="-1" dirty="0">
                <a:solidFill>
                  <a:srgbClr val="000000"/>
                </a:solidFill>
                <a:latin typeface="Times New Roman"/>
              </a:rPr>
              <a:t> značajno poboljšanje životnog ishoda</a:t>
            </a:r>
            <a:endParaRPr lang="hr-HR" sz="2400" b="0" strike="noStrike" spc="-1" dirty="0">
              <a:latin typeface="Arial"/>
            </a:endParaRPr>
          </a:p>
        </p:txBody>
      </p:sp>
      <p:pic>
        <p:nvPicPr>
          <p:cNvPr id="259" name="Slika 14" descr="Slika na kojoj se prikazuje tekst&#10;&#10;Opis je automatski generiran"/>
          <p:cNvPicPr/>
          <p:nvPr/>
        </p:nvPicPr>
        <p:blipFill>
          <a:blip r:embed="rId3"/>
          <a:stretch/>
        </p:blipFill>
        <p:spPr>
          <a:xfrm flipH="1">
            <a:off x="11032200" y="65880"/>
            <a:ext cx="1050120" cy="170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8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1211</Words>
  <Application>Microsoft Office PowerPoint</Application>
  <PresentationFormat>Široki zaslon</PresentationFormat>
  <Paragraphs>219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4</vt:i4>
      </vt:variant>
      <vt:variant>
        <vt:lpstr>Naslovi slajdova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Monotype Corsiva</vt:lpstr>
      <vt:lpstr>Script MT Bold</vt:lpstr>
      <vt:lpstr>Segoe UI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POREMEĆAJI U PONAŠANJU I OŠTEĆENJA MENTALNOG ZDRAVLJA</dc:title>
  <dc:subject/>
  <dc:creator>Dario Sonički</dc:creator>
  <dc:description/>
  <cp:lastModifiedBy>MARKO BABIĆ</cp:lastModifiedBy>
  <cp:revision>103</cp:revision>
  <dcterms:created xsi:type="dcterms:W3CDTF">2021-04-06T09:55:34Z</dcterms:created>
  <dcterms:modified xsi:type="dcterms:W3CDTF">2021-04-12T15:00:51Z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21</vt:i4>
  </property>
</Properties>
</file>