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24200" y="4387320"/>
            <a:ext cx="971964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024200" y="438732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04800" y="438732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0640" y="228600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596720" y="228600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024200" y="438732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0640" y="438732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596720" y="438732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695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024200" y="438732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04800" y="438732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024200" y="4387320"/>
            <a:ext cx="971964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024200" y="4387320"/>
            <a:ext cx="971964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024200" y="438732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04800" y="438732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0640" y="228600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596720" y="228600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1024200" y="438732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0640" y="438732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596720" y="4387320"/>
            <a:ext cx="312948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695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024200" y="438732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402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04800" y="438732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24200" y="4387320"/>
            <a:ext cx="9719640" cy="191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0" y="0"/>
            <a:ext cx="12191760" cy="457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4960080"/>
            <a:ext cx="7772040" cy="1462680"/>
          </a:xfrm>
          <a:prstGeom prst="rect">
            <a:avLst/>
          </a:prstGeom>
        </p:spPr>
        <p:txBody>
          <a:bodyPr anchor="ctr">
            <a:normAutofit fontScale="64000"/>
          </a:bodyPr>
          <a:lstStyle/>
          <a:p>
            <a:pPr algn="r">
              <a:lnSpc>
                <a:spcPct val="80000"/>
              </a:lnSpc>
            </a:pPr>
            <a:r>
              <a:rPr lang="hr-HR" sz="5000" b="0" strike="noStrike" cap="all" spc="199">
                <a:solidFill>
                  <a:srgbClr val="474233"/>
                </a:solidFill>
                <a:latin typeface="Tw Cen MT Condensed"/>
              </a:rPr>
              <a:t>Kliknite da biste uredili stil naslova matrice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1024200" y="6470640"/>
            <a:ext cx="215388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790AC67-071C-4B02-A4DB-77F446010B2A}" type="datetime">
              <a:rPr lang="hr-HR" sz="1000" b="0" strike="noStrike" spc="-1">
                <a:solidFill>
                  <a:srgbClr val="474233"/>
                </a:solidFill>
                <a:latin typeface="Tw Cen MT Condensed"/>
              </a:rPr>
              <a:t>14.4.2021.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843080" y="6470640"/>
            <a:ext cx="590112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10837440" y="6470640"/>
            <a:ext cx="97344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857122E-4AC6-4D6D-A261-FD6BB7E30989}" type="slidenum">
              <a:rPr lang="hr-HR" sz="1000" b="0" strike="noStrike" spc="-1">
                <a:solidFill>
                  <a:srgbClr val="474233"/>
                </a:solidFill>
                <a:latin typeface="Tw Cen MT Condensed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6" name="Line 7"/>
          <p:cNvSpPr/>
          <p:nvPr/>
        </p:nvSpPr>
        <p:spPr>
          <a:xfrm flipV="1">
            <a:off x="8386560" y="526392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E2B21"/>
                </a:solidFill>
                <a:latin typeface="Tw Cen MT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2E2B21"/>
                </a:solidFill>
                <a:latin typeface="Tw Cen MT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E2B21"/>
                </a:solidFill>
                <a:latin typeface="Tw Cen MT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E2B21"/>
                </a:solidFill>
                <a:latin typeface="Tw Cen MT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E2B21"/>
                </a:solidFill>
                <a:latin typeface="Tw Cen MT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E2B21"/>
                </a:solidFill>
                <a:latin typeface="Tw Cen MT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474233"/>
                </a:solidFill>
                <a:latin typeface="Tw Cen MT Condensed"/>
              </a:rPr>
              <a:t>Kliknite da biste uredili stil naslova matrice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>
            <a:noAutofit/>
          </a:bodyPr>
          <a:lstStyle/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Uredite stilove teksta matrice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265320" lvl="1" indent="-1368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CBEBD"/>
              </a:buClr>
              <a:buFont typeface="Wingdings 3" charset="2"/>
              <a:buChar char=""/>
            </a:pPr>
            <a:r>
              <a:rPr lang="hr-HR" sz="1800" b="0" strike="noStrike" spc="-1">
                <a:solidFill>
                  <a:srgbClr val="2E2B21"/>
                </a:solidFill>
                <a:latin typeface="Tw Cen MT"/>
              </a:rPr>
              <a:t>Druga razina</a:t>
            </a:r>
            <a:endParaRPr lang="en-US" sz="1800" b="0" strike="noStrike" spc="-1">
              <a:solidFill>
                <a:srgbClr val="2E2B21"/>
              </a:solidFill>
              <a:latin typeface="Tw Cen MT"/>
            </a:endParaRPr>
          </a:p>
          <a:p>
            <a:pPr marL="448200" lvl="2" indent="-1368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CBEBD"/>
              </a:buClr>
              <a:buFont typeface="Wingdings 3" charset="2"/>
              <a:buChar char=""/>
            </a:pPr>
            <a:r>
              <a:rPr lang="hr-HR" sz="1400" b="0" strike="noStrike" spc="-1">
                <a:solidFill>
                  <a:srgbClr val="2E2B21"/>
                </a:solidFill>
                <a:latin typeface="Tw Cen MT"/>
              </a:rPr>
              <a:t>Treća razina</a:t>
            </a:r>
            <a:endParaRPr lang="en-US" sz="1400" b="0" strike="noStrike" spc="-1">
              <a:solidFill>
                <a:srgbClr val="2E2B21"/>
              </a:solidFill>
              <a:latin typeface="Tw Cen MT"/>
            </a:endParaRPr>
          </a:p>
          <a:p>
            <a:pPr marL="594360" lvl="3" indent="-1368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CBEBD"/>
              </a:buClr>
              <a:buFont typeface="Wingdings 3" charset="2"/>
              <a:buChar char=""/>
            </a:pPr>
            <a:r>
              <a:rPr lang="hr-HR" sz="1400" b="0" strike="noStrike" spc="-1">
                <a:solidFill>
                  <a:srgbClr val="2E2B21"/>
                </a:solidFill>
                <a:latin typeface="Tw Cen MT"/>
              </a:rPr>
              <a:t>Četvrta razina</a:t>
            </a:r>
            <a:endParaRPr lang="en-US" sz="1400" b="0" strike="noStrike" spc="-1">
              <a:solidFill>
                <a:srgbClr val="2E2B21"/>
              </a:solidFill>
              <a:latin typeface="Tw Cen MT"/>
            </a:endParaRPr>
          </a:p>
          <a:p>
            <a:pPr marL="777240" lvl="4" indent="-1368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CBEBD"/>
              </a:buClr>
              <a:buFont typeface="Wingdings 3" charset="2"/>
              <a:buChar char=""/>
            </a:pPr>
            <a:r>
              <a:rPr lang="hr-HR" sz="1400" b="0" strike="noStrike" spc="-1">
                <a:solidFill>
                  <a:srgbClr val="2E2B21"/>
                </a:solidFill>
                <a:latin typeface="Tw Cen MT"/>
              </a:rPr>
              <a:t>Peta razina</a:t>
            </a:r>
            <a:endParaRPr lang="en-US" sz="14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1024200" y="6470640"/>
            <a:ext cx="215388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F58DE95-3424-4930-BE5A-77D18B188789}" type="datetime">
              <a:rPr lang="hr-HR" sz="1000" b="0" strike="noStrike" spc="-1">
                <a:solidFill>
                  <a:srgbClr val="474233"/>
                </a:solidFill>
                <a:latin typeface="Tw Cen MT Condensed"/>
              </a:rPr>
              <a:t>14.4.2021.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4843080" y="6470640"/>
            <a:ext cx="590112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10837440" y="6470640"/>
            <a:ext cx="97344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1C3C642-7EA8-46C5-A763-3CAE12D946FF}" type="slidenum">
              <a:rPr lang="hr-HR" sz="1000" b="0" strike="noStrike" spc="-1">
                <a:solidFill>
                  <a:srgbClr val="474233"/>
                </a:solidFill>
                <a:latin typeface="Tw Cen MT Condensed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d-prirucnici.placebo.hr/msd-simptomi/oslabljen-vid" TargetMode="External"/><Relationship Id="rId7" Type="http://schemas.openxmlformats.org/officeDocument/2006/relationships/hyperlink" Target="https://hrcak.srce.hr/file/152292" TargetMode="External"/><Relationship Id="rId2" Type="http://schemas.openxmlformats.org/officeDocument/2006/relationships/hyperlink" Target="http://uuosso.hr/default.aspx?id=1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ioptrija.hr/savjeti/najcesci-problemi-s-vidom-kako-ih-izbjeci/" TargetMode="External"/><Relationship Id="rId5" Type="http://schemas.openxmlformats.org/officeDocument/2006/relationships/hyperlink" Target="https://www.eglas.hr/ostecenja-vida/" TargetMode="External"/><Relationship Id="rId4" Type="http://schemas.openxmlformats.org/officeDocument/2006/relationships/hyperlink" Target="https://core.ac.uk/download/pdf/198146528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214316" y="2084215"/>
            <a:ext cx="5356702" cy="146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9000" lnSpcReduction="10000"/>
          </a:bodyPr>
          <a:lstStyle/>
          <a:p>
            <a:pPr>
              <a:lnSpc>
                <a:spcPct val="80000"/>
              </a:lnSpc>
            </a:pPr>
            <a:r>
              <a:rPr lang="hr-HR" sz="7200" b="0" strike="noStrike" cap="all" spc="199" dirty="0">
                <a:solidFill>
                  <a:srgbClr val="474233"/>
                </a:solidFill>
                <a:latin typeface="Tw Cen MT Condensed"/>
              </a:rPr>
              <a:t>OštećenjE vida</a:t>
            </a:r>
            <a:endParaRPr lang="en-US" sz="7200" b="0" strike="noStrike" spc="-1" dirty="0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184360" y="3643920"/>
            <a:ext cx="5097960" cy="146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201"/>
              </a:spcAft>
              <a:tabLst>
                <a:tab pos="0" algn="l"/>
              </a:tabLst>
            </a:pPr>
            <a:r>
              <a:rPr lang="pl-PL" sz="2400" b="0" strike="noStrike" spc="-1">
                <a:solidFill>
                  <a:srgbClr val="474233"/>
                </a:solidFill>
                <a:latin typeface="Tw Cen MT"/>
              </a:rPr>
              <a:t>Pristupačnost digitalne tehnologije osobama s posebnim potrebama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5184360" y="6396480"/>
            <a:ext cx="7007040" cy="63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200" b="0" strike="noStrike" spc="-1">
                <a:solidFill>
                  <a:srgbClr val="2E2B21"/>
                </a:solidFill>
                <a:latin typeface="Tw Cen MT"/>
              </a:rPr>
              <a:t>Grupa 3 | Andrej Vinaj, Karlo Mijatović, Antonio Bišćan, Ivan Car, Nikola Mejaški, Lovro Marković | 2020./21.</a:t>
            </a:r>
            <a:endParaRPr lang="hr-H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200" b="0" strike="noStrike" spc="-1">
                <a:solidFill>
                  <a:srgbClr val="2E2B21"/>
                </a:solidFill>
                <a:latin typeface="Tw Cen MT"/>
              </a:rPr>
              <a:t> </a:t>
            </a:r>
            <a:endParaRPr lang="hr-HR" sz="1200" b="0" strike="noStrike" spc="-1">
              <a:latin typeface="Arial"/>
            </a:endParaRPr>
          </a:p>
        </p:txBody>
      </p:sp>
      <p:pic>
        <p:nvPicPr>
          <p:cNvPr id="89" name="Slika 4"/>
          <p:cNvPicPr/>
          <p:nvPr/>
        </p:nvPicPr>
        <p:blipFill>
          <a:blip r:embed="rId2"/>
          <a:stretch/>
        </p:blipFill>
        <p:spPr>
          <a:xfrm>
            <a:off x="0" y="0"/>
            <a:ext cx="5184000" cy="6857640"/>
          </a:xfrm>
          <a:prstGeom prst="rect">
            <a:avLst/>
          </a:prstGeom>
          <a:ln w="0"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90" name="Picture 6"/>
          <p:cNvPicPr/>
          <p:nvPr/>
        </p:nvPicPr>
        <p:blipFill>
          <a:blip r:embed="rId3"/>
          <a:stretch/>
        </p:blipFill>
        <p:spPr>
          <a:xfrm>
            <a:off x="11250000" y="136800"/>
            <a:ext cx="847440" cy="31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1083960"/>
            <a:ext cx="12191760" cy="468972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Slika 4"/>
          <p:cNvPicPr/>
          <p:nvPr/>
        </p:nvPicPr>
        <p:blipFill>
          <a:blip r:embed="rId2"/>
          <a:stretch/>
        </p:blipFill>
        <p:spPr>
          <a:xfrm>
            <a:off x="5626440" y="1083960"/>
            <a:ext cx="6253200" cy="4689720"/>
          </a:xfrm>
          <a:prstGeom prst="rect">
            <a:avLst/>
          </a:prstGeom>
          <a:ln w="0"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255600" y="2888640"/>
            <a:ext cx="471924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hr-HR" sz="3200" b="0" strike="noStrike" spc="-1">
                <a:solidFill>
                  <a:srgbClr val="FFFFFF"/>
                </a:solidFill>
                <a:latin typeface="Tw Cen MT"/>
              </a:rPr>
              <a:t>Kretanje uz pomoć psa vodiča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Stigmatizacija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/>
          </a:bodyPr>
          <a:lstStyle/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stigma – 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negativno obilježavanje slijepe ili slabovidne osobe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p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ovezana je s predrasudama i negativnim stavovima koji su utemeljeni na pogrešnim činjenicama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uzrokovana je kombinacijom neznanja i straha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d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olazi do </a:t>
            </a: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ismijavanja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 djece u školi od strane njihovih kolega kao drugačijih od njih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p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redrasude da slijepe osobe nisu sposobne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lika 3"/>
          <p:cNvPicPr/>
          <p:nvPr/>
        </p:nvPicPr>
        <p:blipFill>
          <a:blip r:embed="rId2"/>
          <a:stretch/>
        </p:blipFill>
        <p:spPr>
          <a:xfrm>
            <a:off x="0" y="1432440"/>
            <a:ext cx="12191760" cy="542520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0" y="383400"/>
            <a:ext cx="2909880" cy="2097720"/>
          </a:xfrm>
          <a:prstGeom prst="homePlate">
            <a:avLst>
              <a:gd name="adj" fmla="val 216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TextShape 2"/>
          <p:cNvSpPr txBox="1"/>
          <p:nvPr/>
        </p:nvSpPr>
        <p:spPr>
          <a:xfrm>
            <a:off x="198360" y="383400"/>
            <a:ext cx="2446200" cy="2097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Braillevo pismo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2841840" y="383400"/>
            <a:ext cx="4463640" cy="2097720"/>
          </a:xfrm>
          <a:custGeom>
            <a:avLst/>
            <a:gdLst/>
            <a:ahLst/>
            <a:cxnLst/>
            <a:rect l="l" t="t" r="r" b="b"/>
            <a:pathLst>
              <a:path w="4463853" h="2098019">
                <a:moveTo>
                  <a:pt x="10520" y="0"/>
                </a:moveTo>
                <a:lnTo>
                  <a:pt x="4010681" y="0"/>
                </a:lnTo>
                <a:lnTo>
                  <a:pt x="4463853" y="1049010"/>
                </a:lnTo>
                <a:lnTo>
                  <a:pt x="4010681" y="2098019"/>
                </a:lnTo>
                <a:lnTo>
                  <a:pt x="0" y="2098019"/>
                </a:lnTo>
                <a:lnTo>
                  <a:pt x="0" y="2098018"/>
                </a:lnTo>
                <a:lnTo>
                  <a:pt x="10519" y="2098018"/>
                </a:lnTo>
                <a:lnTo>
                  <a:pt x="463691" y="1049009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TextShape 4"/>
          <p:cNvSpPr txBox="1"/>
          <p:nvPr/>
        </p:nvSpPr>
        <p:spPr>
          <a:xfrm>
            <a:off x="3402360" y="912240"/>
            <a:ext cx="3568680" cy="104040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j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edna od mogućnosti i temelj pisane komunikacije slijepih i visoko slabovidnih 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7237080" y="383400"/>
            <a:ext cx="4756320" cy="2097720"/>
          </a:xfrm>
          <a:custGeom>
            <a:avLst/>
            <a:gdLst/>
            <a:ahLst/>
            <a:cxnLst/>
            <a:rect l="l" t="t" r="r" b="b"/>
            <a:pathLst>
              <a:path w="4756553" h="2098019">
                <a:moveTo>
                  <a:pt x="0" y="0"/>
                </a:moveTo>
                <a:lnTo>
                  <a:pt x="4303381" y="0"/>
                </a:lnTo>
                <a:lnTo>
                  <a:pt x="4756553" y="1049010"/>
                </a:lnTo>
                <a:lnTo>
                  <a:pt x="4303381" y="2098019"/>
                </a:lnTo>
                <a:lnTo>
                  <a:pt x="0" y="2098019"/>
                </a:lnTo>
                <a:lnTo>
                  <a:pt x="453172" y="104901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6"/>
          <p:cNvSpPr/>
          <p:nvPr/>
        </p:nvSpPr>
        <p:spPr>
          <a:xfrm>
            <a:off x="7954200" y="887040"/>
            <a:ext cx="3558960" cy="109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d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obro poznavanje otvara vrata obrazovanju, zaposlenju i uspjehu osoba oštećena vida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24200" y="2163240"/>
            <a:ext cx="9719640" cy="2531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hr-HR" sz="7200" b="0" strike="noStrike" cap="all" spc="97">
                <a:solidFill>
                  <a:srgbClr val="FFFFFF"/>
                </a:solidFill>
                <a:latin typeface="Tw Cen MT Condensed"/>
              </a:rPr>
              <a:t>SUVREMENI NAČINI POMOĆI SLIJEPIM OSOBAMA</a:t>
            </a:r>
            <a:endParaRPr lang="en-US" sz="72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0" y="0"/>
            <a:ext cx="12191760" cy="58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 descr="BrailleCoach Talking Braille Learning System – LoganTech"/>
          <p:cNvPicPr/>
          <p:nvPr/>
        </p:nvPicPr>
        <p:blipFill>
          <a:blip r:embed="rId2"/>
          <a:srcRect t="15496" b="28614"/>
          <a:stretch/>
        </p:blipFill>
        <p:spPr>
          <a:xfrm>
            <a:off x="6361560" y="3197160"/>
            <a:ext cx="5260320" cy="2939400"/>
          </a:xfrm>
          <a:prstGeom prst="rect">
            <a:avLst/>
          </a:prstGeom>
          <a:ln w="0"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474233"/>
                </a:solidFill>
                <a:latin typeface="Tw Cen MT Condensed"/>
              </a:rPr>
              <a:t>6dot Braille Coach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792360" y="2102400"/>
            <a:ext cx="9550800" cy="127188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/>
          </a:bodyPr>
          <a:lstStyle/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p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renosivi uređaj za podršku prilikom učenja koji koristi tehnologiju radiofrekvencijske identifikacije kako bi prepoznao i reproducirao glasovnu poruku s informacijama povezanim s brajičnim reljefnim </a:t>
            </a:r>
          </a:p>
        </p:txBody>
      </p:sp>
      <p:sp>
        <p:nvSpPr>
          <p:cNvPr id="141" name="CustomShape 3"/>
          <p:cNvSpPr/>
          <p:nvPr/>
        </p:nvSpPr>
        <p:spPr>
          <a:xfrm>
            <a:off x="792360" y="3374640"/>
            <a:ext cx="4851000" cy="276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>
            <a:normAutofit/>
          </a:bodyPr>
          <a:lstStyle/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premljen je priključkom za slušalice kako bi se korisniku osigurala privatnost, a ujedno sadrži i 6 načina komunikacije s riječima i slovima abecede kako bi osigurao lako i zabavno učenje Brailleovog pisma u učionici i kod kuće</a:t>
            </a:r>
            <a:endParaRPr lang="hr-HR" sz="2200" b="0" strike="noStrike" spc="-1">
              <a:latin typeface="Arial"/>
            </a:endParaRPr>
          </a:p>
        </p:txBody>
      </p:sp>
      <p:pic>
        <p:nvPicPr>
          <p:cNvPr id="142" name="Picture 4" descr="BrailleCoach Talking Braille Learning System – LoganTech"/>
          <p:cNvPicPr/>
          <p:nvPr/>
        </p:nvPicPr>
        <p:blipFill>
          <a:blip r:embed="rId2"/>
          <a:srcRect t="70724"/>
          <a:stretch/>
        </p:blipFill>
        <p:spPr>
          <a:xfrm>
            <a:off x="2160000" y="5500800"/>
            <a:ext cx="4345560" cy="127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235880" y="3855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ProxTalker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948640" y="2127240"/>
            <a:ext cx="5865120" cy="361764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8500" lnSpcReduction="10000"/>
          </a:bodyPr>
          <a:lstStyle/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j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edan od najzanimljivijih jednostavnih komunikatora na tržištu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š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iroka paleta njegovih naprednih funkcija i prilagodljivost čine ga nezamijenjivim komunikacijskim alatom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k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oristi tehnologiju radiofrekvencijske identifikacije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va tehnologija </a:t>
            </a: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ljudima 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dopušta da jednostavno polože bilo koju sliku, simbol ili objekt na zvučnu pločicu i dobij</a:t>
            </a: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u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 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pic>
        <p:nvPicPr>
          <p:cNvPr id="145" name="Slika 3"/>
          <p:cNvPicPr/>
          <p:nvPr/>
        </p:nvPicPr>
        <p:blipFill>
          <a:blip r:embed="rId2"/>
          <a:stretch/>
        </p:blipFill>
        <p:spPr>
          <a:xfrm>
            <a:off x="279720" y="2127240"/>
            <a:ext cx="5422680" cy="361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474233"/>
                </a:solidFill>
                <a:latin typeface="Tw Cen MT Condensed"/>
              </a:rPr>
              <a:t>6dot Braille Label Maker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1024200" y="2286000"/>
            <a:ext cx="548244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5000"/>
          </a:bodyPr>
          <a:lstStyle/>
          <a:p>
            <a:pPr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s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avršeno rješenje za slijepe i slabovidne osobe koje koriste Brailleovo pismo ili za osobe oštećena vida koje tek prolaze trening brajičnog opismenjavanja</a:t>
            </a: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i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dealan za obilježavanje bitnih predmeta u prostorima u kojima 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osobe 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često borav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vaj obilježivač nudi samostalnost i 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sigurnost da slijepe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 osobe posež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u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 za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 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predmetima koji su 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im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 </a:t>
            </a:r>
          </a:p>
        </p:txBody>
      </p:sp>
      <p:pic>
        <p:nvPicPr>
          <p:cNvPr id="148" name="Picture 2" descr="BrailleCoach Talking Braille Learning System – LoganTech"/>
          <p:cNvPicPr/>
          <p:nvPr/>
        </p:nvPicPr>
        <p:blipFill>
          <a:blip r:embed="rId2"/>
          <a:stretch/>
        </p:blipFill>
        <p:spPr>
          <a:xfrm>
            <a:off x="6998400" y="3081240"/>
            <a:ext cx="5193000" cy="2641680"/>
          </a:xfrm>
          <a:prstGeom prst="rect">
            <a:avLst/>
          </a:prstGeom>
          <a:ln w="0"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1024200" y="2286000"/>
            <a:ext cx="9801000" cy="79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>
            <a:normAutofit/>
          </a:bodyPr>
          <a:lstStyle/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bilježivač na brajevom pismu koji ima ugrađenu brajevu tipkovnicu koja podržava sve znakove brajeva pisma, za potrebe svih jezika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0"/>
            <a:ext cx="12191760" cy="19760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51" name="TextShape 2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Prv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a</a:t>
            </a: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 javn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a</a:t>
            </a: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 škol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a</a:t>
            </a: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 za slijepe osobe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1024200" y="2757960"/>
            <a:ext cx="9719640" cy="298368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5500"/>
          </a:bodyPr>
          <a:lstStyle/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Pariz 1784. godine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osnivač - 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Valentin Haüy </a:t>
            </a:r>
            <a:r>
              <a:rPr lang="hr-HR" sz="2200" b="1" strike="noStrike" spc="-1">
                <a:solidFill>
                  <a:srgbClr val="2E2B21"/>
                </a:solidFill>
                <a:latin typeface="Tw Cen MT"/>
              </a:rPr>
              <a:t>i njegov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 slijepi učenik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d druge polovice 19. stoljeća do Drugog svjetskog rata 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formira se sustav specijalnog školovanja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, koji se još više razvio nakon rata kada nastaju dva odvojena samostalna sustava - 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redovni i specijalni školski sustav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snovna zadaća tih škola postaje smanjivanje negativnih stavova okoline prema osobama koje ih pohađaju kako bi se što bolje mogle integrirati u društvo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0"/>
            <a:ext cx="12191760" cy="19760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54" name="TextShape 2"/>
          <p:cNvSpPr txBox="1"/>
          <p:nvPr/>
        </p:nvSpPr>
        <p:spPr>
          <a:xfrm>
            <a:off x="1024200" y="36612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Prv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a</a:t>
            </a: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 javn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a</a:t>
            </a: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 škol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a</a:t>
            </a: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 za slijepe osobe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 U HRVATSKOJ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1024200" y="2588400"/>
            <a:ext cx="9719640" cy="361296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/>
          </a:bodyPr>
          <a:lstStyle/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p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rvi pisani tragovi o okuplja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n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ju i obraz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ovan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ju slijep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ih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 osob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a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 postoje već početk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om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 19. stoljeća, ali te ideje nisu bile provedene u djelo</a:t>
            </a: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v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eći napredak donosi 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Vinko Bek</a:t>
            </a:r>
            <a:r>
              <a:rPr lang="hr-HR" sz="2200" b="1" strike="noStrike" spc="-1">
                <a:solidFill>
                  <a:srgbClr val="2E2B21"/>
                </a:solidFill>
                <a:latin typeface="Tw Cen MT"/>
              </a:rPr>
              <a:t> 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- 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prvi tiflopedagog u Hrvatskoj</a:t>
            </a: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n 1893.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 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godine osniva humanitarno-karitativno „Društvo sv. Vida za podupiranje slijepaca“</a:t>
            </a: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i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ma nezamjenjivu ulogu za 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razvoj organizirane skrbi za slijepe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protivio se uključivanju slijepe djece u obrazovanje u pučkim školama, inzistirao je na posebnom zavodu za slijepe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Zanimljivosti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1038600" y="2354760"/>
            <a:ext cx="10114560" cy="366228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lnSpcReduction="10000"/>
          </a:bodyPr>
          <a:lstStyle/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ko </a:t>
            </a: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80% globalnih oštećenja vida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 mogu se izbjeći ili dijagnosticirati u </a:t>
            </a: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ranoj fazi razvoja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o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ko </a:t>
            </a: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70% ljudi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 koji imaju neku vrstu oštećenja vida jesu odrasli koji su prešli </a:t>
            </a: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50-u godinu života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1" strike="noStrike" spc="-1">
                <a:solidFill>
                  <a:srgbClr val="FFFFFF"/>
                </a:solidFill>
                <a:latin typeface="Tw Cen MT"/>
              </a:rPr>
              <a:t>j</a:t>
            </a: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edna od šest osoba iznad 45 godina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  je pod rizikom neke vrste oštećenja vida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n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eispravljene </a:t>
            </a: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refrakcijske pogreške 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i </a:t>
            </a: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katarakta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 vodeći su</a:t>
            </a: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 uzrok oštećenja vida u svijetu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36 milijuna ljudi na svijetu potpuno su slijepi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, više od njih 150 ima blage probleme s vidom dok oko</a:t>
            </a: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 200 milijuna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200" b="1" strike="noStrike" spc="-1">
                <a:solidFill>
                  <a:srgbClr val="FFFFFF"/>
                </a:solidFill>
                <a:latin typeface="Tw Cen MT"/>
              </a:rPr>
              <a:t>ljudi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 ima srednje do teške probleme s 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 rot="5400000">
            <a:off x="2781000" y="904320"/>
            <a:ext cx="1639800" cy="2898720"/>
          </a:xfrm>
          <a:prstGeom prst="homePlate">
            <a:avLst>
              <a:gd name="adj" fmla="val 21600"/>
            </a:avLst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 rot="5400000">
            <a:off x="7812000" y="904320"/>
            <a:ext cx="1639800" cy="2898720"/>
          </a:xfrm>
          <a:prstGeom prst="homePlate">
            <a:avLst>
              <a:gd name="adj" fmla="val 21600"/>
            </a:avLst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0" y="0"/>
            <a:ext cx="12191760" cy="197496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94" name="TextShape 4"/>
          <p:cNvSpPr txBox="1"/>
          <p:nvPr/>
        </p:nvSpPr>
        <p:spPr>
          <a:xfrm>
            <a:off x="1024200" y="42732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hr-HR" sz="6000" b="0" strike="noStrike" cap="all" spc="97">
                <a:solidFill>
                  <a:srgbClr val="FFFFFF"/>
                </a:solidFill>
                <a:latin typeface="Tw Cen MT Condensed"/>
              </a:rPr>
              <a:t>Oštećenje vida</a:t>
            </a:r>
            <a:endParaRPr lang="en-US" sz="6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1940040" y="2136960"/>
            <a:ext cx="3239640" cy="7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hr-HR" sz="4000" b="0" strike="noStrike" cap="all" spc="97">
                <a:solidFill>
                  <a:srgbClr val="FFFFFF"/>
                </a:solidFill>
                <a:latin typeface="Tw Cen MT Condensed"/>
              </a:rPr>
              <a:t>SLJEPOĆA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7012080" y="2124360"/>
            <a:ext cx="3239640" cy="7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79500" lnSpcReduction="20000"/>
          </a:bodyPr>
          <a:lstStyle/>
          <a:p>
            <a:pPr algn="ctr">
              <a:lnSpc>
                <a:spcPct val="80000"/>
              </a:lnSpc>
            </a:pPr>
            <a:r>
              <a:rPr lang="hr-HR" sz="4000" b="0" strike="noStrike" cap="all" spc="97">
                <a:solidFill>
                  <a:srgbClr val="FFFFFF"/>
                </a:solidFill>
                <a:latin typeface="Tw Cen MT Condensed"/>
              </a:rPr>
              <a:t>SLABOVIDNOST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461160" y="3577320"/>
            <a:ext cx="4740120" cy="197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>
            <a:normAutofit fontScale="95500"/>
          </a:bodyPr>
          <a:lstStyle/>
          <a:p>
            <a:pPr marL="181080" indent="-18072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smatra se kada je na boljem oku s korekcijskim staklom oštrina vida 10% i manje te s centralnim vidom na boljem oku s korekcijskim staklom do 25%, ali je vidno polje suženo na 20 stupnjeva ili manje</a:t>
            </a:r>
            <a:endParaRPr lang="hr-HR" sz="2200" b="0" strike="noStrike" spc="-1">
              <a:latin typeface="Arial"/>
            </a:endParaRPr>
          </a:p>
        </p:txBody>
      </p:sp>
      <p:sp>
        <p:nvSpPr>
          <p:cNvPr id="98" name="CustomShape 8"/>
          <p:cNvSpPr/>
          <p:nvPr/>
        </p:nvSpPr>
        <p:spPr>
          <a:xfrm>
            <a:off x="6989760" y="3577320"/>
            <a:ext cx="4740840" cy="197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>
            <a:normAutofit/>
          </a:bodyPr>
          <a:lstStyle/>
          <a:p>
            <a:pPr marL="181080" indent="-18072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smatra 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se kada je 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oštrina vida na boljem oku s korekcijskim staklom od 40% i manje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hr-HR" sz="6000" b="0" strike="noStrike" cap="all" spc="97">
                <a:solidFill>
                  <a:srgbClr val="FFFFFF"/>
                </a:solidFill>
                <a:latin typeface="Tw Cen MT Condensed"/>
              </a:rPr>
              <a:t>Zaključak</a:t>
            </a:r>
            <a:endParaRPr lang="en-US" sz="6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024200" y="2691720"/>
            <a:ext cx="9719640" cy="290268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4500"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Život osoba s oštećenjem vida nije nimalo lak. Obavljanje poslova koje većina</a:t>
            </a:r>
            <a:r>
              <a:rPr lang="hr-HR" sz="2400" b="0" strike="noStrike" spc="-1">
                <a:solidFill>
                  <a:srgbClr val="FFFFFF"/>
                </a:solidFill>
                <a:latin typeface="Tw Cen MT"/>
              </a:rPr>
              <a:t> ljudi</a:t>
            </a: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 doživljava kao rutinske i ne iziskuju previše vremena osobama bez ikakvog oštećenja neće predstavljati nikakav napor, dok je osobama s invaliditetom potrebno puno više vremena i snage.</a:t>
            </a:r>
            <a:endParaRPr lang="en-US" sz="2400" b="0" strike="noStrike" spc="-1">
              <a:solidFill>
                <a:srgbClr val="2E2B21"/>
              </a:solidFill>
              <a:latin typeface="Tw Cen MT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hr-HR" sz="2400" b="0" strike="noStrike" spc="-1">
                <a:solidFill>
                  <a:srgbClr val="FFFFFF"/>
                </a:solidFill>
                <a:latin typeface="Tw Cen MT"/>
              </a:rPr>
              <a:t>P</a:t>
            </a: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risutna</a:t>
            </a:r>
            <a:r>
              <a:rPr lang="hr-HR" sz="2400" b="0" strike="noStrike" spc="-1">
                <a:solidFill>
                  <a:srgbClr val="FFFFFF"/>
                </a:solidFill>
                <a:latin typeface="Tw Cen MT"/>
              </a:rPr>
              <a:t> je</a:t>
            </a: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 činjenica da je okolina vrlo malo upoznata s potrebama i mogućnostima slijepih i slabovidnih osoba, a kad netko s nečim nije upoznat, ne može se očekivati da će znati pomoći i olakšati život osobi kojoj je to potrebno.</a:t>
            </a:r>
            <a:endParaRPr lang="en-US" sz="24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184360" y="2070360"/>
            <a:ext cx="5984640" cy="146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9000" lnSpcReduction="10000"/>
          </a:bodyPr>
          <a:lstStyle/>
          <a:p>
            <a:pPr>
              <a:lnSpc>
                <a:spcPct val="80000"/>
              </a:lnSpc>
            </a:pPr>
            <a:r>
              <a:rPr lang="hr-HR" sz="7200" b="0" strike="noStrike" cap="all" spc="199">
                <a:solidFill>
                  <a:srgbClr val="474233"/>
                </a:solidFill>
                <a:latin typeface="Tw Cen MT Condensed"/>
              </a:rPr>
              <a:t>HVALA NA PAŽNJI</a:t>
            </a:r>
            <a:endParaRPr lang="en-US" sz="7200" b="0" strike="noStrike" spc="-1">
              <a:solidFill>
                <a:srgbClr val="2E2B21"/>
              </a:solidFill>
              <a:latin typeface="Tw Cen MT"/>
            </a:endParaRPr>
          </a:p>
        </p:txBody>
      </p:sp>
      <p:pic>
        <p:nvPicPr>
          <p:cNvPr id="161" name="Slika 4"/>
          <p:cNvPicPr/>
          <p:nvPr/>
        </p:nvPicPr>
        <p:blipFill>
          <a:blip r:embed="rId2"/>
          <a:stretch/>
        </p:blipFill>
        <p:spPr>
          <a:xfrm>
            <a:off x="0" y="0"/>
            <a:ext cx="5184000" cy="6857640"/>
          </a:xfrm>
          <a:prstGeom prst="rect">
            <a:avLst/>
          </a:prstGeom>
          <a:ln w="0">
            <a:noFill/>
          </a:ln>
          <a:effectLst>
            <a:reflection endPos="0" dist="50800" dir="5400000" sy="-100000" algn="bl" rotWithShape="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474233"/>
                </a:solidFill>
                <a:latin typeface="Tw Cen MT Condensed"/>
              </a:rPr>
              <a:t>Literatura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024199" y="2286000"/>
            <a:ext cx="10876855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Autofit/>
          </a:bodyPr>
          <a:lstStyle/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en-US" sz="2200" b="0" u="sng" strike="noStrike" spc="-1" dirty="0">
                <a:solidFill>
                  <a:srgbClr val="D25814"/>
                </a:solidFill>
                <a:uFillTx/>
                <a:latin typeface="Tw Cen MT"/>
                <a:hlinkClick r:id="rId2"/>
              </a:rPr>
              <a:t>http://</a:t>
            </a:r>
            <a:r>
              <a:rPr lang="en-US" sz="2200" b="0" u="sng" strike="noStrike" spc="-1" dirty="0" smtClean="0">
                <a:solidFill>
                  <a:srgbClr val="D25814"/>
                </a:solidFill>
                <a:uFillTx/>
                <a:latin typeface="Tw Cen MT"/>
                <a:hlinkClick r:id="rId2"/>
              </a:rPr>
              <a:t>uuosso.hr/default.aspx?id=15</a:t>
            </a:r>
            <a:r>
              <a:rPr lang="hr-HR" sz="2200" spc="-1" dirty="0">
                <a:solidFill>
                  <a:srgbClr val="D25814"/>
                </a:solidFill>
                <a:latin typeface="Tw Cen MT"/>
              </a:rPr>
              <a:t> </a:t>
            </a:r>
            <a:r>
              <a:rPr lang="hr-HR" dirty="0"/>
              <a:t>(pristupljeno 13.4.2021.)</a:t>
            </a:r>
            <a:endParaRPr lang="en-US" dirty="0"/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en-US" sz="2200" b="0" u="sng" strike="noStrike" spc="-1" dirty="0">
                <a:solidFill>
                  <a:srgbClr val="D25814"/>
                </a:solidFill>
                <a:uFillTx/>
                <a:latin typeface="Tw Cen MT"/>
                <a:hlinkClick r:id="rId3"/>
              </a:rPr>
              <a:t>http://</a:t>
            </a:r>
            <a:r>
              <a:rPr lang="en-US" sz="2200" b="0" u="sng" strike="noStrike" spc="-1" dirty="0" smtClean="0">
                <a:solidFill>
                  <a:srgbClr val="D25814"/>
                </a:solidFill>
                <a:uFillTx/>
                <a:latin typeface="Tw Cen MT"/>
                <a:hlinkClick r:id="rId3"/>
              </a:rPr>
              <a:t>www.msd-prirucnici.placebo.hr/msd-simptomi/oslabljen-vid</a:t>
            </a:r>
            <a:r>
              <a:rPr lang="hr-HR" sz="2200" b="0" u="sng" strike="noStrike" spc="-1" dirty="0" smtClean="0">
                <a:solidFill>
                  <a:srgbClr val="D25814"/>
                </a:solidFill>
                <a:uFillTx/>
                <a:latin typeface="Tw Cen MT"/>
              </a:rPr>
              <a:t> </a:t>
            </a:r>
            <a:r>
              <a:rPr lang="hr-HR" dirty="0"/>
              <a:t>(pristupljeno 13.4.2021</a:t>
            </a:r>
            <a:r>
              <a:rPr lang="hr-HR" dirty="0"/>
              <a:t>.)</a:t>
            </a:r>
            <a:endParaRPr lang="en-US" dirty="0"/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en-US" sz="2200" b="0" u="sng" strike="noStrike" spc="-1" dirty="0">
                <a:solidFill>
                  <a:srgbClr val="D25814"/>
                </a:solidFill>
                <a:uFillTx/>
                <a:latin typeface="Tw Cen MT"/>
                <a:hlinkClick r:id="rId4"/>
              </a:rPr>
              <a:t>https://</a:t>
            </a:r>
            <a:r>
              <a:rPr lang="en-US" sz="2200" b="0" u="sng" strike="noStrike" spc="-1" dirty="0" smtClean="0">
                <a:solidFill>
                  <a:srgbClr val="D25814"/>
                </a:solidFill>
                <a:uFillTx/>
                <a:latin typeface="Tw Cen MT"/>
                <a:hlinkClick r:id="rId4"/>
              </a:rPr>
              <a:t>core.ac.uk/download/pdf/198146528.pdf</a:t>
            </a:r>
            <a:r>
              <a:rPr lang="hr-HR" sz="2200" b="0" u="sng" strike="noStrike" spc="-1" dirty="0" smtClean="0">
                <a:solidFill>
                  <a:srgbClr val="D25814"/>
                </a:solidFill>
                <a:uFillTx/>
                <a:latin typeface="Tw Cen MT"/>
              </a:rPr>
              <a:t> </a:t>
            </a:r>
            <a:r>
              <a:rPr lang="hr-HR" dirty="0"/>
              <a:t>(pristupljeno 13.4.2021</a:t>
            </a:r>
            <a:r>
              <a:rPr lang="hr-HR" dirty="0"/>
              <a:t>.)</a:t>
            </a:r>
            <a:endParaRPr lang="en-US" dirty="0"/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en-US" sz="2200" b="0" u="sng" strike="noStrike" spc="-1" dirty="0">
                <a:solidFill>
                  <a:srgbClr val="D25814"/>
                </a:solidFill>
                <a:uFillTx/>
                <a:latin typeface="Tw Cen MT"/>
                <a:hlinkClick r:id="rId5"/>
              </a:rPr>
              <a:t>https://www.eglas.hr/ostecenja-vida</a:t>
            </a:r>
            <a:r>
              <a:rPr lang="en-US" sz="2200" b="0" u="sng" strike="noStrike" spc="-1" dirty="0" smtClean="0">
                <a:solidFill>
                  <a:srgbClr val="D25814"/>
                </a:solidFill>
                <a:uFillTx/>
                <a:latin typeface="Tw Cen MT"/>
                <a:hlinkClick r:id="rId5"/>
              </a:rPr>
              <a:t>/</a:t>
            </a:r>
            <a:r>
              <a:rPr lang="hr-HR" sz="2200" b="0" u="sng" strike="noStrike" spc="-1" dirty="0" smtClean="0">
                <a:solidFill>
                  <a:srgbClr val="D25814"/>
                </a:solidFill>
                <a:uFillTx/>
                <a:latin typeface="Tw Cen MT"/>
              </a:rPr>
              <a:t> </a:t>
            </a:r>
            <a:r>
              <a:rPr lang="hr-HR" dirty="0"/>
              <a:t>(pristupljeno 13.4.2021</a:t>
            </a:r>
            <a:r>
              <a:rPr lang="hr-HR" dirty="0"/>
              <a:t>.)</a:t>
            </a:r>
            <a:endParaRPr lang="en-US" dirty="0"/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en-US" sz="2200" b="0" u="sng" strike="noStrike" spc="-1" dirty="0">
                <a:solidFill>
                  <a:srgbClr val="D25814"/>
                </a:solidFill>
                <a:uFillTx/>
                <a:latin typeface="Tw Cen MT"/>
                <a:hlinkClick r:id="rId6"/>
              </a:rPr>
              <a:t>https://www.dioptrija.hr/savjeti/najcesci-problemi-s-vidom-kako-ih-izbjeci</a:t>
            </a:r>
            <a:r>
              <a:rPr lang="en-US" sz="2200" b="0" u="sng" strike="noStrike" spc="-1" dirty="0" smtClean="0">
                <a:solidFill>
                  <a:srgbClr val="D25814"/>
                </a:solidFill>
                <a:uFillTx/>
                <a:latin typeface="Tw Cen MT"/>
                <a:hlinkClick r:id="rId6"/>
              </a:rPr>
              <a:t>/</a:t>
            </a:r>
            <a:r>
              <a:rPr lang="hr-HR" sz="2200" b="0" u="sng" strike="noStrike" spc="-1" dirty="0" smtClean="0">
                <a:solidFill>
                  <a:srgbClr val="D25814"/>
                </a:solidFill>
                <a:uFillTx/>
                <a:latin typeface="Tw Cen MT"/>
              </a:rPr>
              <a:t> </a:t>
            </a:r>
            <a:r>
              <a:rPr lang="hr-HR" dirty="0"/>
              <a:t>(pristupljeno 13.4.2021</a:t>
            </a:r>
            <a:r>
              <a:rPr lang="hr-HR" dirty="0"/>
              <a:t>.)</a:t>
            </a:r>
            <a:endParaRPr lang="en-US" dirty="0"/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r>
              <a:rPr lang="en-US" sz="2200" b="0" u="sng" strike="noStrike" spc="-1" dirty="0">
                <a:solidFill>
                  <a:srgbClr val="D25814"/>
                </a:solidFill>
                <a:uFillTx/>
                <a:latin typeface="Tw Cen MT"/>
                <a:hlinkClick r:id="rId7"/>
              </a:rPr>
              <a:t>https://</a:t>
            </a:r>
            <a:r>
              <a:rPr lang="en-US" sz="2200" b="0" u="sng" strike="noStrike" spc="-1" dirty="0" smtClean="0">
                <a:solidFill>
                  <a:srgbClr val="D25814"/>
                </a:solidFill>
                <a:uFillTx/>
                <a:latin typeface="Tw Cen MT"/>
                <a:hlinkClick r:id="rId7"/>
              </a:rPr>
              <a:t>hrcak.srce.hr/file/152292</a:t>
            </a:r>
            <a:r>
              <a:rPr lang="hr-HR" sz="2200" b="0" u="sng" strike="noStrike" spc="-1" dirty="0" smtClean="0">
                <a:solidFill>
                  <a:srgbClr val="D25814"/>
                </a:solidFill>
                <a:uFillTx/>
                <a:latin typeface="Tw Cen MT"/>
              </a:rPr>
              <a:t> </a:t>
            </a:r>
            <a:r>
              <a:rPr lang="hr-HR" dirty="0"/>
              <a:t>(pristupljeno 13.4.2021.)</a:t>
            </a:r>
            <a:endParaRPr lang="en-US" dirty="0"/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"/>
              <a:buChar char=" "/>
            </a:pPr>
            <a:endParaRPr lang="en-US" sz="2200" b="0" strike="noStrike" spc="-1" dirty="0">
              <a:solidFill>
                <a:srgbClr val="2E2B21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200" b="0" strike="noStrike" spc="-1" dirty="0">
              <a:solidFill>
                <a:srgbClr val="2E2B21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200" b="0" strike="noStrike" spc="-1" dirty="0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2191760" cy="17161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00" name="TextShape 2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Stupnjevi oštećenja VIDA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591480" y="2085840"/>
            <a:ext cx="6251400" cy="445860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3500"/>
          </a:bodyPr>
          <a:lstStyle/>
          <a:p>
            <a:pPr marL="457200" indent="-4568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 Condensed"/>
              <a:buAutoNum type="alphaLcPeriod"/>
            </a:pPr>
            <a:r>
              <a:rPr lang="hr-HR" sz="2200" b="1" strike="noStrike" spc="-1">
                <a:solidFill>
                  <a:srgbClr val="2E2B21"/>
                </a:solidFill>
                <a:latin typeface="Tw Cen MT"/>
              </a:rPr>
              <a:t>potpuni gubitak osjeta svjetla (amauroza) 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ili na osjet svjetla bez projekcije ili na osjet svjetla s projekcijom svjetla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457200" indent="-4568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 Condensed"/>
              <a:buAutoNum type="alphaLcPeriod"/>
            </a:pPr>
            <a:r>
              <a:rPr lang="hr-HR" sz="2200" b="1" strike="noStrike" spc="-1">
                <a:solidFill>
                  <a:srgbClr val="2E2B21"/>
                </a:solidFill>
                <a:latin typeface="Tw Cen MT"/>
              </a:rPr>
              <a:t>ostatak vida na boljem oku s korekcijskim staklom do 5% 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ili na boljem oku s korekcijskim staklom ostatak vida manje od 10%, ali sa suženjem vidnog polja na 20 stupnjeva ili manje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457200" indent="-4568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Tw Cen MT Condensed"/>
              <a:buAutoNum type="alphaLcPeriod"/>
            </a:pPr>
            <a:r>
              <a:rPr lang="hr-HR" sz="2200" b="1" strike="noStrike" spc="-1">
                <a:solidFill>
                  <a:srgbClr val="2E2B21"/>
                </a:solidFill>
                <a:latin typeface="Tw Cen MT"/>
              </a:rPr>
              <a:t>ostatak vida na boljem oku s korekcijskim staklom manjim od 10% 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pic>
        <p:nvPicPr>
          <p:cNvPr id="102" name="Slika 5"/>
          <p:cNvPicPr/>
          <p:nvPr/>
        </p:nvPicPr>
        <p:blipFill>
          <a:blip r:embed="rId2"/>
          <a:srcRect l="25644" r="13771"/>
          <a:stretch/>
        </p:blipFill>
        <p:spPr>
          <a:xfrm>
            <a:off x="7521840" y="1716840"/>
            <a:ext cx="4669920" cy="514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614200" y="1773000"/>
            <a:ext cx="5918760" cy="331164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5500"/>
          </a:bodyPr>
          <a:lstStyle/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oštrina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 vida na boljem oku s korekcijskim staklom od 40% i manje </a:t>
            </a: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s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labovidnim osobama smatraju se i 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osobe čiji je vid očuvan iznad 40%</a:t>
            </a: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,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 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ali je priroda njihovog oboljenja progredirajuća</a:t>
            </a: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CBEBD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2E2B21"/>
                </a:solidFill>
                <a:latin typeface="Tw Cen MT"/>
              </a:rPr>
              <a:t>u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 pedagoškom smislu slabovidne su one </a:t>
            </a:r>
            <a:r>
              <a:rPr lang="en-US" sz="2200" b="1" strike="noStrike" spc="-1">
                <a:solidFill>
                  <a:srgbClr val="2E2B21"/>
                </a:solidFill>
                <a:latin typeface="Tw Cen MT"/>
              </a:rPr>
              <a:t>osobe koje ostatak vida koriste u obrazovne svrhe, </a:t>
            </a:r>
            <a:r>
              <a:rPr lang="en-US" sz="2200" b="0" strike="noStrike" spc="-1">
                <a:solidFill>
                  <a:srgbClr val="2E2B21"/>
                </a:solidFill>
                <a:latin typeface="Tw Cen MT"/>
              </a:rPr>
              <a:t>odnosno koje se u pisanju i čitanju služe crnim</a:t>
            </a:r>
          </a:p>
        </p:txBody>
      </p:sp>
      <p:sp>
        <p:nvSpPr>
          <p:cNvPr id="104" name="CustomShape 2"/>
          <p:cNvSpPr/>
          <p:nvPr/>
        </p:nvSpPr>
        <p:spPr>
          <a:xfrm>
            <a:off x="0" y="0"/>
            <a:ext cx="51220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05" name="TextShape 3"/>
          <p:cNvSpPr txBox="1"/>
          <p:nvPr/>
        </p:nvSpPr>
        <p:spPr>
          <a:xfrm>
            <a:off x="1024200" y="2679120"/>
            <a:ext cx="327204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Slabovidnost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1094400"/>
            <a:ext cx="12191760" cy="500292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TextShape 2"/>
          <p:cNvSpPr txBox="1"/>
          <p:nvPr/>
        </p:nvSpPr>
        <p:spPr>
          <a:xfrm>
            <a:off x="246240" y="1273320"/>
            <a:ext cx="4277160" cy="1856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7500" lnSpcReduction="20000"/>
          </a:bodyPr>
          <a:lstStyle/>
          <a:p>
            <a:pPr>
              <a:lnSpc>
                <a:spcPct val="80000"/>
              </a:lnSpc>
            </a:pP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Najčešći uzroci oslabljenog vida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: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532080" y="3308760"/>
            <a:ext cx="3991680" cy="243036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8500"/>
          </a:bodyPr>
          <a:lstStyle/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r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efrakcijske grješke 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s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taračka degeneracija makule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k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atarakte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d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ijabetička retinopatija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g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laukom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pic>
        <p:nvPicPr>
          <p:cNvPr id="109" name="Slika 4"/>
          <p:cNvPicPr/>
          <p:nvPr/>
        </p:nvPicPr>
        <p:blipFill>
          <a:blip r:embed="rId2"/>
          <a:stretch/>
        </p:blipFill>
        <p:spPr>
          <a:xfrm>
            <a:off x="5157000" y="1083960"/>
            <a:ext cx="7034760" cy="5002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1083960"/>
            <a:ext cx="12191760" cy="49244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TextShape 2"/>
          <p:cNvSpPr txBox="1"/>
          <p:nvPr/>
        </p:nvSpPr>
        <p:spPr>
          <a:xfrm>
            <a:off x="178920" y="1094400"/>
            <a:ext cx="4277160" cy="1856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7500" lnSpcReduction="20000"/>
          </a:bodyPr>
          <a:lstStyle/>
          <a:p>
            <a:pPr>
              <a:lnSpc>
                <a:spcPct val="80000"/>
              </a:lnSpc>
            </a:pPr>
            <a:r>
              <a:rPr lang="en-US" sz="5000" b="0" strike="noStrike" cap="all" spc="97">
                <a:solidFill>
                  <a:srgbClr val="FFFFFF"/>
                </a:solidFill>
                <a:latin typeface="Tw Cen MT Condensed"/>
              </a:rPr>
              <a:t>Najčešći uzroci oslabljenog vida</a:t>
            </a: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:</a:t>
            </a:r>
            <a:endParaRPr lang="en-US" sz="5000" b="0" strike="noStrike" spc="-1">
              <a:solidFill>
                <a:srgbClr val="2E2B21"/>
              </a:solidFill>
              <a:latin typeface="Tw Cen MT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582480" y="2940480"/>
            <a:ext cx="3991680" cy="243036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 fontScale="98500"/>
          </a:bodyPr>
          <a:lstStyle/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r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efrakcijske grješke 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s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taračka degeneracija makule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k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atarakte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d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ijabetička retinopatija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g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laukom</a:t>
            </a:r>
            <a:endParaRPr lang="en-US" sz="2200" b="0" strike="noStrike" spc="-1">
              <a:solidFill>
                <a:srgbClr val="2E2B21"/>
              </a:solidFill>
              <a:latin typeface="Tw Cen MT"/>
            </a:endParaRPr>
          </a:p>
        </p:txBody>
      </p:sp>
      <p:pic>
        <p:nvPicPr>
          <p:cNvPr id="113" name="Slika 4"/>
          <p:cNvPicPr/>
          <p:nvPr/>
        </p:nvPicPr>
        <p:blipFill>
          <a:blip r:embed="rId2"/>
          <a:stretch/>
        </p:blipFill>
        <p:spPr>
          <a:xfrm>
            <a:off x="0" y="1083960"/>
            <a:ext cx="7034760" cy="492444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4"/>
          <p:cNvSpPr/>
          <p:nvPr/>
        </p:nvSpPr>
        <p:spPr>
          <a:xfrm>
            <a:off x="7135200" y="1246680"/>
            <a:ext cx="4277160" cy="185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7500" lnSpcReduction="20000"/>
          </a:bodyPr>
          <a:lstStyle/>
          <a:p>
            <a:pPr>
              <a:lnSpc>
                <a:spcPct val="80000"/>
              </a:lnSpc>
            </a:pPr>
            <a:r>
              <a:rPr lang="hr-HR" sz="5000" b="0" strike="noStrike" cap="all" spc="97">
                <a:solidFill>
                  <a:srgbClr val="FFFFFF"/>
                </a:solidFill>
                <a:latin typeface="Tw Cen MT Condensed"/>
              </a:rPr>
              <a:t>Načini dolaska do slabljenja vida:</a:t>
            </a:r>
            <a:endParaRPr lang="hr-HR" sz="50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7438680" y="3265920"/>
            <a:ext cx="4277160" cy="243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>
            <a:normAutofit fontScale="84500" lnSpcReduction="20000"/>
          </a:bodyPr>
          <a:lstStyle/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z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amućenjem inače prozirnih dijelova oka (rožnice, leće, staklovine) kroz koje svjetlost mora proći da bi došla do mrežnice</a:t>
            </a:r>
            <a:endParaRPr lang="hr-HR" sz="2200" b="0" strike="noStrike" spc="-1">
              <a:latin typeface="Arial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z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bog bolesti mrežnice</a:t>
            </a:r>
            <a:endParaRPr lang="hr-HR" sz="2200" b="0" strike="noStrike" spc="-1">
              <a:latin typeface="Arial"/>
            </a:endParaRPr>
          </a:p>
          <a:p>
            <a:pPr marL="176040" indent="-1756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z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bog bolesti koje zahvaćaju vidni živac i njegove putove</a:t>
            </a:r>
            <a:endParaRPr lang="hr-HR" sz="2200" b="0" strike="noStrike" spc="-1">
              <a:latin typeface="Arial"/>
            </a:endParaRPr>
          </a:p>
          <a:p>
            <a:pPr marL="176040" indent="-1756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>
                <a:solidFill>
                  <a:srgbClr val="FFFFFF"/>
                </a:solidFill>
                <a:latin typeface="Tw Cen MT"/>
              </a:rPr>
              <a:t>z</a:t>
            </a:r>
            <a:r>
              <a:rPr lang="en-US" sz="2200" b="0" strike="noStrike" spc="-1">
                <a:solidFill>
                  <a:srgbClr val="FFFFFF"/>
                </a:solidFill>
                <a:latin typeface="Tw Cen MT"/>
              </a:rPr>
              <a:t>bog grešaka refrakcije</a:t>
            </a: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1083960"/>
            <a:ext cx="12191760" cy="468972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1986480" y="2014920"/>
            <a:ext cx="8218440" cy="282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8000" lnSpcReduction="10000"/>
          </a:bodyPr>
          <a:lstStyle/>
          <a:p>
            <a:pPr algn="ctr">
              <a:lnSpc>
                <a:spcPct val="80000"/>
              </a:lnSpc>
            </a:pPr>
            <a:r>
              <a:rPr lang="pl-PL" sz="7200" b="0" strike="noStrike" cap="all" spc="97">
                <a:solidFill>
                  <a:srgbClr val="FFFFFF"/>
                </a:solidFill>
                <a:latin typeface="Tw Cen MT Condensed"/>
              </a:rPr>
              <a:t>Kretanje i komunikacija osoba oštećena vida</a:t>
            </a:r>
            <a:endParaRPr lang="hr-HR" sz="7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1083960"/>
            <a:ext cx="12191760" cy="468972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Slika 5"/>
          <p:cNvPicPr/>
          <p:nvPr/>
        </p:nvPicPr>
        <p:blipFill>
          <a:blip r:embed="rId2"/>
          <a:srcRect l="4091" r="4672"/>
          <a:stretch/>
        </p:blipFill>
        <p:spPr>
          <a:xfrm>
            <a:off x="5230800" y="1083960"/>
            <a:ext cx="6410160" cy="468612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255600" y="2888640"/>
            <a:ext cx="47192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200" b="0" strike="noStrike" spc="-1">
                <a:solidFill>
                  <a:srgbClr val="FFFFFF"/>
                </a:solidFill>
                <a:latin typeface="Tw Cen MT"/>
              </a:rPr>
              <a:t>Kretanje slijepih osoba uz pomoć dugog bijelog štapa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1083960"/>
            <a:ext cx="12191760" cy="468972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2" name="Slika 2"/>
          <p:cNvPicPr/>
          <p:nvPr/>
        </p:nvPicPr>
        <p:blipFill>
          <a:blip r:embed="rId2"/>
          <a:srcRect l="5802" r="7692"/>
          <a:stretch/>
        </p:blipFill>
        <p:spPr>
          <a:xfrm>
            <a:off x="5540400" y="1082160"/>
            <a:ext cx="6085800" cy="4689720"/>
          </a:xfrm>
          <a:prstGeom prst="rect">
            <a:avLst/>
          </a:prstGeom>
          <a:ln w="0"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55600" y="2888640"/>
            <a:ext cx="47192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hr-HR" sz="3200" b="0" strike="noStrike" spc="-1">
                <a:solidFill>
                  <a:srgbClr val="FFFFFF"/>
                </a:solidFill>
                <a:latin typeface="Tw Cen MT"/>
              </a:rPr>
              <a:t>Kretanje slijepih osoba uz pomoć videćeg vodiča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1019</Words>
  <Application>Microsoft Office PowerPoint</Application>
  <PresentationFormat>Widescreen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DejaVu Sans</vt:lpstr>
      <vt:lpstr>Symbol</vt:lpstr>
      <vt:lpstr>Times New Roman</vt:lpstr>
      <vt:lpstr>Tw Cen MT</vt:lpstr>
      <vt:lpstr>Tw Cen MT Condensed</vt:lpstr>
      <vt:lpstr>Wingdings</vt:lpstr>
      <vt:lpstr>Wingdings 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Oštećenja vida</dc:title>
  <dc:subject/>
  <dc:creator>Antonio Bišćan</dc:creator>
  <dc:description/>
  <cp:lastModifiedBy>Win10</cp:lastModifiedBy>
  <cp:revision>55</cp:revision>
  <dcterms:created xsi:type="dcterms:W3CDTF">2021-04-13T14:40:24Z</dcterms:created>
  <dcterms:modified xsi:type="dcterms:W3CDTF">2021-04-13T22:12:48Z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