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</p:sldMasterIdLst>
  <p:sldIdLst>
    <p:sldId id="256" r:id="rId2"/>
    <p:sldId id="257" r:id="rId3"/>
    <p:sldId id="258" r:id="rId4"/>
    <p:sldId id="259" r:id="rId5"/>
    <p:sldId id="260" r:id="rId6"/>
    <p:sldId id="262" r:id="rId7"/>
    <p:sldId id="261" r:id="rId8"/>
    <p:sldId id="264" r:id="rId9"/>
    <p:sldId id="263" r:id="rId1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4" autoAdjust="0"/>
    <p:restoredTop sz="94660"/>
  </p:normalViewPr>
  <p:slideViewPr>
    <p:cSldViewPr snapToGrid="0">
      <p:cViewPr varScale="1">
        <p:scale>
          <a:sx n="86" d="100"/>
          <a:sy n="86" d="100"/>
        </p:scale>
        <p:origin x="562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">
            <a:alphaModFix amt="30000"/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oup 10"/>
          <p:cNvGrpSpPr/>
          <p:nvPr/>
        </p:nvGrpSpPr>
        <p:grpSpPr>
          <a:xfrm>
            <a:off x="0" y="0"/>
            <a:ext cx="2305051" cy="6858001"/>
            <a:chOff x="0" y="0"/>
            <a:chExt cx="2305051" cy="6858001"/>
          </a:xfrm>
          <a:gradFill flip="none" rotWithShape="1">
            <a:gsLst>
              <a:gs pos="0">
                <a:schemeClr val="tx2"/>
              </a:gs>
              <a:gs pos="100000">
                <a:schemeClr val="tx2">
                  <a:lumMod val="50000"/>
                </a:schemeClr>
              </a:gs>
            </a:gsLst>
            <a:lin ang="5400000" scaled="0"/>
            <a:tileRect/>
          </a:gradFill>
        </p:grpSpPr>
        <p:sp>
          <p:nvSpPr>
            <p:cNvPr id="12" name="Rectangle 5"/>
            <p:cNvSpPr>
              <a:spLocks noChangeArrowheads="1"/>
            </p:cNvSpPr>
            <p:nvPr/>
          </p:nvSpPr>
          <p:spPr bwMode="auto">
            <a:xfrm>
              <a:off x="1209675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3" name="Freeform 6"/>
            <p:cNvSpPr>
              <a:spLocks noEditPoints="1"/>
            </p:cNvSpPr>
            <p:nvPr/>
          </p:nvSpPr>
          <p:spPr bwMode="auto">
            <a:xfrm>
              <a:off x="1128713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4" name="Freeform 7"/>
            <p:cNvSpPr>
              <a:spLocks noEditPoints="1"/>
            </p:cNvSpPr>
            <p:nvPr/>
          </p:nvSpPr>
          <p:spPr bwMode="auto">
            <a:xfrm>
              <a:off x="1123950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5" name="Rectangle 8"/>
            <p:cNvSpPr>
              <a:spLocks noChangeArrowheads="1"/>
            </p:cNvSpPr>
            <p:nvPr/>
          </p:nvSpPr>
          <p:spPr bwMode="auto">
            <a:xfrm>
              <a:off x="414338" y="9525"/>
              <a:ext cx="28575" cy="44815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6" name="Freeform 9"/>
            <p:cNvSpPr>
              <a:spLocks noEditPoints="1"/>
            </p:cNvSpPr>
            <p:nvPr/>
          </p:nvSpPr>
          <p:spPr bwMode="auto">
            <a:xfrm>
              <a:off x="333375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7" name="Freeform 10"/>
            <p:cNvSpPr/>
            <p:nvPr/>
          </p:nvSpPr>
          <p:spPr bwMode="auto">
            <a:xfrm>
              <a:off x="190500" y="9525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8" name="Freeform 11"/>
            <p:cNvSpPr/>
            <p:nvPr/>
          </p:nvSpPr>
          <p:spPr bwMode="auto">
            <a:xfrm>
              <a:off x="1290638" y="14288"/>
              <a:ext cx="376238" cy="1801813"/>
            </a:xfrm>
            <a:custGeom>
              <a:avLst/>
              <a:gdLst/>
              <a:ahLst/>
              <a:cxnLst/>
              <a:rect l="0" t="0" r="r" b="b"/>
              <a:pathLst>
                <a:path w="237" h="1135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9" name="Freeform 12"/>
            <p:cNvSpPr>
              <a:spLocks noEditPoints="1"/>
            </p:cNvSpPr>
            <p:nvPr/>
          </p:nvSpPr>
          <p:spPr bwMode="auto">
            <a:xfrm>
              <a:off x="1600200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0" name="Freeform 13"/>
            <p:cNvSpPr/>
            <p:nvPr/>
          </p:nvSpPr>
          <p:spPr bwMode="auto">
            <a:xfrm>
              <a:off x="1381125" y="9525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1" name="Freeform 14"/>
            <p:cNvSpPr/>
            <p:nvPr/>
          </p:nvSpPr>
          <p:spPr bwMode="auto">
            <a:xfrm>
              <a:off x="1643063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2" name="Freeform 15"/>
            <p:cNvSpPr>
              <a:spLocks noEditPoints="1"/>
            </p:cNvSpPr>
            <p:nvPr/>
          </p:nvSpPr>
          <p:spPr bwMode="auto">
            <a:xfrm>
              <a:off x="1685925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3" name="Freeform 16"/>
            <p:cNvSpPr>
              <a:spLocks noEditPoints="1"/>
            </p:cNvSpPr>
            <p:nvPr/>
          </p:nvSpPr>
          <p:spPr bwMode="auto">
            <a:xfrm>
              <a:off x="168592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4" name="Freeform 17"/>
            <p:cNvSpPr/>
            <p:nvPr/>
          </p:nvSpPr>
          <p:spPr bwMode="auto">
            <a:xfrm>
              <a:off x="1743075" y="4763"/>
              <a:ext cx="419100" cy="522288"/>
            </a:xfrm>
            <a:custGeom>
              <a:avLst/>
              <a:gdLst/>
              <a:ahLst/>
              <a:cxnLst/>
              <a:rect l="0" t="0" r="r" b="b"/>
              <a:pathLst>
                <a:path w="264" h="329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5" name="Freeform 18"/>
            <p:cNvSpPr>
              <a:spLocks noEditPoints="1"/>
            </p:cNvSpPr>
            <p:nvPr/>
          </p:nvSpPr>
          <p:spPr bwMode="auto">
            <a:xfrm>
              <a:off x="2119313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6" name="Freeform 19"/>
            <p:cNvSpPr/>
            <p:nvPr/>
          </p:nvSpPr>
          <p:spPr bwMode="auto">
            <a:xfrm>
              <a:off x="952500" y="4763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7" name="Freeform 20"/>
            <p:cNvSpPr>
              <a:spLocks noEditPoints="1"/>
            </p:cNvSpPr>
            <p:nvPr/>
          </p:nvSpPr>
          <p:spPr bwMode="auto">
            <a:xfrm>
              <a:off x="8667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8" name="Freeform 21"/>
            <p:cNvSpPr>
              <a:spLocks noEditPoints="1"/>
            </p:cNvSpPr>
            <p:nvPr/>
          </p:nvSpPr>
          <p:spPr bwMode="auto">
            <a:xfrm>
              <a:off x="890588" y="15541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9" name="Freeform 22"/>
            <p:cNvSpPr/>
            <p:nvPr/>
          </p:nvSpPr>
          <p:spPr bwMode="auto">
            <a:xfrm>
              <a:off x="738188" y="5622925"/>
              <a:ext cx="338138" cy="1216025"/>
            </a:xfrm>
            <a:custGeom>
              <a:avLst/>
              <a:gdLst/>
              <a:ahLst/>
              <a:cxnLst/>
              <a:rect l="0" t="0" r="r" b="b"/>
              <a:pathLst>
                <a:path w="213" h="766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0" name="Freeform 23"/>
            <p:cNvSpPr>
              <a:spLocks noEditPoints="1"/>
            </p:cNvSpPr>
            <p:nvPr/>
          </p:nvSpPr>
          <p:spPr bwMode="auto">
            <a:xfrm>
              <a:off x="647700" y="5480050"/>
              <a:ext cx="157163" cy="157163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1" name="Freeform 24"/>
            <p:cNvSpPr>
              <a:spLocks noEditPoints="1"/>
            </p:cNvSpPr>
            <p:nvPr/>
          </p:nvSpPr>
          <p:spPr bwMode="auto">
            <a:xfrm>
              <a:off x="666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2" name="Freeform 25"/>
            <p:cNvSpPr/>
            <p:nvPr/>
          </p:nvSpPr>
          <p:spPr bwMode="auto">
            <a:xfrm>
              <a:off x="0" y="3897313"/>
              <a:ext cx="133350" cy="266700"/>
            </a:xfrm>
            <a:custGeom>
              <a:avLst/>
              <a:gdLst/>
              <a:ahLst/>
              <a:cxnLst/>
              <a:rect l="0" t="0" r="r" b="b"/>
              <a:pathLst>
                <a:path w="84" h="168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3" name="Freeform 26"/>
            <p:cNvSpPr>
              <a:spLocks noEditPoints="1"/>
            </p:cNvSpPr>
            <p:nvPr/>
          </p:nvSpPr>
          <p:spPr bwMode="auto">
            <a:xfrm>
              <a:off x="66675" y="414972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4" name="Freeform 27"/>
            <p:cNvSpPr/>
            <p:nvPr/>
          </p:nvSpPr>
          <p:spPr bwMode="auto">
            <a:xfrm>
              <a:off x="0" y="1644650"/>
              <a:ext cx="133350" cy="269875"/>
            </a:xfrm>
            <a:custGeom>
              <a:avLst/>
              <a:gdLst/>
              <a:ahLst/>
              <a:cxnLst/>
              <a:rect l="0" t="0" r="r" b="b"/>
              <a:pathLst>
                <a:path w="84" h="17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5" name="Freeform 28"/>
            <p:cNvSpPr>
              <a:spLocks noEditPoints="1"/>
            </p:cNvSpPr>
            <p:nvPr/>
          </p:nvSpPr>
          <p:spPr bwMode="auto">
            <a:xfrm>
              <a:off x="66675" y="146843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6" name="Freeform 29"/>
            <p:cNvSpPr/>
            <p:nvPr/>
          </p:nvSpPr>
          <p:spPr bwMode="auto">
            <a:xfrm>
              <a:off x="695325" y="4763"/>
              <a:ext cx="309563" cy="1558925"/>
            </a:xfrm>
            <a:custGeom>
              <a:avLst/>
              <a:gdLst/>
              <a:ahLst/>
              <a:cxnLst/>
              <a:rect l="0" t="0" r="r" b="b"/>
              <a:pathLst>
                <a:path w="195" h="982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7" name="Freeform 30"/>
            <p:cNvSpPr>
              <a:spLocks noEditPoints="1"/>
            </p:cNvSpPr>
            <p:nvPr/>
          </p:nvSpPr>
          <p:spPr bwMode="auto">
            <a:xfrm>
              <a:off x="57150" y="48815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8" name="Freeform 31"/>
            <p:cNvSpPr/>
            <p:nvPr/>
          </p:nvSpPr>
          <p:spPr bwMode="auto">
            <a:xfrm>
              <a:off x="138113" y="5060950"/>
              <a:ext cx="304800" cy="1778000"/>
            </a:xfrm>
            <a:custGeom>
              <a:avLst/>
              <a:gdLst/>
              <a:ahLst/>
              <a:cxnLst/>
              <a:rect l="0" t="0" r="r" b="b"/>
              <a:pathLst>
                <a:path w="192" h="112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9" name="Freeform 32"/>
            <p:cNvSpPr>
              <a:spLocks noEditPoints="1"/>
            </p:cNvSpPr>
            <p:nvPr/>
          </p:nvSpPr>
          <p:spPr bwMode="auto">
            <a:xfrm>
              <a:off x="561975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0" name="Rectangle 33"/>
            <p:cNvSpPr>
              <a:spLocks noChangeArrowheads="1"/>
            </p:cNvSpPr>
            <p:nvPr/>
          </p:nvSpPr>
          <p:spPr bwMode="auto">
            <a:xfrm>
              <a:off x="642938" y="6610350"/>
              <a:ext cx="23813" cy="242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41" name="Freeform 34"/>
            <p:cNvSpPr>
              <a:spLocks noEditPoints="1"/>
            </p:cNvSpPr>
            <p:nvPr/>
          </p:nvSpPr>
          <p:spPr bwMode="auto">
            <a:xfrm>
              <a:off x="76200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2" name="Freeform 35"/>
            <p:cNvSpPr/>
            <p:nvPr/>
          </p:nvSpPr>
          <p:spPr bwMode="auto">
            <a:xfrm>
              <a:off x="0" y="5978525"/>
              <a:ext cx="190500" cy="461963"/>
            </a:xfrm>
            <a:custGeom>
              <a:avLst/>
              <a:gdLst/>
              <a:ahLst/>
              <a:cxnLst/>
              <a:rect l="0" t="0" r="r" b="b"/>
              <a:pathLst>
                <a:path w="120" h="291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3" name="Freeform 36"/>
            <p:cNvSpPr/>
            <p:nvPr/>
          </p:nvSpPr>
          <p:spPr bwMode="auto">
            <a:xfrm>
              <a:off x="1014413" y="1801813"/>
              <a:ext cx="214313" cy="755650"/>
            </a:xfrm>
            <a:custGeom>
              <a:avLst/>
              <a:gdLst/>
              <a:ahLst/>
              <a:cxnLst/>
              <a:rect l="0" t="0" r="r" b="b"/>
              <a:pathLst>
                <a:path w="135" h="476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4" name="Freeform 37"/>
            <p:cNvSpPr>
              <a:spLocks noEditPoints="1"/>
            </p:cNvSpPr>
            <p:nvPr/>
          </p:nvSpPr>
          <p:spPr bwMode="auto">
            <a:xfrm>
              <a:off x="938213" y="2547938"/>
              <a:ext cx="166688" cy="160338"/>
            </a:xfrm>
            <a:custGeom>
              <a:avLst/>
              <a:gdLst/>
              <a:ahLst/>
              <a:cxnLst/>
              <a:rect l="0" t="0" r="r" b="b"/>
              <a:pathLst>
                <a:path w="35" h="34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5" name="Freeform 38"/>
            <p:cNvSpPr/>
            <p:nvPr/>
          </p:nvSpPr>
          <p:spPr bwMode="auto">
            <a:xfrm>
              <a:off x="595313" y="4763"/>
              <a:ext cx="638175" cy="4025900"/>
            </a:xfrm>
            <a:custGeom>
              <a:avLst/>
              <a:gdLst/>
              <a:ahLst/>
              <a:cxnLst/>
              <a:rect l="0" t="0" r="r" b="b"/>
              <a:pathLst>
                <a:path w="402" h="2536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6" name="Freeform 39"/>
            <p:cNvSpPr/>
            <p:nvPr/>
          </p:nvSpPr>
          <p:spPr bwMode="auto">
            <a:xfrm>
              <a:off x="1223963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7" name="Freeform 40"/>
            <p:cNvSpPr>
              <a:spLocks noEditPoints="1"/>
            </p:cNvSpPr>
            <p:nvPr/>
          </p:nvSpPr>
          <p:spPr bwMode="auto">
            <a:xfrm>
              <a:off x="1300163" y="1849438"/>
              <a:ext cx="109538" cy="107950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8" name="Freeform 41"/>
            <p:cNvSpPr/>
            <p:nvPr/>
          </p:nvSpPr>
          <p:spPr bwMode="auto">
            <a:xfrm>
              <a:off x="280988" y="3417888"/>
              <a:ext cx="142875" cy="474663"/>
            </a:xfrm>
            <a:custGeom>
              <a:avLst/>
              <a:gdLst/>
              <a:ahLst/>
              <a:cxnLst/>
              <a:rect l="0" t="0" r="r" b="b"/>
              <a:pathLst>
                <a:path w="90" h="299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9" name="Freeform 42"/>
            <p:cNvSpPr>
              <a:spLocks noEditPoints="1"/>
            </p:cNvSpPr>
            <p:nvPr/>
          </p:nvSpPr>
          <p:spPr bwMode="auto">
            <a:xfrm>
              <a:off x="238125" y="38830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0" name="Freeform 43"/>
            <p:cNvSpPr/>
            <p:nvPr/>
          </p:nvSpPr>
          <p:spPr bwMode="auto">
            <a:xfrm>
              <a:off x="4763" y="2166938"/>
              <a:ext cx="114300" cy="452438"/>
            </a:xfrm>
            <a:custGeom>
              <a:avLst/>
              <a:gdLst/>
              <a:ahLst/>
              <a:cxnLst/>
              <a:rect l="0" t="0" r="r" b="b"/>
              <a:pathLst>
                <a:path w="72" h="285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1" name="Freeform 44"/>
            <p:cNvSpPr>
              <a:spLocks noEditPoints="1"/>
            </p:cNvSpPr>
            <p:nvPr/>
          </p:nvSpPr>
          <p:spPr bwMode="auto">
            <a:xfrm>
              <a:off x="52388" y="20669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2" name="Rectangle 45"/>
            <p:cNvSpPr>
              <a:spLocks noChangeArrowheads="1"/>
            </p:cNvSpPr>
            <p:nvPr/>
          </p:nvSpPr>
          <p:spPr bwMode="auto">
            <a:xfrm>
              <a:off x="1228725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53" name="Freeform 46"/>
            <p:cNvSpPr/>
            <p:nvPr/>
          </p:nvSpPr>
          <p:spPr bwMode="auto">
            <a:xfrm>
              <a:off x="1319213" y="5041900"/>
              <a:ext cx="371475" cy="1801813"/>
            </a:xfrm>
            <a:custGeom>
              <a:avLst/>
              <a:gdLst/>
              <a:ahLst/>
              <a:cxnLst/>
              <a:rect l="0" t="0" r="r" b="b"/>
              <a:pathLst>
                <a:path w="234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4" name="Freeform 47"/>
            <p:cNvSpPr>
              <a:spLocks noEditPoints="1"/>
            </p:cNvSpPr>
            <p:nvPr/>
          </p:nvSpPr>
          <p:spPr bwMode="auto">
            <a:xfrm>
              <a:off x="1147763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5" name="Freeform 48"/>
            <p:cNvSpPr/>
            <p:nvPr/>
          </p:nvSpPr>
          <p:spPr bwMode="auto">
            <a:xfrm>
              <a:off x="819150" y="3983038"/>
              <a:ext cx="347663" cy="2860675"/>
            </a:xfrm>
            <a:custGeom>
              <a:avLst/>
              <a:gdLst/>
              <a:ahLst/>
              <a:cxnLst/>
              <a:rect l="0" t="0" r="r" b="b"/>
              <a:pathLst>
                <a:path w="219" h="1802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6" name="Freeform 49"/>
            <p:cNvSpPr>
              <a:spLocks noEditPoints="1"/>
            </p:cNvSpPr>
            <p:nvPr/>
          </p:nvSpPr>
          <p:spPr bwMode="auto">
            <a:xfrm>
              <a:off x="728663" y="3806825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7" name="Freeform 50"/>
            <p:cNvSpPr>
              <a:spLocks noEditPoints="1"/>
            </p:cNvSpPr>
            <p:nvPr/>
          </p:nvSpPr>
          <p:spPr bwMode="auto">
            <a:xfrm>
              <a:off x="1624013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8" name="Freeform 51"/>
            <p:cNvSpPr/>
            <p:nvPr/>
          </p:nvSpPr>
          <p:spPr bwMode="auto">
            <a:xfrm>
              <a:off x="1404938" y="5422900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9" name="Freeform 52"/>
            <p:cNvSpPr/>
            <p:nvPr/>
          </p:nvSpPr>
          <p:spPr bwMode="auto">
            <a:xfrm>
              <a:off x="1666875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0" name="Freeform 53"/>
            <p:cNvSpPr>
              <a:spLocks noEditPoints="1"/>
            </p:cNvSpPr>
            <p:nvPr/>
          </p:nvSpPr>
          <p:spPr bwMode="auto">
            <a:xfrm>
              <a:off x="1709738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1" name="Freeform 54"/>
            <p:cNvSpPr>
              <a:spLocks noEditPoints="1"/>
            </p:cNvSpPr>
            <p:nvPr/>
          </p:nvSpPr>
          <p:spPr bwMode="auto">
            <a:xfrm>
              <a:off x="1709738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2" name="Freeform 55"/>
            <p:cNvSpPr/>
            <p:nvPr/>
          </p:nvSpPr>
          <p:spPr bwMode="auto">
            <a:xfrm>
              <a:off x="1766888" y="6330950"/>
              <a:ext cx="419100" cy="527050"/>
            </a:xfrm>
            <a:custGeom>
              <a:avLst/>
              <a:gdLst/>
              <a:ahLst/>
              <a:cxnLst/>
              <a:rect l="0" t="0" r="r" b="b"/>
              <a:pathLst>
                <a:path w="264" h="332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3" name="Freeform 56"/>
            <p:cNvSpPr>
              <a:spLocks noEditPoints="1"/>
            </p:cNvSpPr>
            <p:nvPr/>
          </p:nvSpPr>
          <p:spPr bwMode="auto">
            <a:xfrm>
              <a:off x="2147888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4" name="Freeform 57"/>
            <p:cNvSpPr/>
            <p:nvPr/>
          </p:nvSpPr>
          <p:spPr bwMode="auto">
            <a:xfrm>
              <a:off x="504825" y="9525"/>
              <a:ext cx="233363" cy="5103813"/>
            </a:xfrm>
            <a:custGeom>
              <a:avLst/>
              <a:gdLst/>
              <a:ahLst/>
              <a:cxnLst/>
              <a:rect l="0" t="0" r="r" b="b"/>
              <a:pathLst>
                <a:path w="147" h="3215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5" name="Freeform 58"/>
            <p:cNvSpPr>
              <a:spLocks noEditPoints="1"/>
            </p:cNvSpPr>
            <p:nvPr/>
          </p:nvSpPr>
          <p:spPr bwMode="auto">
            <a:xfrm>
              <a:off x="633413" y="5103813"/>
              <a:ext cx="185738" cy="185738"/>
            </a:xfrm>
            <a:custGeom>
              <a:avLst/>
              <a:gdLst/>
              <a:ahLst/>
              <a:cxnLst/>
              <a:rect l="0" t="0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76424" y="1122363"/>
            <a:ext cx="8791575" cy="2387600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76424" y="3602038"/>
            <a:ext cx="8791575" cy="1655762"/>
          </a:xfrm>
        </p:spPr>
        <p:txBody>
          <a:bodyPr>
            <a:normAutofit/>
          </a:bodyPr>
          <a:lstStyle>
            <a:lvl1pPr marL="0" indent="0" algn="l">
              <a:buNone/>
              <a:defRPr sz="2000" cap="all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r-HR"/>
              <a:t>Kliknite da biste uredili stil podnaslova matrice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077511" y="5410201"/>
            <a:ext cx="2743200" cy="365125"/>
          </a:xfrm>
        </p:spPr>
        <p:txBody>
          <a:bodyPr/>
          <a:lstStyle/>
          <a:p>
            <a:fld id="{77022A54-9040-46B9-8F10-59C58C549BB6}" type="datetimeFigureOut">
              <a:rPr lang="hr-HR" smtClean="0"/>
              <a:t>13. 03. 21.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876424" y="5410201"/>
            <a:ext cx="5124886" cy="365125"/>
          </a:xfrm>
        </p:spPr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96911" y="5410199"/>
            <a:ext cx="771089" cy="365125"/>
          </a:xfrm>
        </p:spPr>
        <p:txBody>
          <a:bodyPr/>
          <a:lstStyle/>
          <a:p>
            <a:fld id="{807F22E4-A50B-438C-A663-664311E5DEE5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984625384"/>
      </p:ext>
    </p:extLst>
  </p:cSld>
  <p:clrMapOvr>
    <a:masterClrMapping/>
  </p:clrMapOvr>
  <p:transition spd="slow">
    <p:push dir="u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ska 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4304664"/>
            <a:ext cx="9912355" cy="819355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41411" y="606426"/>
            <a:ext cx="9912354" cy="3299778"/>
          </a:xfrm>
          <a:prstGeom prst="round2DiagRect">
            <a:avLst>
              <a:gd name="adj1" fmla="val 4860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3200"/>
            </a:lvl1pPr>
          </a:lstStyle>
          <a:p>
            <a:pPr marL="0" lvl="0" indent="0">
              <a:buNone/>
            </a:pPr>
            <a:r>
              <a:rPr lang="hr-HR"/>
              <a:t>Kliknite ikonu da biste dodali  sliku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5124020"/>
            <a:ext cx="9910859" cy="682472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022A54-9040-46B9-8F10-59C58C549BB6}" type="datetimeFigureOut">
              <a:rPr lang="hr-HR" smtClean="0"/>
              <a:t>13. 03. 21.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7F22E4-A50B-438C-A663-664311E5DEE5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135956545"/>
      </p:ext>
    </p:extLst>
  </p:cSld>
  <p:clrMapOvr>
    <a:masterClrMapping/>
  </p:clrMapOvr>
  <p:transition spd="slow">
    <p:push dir="u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slov i o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56" y="609600"/>
            <a:ext cx="9905955" cy="342900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4419599"/>
            <a:ext cx="9904459" cy="1371599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022A54-9040-46B9-8F10-59C58C549BB6}" type="datetimeFigureOut">
              <a:rPr lang="hr-HR" smtClean="0"/>
              <a:t>13. 03. 21.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7F22E4-A50B-438C-A663-664311E5DEE5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79739294"/>
      </p:ext>
    </p:extLst>
  </p:cSld>
  <p:clrMapOvr>
    <a:masterClrMapping/>
  </p:clrMapOvr>
  <p:transition spd="slow">
    <p:push dir="u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599"/>
            <a:ext cx="9302752" cy="2748429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4309919"/>
            <a:ext cx="9906002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022A54-9040-46B9-8F10-59C58C549BB6}" type="datetimeFigureOut">
              <a:rPr lang="hr-HR" smtClean="0"/>
              <a:t>13. 03. 21.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7F22E4-A50B-438C-A663-664311E5DEE5}" type="slidenum">
              <a:rPr lang="hr-HR" smtClean="0"/>
              <a:t>‹#›</a:t>
            </a:fld>
            <a:endParaRPr lang="hr-HR"/>
          </a:p>
        </p:txBody>
      </p:sp>
      <p:sp>
        <p:nvSpPr>
          <p:cNvPr id="60" name="TextBox 59"/>
          <p:cNvSpPr txBox="1"/>
          <p:nvPr/>
        </p:nvSpPr>
        <p:spPr>
          <a:xfrm>
            <a:off x="903512" y="73239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10537370" y="276497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88037833"/>
      </p:ext>
    </p:extLst>
  </p:cSld>
  <p:clrMapOvr>
    <a:masterClrMapping/>
  </p:clrMapOvr>
  <p:transition spd="slow">
    <p:push dir="u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ica s nazi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2134041"/>
            <a:ext cx="9906001" cy="2511835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4657655"/>
            <a:ext cx="9904505" cy="1140644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022A54-9040-46B9-8F10-59C58C549BB6}" type="datetimeFigureOut">
              <a:rPr lang="hr-HR" smtClean="0"/>
              <a:t>13. 03. 21.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7F22E4-A50B-438C-A663-664311E5DEE5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236335517"/>
      </p:ext>
    </p:extLst>
  </p:cSld>
  <p:clrMapOvr>
    <a:masterClrMapping/>
  </p:clrMapOvr>
  <p:transition spd="slow">
    <p:push dir="u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tupc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141410" y="2674463"/>
            <a:ext cx="3196899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27918" y="3360263"/>
            <a:ext cx="3208735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4766" y="2677635"/>
            <a:ext cx="3184385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04213" y="3363435"/>
            <a:ext cx="3195830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442" y="2674463"/>
            <a:ext cx="3194968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52442" y="3360263"/>
            <a:ext cx="3194968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022A54-9040-46B9-8F10-59C58C549BB6}" type="datetimeFigureOut">
              <a:rPr lang="hr-HR" smtClean="0"/>
              <a:t>13. 03. 21.</a:t>
            </a:fld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7F22E4-A50B-438C-A663-664311E5DEE5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92257663"/>
      </p:ext>
    </p:extLst>
  </p:cSld>
  <p:clrMapOvr>
    <a:masterClrMapping/>
  </p:clrMapOvr>
  <p:transition spd="slow">
    <p:push dir="u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tupca sa slika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1141411" y="609600"/>
            <a:ext cx="9905999" cy="1905000"/>
          </a:xfrm>
        </p:spPr>
        <p:txBody>
          <a:bodyPr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141413" y="4404596"/>
            <a:ext cx="319524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141413" y="2666998"/>
            <a:ext cx="31952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hr-HR"/>
              <a:t>Kliknite ikonu da biste dodali  sliku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41413" y="4980858"/>
            <a:ext cx="3195240" cy="8178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89053" y="4404596"/>
            <a:ext cx="320040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89053" y="2666998"/>
            <a:ext cx="31989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hr-HR"/>
              <a:t>Kliknite ikonu da biste dodali  sliku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87593" y="4980857"/>
            <a:ext cx="3200400" cy="81034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567" y="4404595"/>
            <a:ext cx="3190741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52442" y="2666998"/>
            <a:ext cx="3194969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hr-HR"/>
              <a:t>Kliknite ikonu da biste dodali  sliku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52442" y="4980854"/>
            <a:ext cx="3194968" cy="81034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022A54-9040-46B9-8F10-59C58C549BB6}" type="datetimeFigureOut">
              <a:rPr lang="hr-HR" smtClean="0"/>
              <a:t>13. 03. 21.</a:t>
            </a:fld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7F22E4-A50B-438C-A663-664311E5DEE5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733294315"/>
      </p:ext>
    </p:extLst>
  </p:cSld>
  <p:clrMapOvr>
    <a:masterClrMapping/>
  </p:clrMapOvr>
  <p:transition spd="slow">
    <p:push dir="u"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022A54-9040-46B9-8F10-59C58C549BB6}" type="datetimeFigureOut">
              <a:rPr lang="hr-HR" smtClean="0"/>
              <a:t>13. 03. 21.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7F22E4-A50B-438C-A663-664311E5DEE5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543162268"/>
      </p:ext>
    </p:extLst>
  </p:cSld>
  <p:clrMapOvr>
    <a:masterClrMapping/>
  </p:clrMapOvr>
  <p:transition spd="slow">
    <p:push dir="u"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042400" y="609599"/>
            <a:ext cx="2005011" cy="5181601"/>
          </a:xfrm>
        </p:spPr>
        <p:txBody>
          <a:bodyPr vert="eaVert"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0" y="609599"/>
            <a:ext cx="7748590" cy="5181601"/>
          </a:xfrm>
        </p:spPr>
        <p:txBody>
          <a:bodyPr vert="eaVert"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022A54-9040-46B9-8F10-59C58C549BB6}" type="datetimeFigureOut">
              <a:rPr lang="hr-HR" smtClean="0"/>
              <a:t>13. 03. 21.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7F22E4-A50B-438C-A663-664311E5DEE5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159794781"/>
      </p:ext>
    </p:extLst>
  </p:cSld>
  <p:clrMapOvr>
    <a:masterClrMapping/>
  </p:clrMapOvr>
  <p:transition spd="slow">
    <p:push dir="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022A54-9040-46B9-8F10-59C58C549BB6}" type="datetimeFigureOut">
              <a:rPr lang="hr-HR" smtClean="0"/>
              <a:t>13. 03. 21.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7F22E4-A50B-438C-A663-664311E5DEE5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150153336"/>
      </p:ext>
    </p:extLst>
  </p:cSld>
  <p:clrMapOvr>
    <a:masterClrMapping/>
  </p:clrMapOvr>
  <p:transition spd="slow">
    <p:push dir="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sekci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419226"/>
            <a:ext cx="9906000" cy="2852737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424362"/>
            <a:ext cx="9906000" cy="1374776"/>
          </a:xfrm>
        </p:spPr>
        <p:txBody>
          <a:bodyPr>
            <a:normAutofit/>
          </a:bodyPr>
          <a:lstStyle>
            <a:lvl1pPr marL="0" indent="0">
              <a:buNone/>
              <a:defRPr sz="1800" cap="all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022A54-9040-46B9-8F10-59C58C549BB6}" type="datetimeFigureOut">
              <a:rPr lang="hr-HR" smtClean="0"/>
              <a:t>13. 03. 21.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7F22E4-A50B-438C-A663-664311E5DEE5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035060710"/>
      </p:ext>
    </p:extLst>
  </p:cSld>
  <p:clrMapOvr>
    <a:masterClrMapping/>
  </p:clrMapOvr>
  <p:transition spd="slow">
    <p:push dir="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0" y="2249486"/>
            <a:ext cx="4878389" cy="3541714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249486"/>
            <a:ext cx="4875211" cy="3541714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022A54-9040-46B9-8F10-59C58C549BB6}" type="datetimeFigureOut">
              <a:rPr lang="hr-HR" smtClean="0"/>
              <a:t>13. 03. 21.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7F22E4-A50B-438C-A663-664311E5DEE5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79175257"/>
      </p:ext>
    </p:extLst>
  </p:cSld>
  <p:clrMapOvr>
    <a:masterClrMapping/>
  </p:clrMapOvr>
  <p:transition spd="slow">
    <p:push dir="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19126"/>
            <a:ext cx="9906000" cy="1477961"/>
          </a:xfrm>
        </p:spPr>
        <p:txBody>
          <a:bodyPr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0019" y="2249486"/>
            <a:ext cx="4649783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0" y="3073397"/>
            <a:ext cx="4878391" cy="2717801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8" y="2249485"/>
            <a:ext cx="4646602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073397"/>
            <a:ext cx="4875210" cy="2717801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022A54-9040-46B9-8F10-59C58C549BB6}" type="datetimeFigureOut">
              <a:rPr lang="hr-HR" smtClean="0"/>
              <a:t>13. 03. 21.</a:t>
            </a:fld>
            <a:endParaRPr lang="hr-H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7F22E4-A50B-438C-A663-664311E5DEE5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32562754"/>
      </p:ext>
    </p:extLst>
  </p:cSld>
  <p:clrMapOvr>
    <a:masterClrMapping/>
  </p:clrMapOvr>
  <p:transition spd="slow">
    <p:push dir="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022A54-9040-46B9-8F10-59C58C549BB6}" type="datetimeFigureOut">
              <a:rPr lang="hr-HR" smtClean="0"/>
              <a:t>13. 03. 21.</a:t>
            </a:fld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7F22E4-A50B-438C-A663-664311E5DEE5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711421691"/>
      </p:ext>
    </p:extLst>
  </p:cSld>
  <p:clrMapOvr>
    <a:masterClrMapping/>
  </p:clrMapOvr>
  <p:transition spd="slow">
    <p:push dir="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022A54-9040-46B9-8F10-59C58C549BB6}" type="datetimeFigureOut">
              <a:rPr lang="hr-HR" smtClean="0"/>
              <a:t>13. 03. 21.</a:t>
            </a:fld>
            <a:endParaRPr lang="hr-H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7F22E4-A50B-438C-A663-664311E5DEE5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044583470"/>
      </p:ext>
    </p:extLst>
  </p:cSld>
  <p:clrMapOvr>
    <a:masterClrMapping/>
  </p:clrMapOvr>
  <p:transition spd="slow">
    <p:push dir="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6705" y="609601"/>
            <a:ext cx="3856037" cy="1639884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56200" y="592666"/>
            <a:ext cx="5891209" cy="5198534"/>
          </a:xfrm>
        </p:spPr>
        <p:txBody>
          <a:bodyPr anchor="ctr"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6705" y="2249486"/>
            <a:ext cx="3856037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022A54-9040-46B9-8F10-59C58C549BB6}" type="datetimeFigureOut">
              <a:rPr lang="hr-HR" smtClean="0"/>
              <a:t>13. 03. 21.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7F22E4-A50B-438C-A663-664311E5DEE5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901705745"/>
      </p:ext>
    </p:extLst>
  </p:cSld>
  <p:clrMapOvr>
    <a:masterClrMapping/>
  </p:clrMapOvr>
  <p:transition spd="slow">
    <p:push dir="u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5934508" cy="163988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380721" y="609601"/>
            <a:ext cx="3666690" cy="5181599"/>
          </a:xfrm>
          <a:prstGeom prst="round2DiagRect">
            <a:avLst>
              <a:gd name="adj1" fmla="val 5608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r-HR"/>
              <a:t>Kliknite ikonu da biste dodali  sliku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2249486"/>
            <a:ext cx="5934511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022A54-9040-46B9-8F10-59C58C549BB6}" type="datetimeFigureOut">
              <a:rPr lang="hr-HR" smtClean="0"/>
              <a:t>13. 03. 21.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7F22E4-A50B-438C-A663-664311E5DEE5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228534831"/>
      </p:ext>
    </p:extLst>
  </p:cSld>
  <p:clrMapOvr>
    <a:masterClrMapping/>
  </p:clrMapOvr>
  <p:transition spd="slow">
    <p:push dir="u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30000"/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-14288" y="0"/>
            <a:ext cx="12053888" cy="6858001"/>
            <a:chOff x="-14288" y="0"/>
            <a:chExt cx="12053888" cy="6858001"/>
          </a:xfrm>
          <a:gradFill flip="none" rotWithShape="1">
            <a:gsLst>
              <a:gs pos="0">
                <a:schemeClr val="tx2"/>
              </a:gs>
              <a:gs pos="100000">
                <a:schemeClr val="tx2">
                  <a:lumMod val="50000"/>
                </a:schemeClr>
              </a:gs>
            </a:gsLst>
            <a:lin ang="5400000" scaled="0"/>
            <a:tileRect/>
          </a:gradFill>
        </p:grpSpPr>
        <p:grpSp>
          <p:nvGrpSpPr>
            <p:cNvPr id="9" name="Group 8"/>
            <p:cNvGrpSpPr/>
            <p:nvPr/>
          </p:nvGrpSpPr>
          <p:grpSpPr>
            <a:xfrm>
              <a:off x="-14288" y="0"/>
              <a:ext cx="1220788" cy="6858001"/>
              <a:chOff x="-14288" y="0"/>
              <a:chExt cx="1220788" cy="6858001"/>
            </a:xfrm>
            <a:grpFill/>
          </p:grpSpPr>
          <p:sp>
            <p:nvSpPr>
              <p:cNvPr id="21" name="Rectangle 5"/>
              <p:cNvSpPr>
                <a:spLocks noChangeArrowheads="1"/>
              </p:cNvSpPr>
              <p:nvPr/>
            </p:nvSpPr>
            <p:spPr bwMode="auto">
              <a:xfrm>
                <a:off x="114300" y="4763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22" name="Freeform 6"/>
              <p:cNvSpPr>
                <a:spLocks noEditPoints="1"/>
              </p:cNvSpPr>
              <p:nvPr/>
            </p:nvSpPr>
            <p:spPr bwMode="auto">
              <a:xfrm>
                <a:off x="33337" y="217646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3" name="Freeform 7"/>
              <p:cNvSpPr>
                <a:spLocks noEditPoints="1"/>
              </p:cNvSpPr>
              <p:nvPr/>
            </p:nvSpPr>
            <p:spPr bwMode="auto">
              <a:xfrm>
                <a:off x="28575" y="4021138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4" name="Freeform 8"/>
              <p:cNvSpPr/>
              <p:nvPr/>
            </p:nvSpPr>
            <p:spPr bwMode="auto">
              <a:xfrm>
                <a:off x="200025" y="4763"/>
                <a:ext cx="369888" cy="1811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41">
                    <a:moveTo>
                      <a:pt x="218" y="1141"/>
                    </a:moveTo>
                    <a:lnTo>
                      <a:pt x="0" y="626"/>
                    </a:lnTo>
                    <a:lnTo>
                      <a:pt x="0" y="0"/>
                    </a:lnTo>
                    <a:lnTo>
                      <a:pt x="15" y="0"/>
                    </a:lnTo>
                    <a:lnTo>
                      <a:pt x="15" y="623"/>
                    </a:lnTo>
                    <a:lnTo>
                      <a:pt x="233" y="1135"/>
                    </a:lnTo>
                    <a:lnTo>
                      <a:pt x="218" y="114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5" name="Freeform 9"/>
              <p:cNvSpPr>
                <a:spLocks noEditPoints="1"/>
              </p:cNvSpPr>
              <p:nvPr/>
            </p:nvSpPr>
            <p:spPr bwMode="auto">
              <a:xfrm>
                <a:off x="503237" y="1801813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6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6" name="Freeform 10"/>
              <p:cNvSpPr/>
              <p:nvPr/>
            </p:nvSpPr>
            <p:spPr bwMode="auto">
              <a:xfrm>
                <a:off x="285750" y="4763"/>
                <a:ext cx="369888" cy="1430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901">
                    <a:moveTo>
                      <a:pt x="221" y="901"/>
                    </a:moveTo>
                    <a:lnTo>
                      <a:pt x="0" y="383"/>
                    </a:lnTo>
                    <a:lnTo>
                      <a:pt x="0" y="0"/>
                    </a:lnTo>
                    <a:lnTo>
                      <a:pt x="18" y="0"/>
                    </a:lnTo>
                    <a:lnTo>
                      <a:pt x="18" y="380"/>
                    </a:lnTo>
                    <a:lnTo>
                      <a:pt x="233" y="895"/>
                    </a:lnTo>
                    <a:lnTo>
                      <a:pt x="221" y="90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7" name="Freeform 11"/>
              <p:cNvSpPr/>
              <p:nvPr/>
            </p:nvSpPr>
            <p:spPr bwMode="auto">
              <a:xfrm>
                <a:off x="546100" y="0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96" y="575"/>
                    </a:moveTo>
                    <a:lnTo>
                      <a:pt x="78" y="575"/>
                    </a:lnTo>
                    <a:lnTo>
                      <a:pt x="78" y="192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96" y="189"/>
                    </a:lnTo>
                    <a:lnTo>
                      <a:pt x="96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8" name="Freeform 12"/>
              <p:cNvSpPr>
                <a:spLocks noEditPoints="1"/>
              </p:cNvSpPr>
              <p:nvPr/>
            </p:nvSpPr>
            <p:spPr bwMode="auto">
              <a:xfrm>
                <a:off x="588962" y="14208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7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9" name="Freeform 13"/>
              <p:cNvSpPr>
                <a:spLocks noEditPoints="1"/>
              </p:cNvSpPr>
              <p:nvPr/>
            </p:nvSpPr>
            <p:spPr bwMode="auto">
              <a:xfrm>
                <a:off x="588962" y="9032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0" name="Freeform 14"/>
              <p:cNvSpPr/>
              <p:nvPr/>
            </p:nvSpPr>
            <p:spPr bwMode="auto">
              <a:xfrm>
                <a:off x="641350" y="0"/>
                <a:ext cx="422275" cy="527050"/>
              </a:xfrm>
              <a:custGeom>
                <a:avLst/>
                <a:gdLst/>
                <a:ahLst/>
                <a:cxnLst/>
                <a:rect l="0" t="0" r="r" b="b"/>
                <a:pathLst>
                  <a:path w="266" h="332">
                    <a:moveTo>
                      <a:pt x="257" y="332"/>
                    </a:moveTo>
                    <a:lnTo>
                      <a:pt x="48" y="123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63" y="114"/>
                    </a:lnTo>
                    <a:lnTo>
                      <a:pt x="266" y="320"/>
                    </a:lnTo>
                    <a:lnTo>
                      <a:pt x="257" y="33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1" name="Freeform 15"/>
              <p:cNvSpPr>
                <a:spLocks noEditPoints="1"/>
              </p:cNvSpPr>
              <p:nvPr/>
            </p:nvSpPr>
            <p:spPr bwMode="auto">
              <a:xfrm>
                <a:off x="1020762" y="488950"/>
                <a:ext cx="161925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4" h="31">
                    <a:moveTo>
                      <a:pt x="17" y="31"/>
                    </a:moveTo>
                    <a:cubicBezTo>
                      <a:pt x="13" y="31"/>
                      <a:pt x="9" y="30"/>
                      <a:pt x="6" y="27"/>
                    </a:cubicBezTo>
                    <a:cubicBezTo>
                      <a:pt x="0" y="20"/>
                      <a:pt x="0" y="10"/>
                      <a:pt x="6" y="4"/>
                    </a:cubicBezTo>
                    <a:cubicBezTo>
                      <a:pt x="9" y="1"/>
                      <a:pt x="13" y="0"/>
                      <a:pt x="17" y="0"/>
                    </a:cubicBezTo>
                    <a:cubicBezTo>
                      <a:pt x="21" y="0"/>
                      <a:pt x="25" y="1"/>
                      <a:pt x="28" y="4"/>
                    </a:cubicBezTo>
                    <a:cubicBezTo>
                      <a:pt x="34" y="10"/>
                      <a:pt x="34" y="20"/>
                      <a:pt x="28" y="27"/>
                    </a:cubicBezTo>
                    <a:cubicBezTo>
                      <a:pt x="25" y="30"/>
                      <a:pt x="21" y="31"/>
                      <a:pt x="17" y="31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5"/>
                      <a:pt x="9" y="7"/>
                    </a:cubicBezTo>
                    <a:cubicBezTo>
                      <a:pt x="4" y="12"/>
                      <a:pt x="4" y="19"/>
                      <a:pt x="9" y="24"/>
                    </a:cubicBezTo>
                    <a:cubicBezTo>
                      <a:pt x="11" y="26"/>
                      <a:pt x="14" y="27"/>
                      <a:pt x="17" y="27"/>
                    </a:cubicBezTo>
                    <a:cubicBezTo>
                      <a:pt x="20" y="27"/>
                      <a:pt x="23" y="26"/>
                      <a:pt x="25" y="24"/>
                    </a:cubicBezTo>
                    <a:cubicBezTo>
                      <a:pt x="30" y="19"/>
                      <a:pt x="30" y="12"/>
                      <a:pt x="25" y="7"/>
                    </a:cubicBezTo>
                    <a:cubicBezTo>
                      <a:pt x="23" y="5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2" name="Line 16"/>
              <p:cNvSpPr>
                <a:spLocks noChangeShapeType="1"/>
              </p:cNvSpPr>
              <p:nvPr/>
            </p:nvSpPr>
            <p:spPr bwMode="auto">
              <a:xfrm>
                <a:off x="-4763" y="9525"/>
                <a:ext cx="0" cy="0"/>
              </a:xfrm>
              <a:prstGeom prst="line">
                <a:avLst/>
              </a:prstGeom>
              <a:grpFill/>
              <a:ln w="1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</p:sp>
          <p:sp>
            <p:nvSpPr>
              <p:cNvPr id="33" name="Freeform 17"/>
              <p:cNvSpPr/>
              <p:nvPr/>
            </p:nvSpPr>
            <p:spPr bwMode="auto">
              <a:xfrm>
                <a:off x="9525" y="1801813"/>
                <a:ext cx="123825" cy="127000"/>
              </a:xfrm>
              <a:custGeom>
                <a:avLst/>
                <a:gdLst/>
                <a:ahLst/>
                <a:cxnLst/>
                <a:rect l="0" t="0" r="r" b="b"/>
                <a:pathLst>
                  <a:path w="78" h="80">
                    <a:moveTo>
                      <a:pt x="6" y="80"/>
                    </a:moveTo>
                    <a:lnTo>
                      <a:pt x="0" y="71"/>
                    </a:lnTo>
                    <a:lnTo>
                      <a:pt x="69" y="0"/>
                    </a:lnTo>
                    <a:lnTo>
                      <a:pt x="78" y="9"/>
                    </a:lnTo>
                    <a:lnTo>
                      <a:pt x="6" y="8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4" name="Freeform 18"/>
              <p:cNvSpPr/>
              <p:nvPr/>
            </p:nvSpPr>
            <p:spPr bwMode="auto">
              <a:xfrm>
                <a:off x="-9525" y="3549650"/>
                <a:ext cx="147638" cy="481013"/>
              </a:xfrm>
              <a:custGeom>
                <a:avLst/>
                <a:gdLst/>
                <a:ahLst/>
                <a:cxnLst/>
                <a:rect l="0" t="0" r="r" b="b"/>
                <a:pathLst>
                  <a:path w="93" h="303">
                    <a:moveTo>
                      <a:pt x="93" y="303"/>
                    </a:moveTo>
                    <a:lnTo>
                      <a:pt x="78" y="303"/>
                    </a:lnTo>
                    <a:lnTo>
                      <a:pt x="78" y="78"/>
                    </a:lnTo>
                    <a:lnTo>
                      <a:pt x="0" y="12"/>
                    </a:lnTo>
                    <a:lnTo>
                      <a:pt x="12" y="0"/>
                    </a:lnTo>
                    <a:lnTo>
                      <a:pt x="93" y="69"/>
                    </a:lnTo>
                    <a:lnTo>
                      <a:pt x="93" y="30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5" name="Freeform 19"/>
              <p:cNvSpPr/>
              <p:nvPr/>
            </p:nvSpPr>
            <p:spPr bwMode="auto">
              <a:xfrm>
                <a:off x="128587" y="1382713"/>
                <a:ext cx="142875" cy="476250"/>
              </a:xfrm>
              <a:custGeom>
                <a:avLst/>
                <a:gdLst/>
                <a:ahLst/>
                <a:cxnLst/>
                <a:rect l="0" t="0" r="r" b="b"/>
                <a:pathLst>
                  <a:path w="90" h="300">
                    <a:moveTo>
                      <a:pt x="90" y="300"/>
                    </a:moveTo>
                    <a:lnTo>
                      <a:pt x="78" y="300"/>
                    </a:lnTo>
                    <a:lnTo>
                      <a:pt x="78" y="84"/>
                    </a:lnTo>
                    <a:lnTo>
                      <a:pt x="0" y="9"/>
                    </a:lnTo>
                    <a:lnTo>
                      <a:pt x="9" y="0"/>
                    </a:lnTo>
                    <a:lnTo>
                      <a:pt x="90" y="81"/>
                    </a:lnTo>
                    <a:lnTo>
                      <a:pt x="90" y="30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6" name="Freeform 20"/>
              <p:cNvSpPr>
                <a:spLocks noEditPoints="1"/>
              </p:cNvSpPr>
              <p:nvPr/>
            </p:nvSpPr>
            <p:spPr bwMode="auto">
              <a:xfrm>
                <a:off x="204787" y="1849438"/>
                <a:ext cx="114300" cy="107950"/>
              </a:xfrm>
              <a:custGeom>
                <a:avLst/>
                <a:gdLst/>
                <a:ahLst/>
                <a:cxnLst/>
                <a:rect l="0" t="0" r="r" b="b"/>
                <a:pathLst>
                  <a:path w="24" h="23">
                    <a:moveTo>
                      <a:pt x="12" y="23"/>
                    </a:moveTo>
                    <a:cubicBezTo>
                      <a:pt x="6" y="23"/>
                      <a:pt x="0" y="18"/>
                      <a:pt x="0" y="12"/>
                    </a:cubicBezTo>
                    <a:cubicBezTo>
                      <a:pt x="0" y="5"/>
                      <a:pt x="6" y="0"/>
                      <a:pt x="12" y="0"/>
                    </a:cubicBezTo>
                    <a:cubicBezTo>
                      <a:pt x="18" y="0"/>
                      <a:pt x="24" y="5"/>
                      <a:pt x="24" y="12"/>
                    </a:cubicBezTo>
                    <a:cubicBezTo>
                      <a:pt x="24" y="18"/>
                      <a:pt x="18" y="23"/>
                      <a:pt x="12" y="23"/>
                    </a:cubicBezTo>
                    <a:close/>
                    <a:moveTo>
                      <a:pt x="12" y="4"/>
                    </a:moveTo>
                    <a:cubicBezTo>
                      <a:pt x="8" y="4"/>
                      <a:pt x="4" y="8"/>
                      <a:pt x="4" y="12"/>
                    </a:cubicBezTo>
                    <a:cubicBezTo>
                      <a:pt x="4" y="16"/>
                      <a:pt x="8" y="19"/>
                      <a:pt x="12" y="19"/>
                    </a:cubicBezTo>
                    <a:cubicBezTo>
                      <a:pt x="16" y="19"/>
                      <a:pt x="20" y="16"/>
                      <a:pt x="20" y="12"/>
                    </a:cubicBezTo>
                    <a:cubicBezTo>
                      <a:pt x="20" y="8"/>
                      <a:pt x="16" y="4"/>
                      <a:pt x="1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7" name="Rectangle 21"/>
              <p:cNvSpPr>
                <a:spLocks noChangeArrowheads="1"/>
              </p:cNvSpPr>
              <p:nvPr/>
            </p:nvSpPr>
            <p:spPr bwMode="auto">
              <a:xfrm>
                <a:off x="133350" y="4662488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38" name="Freeform 22"/>
              <p:cNvSpPr/>
              <p:nvPr/>
            </p:nvSpPr>
            <p:spPr bwMode="auto">
              <a:xfrm>
                <a:off x="223837" y="5041900"/>
                <a:ext cx="369888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35">
                    <a:moveTo>
                      <a:pt x="15" y="1135"/>
                    </a:moveTo>
                    <a:lnTo>
                      <a:pt x="0" y="1135"/>
                    </a:lnTo>
                    <a:lnTo>
                      <a:pt x="0" y="515"/>
                    </a:lnTo>
                    <a:lnTo>
                      <a:pt x="0" y="512"/>
                    </a:lnTo>
                    <a:lnTo>
                      <a:pt x="218" y="0"/>
                    </a:lnTo>
                    <a:lnTo>
                      <a:pt x="233" y="6"/>
                    </a:lnTo>
                    <a:lnTo>
                      <a:pt x="15" y="518"/>
                    </a:lnTo>
                    <a:lnTo>
                      <a:pt x="15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9" name="Freeform 23"/>
              <p:cNvSpPr>
                <a:spLocks noEditPoints="1"/>
              </p:cNvSpPr>
              <p:nvPr/>
            </p:nvSpPr>
            <p:spPr bwMode="auto">
              <a:xfrm>
                <a:off x="52387" y="44815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0" name="Freeform 24"/>
              <p:cNvSpPr/>
              <p:nvPr/>
            </p:nvSpPr>
            <p:spPr bwMode="auto">
              <a:xfrm>
                <a:off x="-14288" y="5627688"/>
                <a:ext cx="85725" cy="1216025"/>
              </a:xfrm>
              <a:custGeom>
                <a:avLst/>
                <a:gdLst/>
                <a:ahLst/>
                <a:cxnLst/>
                <a:rect l="0" t="0" r="r" b="b"/>
                <a:pathLst>
                  <a:path w="54" h="766">
                    <a:moveTo>
                      <a:pt x="54" y="766"/>
                    </a:moveTo>
                    <a:lnTo>
                      <a:pt x="36" y="766"/>
                    </a:lnTo>
                    <a:lnTo>
                      <a:pt x="36" y="149"/>
                    </a:lnTo>
                    <a:lnTo>
                      <a:pt x="0" y="3"/>
                    </a:lnTo>
                    <a:lnTo>
                      <a:pt x="18" y="0"/>
                    </a:lnTo>
                    <a:lnTo>
                      <a:pt x="54" y="146"/>
                    </a:lnTo>
                    <a:lnTo>
                      <a:pt x="54" y="76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1" name="Freeform 25"/>
              <p:cNvSpPr>
                <a:spLocks noEditPoints="1"/>
              </p:cNvSpPr>
              <p:nvPr/>
            </p:nvSpPr>
            <p:spPr bwMode="auto">
              <a:xfrm>
                <a:off x="527050" y="48672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2" name="Freeform 26"/>
              <p:cNvSpPr/>
              <p:nvPr/>
            </p:nvSpPr>
            <p:spPr bwMode="auto">
              <a:xfrm>
                <a:off x="309562" y="5422900"/>
                <a:ext cx="374650" cy="1425575"/>
              </a:xfrm>
              <a:custGeom>
                <a:avLst/>
                <a:gdLst/>
                <a:ahLst/>
                <a:cxnLst/>
                <a:rect l="0" t="0" r="r" b="b"/>
                <a:pathLst>
                  <a:path w="236" h="898">
                    <a:moveTo>
                      <a:pt x="18" y="898"/>
                    </a:moveTo>
                    <a:lnTo>
                      <a:pt x="0" y="898"/>
                    </a:lnTo>
                    <a:lnTo>
                      <a:pt x="0" y="515"/>
                    </a:lnTo>
                    <a:lnTo>
                      <a:pt x="3" y="512"/>
                    </a:lnTo>
                    <a:lnTo>
                      <a:pt x="221" y="0"/>
                    </a:lnTo>
                    <a:lnTo>
                      <a:pt x="236" y="6"/>
                    </a:lnTo>
                    <a:lnTo>
                      <a:pt x="18" y="518"/>
                    </a:lnTo>
                    <a:lnTo>
                      <a:pt x="18" y="89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3" name="Freeform 27"/>
              <p:cNvSpPr/>
              <p:nvPr/>
            </p:nvSpPr>
            <p:spPr bwMode="auto">
              <a:xfrm>
                <a:off x="569912" y="5945188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15" y="575"/>
                    </a:moveTo>
                    <a:lnTo>
                      <a:pt x="0" y="569"/>
                    </a:lnTo>
                    <a:lnTo>
                      <a:pt x="81" y="383"/>
                    </a:lnTo>
                    <a:lnTo>
                      <a:pt x="81" y="0"/>
                    </a:lnTo>
                    <a:lnTo>
                      <a:pt x="96" y="0"/>
                    </a:lnTo>
                    <a:lnTo>
                      <a:pt x="96" y="386"/>
                    </a:lnTo>
                    <a:lnTo>
                      <a:pt x="15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4" name="Freeform 28"/>
              <p:cNvSpPr>
                <a:spLocks noEditPoints="1"/>
              </p:cNvSpPr>
              <p:nvPr/>
            </p:nvSpPr>
            <p:spPr bwMode="auto">
              <a:xfrm>
                <a:off x="612775" y="52466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5" name="Freeform 29"/>
              <p:cNvSpPr>
                <a:spLocks noEditPoints="1"/>
              </p:cNvSpPr>
              <p:nvPr/>
            </p:nvSpPr>
            <p:spPr bwMode="auto">
              <a:xfrm>
                <a:off x="612775" y="57642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6" name="Freeform 30"/>
              <p:cNvSpPr/>
              <p:nvPr/>
            </p:nvSpPr>
            <p:spPr bwMode="auto">
              <a:xfrm>
                <a:off x="669925" y="6330950"/>
                <a:ext cx="417513" cy="517525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6">
                    <a:moveTo>
                      <a:pt x="15" y="326"/>
                    </a:moveTo>
                    <a:lnTo>
                      <a:pt x="0" y="320"/>
                    </a:lnTo>
                    <a:lnTo>
                      <a:pt x="45" y="206"/>
                    </a:lnTo>
                    <a:lnTo>
                      <a:pt x="48" y="206"/>
                    </a:lnTo>
                    <a:lnTo>
                      <a:pt x="254" y="0"/>
                    </a:lnTo>
                    <a:lnTo>
                      <a:pt x="263" y="12"/>
                    </a:lnTo>
                    <a:lnTo>
                      <a:pt x="60" y="215"/>
                    </a:lnTo>
                    <a:lnTo>
                      <a:pt x="15" y="3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7" name="Freeform 31"/>
              <p:cNvSpPr>
                <a:spLocks noEditPoints="1"/>
              </p:cNvSpPr>
              <p:nvPr/>
            </p:nvSpPr>
            <p:spPr bwMode="auto">
              <a:xfrm>
                <a:off x="1049337" y="6221413"/>
                <a:ext cx="157163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3" h="31">
                    <a:moveTo>
                      <a:pt x="16" y="31"/>
                    </a:moveTo>
                    <a:cubicBezTo>
                      <a:pt x="12" y="31"/>
                      <a:pt x="8" y="29"/>
                      <a:pt x="5" y="26"/>
                    </a:cubicBezTo>
                    <a:cubicBezTo>
                      <a:pt x="2" y="24"/>
                      <a:pt x="0" y="20"/>
                      <a:pt x="0" y="15"/>
                    </a:cubicBezTo>
                    <a:cubicBezTo>
                      <a:pt x="0" y="11"/>
                      <a:pt x="2" y="7"/>
                      <a:pt x="5" y="4"/>
                    </a:cubicBezTo>
                    <a:cubicBezTo>
                      <a:pt x="8" y="1"/>
                      <a:pt x="12" y="0"/>
                      <a:pt x="16" y="0"/>
                    </a:cubicBezTo>
                    <a:cubicBezTo>
                      <a:pt x="20" y="0"/>
                      <a:pt x="24" y="1"/>
                      <a:pt x="27" y="4"/>
                    </a:cubicBezTo>
                    <a:cubicBezTo>
                      <a:pt x="33" y="10"/>
                      <a:pt x="33" y="20"/>
                      <a:pt x="27" y="26"/>
                    </a:cubicBezTo>
                    <a:cubicBezTo>
                      <a:pt x="24" y="29"/>
                      <a:pt x="20" y="31"/>
                      <a:pt x="16" y="31"/>
                    </a:cubicBezTo>
                    <a:close/>
                    <a:moveTo>
                      <a:pt x="16" y="4"/>
                    </a:moveTo>
                    <a:cubicBezTo>
                      <a:pt x="13" y="4"/>
                      <a:pt x="10" y="5"/>
                      <a:pt x="8" y="7"/>
                    </a:cubicBezTo>
                    <a:cubicBezTo>
                      <a:pt x="6" y="9"/>
                      <a:pt x="4" y="12"/>
                      <a:pt x="4" y="15"/>
                    </a:cubicBezTo>
                    <a:cubicBezTo>
                      <a:pt x="4" y="19"/>
                      <a:pt x="6" y="21"/>
                      <a:pt x="8" y="24"/>
                    </a:cubicBezTo>
                    <a:cubicBezTo>
                      <a:pt x="10" y="26"/>
                      <a:pt x="13" y="27"/>
                      <a:pt x="16" y="27"/>
                    </a:cubicBezTo>
                    <a:cubicBezTo>
                      <a:pt x="19" y="27"/>
                      <a:pt x="22" y="26"/>
                      <a:pt x="24" y="24"/>
                    </a:cubicBezTo>
                    <a:cubicBezTo>
                      <a:pt x="29" y="19"/>
                      <a:pt x="29" y="12"/>
                      <a:pt x="24" y="7"/>
                    </a:cubicBezTo>
                    <a:cubicBezTo>
                      <a:pt x="22" y="5"/>
                      <a:pt x="19" y="4"/>
                      <a:pt x="16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</p:grpSp>
        <p:grpSp>
          <p:nvGrpSpPr>
            <p:cNvPr id="10" name="Group 9"/>
            <p:cNvGrpSpPr/>
            <p:nvPr/>
          </p:nvGrpSpPr>
          <p:grpSpPr>
            <a:xfrm>
              <a:off x="11364912" y="0"/>
              <a:ext cx="674688" cy="6848476"/>
              <a:chOff x="11364912" y="0"/>
              <a:chExt cx="674688" cy="6848476"/>
            </a:xfrm>
            <a:grpFill/>
          </p:grpSpPr>
          <p:sp>
            <p:nvSpPr>
              <p:cNvPr id="11" name="Freeform 32"/>
              <p:cNvSpPr/>
              <p:nvPr/>
            </p:nvSpPr>
            <p:spPr bwMode="auto">
              <a:xfrm>
                <a:off x="11483975" y="0"/>
                <a:ext cx="417513" cy="512763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3">
                    <a:moveTo>
                      <a:pt x="12" y="323"/>
                    </a:moveTo>
                    <a:lnTo>
                      <a:pt x="0" y="314"/>
                    </a:lnTo>
                    <a:lnTo>
                      <a:pt x="203" y="108"/>
                    </a:lnTo>
                    <a:lnTo>
                      <a:pt x="248" y="0"/>
                    </a:lnTo>
                    <a:lnTo>
                      <a:pt x="263" y="6"/>
                    </a:lnTo>
                    <a:lnTo>
                      <a:pt x="218" y="117"/>
                    </a:lnTo>
                    <a:lnTo>
                      <a:pt x="218" y="117"/>
                    </a:lnTo>
                    <a:lnTo>
                      <a:pt x="12" y="3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2" name="Freeform 33"/>
              <p:cNvSpPr>
                <a:spLocks noEditPoints="1"/>
              </p:cNvSpPr>
              <p:nvPr/>
            </p:nvSpPr>
            <p:spPr bwMode="auto">
              <a:xfrm>
                <a:off x="11364912" y="474663"/>
                <a:ext cx="157163" cy="152400"/>
              </a:xfrm>
              <a:custGeom>
                <a:avLst/>
                <a:gdLst/>
                <a:ahLst/>
                <a:cxnLst/>
                <a:rect l="0" t="0" r="r" b="b"/>
                <a:pathLst>
                  <a:path w="33" h="32">
                    <a:moveTo>
                      <a:pt x="17" y="32"/>
                    </a:moveTo>
                    <a:cubicBezTo>
                      <a:pt x="13" y="32"/>
                      <a:pt x="9" y="30"/>
                      <a:pt x="6" y="27"/>
                    </a:cubicBezTo>
                    <a:cubicBezTo>
                      <a:pt x="0" y="21"/>
                      <a:pt x="0" y="11"/>
                      <a:pt x="6" y="5"/>
                    </a:cubicBezTo>
                    <a:cubicBezTo>
                      <a:pt x="9" y="2"/>
                      <a:pt x="13" y="0"/>
                      <a:pt x="17" y="0"/>
                    </a:cubicBezTo>
                    <a:cubicBezTo>
                      <a:pt x="21" y="0"/>
                      <a:pt x="25" y="2"/>
                      <a:pt x="28" y="5"/>
                    </a:cubicBezTo>
                    <a:cubicBezTo>
                      <a:pt x="31" y="8"/>
                      <a:pt x="33" y="12"/>
                      <a:pt x="33" y="16"/>
                    </a:cubicBezTo>
                    <a:cubicBezTo>
                      <a:pt x="33" y="20"/>
                      <a:pt x="31" y="24"/>
                      <a:pt x="28" y="27"/>
                    </a:cubicBezTo>
                    <a:cubicBezTo>
                      <a:pt x="25" y="30"/>
                      <a:pt x="21" y="32"/>
                      <a:pt x="17" y="32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6"/>
                      <a:pt x="9" y="8"/>
                    </a:cubicBezTo>
                    <a:cubicBezTo>
                      <a:pt x="4" y="12"/>
                      <a:pt x="4" y="20"/>
                      <a:pt x="9" y="24"/>
                    </a:cubicBezTo>
                    <a:cubicBezTo>
                      <a:pt x="11" y="27"/>
                      <a:pt x="14" y="28"/>
                      <a:pt x="17" y="28"/>
                    </a:cubicBezTo>
                    <a:cubicBezTo>
                      <a:pt x="20" y="28"/>
                      <a:pt x="23" y="27"/>
                      <a:pt x="26" y="24"/>
                    </a:cubicBezTo>
                    <a:cubicBezTo>
                      <a:pt x="30" y="20"/>
                      <a:pt x="30" y="12"/>
                      <a:pt x="26" y="8"/>
                    </a:cubicBezTo>
                    <a:cubicBezTo>
                      <a:pt x="23" y="6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3" name="Freeform 34"/>
              <p:cNvSpPr>
                <a:spLocks noEditPoints="1"/>
              </p:cNvSpPr>
              <p:nvPr/>
            </p:nvSpPr>
            <p:spPr bwMode="auto">
              <a:xfrm>
                <a:off x="11631612" y="1539875"/>
                <a:ext cx="188913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4" name="Freeform 35"/>
              <p:cNvSpPr/>
              <p:nvPr/>
            </p:nvSpPr>
            <p:spPr bwMode="auto">
              <a:xfrm>
                <a:off x="11531600" y="5694363"/>
                <a:ext cx="298450" cy="1154113"/>
              </a:xfrm>
              <a:custGeom>
                <a:avLst/>
                <a:gdLst/>
                <a:ahLst/>
                <a:cxnLst/>
                <a:rect l="0" t="0" r="r" b="b"/>
                <a:pathLst>
                  <a:path w="188" h="727">
                    <a:moveTo>
                      <a:pt x="15" y="727"/>
                    </a:moveTo>
                    <a:lnTo>
                      <a:pt x="0" y="727"/>
                    </a:lnTo>
                    <a:lnTo>
                      <a:pt x="0" y="407"/>
                    </a:lnTo>
                    <a:lnTo>
                      <a:pt x="0" y="407"/>
                    </a:lnTo>
                    <a:lnTo>
                      <a:pt x="176" y="0"/>
                    </a:lnTo>
                    <a:lnTo>
                      <a:pt x="188" y="6"/>
                    </a:lnTo>
                    <a:lnTo>
                      <a:pt x="15" y="410"/>
                    </a:lnTo>
                    <a:lnTo>
                      <a:pt x="15" y="7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5" name="Freeform 36"/>
              <p:cNvSpPr>
                <a:spLocks noEditPoints="1"/>
              </p:cNvSpPr>
              <p:nvPr/>
            </p:nvSpPr>
            <p:spPr bwMode="auto">
              <a:xfrm>
                <a:off x="11772900" y="5551488"/>
                <a:ext cx="157163" cy="155575"/>
              </a:xfrm>
              <a:custGeom>
                <a:avLst/>
                <a:gdLst/>
                <a:ahLst/>
                <a:cxnLst/>
                <a:rect l="0" t="0" r="r" b="b"/>
                <a:pathLst>
                  <a:path w="33" h="33">
                    <a:moveTo>
                      <a:pt x="17" y="33"/>
                    </a:moveTo>
                    <a:cubicBezTo>
                      <a:pt x="8" y="33"/>
                      <a:pt x="0" y="25"/>
                      <a:pt x="0" y="16"/>
                    </a:cubicBezTo>
                    <a:cubicBezTo>
                      <a:pt x="0" y="7"/>
                      <a:pt x="8" y="0"/>
                      <a:pt x="17" y="0"/>
                    </a:cubicBezTo>
                    <a:cubicBezTo>
                      <a:pt x="26" y="0"/>
                      <a:pt x="33" y="7"/>
                      <a:pt x="33" y="16"/>
                    </a:cubicBezTo>
                    <a:cubicBezTo>
                      <a:pt x="33" y="25"/>
                      <a:pt x="26" y="33"/>
                      <a:pt x="17" y="33"/>
                    </a:cubicBezTo>
                    <a:close/>
                    <a:moveTo>
                      <a:pt x="17" y="4"/>
                    </a:moveTo>
                    <a:cubicBezTo>
                      <a:pt x="10" y="4"/>
                      <a:pt x="4" y="9"/>
                      <a:pt x="4" y="16"/>
                    </a:cubicBezTo>
                    <a:cubicBezTo>
                      <a:pt x="4" y="23"/>
                      <a:pt x="10" y="29"/>
                      <a:pt x="17" y="29"/>
                    </a:cubicBezTo>
                    <a:cubicBezTo>
                      <a:pt x="23" y="29"/>
                      <a:pt x="29" y="23"/>
                      <a:pt x="29" y="16"/>
                    </a:cubicBezTo>
                    <a:cubicBezTo>
                      <a:pt x="29" y="9"/>
                      <a:pt x="23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6" name="Freeform 37"/>
              <p:cNvSpPr/>
              <p:nvPr/>
            </p:nvSpPr>
            <p:spPr bwMode="auto">
              <a:xfrm>
                <a:off x="11710987" y="4763"/>
                <a:ext cx="304800" cy="1544638"/>
              </a:xfrm>
              <a:custGeom>
                <a:avLst/>
                <a:gdLst/>
                <a:ahLst/>
                <a:cxnLst/>
                <a:rect l="0" t="0" r="r" b="b"/>
                <a:pathLst>
                  <a:path w="192" h="973">
                    <a:moveTo>
                      <a:pt x="15" y="973"/>
                    </a:moveTo>
                    <a:lnTo>
                      <a:pt x="0" y="973"/>
                    </a:lnTo>
                    <a:lnTo>
                      <a:pt x="0" y="790"/>
                    </a:lnTo>
                    <a:lnTo>
                      <a:pt x="174" y="614"/>
                    </a:lnTo>
                    <a:lnTo>
                      <a:pt x="174" y="0"/>
                    </a:lnTo>
                    <a:lnTo>
                      <a:pt x="192" y="0"/>
                    </a:lnTo>
                    <a:lnTo>
                      <a:pt x="192" y="620"/>
                    </a:lnTo>
                    <a:lnTo>
                      <a:pt x="15" y="796"/>
                    </a:lnTo>
                    <a:lnTo>
                      <a:pt x="15" y="97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7" name="Freeform 38"/>
              <p:cNvSpPr>
                <a:spLocks noEditPoints="1"/>
              </p:cNvSpPr>
              <p:nvPr/>
            </p:nvSpPr>
            <p:spPr bwMode="auto">
              <a:xfrm>
                <a:off x="11636375" y="4867275"/>
                <a:ext cx="188913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8" name="Freeform 39"/>
              <p:cNvSpPr/>
              <p:nvPr/>
            </p:nvSpPr>
            <p:spPr bwMode="auto">
              <a:xfrm>
                <a:off x="11441112" y="5046663"/>
                <a:ext cx="307975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194" h="1135">
                    <a:moveTo>
                      <a:pt x="18" y="1135"/>
                    </a:moveTo>
                    <a:lnTo>
                      <a:pt x="0" y="1135"/>
                    </a:lnTo>
                    <a:lnTo>
                      <a:pt x="0" y="354"/>
                    </a:lnTo>
                    <a:lnTo>
                      <a:pt x="176" y="177"/>
                    </a:lnTo>
                    <a:lnTo>
                      <a:pt x="176" y="0"/>
                    </a:lnTo>
                    <a:lnTo>
                      <a:pt x="194" y="0"/>
                    </a:lnTo>
                    <a:lnTo>
                      <a:pt x="194" y="183"/>
                    </a:lnTo>
                    <a:lnTo>
                      <a:pt x="18" y="360"/>
                    </a:lnTo>
                    <a:lnTo>
                      <a:pt x="18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9" name="Freeform 40"/>
              <p:cNvSpPr>
                <a:spLocks noEditPoints="1"/>
              </p:cNvSpPr>
              <p:nvPr/>
            </p:nvSpPr>
            <p:spPr bwMode="auto">
              <a:xfrm>
                <a:off x="11849100" y="64166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0" name="Rectangle 41"/>
              <p:cNvSpPr>
                <a:spLocks noChangeArrowheads="1"/>
              </p:cNvSpPr>
              <p:nvPr/>
            </p:nvSpPr>
            <p:spPr bwMode="auto">
              <a:xfrm>
                <a:off x="11939587" y="6596063"/>
                <a:ext cx="23813" cy="2524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14785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2" y="2249487"/>
            <a:ext cx="9905999" cy="35417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022A54-9040-46B9-8F10-59C58C549BB6}" type="datetimeFigureOut">
              <a:rPr lang="hr-HR" smtClean="0"/>
              <a:t>13. 03. 21.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 cap="all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7F22E4-A50B-438C-A663-664311E5DEE5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02195877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  <p:sldLayoutId id="2147483692" r:id="rId14"/>
    <p:sldLayoutId id="2147483693" r:id="rId15"/>
    <p:sldLayoutId id="2147483694" r:id="rId16"/>
    <p:sldLayoutId id="2147483695" r:id="rId17"/>
  </p:sldLayoutIdLst>
  <p:transition spd="slow">
    <p:push dir="u"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SzPct val="125000"/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6.jpg"/><Relationship Id="rId4" Type="http://schemas.openxmlformats.org/officeDocument/2006/relationships/image" Target="../media/image5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medijskapismenost.hr/pravila-lijepog-ponasanja-i-komuniciranja-na-internetu/" TargetMode="External"/><Relationship Id="rId2" Type="http://schemas.openxmlformats.org/officeDocument/2006/relationships/hyperlink" Target="https://www.enciklopedija.hr/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8000"/>
                <a:hueMod val="94000"/>
                <a:satMod val="148000"/>
                <a:lumMod val="150000"/>
              </a:schemeClr>
            </a:gs>
            <a:gs pos="100000">
              <a:schemeClr val="bg1">
                <a:shade val="92000"/>
                <a:hueMod val="104000"/>
                <a:satMod val="140000"/>
                <a:lumMod val="68000"/>
              </a:schemeClr>
            </a:gs>
          </a:gsLst>
          <a:lin ang="504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9BE10567-6165-46A7-867D-4690A16B46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1"/>
            <a:ext cx="12192003" cy="6858001"/>
            <a:chOff x="0" y="-1"/>
            <a:chExt cx="12192003" cy="6858001"/>
          </a:xfrm>
        </p:grpSpPr>
        <p:sp useBgFill="1">
          <p:nvSpPr>
            <p:cNvPr id="9" name="Rectangle 8">
              <a:extLst>
                <a:ext uri="{FF2B5EF4-FFF2-40B4-BE49-F238E27FC236}">
                  <a16:creationId xmlns:a16="http://schemas.microsoft.com/office/drawing/2014/main" id="{0F4DB1F4-429C-4C85-85D7-C4D81996D33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" y="-1"/>
              <a:ext cx="12192000" cy="6858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0" name="Picture 2">
              <a:extLst>
                <a:ext uri="{FF2B5EF4-FFF2-40B4-BE49-F238E27FC236}">
                  <a16:creationId xmlns:a16="http://schemas.microsoft.com/office/drawing/2014/main" id="{159C0DA6-71D9-4C96-A774-7FADF5E0A4C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 noChangeArrowheads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>
            <a:blip r:embed="rId2">
              <a:alphaModFix amt="30000"/>
              <a:duotone>
                <a:prstClr val="black"/>
                <a:schemeClr val="tx2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-1"/>
              <a:ext cx="12192003" cy="685800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:p14="http://schemas.microsoft.com/office/powerpoint/2010/main" xmlns:a16="http://schemas.microsoft.com/office/drawing/2014/main" xmlns="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2" name="Round Diagonal Corner Rectangle 7">
            <a:extLst>
              <a:ext uri="{FF2B5EF4-FFF2-40B4-BE49-F238E27FC236}">
                <a16:creationId xmlns:a16="http://schemas.microsoft.com/office/drawing/2014/main" id="{4B24F6DB-F114-44A7-BB56-D401884E4E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582333" y="2235200"/>
            <a:ext cx="7027334" cy="2396067"/>
          </a:xfrm>
          <a:prstGeom prst="round2DiagRect">
            <a:avLst>
              <a:gd name="adj1" fmla="val 9246"/>
              <a:gd name="adj2" fmla="val 0"/>
            </a:avLst>
          </a:prstGeom>
          <a:solidFill>
            <a:srgbClr val="000000">
              <a:alpha val="80000"/>
            </a:srgbClr>
          </a:solidFill>
          <a:ln w="19050" cap="sq">
            <a:solidFill>
              <a:schemeClr val="tx2"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4DB50ECD-225E-4F81-AF7B-706DD05F3B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605895" y="2900097"/>
            <a:ext cx="10982062" cy="1211524"/>
            <a:chOff x="605895" y="2900097"/>
            <a:chExt cx="10982062" cy="1211524"/>
          </a:xfrm>
          <a:effectLst/>
        </p:grpSpPr>
        <p:sp>
          <p:nvSpPr>
            <p:cNvPr id="15" name="Freeform 32">
              <a:extLst>
                <a:ext uri="{FF2B5EF4-FFF2-40B4-BE49-F238E27FC236}">
                  <a16:creationId xmlns:a16="http://schemas.microsoft.com/office/drawing/2014/main" id="{CBC3B006-1357-4969-BC3D-CDD91E492B4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 flipV="1">
              <a:off x="9653587" y="3379784"/>
              <a:ext cx="417513" cy="512763"/>
            </a:xfrm>
            <a:custGeom>
              <a:avLst/>
              <a:gdLst/>
              <a:ahLst/>
              <a:cxnLst/>
              <a:rect l="0" t="0" r="r" b="b"/>
              <a:pathLst>
                <a:path w="263" h="323">
                  <a:moveTo>
                    <a:pt x="12" y="323"/>
                  </a:moveTo>
                  <a:lnTo>
                    <a:pt x="0" y="314"/>
                  </a:lnTo>
                  <a:lnTo>
                    <a:pt x="203" y="108"/>
                  </a:lnTo>
                  <a:lnTo>
                    <a:pt x="248" y="0"/>
                  </a:lnTo>
                  <a:lnTo>
                    <a:pt x="263" y="6"/>
                  </a:lnTo>
                  <a:lnTo>
                    <a:pt x="218" y="117"/>
                  </a:lnTo>
                  <a:lnTo>
                    <a:pt x="218" y="117"/>
                  </a:lnTo>
                  <a:lnTo>
                    <a:pt x="12" y="323"/>
                  </a:lnTo>
                  <a:close/>
                </a:path>
              </a:pathLst>
            </a:custGeom>
            <a:solidFill>
              <a:schemeClr val="tx2">
                <a:alpha val="60000"/>
              </a:schemeClr>
            </a:solidFill>
            <a:ln>
              <a:noFill/>
            </a:ln>
            <a:effectLst>
              <a:outerShdw blurRad="50800" dist="38100" dir="2700000" algn="tl" rotWithShape="0">
                <a:srgbClr val="000000">
                  <a:alpha val="58000"/>
                </a:srgbClr>
              </a:outerShdw>
            </a:effectLst>
          </p:spPr>
        </p:sp>
        <p:sp>
          <p:nvSpPr>
            <p:cNvPr id="16" name="Freeform 33">
              <a:extLst>
                <a:ext uri="{FF2B5EF4-FFF2-40B4-BE49-F238E27FC236}">
                  <a16:creationId xmlns:a16="http://schemas.microsoft.com/office/drawing/2014/main" id="{0D6E4F1D-B331-41B5-90EF-2236C1EE155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 flipV="1">
              <a:off x="10078244" y="3310728"/>
              <a:ext cx="157163" cy="152400"/>
            </a:xfrm>
            <a:custGeom>
              <a:avLst/>
              <a:gdLst/>
              <a:ahLst/>
              <a:cxnLst/>
              <a:rect l="0" t="0" r="r" b="b"/>
              <a:pathLst>
                <a:path w="33" h="32">
                  <a:moveTo>
                    <a:pt x="17" y="32"/>
                  </a:moveTo>
                  <a:cubicBezTo>
                    <a:pt x="13" y="32"/>
                    <a:pt x="9" y="30"/>
                    <a:pt x="6" y="27"/>
                  </a:cubicBezTo>
                  <a:cubicBezTo>
                    <a:pt x="0" y="21"/>
                    <a:pt x="0" y="11"/>
                    <a:pt x="6" y="5"/>
                  </a:cubicBezTo>
                  <a:cubicBezTo>
                    <a:pt x="9" y="2"/>
                    <a:pt x="13" y="0"/>
                    <a:pt x="17" y="0"/>
                  </a:cubicBezTo>
                  <a:cubicBezTo>
                    <a:pt x="21" y="0"/>
                    <a:pt x="25" y="2"/>
                    <a:pt x="28" y="5"/>
                  </a:cubicBezTo>
                  <a:cubicBezTo>
                    <a:pt x="31" y="8"/>
                    <a:pt x="33" y="12"/>
                    <a:pt x="33" y="16"/>
                  </a:cubicBezTo>
                  <a:cubicBezTo>
                    <a:pt x="33" y="20"/>
                    <a:pt x="31" y="24"/>
                    <a:pt x="28" y="27"/>
                  </a:cubicBezTo>
                  <a:cubicBezTo>
                    <a:pt x="25" y="30"/>
                    <a:pt x="21" y="32"/>
                    <a:pt x="17" y="32"/>
                  </a:cubicBezTo>
                  <a:close/>
                  <a:moveTo>
                    <a:pt x="17" y="4"/>
                  </a:moveTo>
                  <a:cubicBezTo>
                    <a:pt x="14" y="4"/>
                    <a:pt x="11" y="6"/>
                    <a:pt x="9" y="8"/>
                  </a:cubicBezTo>
                  <a:cubicBezTo>
                    <a:pt x="4" y="12"/>
                    <a:pt x="4" y="20"/>
                    <a:pt x="9" y="24"/>
                  </a:cubicBezTo>
                  <a:cubicBezTo>
                    <a:pt x="11" y="27"/>
                    <a:pt x="14" y="28"/>
                    <a:pt x="17" y="28"/>
                  </a:cubicBezTo>
                  <a:cubicBezTo>
                    <a:pt x="20" y="28"/>
                    <a:pt x="23" y="27"/>
                    <a:pt x="26" y="24"/>
                  </a:cubicBezTo>
                  <a:cubicBezTo>
                    <a:pt x="30" y="20"/>
                    <a:pt x="30" y="12"/>
                    <a:pt x="26" y="8"/>
                  </a:cubicBezTo>
                  <a:cubicBezTo>
                    <a:pt x="23" y="6"/>
                    <a:pt x="20" y="4"/>
                    <a:pt x="17" y="4"/>
                  </a:cubicBezTo>
                  <a:close/>
                </a:path>
              </a:pathLst>
            </a:custGeom>
            <a:solidFill>
              <a:schemeClr val="tx2">
                <a:alpha val="60000"/>
              </a:schemeClr>
            </a:solidFill>
            <a:ln>
              <a:noFill/>
            </a:ln>
            <a:effectLst>
              <a:outerShdw blurRad="50800" dist="38100" dir="2700000" algn="tl" rotWithShape="0">
                <a:srgbClr val="000000">
                  <a:alpha val="58000"/>
                </a:srgbClr>
              </a:outerShdw>
            </a:effectLst>
          </p:spPr>
        </p:sp>
        <p:sp>
          <p:nvSpPr>
            <p:cNvPr id="17" name="Freeform 34">
              <a:extLst>
                <a:ext uri="{FF2B5EF4-FFF2-40B4-BE49-F238E27FC236}">
                  <a16:creationId xmlns:a16="http://schemas.microsoft.com/office/drawing/2014/main" id="{54A60014-21DF-44E5-9137-43357188501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 flipV="1">
              <a:off x="11146631" y="3574253"/>
              <a:ext cx="188913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solidFill>
              <a:schemeClr val="tx2">
                <a:alpha val="60000"/>
              </a:schemeClr>
            </a:solidFill>
            <a:ln>
              <a:noFill/>
            </a:ln>
            <a:effectLst>
              <a:outerShdw blurRad="50800" dist="38100" dir="2700000" algn="tl" rotWithShape="0">
                <a:srgbClr val="000000">
                  <a:alpha val="58000"/>
                </a:srgbClr>
              </a:outerShdw>
            </a:effectLst>
          </p:spPr>
        </p:sp>
        <p:sp>
          <p:nvSpPr>
            <p:cNvPr id="18" name="Freeform 37">
              <a:extLst>
                <a:ext uri="{FF2B5EF4-FFF2-40B4-BE49-F238E27FC236}">
                  <a16:creationId xmlns:a16="http://schemas.microsoft.com/office/drawing/2014/main" id="{40B768C0-B003-45F4-9A06-EA3509A90BD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 flipV="1">
              <a:off x="10230644" y="3034502"/>
              <a:ext cx="304800" cy="1544638"/>
            </a:xfrm>
            <a:custGeom>
              <a:avLst/>
              <a:gdLst/>
              <a:ahLst/>
              <a:cxnLst/>
              <a:rect l="0" t="0" r="r" b="b"/>
              <a:pathLst>
                <a:path w="192" h="973">
                  <a:moveTo>
                    <a:pt x="15" y="973"/>
                  </a:moveTo>
                  <a:lnTo>
                    <a:pt x="0" y="973"/>
                  </a:lnTo>
                  <a:lnTo>
                    <a:pt x="0" y="790"/>
                  </a:lnTo>
                  <a:lnTo>
                    <a:pt x="174" y="614"/>
                  </a:lnTo>
                  <a:lnTo>
                    <a:pt x="174" y="0"/>
                  </a:lnTo>
                  <a:lnTo>
                    <a:pt x="192" y="0"/>
                  </a:lnTo>
                  <a:lnTo>
                    <a:pt x="192" y="620"/>
                  </a:lnTo>
                  <a:lnTo>
                    <a:pt x="15" y="796"/>
                  </a:lnTo>
                  <a:lnTo>
                    <a:pt x="15" y="973"/>
                  </a:lnTo>
                  <a:close/>
                </a:path>
              </a:pathLst>
            </a:custGeom>
            <a:solidFill>
              <a:schemeClr val="tx2">
                <a:alpha val="60000"/>
              </a:schemeClr>
            </a:solidFill>
            <a:ln>
              <a:noFill/>
            </a:ln>
            <a:effectLst>
              <a:outerShdw blurRad="50800" dist="38100" dir="2700000" algn="tl" rotWithShape="0">
                <a:srgbClr val="000000">
                  <a:alpha val="58000"/>
                </a:srgbClr>
              </a:outerShdw>
            </a:effectLst>
          </p:spPr>
        </p:sp>
        <p:sp>
          <p:nvSpPr>
            <p:cNvPr id="19" name="Freeform 35">
              <a:extLst>
                <a:ext uri="{FF2B5EF4-FFF2-40B4-BE49-F238E27FC236}">
                  <a16:creationId xmlns:a16="http://schemas.microsoft.com/office/drawing/2014/main" id="{5E479182-2054-4AD9-823D-81CFAD7F2C7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0034587" y="2562753"/>
              <a:ext cx="298450" cy="1154113"/>
            </a:xfrm>
            <a:custGeom>
              <a:avLst/>
              <a:gdLst/>
              <a:ahLst/>
              <a:cxnLst/>
              <a:rect l="0" t="0" r="r" b="b"/>
              <a:pathLst>
                <a:path w="188" h="727">
                  <a:moveTo>
                    <a:pt x="15" y="727"/>
                  </a:moveTo>
                  <a:lnTo>
                    <a:pt x="0" y="727"/>
                  </a:lnTo>
                  <a:lnTo>
                    <a:pt x="0" y="407"/>
                  </a:lnTo>
                  <a:lnTo>
                    <a:pt x="0" y="407"/>
                  </a:lnTo>
                  <a:lnTo>
                    <a:pt x="176" y="0"/>
                  </a:lnTo>
                  <a:lnTo>
                    <a:pt x="188" y="6"/>
                  </a:lnTo>
                  <a:lnTo>
                    <a:pt x="15" y="410"/>
                  </a:lnTo>
                  <a:lnTo>
                    <a:pt x="15" y="727"/>
                  </a:lnTo>
                  <a:close/>
                </a:path>
              </a:pathLst>
            </a:custGeom>
            <a:solidFill>
              <a:schemeClr val="tx2">
                <a:alpha val="60000"/>
              </a:schemeClr>
            </a:solidFill>
            <a:ln>
              <a:noFill/>
            </a:ln>
            <a:effectLst>
              <a:outerShdw blurRad="50800" dist="38100" dir="2700000" algn="tl" rotWithShape="0">
                <a:srgbClr val="000000">
                  <a:alpha val="58000"/>
                </a:srgbClr>
              </a:outerShdw>
            </a:effectLst>
          </p:spPr>
        </p:sp>
        <p:sp>
          <p:nvSpPr>
            <p:cNvPr id="20" name="Freeform 36">
              <a:extLst>
                <a:ext uri="{FF2B5EF4-FFF2-40B4-BE49-F238E27FC236}">
                  <a16:creationId xmlns:a16="http://schemas.microsoft.com/office/drawing/2014/main" id="{A7D912CF-756A-41F1-8BF1-5BA7D1BD052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0747375" y="3232679"/>
              <a:ext cx="157163" cy="155575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5"/>
                    <a:pt x="0" y="16"/>
                  </a:cubicBezTo>
                  <a:cubicBezTo>
                    <a:pt x="0" y="7"/>
                    <a:pt x="8" y="0"/>
                    <a:pt x="17" y="0"/>
                  </a:cubicBezTo>
                  <a:cubicBezTo>
                    <a:pt x="26" y="0"/>
                    <a:pt x="33" y="7"/>
                    <a:pt x="33" y="16"/>
                  </a:cubicBezTo>
                  <a:cubicBezTo>
                    <a:pt x="33" y="25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9"/>
                    <a:pt x="4" y="16"/>
                  </a:cubicBezTo>
                  <a:cubicBezTo>
                    <a:pt x="4" y="23"/>
                    <a:pt x="10" y="29"/>
                    <a:pt x="17" y="29"/>
                  </a:cubicBezTo>
                  <a:cubicBezTo>
                    <a:pt x="23" y="29"/>
                    <a:pt x="29" y="23"/>
                    <a:pt x="29" y="16"/>
                  </a:cubicBezTo>
                  <a:cubicBezTo>
                    <a:pt x="29" y="9"/>
                    <a:pt x="23" y="4"/>
                    <a:pt x="17" y="4"/>
                  </a:cubicBezTo>
                  <a:close/>
                </a:path>
              </a:pathLst>
            </a:custGeom>
            <a:solidFill>
              <a:schemeClr val="tx2">
                <a:alpha val="60000"/>
              </a:schemeClr>
            </a:solidFill>
            <a:ln>
              <a:noFill/>
            </a:ln>
            <a:effectLst>
              <a:outerShdw blurRad="50800" dist="38100" dir="2700000" algn="tl" rotWithShape="0">
                <a:srgbClr val="000000">
                  <a:alpha val="58000"/>
                </a:srgbClr>
              </a:outerShdw>
            </a:effectLst>
          </p:spPr>
        </p:sp>
        <p:sp>
          <p:nvSpPr>
            <p:cNvPr id="21" name="Freeform 38">
              <a:extLst>
                <a:ext uri="{FF2B5EF4-FFF2-40B4-BE49-F238E27FC236}">
                  <a16:creationId xmlns:a16="http://schemas.microsoft.com/office/drawing/2014/main" id="{734B6F35-2160-44B1-AB00-F628C84B14F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399044" y="3095360"/>
              <a:ext cx="188913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solidFill>
              <a:schemeClr val="tx2">
                <a:alpha val="60000"/>
              </a:schemeClr>
            </a:solidFill>
            <a:ln>
              <a:noFill/>
            </a:ln>
            <a:effectLst>
              <a:outerShdw blurRad="50800" dist="38100" dir="2700000" algn="tl" rotWithShape="0">
                <a:srgbClr val="000000">
                  <a:alpha val="58000"/>
                </a:srgbClr>
              </a:outerShdw>
            </a:effectLst>
          </p:spPr>
        </p:sp>
        <p:sp>
          <p:nvSpPr>
            <p:cNvPr id="22" name="Freeform 39">
              <a:extLst>
                <a:ext uri="{FF2B5EF4-FFF2-40B4-BE49-F238E27FC236}">
                  <a16:creationId xmlns:a16="http://schemas.microsoft.com/office/drawing/2014/main" id="{D8657E76-4F63-44FE-86C5-54CA174FCB3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0353675" y="2153178"/>
              <a:ext cx="307975" cy="1801813"/>
            </a:xfrm>
            <a:custGeom>
              <a:avLst/>
              <a:gdLst/>
              <a:ahLst/>
              <a:cxnLst/>
              <a:rect l="0" t="0" r="r" b="b"/>
              <a:pathLst>
                <a:path w="194" h="1135">
                  <a:moveTo>
                    <a:pt x="18" y="1135"/>
                  </a:moveTo>
                  <a:lnTo>
                    <a:pt x="0" y="1135"/>
                  </a:lnTo>
                  <a:lnTo>
                    <a:pt x="0" y="354"/>
                  </a:lnTo>
                  <a:lnTo>
                    <a:pt x="176" y="177"/>
                  </a:lnTo>
                  <a:lnTo>
                    <a:pt x="176" y="0"/>
                  </a:lnTo>
                  <a:lnTo>
                    <a:pt x="194" y="0"/>
                  </a:lnTo>
                  <a:lnTo>
                    <a:pt x="194" y="183"/>
                  </a:lnTo>
                  <a:lnTo>
                    <a:pt x="18" y="360"/>
                  </a:lnTo>
                  <a:lnTo>
                    <a:pt x="18" y="1135"/>
                  </a:lnTo>
                  <a:close/>
                </a:path>
              </a:pathLst>
            </a:custGeom>
            <a:solidFill>
              <a:schemeClr val="tx2">
                <a:alpha val="60000"/>
              </a:schemeClr>
            </a:solidFill>
            <a:ln>
              <a:noFill/>
            </a:ln>
            <a:effectLst>
              <a:outerShdw blurRad="50800" dist="38100" dir="2700000" algn="tl" rotWithShape="0">
                <a:srgbClr val="000000">
                  <a:alpha val="58000"/>
                </a:srgbClr>
              </a:outerShdw>
            </a:effectLst>
          </p:spPr>
        </p:sp>
        <p:sp>
          <p:nvSpPr>
            <p:cNvPr id="23" name="Freeform 40">
              <a:extLst>
                <a:ext uri="{FF2B5EF4-FFF2-40B4-BE49-F238E27FC236}">
                  <a16:creationId xmlns:a16="http://schemas.microsoft.com/office/drawing/2014/main" id="{482CEB8C-90E5-4152-8B52-A2881B98A3B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9848850" y="330887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solidFill>
              <a:schemeClr val="tx2">
                <a:alpha val="60000"/>
              </a:schemeClr>
            </a:solidFill>
            <a:ln>
              <a:noFill/>
            </a:ln>
            <a:effectLst>
              <a:outerShdw blurRad="50800" dist="38100" dir="2700000" algn="tl" rotWithShape="0">
                <a:srgbClr val="000000">
                  <a:alpha val="58000"/>
                </a:srgbClr>
              </a:outerShdw>
            </a:effectLst>
          </p:spPr>
        </p:sp>
        <p:sp>
          <p:nvSpPr>
            <p:cNvPr id="24" name="Rectangle 41">
              <a:extLst>
                <a:ext uri="{FF2B5EF4-FFF2-40B4-BE49-F238E27FC236}">
                  <a16:creationId xmlns:a16="http://schemas.microsoft.com/office/drawing/2014/main" id="{85010FC2-BC4C-4692-876D-7FE363BFC63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9721056" y="3284272"/>
              <a:ext cx="23813" cy="252413"/>
            </a:xfrm>
            <a:prstGeom prst="rect">
              <a:avLst/>
            </a:prstGeom>
            <a:solidFill>
              <a:schemeClr val="tx2">
                <a:alpha val="60000"/>
              </a:schemeClr>
            </a:solidFill>
            <a:ln>
              <a:noFill/>
            </a:ln>
            <a:effectLst>
              <a:outerShdw blurRad="50800" dist="38100" dir="2700000" algn="tl" rotWithShape="0">
                <a:srgbClr val="000000">
                  <a:alpha val="58000"/>
                </a:srgbClr>
              </a:outerShdw>
            </a:effectLst>
          </p:spPr>
        </p:sp>
        <p:sp>
          <p:nvSpPr>
            <p:cNvPr id="25" name="Freeform 32">
              <a:extLst>
                <a:ext uri="{FF2B5EF4-FFF2-40B4-BE49-F238E27FC236}">
                  <a16:creationId xmlns:a16="http://schemas.microsoft.com/office/drawing/2014/main" id="{714C1223-2B78-4715-9ACB-079A60D16D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 flipH="1" flipV="1">
              <a:off x="2122751" y="3532184"/>
              <a:ext cx="417513" cy="512763"/>
            </a:xfrm>
            <a:custGeom>
              <a:avLst/>
              <a:gdLst/>
              <a:ahLst/>
              <a:cxnLst/>
              <a:rect l="0" t="0" r="r" b="b"/>
              <a:pathLst>
                <a:path w="263" h="323">
                  <a:moveTo>
                    <a:pt x="12" y="323"/>
                  </a:moveTo>
                  <a:lnTo>
                    <a:pt x="0" y="314"/>
                  </a:lnTo>
                  <a:lnTo>
                    <a:pt x="203" y="108"/>
                  </a:lnTo>
                  <a:lnTo>
                    <a:pt x="248" y="0"/>
                  </a:lnTo>
                  <a:lnTo>
                    <a:pt x="263" y="6"/>
                  </a:lnTo>
                  <a:lnTo>
                    <a:pt x="218" y="117"/>
                  </a:lnTo>
                  <a:lnTo>
                    <a:pt x="218" y="117"/>
                  </a:lnTo>
                  <a:lnTo>
                    <a:pt x="12" y="323"/>
                  </a:lnTo>
                  <a:close/>
                </a:path>
              </a:pathLst>
            </a:custGeom>
            <a:solidFill>
              <a:schemeClr val="tx2">
                <a:alpha val="60000"/>
              </a:schemeClr>
            </a:solidFill>
            <a:ln>
              <a:noFill/>
            </a:ln>
            <a:effectLst>
              <a:outerShdw blurRad="50800" dist="38100" dir="2700000" algn="tl" rotWithShape="0">
                <a:srgbClr val="000000">
                  <a:alpha val="58000"/>
                </a:srgbClr>
              </a:outerShdw>
            </a:effectLst>
          </p:spPr>
        </p:sp>
        <p:sp>
          <p:nvSpPr>
            <p:cNvPr id="26" name="Freeform 33">
              <a:extLst>
                <a:ext uri="{FF2B5EF4-FFF2-40B4-BE49-F238E27FC236}">
                  <a16:creationId xmlns:a16="http://schemas.microsoft.com/office/drawing/2014/main" id="{1D9109D3-C92A-410B-9B43-5F02B2D84EE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 flipH="1" flipV="1">
              <a:off x="1958445" y="3463128"/>
              <a:ext cx="157163" cy="152400"/>
            </a:xfrm>
            <a:custGeom>
              <a:avLst/>
              <a:gdLst/>
              <a:ahLst/>
              <a:cxnLst/>
              <a:rect l="0" t="0" r="r" b="b"/>
              <a:pathLst>
                <a:path w="33" h="32">
                  <a:moveTo>
                    <a:pt x="17" y="32"/>
                  </a:moveTo>
                  <a:cubicBezTo>
                    <a:pt x="13" y="32"/>
                    <a:pt x="9" y="30"/>
                    <a:pt x="6" y="27"/>
                  </a:cubicBezTo>
                  <a:cubicBezTo>
                    <a:pt x="0" y="21"/>
                    <a:pt x="0" y="11"/>
                    <a:pt x="6" y="5"/>
                  </a:cubicBezTo>
                  <a:cubicBezTo>
                    <a:pt x="9" y="2"/>
                    <a:pt x="13" y="0"/>
                    <a:pt x="17" y="0"/>
                  </a:cubicBezTo>
                  <a:cubicBezTo>
                    <a:pt x="21" y="0"/>
                    <a:pt x="25" y="2"/>
                    <a:pt x="28" y="5"/>
                  </a:cubicBezTo>
                  <a:cubicBezTo>
                    <a:pt x="31" y="8"/>
                    <a:pt x="33" y="12"/>
                    <a:pt x="33" y="16"/>
                  </a:cubicBezTo>
                  <a:cubicBezTo>
                    <a:pt x="33" y="20"/>
                    <a:pt x="31" y="24"/>
                    <a:pt x="28" y="27"/>
                  </a:cubicBezTo>
                  <a:cubicBezTo>
                    <a:pt x="25" y="30"/>
                    <a:pt x="21" y="32"/>
                    <a:pt x="17" y="32"/>
                  </a:cubicBezTo>
                  <a:close/>
                  <a:moveTo>
                    <a:pt x="17" y="4"/>
                  </a:moveTo>
                  <a:cubicBezTo>
                    <a:pt x="14" y="4"/>
                    <a:pt x="11" y="6"/>
                    <a:pt x="9" y="8"/>
                  </a:cubicBezTo>
                  <a:cubicBezTo>
                    <a:pt x="4" y="12"/>
                    <a:pt x="4" y="20"/>
                    <a:pt x="9" y="24"/>
                  </a:cubicBezTo>
                  <a:cubicBezTo>
                    <a:pt x="11" y="27"/>
                    <a:pt x="14" y="28"/>
                    <a:pt x="17" y="28"/>
                  </a:cubicBezTo>
                  <a:cubicBezTo>
                    <a:pt x="20" y="28"/>
                    <a:pt x="23" y="27"/>
                    <a:pt x="26" y="24"/>
                  </a:cubicBezTo>
                  <a:cubicBezTo>
                    <a:pt x="30" y="20"/>
                    <a:pt x="30" y="12"/>
                    <a:pt x="26" y="8"/>
                  </a:cubicBezTo>
                  <a:cubicBezTo>
                    <a:pt x="23" y="6"/>
                    <a:pt x="20" y="4"/>
                    <a:pt x="17" y="4"/>
                  </a:cubicBezTo>
                  <a:close/>
                </a:path>
              </a:pathLst>
            </a:custGeom>
            <a:solidFill>
              <a:schemeClr val="tx2">
                <a:alpha val="60000"/>
              </a:schemeClr>
            </a:solidFill>
            <a:ln>
              <a:noFill/>
            </a:ln>
            <a:effectLst>
              <a:outerShdw blurRad="50800" dist="38100" dir="2700000" algn="tl" rotWithShape="0">
                <a:srgbClr val="000000">
                  <a:alpha val="58000"/>
                </a:srgbClr>
              </a:outerShdw>
            </a:effectLst>
          </p:spPr>
        </p:sp>
        <p:sp>
          <p:nvSpPr>
            <p:cNvPr id="27" name="Freeform 34">
              <a:extLst>
                <a:ext uri="{FF2B5EF4-FFF2-40B4-BE49-F238E27FC236}">
                  <a16:creationId xmlns:a16="http://schemas.microsoft.com/office/drawing/2014/main" id="{EF5B327A-A1AE-42F3-815E-84F4AA2948C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 flipH="1" flipV="1">
              <a:off x="858308" y="3726653"/>
              <a:ext cx="188913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solidFill>
              <a:schemeClr val="tx2">
                <a:alpha val="60000"/>
              </a:schemeClr>
            </a:solidFill>
            <a:ln>
              <a:noFill/>
            </a:ln>
            <a:effectLst>
              <a:outerShdw blurRad="50800" dist="38100" dir="2700000" algn="tl" rotWithShape="0">
                <a:srgbClr val="000000">
                  <a:alpha val="58000"/>
                </a:srgbClr>
              </a:outerShdw>
            </a:effectLst>
          </p:spPr>
        </p:sp>
        <p:sp>
          <p:nvSpPr>
            <p:cNvPr id="28" name="Freeform 37">
              <a:extLst>
                <a:ext uri="{FF2B5EF4-FFF2-40B4-BE49-F238E27FC236}">
                  <a16:creationId xmlns:a16="http://schemas.microsoft.com/office/drawing/2014/main" id="{77738BDE-751F-4D4C-B4C4-C9DF3EA2919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 flipH="1" flipV="1">
              <a:off x="1658407" y="3186902"/>
              <a:ext cx="304800" cy="1544638"/>
            </a:xfrm>
            <a:custGeom>
              <a:avLst/>
              <a:gdLst/>
              <a:ahLst/>
              <a:cxnLst/>
              <a:rect l="0" t="0" r="r" b="b"/>
              <a:pathLst>
                <a:path w="192" h="973">
                  <a:moveTo>
                    <a:pt x="15" y="973"/>
                  </a:moveTo>
                  <a:lnTo>
                    <a:pt x="0" y="973"/>
                  </a:lnTo>
                  <a:lnTo>
                    <a:pt x="0" y="790"/>
                  </a:lnTo>
                  <a:lnTo>
                    <a:pt x="174" y="614"/>
                  </a:lnTo>
                  <a:lnTo>
                    <a:pt x="174" y="0"/>
                  </a:lnTo>
                  <a:lnTo>
                    <a:pt x="192" y="0"/>
                  </a:lnTo>
                  <a:lnTo>
                    <a:pt x="192" y="620"/>
                  </a:lnTo>
                  <a:lnTo>
                    <a:pt x="15" y="796"/>
                  </a:lnTo>
                  <a:lnTo>
                    <a:pt x="15" y="973"/>
                  </a:lnTo>
                  <a:close/>
                </a:path>
              </a:pathLst>
            </a:custGeom>
            <a:solidFill>
              <a:schemeClr val="tx2">
                <a:alpha val="60000"/>
              </a:schemeClr>
            </a:solidFill>
            <a:ln>
              <a:noFill/>
            </a:ln>
            <a:effectLst>
              <a:outerShdw blurRad="50800" dist="38100" dir="2700000" algn="tl" rotWithShape="0">
                <a:srgbClr val="000000">
                  <a:alpha val="58000"/>
                </a:srgbClr>
              </a:outerShdw>
            </a:effectLst>
          </p:spPr>
        </p:sp>
        <p:sp>
          <p:nvSpPr>
            <p:cNvPr id="29" name="Freeform 35">
              <a:extLst>
                <a:ext uri="{FF2B5EF4-FFF2-40B4-BE49-F238E27FC236}">
                  <a16:creationId xmlns:a16="http://schemas.microsoft.com/office/drawing/2014/main" id="{9C8C4AD6-72BF-490C-963C-97C7FD7E7EA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 flipH="1">
              <a:off x="1860814" y="2715153"/>
              <a:ext cx="298450" cy="1154113"/>
            </a:xfrm>
            <a:custGeom>
              <a:avLst/>
              <a:gdLst/>
              <a:ahLst/>
              <a:cxnLst/>
              <a:rect l="0" t="0" r="r" b="b"/>
              <a:pathLst>
                <a:path w="188" h="727">
                  <a:moveTo>
                    <a:pt x="15" y="727"/>
                  </a:moveTo>
                  <a:lnTo>
                    <a:pt x="0" y="727"/>
                  </a:lnTo>
                  <a:lnTo>
                    <a:pt x="0" y="407"/>
                  </a:lnTo>
                  <a:lnTo>
                    <a:pt x="0" y="407"/>
                  </a:lnTo>
                  <a:lnTo>
                    <a:pt x="176" y="0"/>
                  </a:lnTo>
                  <a:lnTo>
                    <a:pt x="188" y="6"/>
                  </a:lnTo>
                  <a:lnTo>
                    <a:pt x="15" y="410"/>
                  </a:lnTo>
                  <a:lnTo>
                    <a:pt x="15" y="727"/>
                  </a:lnTo>
                  <a:close/>
                </a:path>
              </a:pathLst>
            </a:custGeom>
            <a:solidFill>
              <a:schemeClr val="tx2">
                <a:alpha val="60000"/>
              </a:schemeClr>
            </a:solidFill>
            <a:ln>
              <a:noFill/>
            </a:ln>
            <a:effectLst>
              <a:outerShdw blurRad="50800" dist="38100" dir="2700000" algn="tl" rotWithShape="0">
                <a:srgbClr val="000000">
                  <a:alpha val="58000"/>
                </a:srgbClr>
              </a:outerShdw>
            </a:effectLst>
          </p:spPr>
        </p:sp>
        <p:sp>
          <p:nvSpPr>
            <p:cNvPr id="30" name="Freeform 36">
              <a:extLst>
                <a:ext uri="{FF2B5EF4-FFF2-40B4-BE49-F238E27FC236}">
                  <a16:creationId xmlns:a16="http://schemas.microsoft.com/office/drawing/2014/main" id="{94990E31-5AA8-4502-A963-CE1B539DAC4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 flipH="1">
              <a:off x="1289314" y="3385079"/>
              <a:ext cx="157163" cy="155575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5"/>
                    <a:pt x="0" y="16"/>
                  </a:cubicBezTo>
                  <a:cubicBezTo>
                    <a:pt x="0" y="7"/>
                    <a:pt x="8" y="0"/>
                    <a:pt x="17" y="0"/>
                  </a:cubicBezTo>
                  <a:cubicBezTo>
                    <a:pt x="26" y="0"/>
                    <a:pt x="33" y="7"/>
                    <a:pt x="33" y="16"/>
                  </a:cubicBezTo>
                  <a:cubicBezTo>
                    <a:pt x="33" y="25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9"/>
                    <a:pt x="4" y="16"/>
                  </a:cubicBezTo>
                  <a:cubicBezTo>
                    <a:pt x="4" y="23"/>
                    <a:pt x="10" y="29"/>
                    <a:pt x="17" y="29"/>
                  </a:cubicBezTo>
                  <a:cubicBezTo>
                    <a:pt x="23" y="29"/>
                    <a:pt x="29" y="23"/>
                    <a:pt x="29" y="16"/>
                  </a:cubicBezTo>
                  <a:cubicBezTo>
                    <a:pt x="29" y="9"/>
                    <a:pt x="23" y="4"/>
                    <a:pt x="17" y="4"/>
                  </a:cubicBezTo>
                  <a:close/>
                </a:path>
              </a:pathLst>
            </a:custGeom>
            <a:solidFill>
              <a:schemeClr val="tx2">
                <a:alpha val="60000"/>
              </a:schemeClr>
            </a:solidFill>
            <a:ln>
              <a:noFill/>
            </a:ln>
            <a:effectLst>
              <a:outerShdw blurRad="50800" dist="38100" dir="2700000" algn="tl" rotWithShape="0">
                <a:srgbClr val="000000">
                  <a:alpha val="58000"/>
                </a:srgbClr>
              </a:outerShdw>
            </a:effectLst>
          </p:spPr>
        </p:sp>
        <p:sp>
          <p:nvSpPr>
            <p:cNvPr id="31" name="Freeform 38">
              <a:extLst>
                <a:ext uri="{FF2B5EF4-FFF2-40B4-BE49-F238E27FC236}">
                  <a16:creationId xmlns:a16="http://schemas.microsoft.com/office/drawing/2014/main" id="{9E703E9D-ED76-449C-A8C0-7A1E24B8B27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 flipH="1">
              <a:off x="605895" y="3247760"/>
              <a:ext cx="188913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solidFill>
              <a:schemeClr val="tx2">
                <a:alpha val="60000"/>
              </a:schemeClr>
            </a:solidFill>
            <a:ln>
              <a:noFill/>
            </a:ln>
            <a:effectLst>
              <a:outerShdw blurRad="50800" dist="38100" dir="2700000" algn="tl" rotWithShape="0">
                <a:srgbClr val="000000">
                  <a:alpha val="58000"/>
                </a:srgbClr>
              </a:outerShdw>
            </a:effectLst>
          </p:spPr>
        </p:sp>
        <p:sp>
          <p:nvSpPr>
            <p:cNvPr id="32" name="Freeform 39">
              <a:extLst>
                <a:ext uri="{FF2B5EF4-FFF2-40B4-BE49-F238E27FC236}">
                  <a16:creationId xmlns:a16="http://schemas.microsoft.com/office/drawing/2014/main" id="{C70A75E8-C815-4CCF-ABEE-83F19BFE051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 flipH="1">
              <a:off x="1532202" y="2305578"/>
              <a:ext cx="307975" cy="1801813"/>
            </a:xfrm>
            <a:custGeom>
              <a:avLst/>
              <a:gdLst/>
              <a:ahLst/>
              <a:cxnLst/>
              <a:rect l="0" t="0" r="r" b="b"/>
              <a:pathLst>
                <a:path w="194" h="1135">
                  <a:moveTo>
                    <a:pt x="18" y="1135"/>
                  </a:moveTo>
                  <a:lnTo>
                    <a:pt x="0" y="1135"/>
                  </a:lnTo>
                  <a:lnTo>
                    <a:pt x="0" y="354"/>
                  </a:lnTo>
                  <a:lnTo>
                    <a:pt x="176" y="177"/>
                  </a:lnTo>
                  <a:lnTo>
                    <a:pt x="176" y="0"/>
                  </a:lnTo>
                  <a:lnTo>
                    <a:pt x="194" y="0"/>
                  </a:lnTo>
                  <a:lnTo>
                    <a:pt x="194" y="183"/>
                  </a:lnTo>
                  <a:lnTo>
                    <a:pt x="18" y="360"/>
                  </a:lnTo>
                  <a:lnTo>
                    <a:pt x="18" y="1135"/>
                  </a:lnTo>
                  <a:close/>
                </a:path>
              </a:pathLst>
            </a:custGeom>
            <a:solidFill>
              <a:schemeClr val="tx2">
                <a:alpha val="60000"/>
              </a:schemeClr>
            </a:solidFill>
            <a:ln>
              <a:noFill/>
            </a:ln>
            <a:effectLst>
              <a:outerShdw blurRad="50800" dist="38100" dir="2700000" algn="tl" rotWithShape="0">
                <a:srgbClr val="000000">
                  <a:alpha val="58000"/>
                </a:srgbClr>
              </a:outerShdw>
            </a:effectLst>
          </p:spPr>
        </p:sp>
        <p:sp>
          <p:nvSpPr>
            <p:cNvPr id="33" name="Freeform 40">
              <a:extLst>
                <a:ext uri="{FF2B5EF4-FFF2-40B4-BE49-F238E27FC236}">
                  <a16:creationId xmlns:a16="http://schemas.microsoft.com/office/drawing/2014/main" id="{E15638E1-6A92-4D31-A034-853A65A754E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 flipH="1">
              <a:off x="2154501" y="346127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solidFill>
              <a:schemeClr val="tx2">
                <a:alpha val="60000"/>
              </a:schemeClr>
            </a:solidFill>
            <a:ln>
              <a:noFill/>
            </a:ln>
            <a:effectLst>
              <a:outerShdw blurRad="50800" dist="38100" dir="2700000" algn="tl" rotWithShape="0">
                <a:srgbClr val="000000">
                  <a:alpha val="58000"/>
                </a:srgbClr>
              </a:outerShdw>
            </a:effectLst>
          </p:spPr>
        </p:sp>
        <p:sp>
          <p:nvSpPr>
            <p:cNvPr id="34" name="Rectangle 41">
              <a:extLst>
                <a:ext uri="{FF2B5EF4-FFF2-40B4-BE49-F238E27FC236}">
                  <a16:creationId xmlns:a16="http://schemas.microsoft.com/office/drawing/2014/main" id="{EA3E8D58-D52B-4300-8A50-5696430D1A6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 flipH="1">
              <a:off x="2448983" y="3436672"/>
              <a:ext cx="23813" cy="252413"/>
            </a:xfrm>
            <a:prstGeom prst="rect">
              <a:avLst/>
            </a:prstGeom>
            <a:solidFill>
              <a:schemeClr val="tx2">
                <a:alpha val="60000"/>
              </a:schemeClr>
            </a:solidFill>
            <a:ln>
              <a:noFill/>
            </a:ln>
            <a:effectLst>
              <a:outerShdw blurRad="50800" dist="38100" dir="2700000" algn="tl" rotWithShape="0">
                <a:srgbClr val="000000">
                  <a:alpha val="58000"/>
                </a:srgbClr>
              </a:outerShdw>
            </a:effectLst>
          </p:spPr>
        </p:sp>
      </p:grpSp>
      <p:sp>
        <p:nvSpPr>
          <p:cNvPr id="2" name="Naslov 1">
            <a:extLst>
              <a:ext uri="{FF2B5EF4-FFF2-40B4-BE49-F238E27FC236}">
                <a16:creationId xmlns:a16="http://schemas.microsoft.com/office/drawing/2014/main" id="{3CCBB4CF-FAEC-4936-9C25-759B402DAAE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558521" y="2700337"/>
            <a:ext cx="7067285" cy="1367896"/>
          </a:xfrm>
        </p:spPr>
        <p:txBody>
          <a:bodyPr>
            <a:normAutofit/>
          </a:bodyPr>
          <a:lstStyle/>
          <a:p>
            <a:pPr algn="ctr"/>
            <a:r>
              <a:rPr lang="hr-HR" sz="7200" dirty="0">
                <a:solidFill>
                  <a:srgbClr val="FFFFFF"/>
                </a:solidFill>
              </a:rPr>
              <a:t>MREŽNI BONTON</a:t>
            </a:r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id="{F5177B09-0792-4C16-93B4-FDFEE5099A1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3052" y="5556640"/>
            <a:ext cx="11958221" cy="655768"/>
          </a:xfrm>
        </p:spPr>
        <p:txBody>
          <a:bodyPr>
            <a:normAutofit/>
          </a:bodyPr>
          <a:lstStyle/>
          <a:p>
            <a:pPr algn="ctr">
              <a:lnSpc>
                <a:spcPct val="110000"/>
              </a:lnSpc>
            </a:pPr>
            <a:r>
              <a:rPr lang="hr-HR" sz="2400" dirty="0">
                <a:solidFill>
                  <a:schemeClr val="tx1"/>
                </a:solidFill>
              </a:rPr>
              <a:t>IZRADILI: Renato Radočaj, Dorijan Mihelić, Dario Sonički i Martin Pavlaković</a:t>
            </a:r>
          </a:p>
        </p:txBody>
      </p:sp>
    </p:spTree>
    <p:extLst>
      <p:ext uri="{BB962C8B-B14F-4D97-AF65-F5344CB8AC3E}">
        <p14:creationId xmlns:p14="http://schemas.microsoft.com/office/powerpoint/2010/main" val="60964112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push dir="u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00433B5C-2AC6-4624-BDE7-AE87239CEE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13" y="327515"/>
            <a:ext cx="9905998" cy="1282210"/>
          </a:xfrm>
        </p:spPr>
        <p:txBody>
          <a:bodyPr>
            <a:normAutofit/>
          </a:bodyPr>
          <a:lstStyle/>
          <a:p>
            <a:pPr algn="ctr"/>
            <a:r>
              <a:rPr lang="hr-HR" sz="4800" dirty="0"/>
              <a:t>BONTON: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40F4450F-8287-4FD0-8F5E-234297A3906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723427" y="1864311"/>
            <a:ext cx="4175258" cy="3287128"/>
          </a:xfrm>
        </p:spPr>
        <p:txBody>
          <a:bodyPr>
            <a:normAutofit fontScale="92500" lnSpcReduction="20000"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hr-HR" dirty="0"/>
              <a:t> U SVAKODNEVNOM ŽIVOTU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hr-HR" dirty="0"/>
              <a:t>skup pravila o uglađenu (uljudnu, pristojnu) ponašanju u društvu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hr-HR" dirty="0"/>
              <a:t>pravila </a:t>
            </a:r>
            <a:r>
              <a:rPr lang="hr-HR" dirty="0">
                <a:sym typeface="Wingdings" panose="05000000000000000000" pitchFamily="2" charset="2"/>
              </a:rPr>
              <a:t></a:t>
            </a:r>
            <a:r>
              <a:rPr lang="hr-HR" dirty="0"/>
              <a:t> različna u različitim društvenim sredinama i trajno podložna promjenama</a:t>
            </a:r>
          </a:p>
        </p:txBody>
      </p:sp>
      <p:sp>
        <p:nvSpPr>
          <p:cNvPr id="4" name="Rezervirano mjesto sadržaja 3">
            <a:extLst>
              <a:ext uri="{FF2B5EF4-FFF2-40B4-BE49-F238E27FC236}">
                <a16:creationId xmlns:a16="http://schemas.microsoft.com/office/drawing/2014/main" id="{F69D983D-BEBF-4473-8990-38405B10D40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477737" y="1609725"/>
            <a:ext cx="4269955" cy="3708724"/>
          </a:xfrm>
        </p:spPr>
        <p:txBody>
          <a:bodyPr>
            <a:normAutofit fontScale="92500" lnSpcReduction="20000"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hr-HR" dirty="0"/>
              <a:t> U VIRTUALNOM SVIJETU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hr-HR" dirty="0"/>
              <a:t>pravila koja vrijede u stvarnom svijetu – vrijede i u virtualnom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pl-PL" dirty="0"/>
              <a:t>vrijeđanje po bilo kojoj osnovi i na internetu je strogo zabranjeno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hr-HR" dirty="0"/>
              <a:t>prije nego li odlučite napisati bilo kakav komentar, zapitajte se biste li voljeli da je taj komentar netko uputio vama</a:t>
            </a:r>
          </a:p>
        </p:txBody>
      </p:sp>
      <p:pic>
        <p:nvPicPr>
          <p:cNvPr id="9" name="Slika 8">
            <a:extLst>
              <a:ext uri="{FF2B5EF4-FFF2-40B4-BE49-F238E27FC236}">
                <a16:creationId xmlns:a16="http://schemas.microsoft.com/office/drawing/2014/main" id="{7A552D2A-53EF-4BDE-BBDA-C4C76E2AAB0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750" r="3" b="3"/>
          <a:stretch/>
        </p:blipFill>
        <p:spPr>
          <a:xfrm>
            <a:off x="9584206" y="4749553"/>
            <a:ext cx="1902878" cy="1902878"/>
          </a:xfrm>
          <a:custGeom>
            <a:avLst/>
            <a:gdLst/>
            <a:ahLst/>
            <a:cxnLst/>
            <a:rect l="l" t="t" r="r" b="b"/>
            <a:pathLst>
              <a:path w="2849586" h="2849586">
                <a:moveTo>
                  <a:pt x="1424793" y="0"/>
                </a:moveTo>
                <a:cubicBezTo>
                  <a:pt x="2211684" y="0"/>
                  <a:pt x="2849586" y="637902"/>
                  <a:pt x="2849586" y="1424793"/>
                </a:cubicBezTo>
                <a:cubicBezTo>
                  <a:pt x="2849586" y="2211684"/>
                  <a:pt x="2211684" y="2849586"/>
                  <a:pt x="1424793" y="2849586"/>
                </a:cubicBezTo>
                <a:cubicBezTo>
                  <a:pt x="637902" y="2849586"/>
                  <a:pt x="0" y="2211684"/>
                  <a:pt x="0" y="1424793"/>
                </a:cubicBezTo>
                <a:cubicBezTo>
                  <a:pt x="0" y="637902"/>
                  <a:pt x="637902" y="0"/>
                  <a:pt x="1424793" y="0"/>
                </a:cubicBezTo>
                <a:close/>
              </a:path>
            </a:pathLst>
          </a:custGeom>
        </p:spPr>
      </p:pic>
      <p:pic>
        <p:nvPicPr>
          <p:cNvPr id="10" name="Slika 9">
            <a:extLst>
              <a:ext uri="{FF2B5EF4-FFF2-40B4-BE49-F238E27FC236}">
                <a16:creationId xmlns:a16="http://schemas.microsoft.com/office/drawing/2014/main" id="{593C88CB-C712-4844-8DD7-98E7107769D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603" r="3894" b="-4"/>
          <a:stretch/>
        </p:blipFill>
        <p:spPr>
          <a:xfrm>
            <a:off x="10747692" y="3362713"/>
            <a:ext cx="1386840" cy="1386840"/>
          </a:xfrm>
          <a:custGeom>
            <a:avLst/>
            <a:gdLst/>
            <a:ahLst/>
            <a:cxnLst/>
            <a:rect l="l" t="t" r="r" b="b"/>
            <a:pathLst>
              <a:path w="2849586" h="2849586">
                <a:moveTo>
                  <a:pt x="1424793" y="0"/>
                </a:moveTo>
                <a:cubicBezTo>
                  <a:pt x="2211684" y="0"/>
                  <a:pt x="2849586" y="637902"/>
                  <a:pt x="2849586" y="1424793"/>
                </a:cubicBezTo>
                <a:cubicBezTo>
                  <a:pt x="2849586" y="2211684"/>
                  <a:pt x="2211684" y="2849586"/>
                  <a:pt x="1424793" y="2849586"/>
                </a:cubicBezTo>
                <a:cubicBezTo>
                  <a:pt x="637902" y="2849586"/>
                  <a:pt x="0" y="2211684"/>
                  <a:pt x="0" y="1424793"/>
                </a:cubicBezTo>
                <a:cubicBezTo>
                  <a:pt x="0" y="637902"/>
                  <a:pt x="637902" y="0"/>
                  <a:pt x="1424793" y="0"/>
                </a:cubicBezTo>
                <a:close/>
              </a:path>
            </a:pathLst>
          </a:custGeom>
        </p:spPr>
      </p:pic>
      <p:pic>
        <p:nvPicPr>
          <p:cNvPr id="11" name="Slika 10" descr="Slika na kojoj se prikazuje osoba, na zatvorenom&#10;&#10;Opis je automatski generiran">
            <a:extLst>
              <a:ext uri="{FF2B5EF4-FFF2-40B4-BE49-F238E27FC236}">
                <a16:creationId xmlns:a16="http://schemas.microsoft.com/office/drawing/2014/main" id="{F0A4D946-1A30-4039-8D07-2BA4111A4778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7" r="32323"/>
          <a:stretch/>
        </p:blipFill>
        <p:spPr>
          <a:xfrm>
            <a:off x="1444308" y="4536488"/>
            <a:ext cx="2115943" cy="2115943"/>
          </a:xfrm>
          <a:custGeom>
            <a:avLst/>
            <a:gdLst/>
            <a:ahLst/>
            <a:cxnLst/>
            <a:rect l="l" t="t" r="r" b="b"/>
            <a:pathLst>
              <a:path w="2849586" h="2849586">
                <a:moveTo>
                  <a:pt x="1424793" y="0"/>
                </a:moveTo>
                <a:cubicBezTo>
                  <a:pt x="2211684" y="0"/>
                  <a:pt x="2849586" y="637902"/>
                  <a:pt x="2849586" y="1424793"/>
                </a:cubicBezTo>
                <a:cubicBezTo>
                  <a:pt x="2849586" y="2211684"/>
                  <a:pt x="2211684" y="2849586"/>
                  <a:pt x="1424793" y="2849586"/>
                </a:cubicBezTo>
                <a:cubicBezTo>
                  <a:pt x="637902" y="2849586"/>
                  <a:pt x="0" y="2211684"/>
                  <a:pt x="0" y="1424793"/>
                </a:cubicBezTo>
                <a:cubicBezTo>
                  <a:pt x="0" y="637902"/>
                  <a:pt x="637902" y="0"/>
                  <a:pt x="1424793" y="0"/>
                </a:cubicBezTo>
                <a:close/>
              </a:path>
            </a:pathLst>
          </a:custGeom>
        </p:spPr>
      </p:pic>
      <p:pic>
        <p:nvPicPr>
          <p:cNvPr id="12" name="Slika 11" descr="Slika na kojoj se prikazuje tekst, posjetnica, omotnica&#10;&#10;Opis je automatski generiran">
            <a:extLst>
              <a:ext uri="{FF2B5EF4-FFF2-40B4-BE49-F238E27FC236}">
                <a16:creationId xmlns:a16="http://schemas.microsoft.com/office/drawing/2014/main" id="{E766E293-437B-4A5D-891B-F860A5298AEB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083" r="15168"/>
          <a:stretch/>
        </p:blipFill>
        <p:spPr>
          <a:xfrm>
            <a:off x="336587" y="3318438"/>
            <a:ext cx="1386840" cy="1386840"/>
          </a:xfrm>
          <a:custGeom>
            <a:avLst/>
            <a:gdLst/>
            <a:ahLst/>
            <a:cxnLst/>
            <a:rect l="l" t="t" r="r" b="b"/>
            <a:pathLst>
              <a:path w="2849586" h="2849586">
                <a:moveTo>
                  <a:pt x="1424793" y="0"/>
                </a:moveTo>
                <a:cubicBezTo>
                  <a:pt x="2211684" y="0"/>
                  <a:pt x="2849586" y="637902"/>
                  <a:pt x="2849586" y="1424793"/>
                </a:cubicBezTo>
                <a:cubicBezTo>
                  <a:pt x="2849586" y="2211684"/>
                  <a:pt x="2211684" y="2849586"/>
                  <a:pt x="1424793" y="2849586"/>
                </a:cubicBezTo>
                <a:cubicBezTo>
                  <a:pt x="637902" y="2849586"/>
                  <a:pt x="0" y="2211684"/>
                  <a:pt x="0" y="1424793"/>
                </a:cubicBezTo>
                <a:cubicBezTo>
                  <a:pt x="0" y="637902"/>
                  <a:pt x="637902" y="0"/>
                  <a:pt x="1424793" y="0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2024758390"/>
      </p:ext>
    </p:extLst>
  </p:cSld>
  <p:clrMapOvr>
    <a:masterClrMapping/>
  </p:clrMapOvr>
  <p:transition spd="slow">
    <p:push dir="u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8C825BAD-6862-40A0-BCC2-8BF964B87C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71825" y="618518"/>
            <a:ext cx="7875586" cy="1478570"/>
          </a:xfrm>
        </p:spPr>
        <p:txBody>
          <a:bodyPr>
            <a:normAutofit/>
          </a:bodyPr>
          <a:lstStyle/>
          <a:p>
            <a:pPr algn="ctr"/>
            <a:r>
              <a:rPr lang="hr-HR" sz="4800" dirty="0"/>
              <a:t>PRAVILA PONAŠANJA NA INTERNETU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D4D4C496-65A4-42A1-9E22-59BA00D7238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58880" y="2854214"/>
            <a:ext cx="10274239" cy="3067439"/>
          </a:xfrm>
        </p:spPr>
        <p:txBody>
          <a:bodyPr/>
          <a:lstStyle/>
          <a:p>
            <a:pPr marL="457200" indent="-457200">
              <a:buAutoNum type="arabicPeriod"/>
            </a:pPr>
            <a:r>
              <a:rPr lang="hr-HR" dirty="0"/>
              <a:t>Ne pišite poruke velikim tiskanim slovima jer to izgleda kao da vičemo.</a:t>
            </a:r>
          </a:p>
          <a:p>
            <a:pPr marL="457200" indent="-457200">
              <a:buAutoNum type="arabicPeriod"/>
            </a:pPr>
            <a:r>
              <a:rPr lang="hr-HR" dirty="0"/>
              <a:t>Nikada nemojte vrijeđati, iznositi lažne tvrdnje ili prijetnje.</a:t>
            </a:r>
          </a:p>
          <a:p>
            <a:pPr marL="457200" indent="-457200">
              <a:buAutoNum type="arabicPeriod"/>
            </a:pPr>
            <a:r>
              <a:rPr lang="hr-HR" dirty="0"/>
              <a:t>Kada nešto objavljujete, neka to bude korisno i svakako istinito.</a:t>
            </a:r>
          </a:p>
          <a:p>
            <a:pPr marL="457200" indent="-457200">
              <a:buAutoNum type="arabicPeriod"/>
            </a:pPr>
            <a:r>
              <a:rPr lang="hr-HR" dirty="0"/>
              <a:t>Nemojte se predstavljati drugim imenom i činiti ništa protuzakonito.</a:t>
            </a:r>
          </a:p>
          <a:p>
            <a:pPr marL="457200" indent="-457200">
              <a:buAutoNum type="arabicPeriod"/>
            </a:pPr>
            <a:r>
              <a:rPr lang="hr-HR" dirty="0"/>
              <a:t>Mora se poštivati privatnost drugih ljudi.</a:t>
            </a:r>
          </a:p>
          <a:p>
            <a:pPr marL="457200" indent="-457200">
              <a:buAutoNum type="arabicPeriod"/>
            </a:pPr>
            <a:endParaRPr lang="hr-HR" dirty="0"/>
          </a:p>
        </p:txBody>
      </p:sp>
      <p:pic>
        <p:nvPicPr>
          <p:cNvPr id="6" name="Slika 5" descr="Slika na kojoj se prikazuje tekst, tipkovnica, podstavljeno&#10;&#10;Opis je automatski generiran">
            <a:extLst>
              <a:ext uri="{FF2B5EF4-FFF2-40B4-BE49-F238E27FC236}">
                <a16:creationId xmlns:a16="http://schemas.microsoft.com/office/drawing/2014/main" id="{CD6FE4CA-E490-4836-B140-3C628A6A5FD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44" r="2" b="907"/>
          <a:stretch/>
        </p:blipFill>
        <p:spPr>
          <a:xfrm>
            <a:off x="0" y="-1288"/>
            <a:ext cx="2867025" cy="2696474"/>
          </a:xfrm>
          <a:custGeom>
            <a:avLst/>
            <a:gdLst/>
            <a:ahLst/>
            <a:cxnLst/>
            <a:rect l="l" t="t" r="r" b="b"/>
            <a:pathLst>
              <a:path w="5017099" h="4718647">
                <a:moveTo>
                  <a:pt x="0" y="0"/>
                </a:moveTo>
                <a:lnTo>
                  <a:pt x="4599738" y="0"/>
                </a:lnTo>
                <a:lnTo>
                  <a:pt x="4636346" y="60259"/>
                </a:lnTo>
                <a:cubicBezTo>
                  <a:pt x="4879170" y="507256"/>
                  <a:pt x="5017099" y="1019504"/>
                  <a:pt x="5017099" y="1563967"/>
                </a:cubicBezTo>
                <a:cubicBezTo>
                  <a:pt x="5017099" y="3306249"/>
                  <a:pt x="3604701" y="4718647"/>
                  <a:pt x="1862419" y="4718647"/>
                </a:cubicBezTo>
                <a:cubicBezTo>
                  <a:pt x="1209063" y="4718647"/>
                  <a:pt x="602098" y="4520029"/>
                  <a:pt x="98607" y="4179877"/>
                </a:cubicBezTo>
                <a:lnTo>
                  <a:pt x="0" y="4106140"/>
                </a:lnTo>
                <a:close/>
              </a:path>
            </a:pathLst>
          </a:custGeom>
        </p:spPr>
      </p:pic>
      <p:pic>
        <p:nvPicPr>
          <p:cNvPr id="7" name="Slika 6" descr="Slika na kojoj se prikazuje tekst&#10;&#10;Opis je automatski generiran">
            <a:extLst>
              <a:ext uri="{FF2B5EF4-FFF2-40B4-BE49-F238E27FC236}">
                <a16:creationId xmlns:a16="http://schemas.microsoft.com/office/drawing/2014/main" id="{91557818-0386-4790-B360-5200CD08503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33" r="9278" b="-2"/>
          <a:stretch/>
        </p:blipFill>
        <p:spPr>
          <a:xfrm>
            <a:off x="9363075" y="4387934"/>
            <a:ext cx="2828926" cy="2470066"/>
          </a:xfrm>
          <a:custGeom>
            <a:avLst/>
            <a:gdLst/>
            <a:ahLst/>
            <a:cxnLst/>
            <a:rect l="l" t="t" r="r" b="b"/>
            <a:pathLst>
              <a:path w="5908273" h="5158786">
                <a:moveTo>
                  <a:pt x="3465576" y="0"/>
                </a:moveTo>
                <a:cubicBezTo>
                  <a:pt x="4302945" y="0"/>
                  <a:pt x="5070948" y="296984"/>
                  <a:pt x="5670004" y="791369"/>
                </a:cubicBezTo>
                <a:lnTo>
                  <a:pt x="5908273" y="1007923"/>
                </a:lnTo>
                <a:lnTo>
                  <a:pt x="5908273" y="5158786"/>
                </a:lnTo>
                <a:lnTo>
                  <a:pt x="443374" y="5158786"/>
                </a:lnTo>
                <a:lnTo>
                  <a:pt x="418277" y="5117476"/>
                </a:lnTo>
                <a:cubicBezTo>
                  <a:pt x="151523" y="4626427"/>
                  <a:pt x="0" y="4063697"/>
                  <a:pt x="0" y="3465576"/>
                </a:cubicBezTo>
                <a:cubicBezTo>
                  <a:pt x="0" y="1551591"/>
                  <a:pt x="1551591" y="0"/>
                  <a:pt x="3465576" y="0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4126749701"/>
      </p:ext>
    </p:extLst>
  </p:cSld>
  <p:clrMapOvr>
    <a:masterClrMapping/>
  </p:clrMapOvr>
  <p:transition spd="slow">
    <p:push dir="u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0B0A1E7B-D939-4E97-8C9E-0EF2C5D0B3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81099" y="543693"/>
            <a:ext cx="7315201" cy="1276957"/>
          </a:xfrm>
        </p:spPr>
        <p:txBody>
          <a:bodyPr>
            <a:normAutofit/>
          </a:bodyPr>
          <a:lstStyle/>
          <a:p>
            <a:pPr algn="ctr"/>
            <a:r>
              <a:rPr lang="hr-HR" sz="4800" dirty="0"/>
              <a:t>NETIQUETTE PRAVILA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E70C25DA-1BDD-4DF9-9DA1-2033F213F1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6750" y="2358363"/>
            <a:ext cx="10380661" cy="3432837"/>
          </a:xfrm>
        </p:spPr>
        <p:txBody>
          <a:bodyPr>
            <a:normAutofit/>
          </a:bodyPr>
          <a:lstStyle/>
          <a:p>
            <a:r>
              <a:rPr lang="hr-HR" dirty="0" err="1"/>
              <a:t>Netiquette</a:t>
            </a:r>
            <a:r>
              <a:rPr lang="hr-HR" dirty="0"/>
              <a:t> je skup pravila poželjnog ponašanja u internet zajednici</a:t>
            </a:r>
          </a:p>
          <a:p>
            <a:r>
              <a:rPr lang="hr-HR" dirty="0"/>
              <a:t>Smjernice i pravila ponašanja su podijeljeni u sljedeće kategorije:</a:t>
            </a:r>
          </a:p>
          <a:p>
            <a:pPr marL="914400" lvl="1" indent="-457200">
              <a:buFont typeface="+mj-lt"/>
              <a:buAutoNum type="arabicParenR"/>
            </a:pPr>
            <a:r>
              <a:rPr lang="hr-HR" sz="2400" dirty="0"/>
              <a:t>elektronička pošta	</a:t>
            </a:r>
          </a:p>
          <a:p>
            <a:pPr marL="914400" lvl="1" indent="-457200">
              <a:buFont typeface="+mj-lt"/>
              <a:buAutoNum type="arabicParenR"/>
            </a:pPr>
            <a:r>
              <a:rPr lang="hr-HR" sz="2400" i="1" dirty="0" err="1"/>
              <a:t>mailing</a:t>
            </a:r>
            <a:r>
              <a:rPr lang="hr-HR" sz="2400" dirty="0"/>
              <a:t> liste, </a:t>
            </a:r>
            <a:r>
              <a:rPr lang="hr-HR" sz="2400" i="1" dirty="0" err="1"/>
              <a:t>news</a:t>
            </a:r>
            <a:r>
              <a:rPr lang="hr-HR" sz="2400" dirty="0"/>
              <a:t> liste</a:t>
            </a:r>
          </a:p>
          <a:p>
            <a:pPr marL="914400" lvl="1" indent="-457200">
              <a:buFont typeface="+mj-lt"/>
              <a:buAutoNum type="arabicParenR"/>
            </a:pPr>
            <a:r>
              <a:rPr lang="hr-HR" sz="2400" dirty="0"/>
              <a:t>forumi</a:t>
            </a:r>
          </a:p>
          <a:p>
            <a:pPr lvl="2"/>
            <a:endParaRPr lang="hr-HR" sz="2400" dirty="0"/>
          </a:p>
        </p:txBody>
      </p:sp>
      <p:pic>
        <p:nvPicPr>
          <p:cNvPr id="72" name="Slika 71" descr="Slika na kojoj se prikazuje tekst, elektronički, izlog, znak&#10;&#10;Opis je automatski generiran">
            <a:extLst>
              <a:ext uri="{FF2B5EF4-FFF2-40B4-BE49-F238E27FC236}">
                <a16:creationId xmlns:a16="http://schemas.microsoft.com/office/drawing/2014/main" id="{D95CF1ED-5B01-4893-9504-A89C7D72D53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42" r="4497" b="-1"/>
          <a:stretch/>
        </p:blipFill>
        <p:spPr>
          <a:xfrm>
            <a:off x="8135733" y="3316286"/>
            <a:ext cx="4056267" cy="3541714"/>
          </a:xfrm>
          <a:custGeom>
            <a:avLst/>
            <a:gdLst/>
            <a:ahLst/>
            <a:cxnLst/>
            <a:rect l="l" t="t" r="r" b="b"/>
            <a:pathLst>
              <a:path w="5908273" h="5158786">
                <a:moveTo>
                  <a:pt x="3465576" y="0"/>
                </a:moveTo>
                <a:cubicBezTo>
                  <a:pt x="4302945" y="0"/>
                  <a:pt x="5070948" y="296984"/>
                  <a:pt x="5670004" y="791369"/>
                </a:cubicBezTo>
                <a:lnTo>
                  <a:pt x="5908273" y="1007923"/>
                </a:lnTo>
                <a:lnTo>
                  <a:pt x="5908273" y="5158786"/>
                </a:lnTo>
                <a:lnTo>
                  <a:pt x="443374" y="5158786"/>
                </a:lnTo>
                <a:lnTo>
                  <a:pt x="418277" y="5117476"/>
                </a:lnTo>
                <a:cubicBezTo>
                  <a:pt x="151523" y="4626427"/>
                  <a:pt x="0" y="4063697"/>
                  <a:pt x="0" y="3465576"/>
                </a:cubicBezTo>
                <a:cubicBezTo>
                  <a:pt x="0" y="1551591"/>
                  <a:pt x="1551591" y="0"/>
                  <a:pt x="3465576" y="0"/>
                </a:cubicBezTo>
                <a:close/>
              </a:path>
            </a:pathLst>
          </a:custGeom>
        </p:spPr>
      </p:pic>
      <p:pic>
        <p:nvPicPr>
          <p:cNvPr id="73" name="Slika 72">
            <a:extLst>
              <a:ext uri="{FF2B5EF4-FFF2-40B4-BE49-F238E27FC236}">
                <a16:creationId xmlns:a16="http://schemas.microsoft.com/office/drawing/2014/main" id="{CB6AE925-2AA1-48A9-AE5B-98E5A871E322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1" b="-1"/>
          <a:stretch/>
        </p:blipFill>
        <p:spPr>
          <a:xfrm>
            <a:off x="8369906" y="140660"/>
            <a:ext cx="1546520" cy="1546521"/>
          </a:xfrm>
          <a:custGeom>
            <a:avLst/>
            <a:gdLst/>
            <a:ahLst/>
            <a:cxnLst/>
            <a:rect l="l" t="t" r="r" b="b"/>
            <a:pathLst>
              <a:path w="4627646" h="4627648">
                <a:moveTo>
                  <a:pt x="2313823" y="0"/>
                </a:moveTo>
                <a:cubicBezTo>
                  <a:pt x="3591712" y="0"/>
                  <a:pt x="4627646" y="1035934"/>
                  <a:pt x="4627646" y="2313824"/>
                </a:cubicBezTo>
                <a:cubicBezTo>
                  <a:pt x="4627646" y="3591714"/>
                  <a:pt x="3591712" y="4627648"/>
                  <a:pt x="2313823" y="4627648"/>
                </a:cubicBezTo>
                <a:cubicBezTo>
                  <a:pt x="1035934" y="4627648"/>
                  <a:pt x="0" y="3591714"/>
                  <a:pt x="0" y="2313824"/>
                </a:cubicBezTo>
                <a:cubicBezTo>
                  <a:pt x="0" y="1035934"/>
                  <a:pt x="1035934" y="0"/>
                  <a:pt x="2313823" y="0"/>
                </a:cubicBezTo>
                <a:close/>
              </a:path>
            </a:pathLst>
          </a:custGeom>
        </p:spPr>
      </p:pic>
      <p:pic>
        <p:nvPicPr>
          <p:cNvPr id="74" name="Slika 73" descr="Slika na kojoj se prikazuje tekst&#10;&#10;Opis je automatski generiran">
            <a:extLst>
              <a:ext uri="{FF2B5EF4-FFF2-40B4-BE49-F238E27FC236}">
                <a16:creationId xmlns:a16="http://schemas.microsoft.com/office/drawing/2014/main" id="{580B6207-3511-42F3-B636-9D734A8C15E0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8" b="-8"/>
          <a:stretch/>
        </p:blipFill>
        <p:spPr>
          <a:xfrm>
            <a:off x="9790031" y="913921"/>
            <a:ext cx="2297193" cy="2297193"/>
          </a:xfrm>
          <a:custGeom>
            <a:avLst/>
            <a:gdLst/>
            <a:ahLst/>
            <a:cxnLst/>
            <a:rect l="l" t="t" r="r" b="b"/>
            <a:pathLst>
              <a:path w="2849586" h="2849586">
                <a:moveTo>
                  <a:pt x="1424793" y="0"/>
                </a:moveTo>
                <a:cubicBezTo>
                  <a:pt x="2211684" y="0"/>
                  <a:pt x="2849586" y="637902"/>
                  <a:pt x="2849586" y="1424793"/>
                </a:cubicBezTo>
                <a:cubicBezTo>
                  <a:pt x="2849586" y="2211684"/>
                  <a:pt x="2211684" y="2849586"/>
                  <a:pt x="1424793" y="2849586"/>
                </a:cubicBezTo>
                <a:cubicBezTo>
                  <a:pt x="637902" y="2849586"/>
                  <a:pt x="0" y="2211684"/>
                  <a:pt x="0" y="1424793"/>
                </a:cubicBezTo>
                <a:cubicBezTo>
                  <a:pt x="0" y="637902"/>
                  <a:pt x="637902" y="0"/>
                  <a:pt x="1424793" y="0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3440457967"/>
      </p:ext>
    </p:extLst>
  </p:cSld>
  <p:clrMapOvr>
    <a:masterClrMapping/>
  </p:clrMapOvr>
  <p:transition spd="slow">
    <p:push dir="u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57CB9B96-4D81-4148-83F9-21F87EBE98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sz="4800" dirty="0"/>
              <a:t>1. ELEKTRONIČKA POŠTA (E-MAIL)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B6A4FE2A-A3AF-49A8-AC5A-E5448DB8661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r-HR" dirty="0"/>
              <a:t>elektronička pošta na internetu nije sigurna </a:t>
            </a:r>
          </a:p>
          <a:p>
            <a:r>
              <a:rPr lang="hr-HR" dirty="0"/>
              <a:t>prosljeđivanje primljene poruke </a:t>
            </a:r>
            <a:r>
              <a:rPr lang="hr-HR" dirty="0">
                <a:sym typeface="Wingdings" panose="05000000000000000000" pitchFamily="2" charset="2"/>
              </a:rPr>
              <a:t> ne mijenjati sadržaj</a:t>
            </a:r>
            <a:endParaRPr lang="hr-HR" dirty="0"/>
          </a:p>
          <a:p>
            <a:r>
              <a:rPr lang="hr-HR" dirty="0" err="1"/>
              <a:t>signaturna</a:t>
            </a:r>
            <a:r>
              <a:rPr lang="hr-HR" dirty="0"/>
              <a:t> datoteka mora biti kratka</a:t>
            </a:r>
          </a:p>
          <a:p>
            <a:r>
              <a:rPr lang="hr-HR" dirty="0"/>
              <a:t>nužna opreznost prilikom slanja elektroničke pošte</a:t>
            </a:r>
          </a:p>
          <a:p>
            <a:r>
              <a:rPr lang="hr-HR" dirty="0"/>
              <a:t>ne koristiti isključivo velika slova</a:t>
            </a:r>
          </a:p>
          <a:p>
            <a:r>
              <a:rPr lang="hr-HR" dirty="0"/>
              <a:t>mogućnost korištenja </a:t>
            </a:r>
            <a:r>
              <a:rPr lang="hr-HR" dirty="0" err="1"/>
              <a:t>osjećajnika</a:t>
            </a:r>
            <a:r>
              <a:rPr lang="hr-HR" dirty="0"/>
              <a:t> kako bi naznačili ton</a:t>
            </a:r>
          </a:p>
        </p:txBody>
      </p:sp>
      <p:pic>
        <p:nvPicPr>
          <p:cNvPr id="5" name="Slika 4" descr="Slika na kojoj se prikazuje tekst, posjetnica, omotnica&#10;&#10;Opis je automatski generiran">
            <a:extLst>
              <a:ext uri="{FF2B5EF4-FFF2-40B4-BE49-F238E27FC236}">
                <a16:creationId xmlns:a16="http://schemas.microsoft.com/office/drawing/2014/main" id="{7F5602DC-B9F8-426C-BB6B-3090C61B11B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110" r="19392" b="2"/>
          <a:stretch/>
        </p:blipFill>
        <p:spPr>
          <a:xfrm>
            <a:off x="9996556" y="767224"/>
            <a:ext cx="1515784" cy="1515784"/>
          </a:xfrm>
          <a:custGeom>
            <a:avLst/>
            <a:gdLst/>
            <a:ahLst/>
            <a:cxnLst/>
            <a:rect l="l" t="t" r="r" b="b"/>
            <a:pathLst>
              <a:path w="2849586" h="2849586">
                <a:moveTo>
                  <a:pt x="1424793" y="0"/>
                </a:moveTo>
                <a:cubicBezTo>
                  <a:pt x="2211684" y="0"/>
                  <a:pt x="2849586" y="637902"/>
                  <a:pt x="2849586" y="1424793"/>
                </a:cubicBezTo>
                <a:cubicBezTo>
                  <a:pt x="2849586" y="2211684"/>
                  <a:pt x="2211684" y="2849586"/>
                  <a:pt x="1424793" y="2849586"/>
                </a:cubicBezTo>
                <a:cubicBezTo>
                  <a:pt x="637902" y="2849586"/>
                  <a:pt x="0" y="2211684"/>
                  <a:pt x="0" y="1424793"/>
                </a:cubicBezTo>
                <a:cubicBezTo>
                  <a:pt x="0" y="637902"/>
                  <a:pt x="637902" y="0"/>
                  <a:pt x="1424793" y="0"/>
                </a:cubicBezTo>
                <a:close/>
              </a:path>
            </a:pathLst>
          </a:custGeom>
        </p:spPr>
      </p:pic>
      <p:pic>
        <p:nvPicPr>
          <p:cNvPr id="6" name="Slika 5" descr="Slika na kojoj se prikazuje tekst, prijenosnik&#10;&#10;Opis je automatski generiran">
            <a:extLst>
              <a:ext uri="{FF2B5EF4-FFF2-40B4-BE49-F238E27FC236}">
                <a16:creationId xmlns:a16="http://schemas.microsoft.com/office/drawing/2014/main" id="{DB5DCE4B-5F58-4127-8ACD-B013CBD6163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266" r="7984"/>
          <a:stretch/>
        </p:blipFill>
        <p:spPr>
          <a:xfrm>
            <a:off x="8433027" y="1834022"/>
            <a:ext cx="2410198" cy="2410198"/>
          </a:xfrm>
          <a:custGeom>
            <a:avLst/>
            <a:gdLst/>
            <a:ahLst/>
            <a:cxnLst/>
            <a:rect l="l" t="t" r="r" b="b"/>
            <a:pathLst>
              <a:path w="2849586" h="2849586">
                <a:moveTo>
                  <a:pt x="1424793" y="0"/>
                </a:moveTo>
                <a:cubicBezTo>
                  <a:pt x="2211684" y="0"/>
                  <a:pt x="2849586" y="637902"/>
                  <a:pt x="2849586" y="1424793"/>
                </a:cubicBezTo>
                <a:cubicBezTo>
                  <a:pt x="2849586" y="2211684"/>
                  <a:pt x="2211684" y="2849586"/>
                  <a:pt x="1424793" y="2849586"/>
                </a:cubicBezTo>
                <a:cubicBezTo>
                  <a:pt x="637902" y="2849586"/>
                  <a:pt x="0" y="2211684"/>
                  <a:pt x="0" y="1424793"/>
                </a:cubicBezTo>
                <a:cubicBezTo>
                  <a:pt x="0" y="637902"/>
                  <a:pt x="637902" y="0"/>
                  <a:pt x="1424793" y="0"/>
                </a:cubicBezTo>
                <a:close/>
              </a:path>
            </a:pathLst>
          </a:custGeom>
        </p:spPr>
      </p:pic>
      <p:pic>
        <p:nvPicPr>
          <p:cNvPr id="7" name="Slika 6" descr="Slika na kojoj se prikazuje tekst, zeleno, prijenosnik, elektronički&#10;&#10;Opis je automatski generiran">
            <a:extLst>
              <a:ext uri="{FF2B5EF4-FFF2-40B4-BE49-F238E27FC236}">
                <a16:creationId xmlns:a16="http://schemas.microsoft.com/office/drawing/2014/main" id="{13D96C8E-E61D-4DAE-9715-01AAC44FD512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55" r="1" b="1"/>
          <a:stretch/>
        </p:blipFill>
        <p:spPr>
          <a:xfrm>
            <a:off x="8613907" y="3733800"/>
            <a:ext cx="3578094" cy="3124199"/>
          </a:xfrm>
          <a:custGeom>
            <a:avLst/>
            <a:gdLst/>
            <a:ahLst/>
            <a:cxnLst/>
            <a:rect l="l" t="t" r="r" b="b"/>
            <a:pathLst>
              <a:path w="5908273" h="5158786">
                <a:moveTo>
                  <a:pt x="3465576" y="0"/>
                </a:moveTo>
                <a:cubicBezTo>
                  <a:pt x="4302945" y="0"/>
                  <a:pt x="5070948" y="296984"/>
                  <a:pt x="5670004" y="791369"/>
                </a:cubicBezTo>
                <a:lnTo>
                  <a:pt x="5908273" y="1007923"/>
                </a:lnTo>
                <a:lnTo>
                  <a:pt x="5908273" y="5158786"/>
                </a:lnTo>
                <a:lnTo>
                  <a:pt x="443374" y="5158786"/>
                </a:lnTo>
                <a:lnTo>
                  <a:pt x="418277" y="5117476"/>
                </a:lnTo>
                <a:cubicBezTo>
                  <a:pt x="151523" y="4626427"/>
                  <a:pt x="0" y="4063697"/>
                  <a:pt x="0" y="3465576"/>
                </a:cubicBezTo>
                <a:cubicBezTo>
                  <a:pt x="0" y="1551591"/>
                  <a:pt x="1551591" y="0"/>
                  <a:pt x="3465576" y="0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1686621313"/>
      </p:ext>
    </p:extLst>
  </p:cSld>
  <p:clrMapOvr>
    <a:masterClrMapping/>
  </p:clrMapOvr>
  <p:transition spd="slow">
    <p:push dir="u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8F9CAFEA-6E21-4E61-BB9C-0EC0CA3A65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13" y="618518"/>
            <a:ext cx="6126162" cy="1478570"/>
          </a:xfrm>
        </p:spPr>
        <p:txBody>
          <a:bodyPr>
            <a:normAutofit/>
          </a:bodyPr>
          <a:lstStyle/>
          <a:p>
            <a:pPr algn="ctr"/>
            <a:r>
              <a:rPr lang="hr-HR" sz="4800" dirty="0"/>
              <a:t>2. </a:t>
            </a:r>
            <a:r>
              <a:rPr lang="hr-HR" sz="4800" i="1" dirty="0"/>
              <a:t>MAILING</a:t>
            </a:r>
            <a:r>
              <a:rPr lang="hr-HR" sz="4800" dirty="0"/>
              <a:t> LISTE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1A215177-CF7E-4491-8ADD-FCD7113D82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1413" y="2395883"/>
            <a:ext cx="10313986" cy="3908032"/>
          </a:xfrm>
        </p:spPr>
        <p:txBody>
          <a:bodyPr>
            <a:normAutofit/>
          </a:bodyPr>
          <a:lstStyle/>
          <a:p>
            <a:r>
              <a:rPr lang="hr-HR" dirty="0"/>
              <a:t>važno praćenje i čitanje </a:t>
            </a:r>
            <a:r>
              <a:rPr lang="hr-HR" i="1" dirty="0" err="1"/>
              <a:t>mailing</a:t>
            </a:r>
            <a:r>
              <a:rPr lang="hr-HR" dirty="0"/>
              <a:t> liste i </a:t>
            </a:r>
            <a:r>
              <a:rPr lang="hr-HR" i="1" dirty="0" err="1"/>
              <a:t>news</a:t>
            </a:r>
            <a:r>
              <a:rPr lang="hr-HR" dirty="0"/>
              <a:t> grupe zbog razumijevanja pravila ponašanja grupe</a:t>
            </a:r>
          </a:p>
          <a:p>
            <a:r>
              <a:rPr lang="hr-HR" dirty="0"/>
              <a:t>moramo paziti da </a:t>
            </a:r>
            <a:r>
              <a:rPr lang="hr-HR" i="1" dirty="0" err="1"/>
              <a:t>news</a:t>
            </a:r>
            <a:r>
              <a:rPr lang="hr-HR" dirty="0"/>
              <a:t> troše resurse sistema, obratiti pozornost na pravila koja organizacija može imati o korištenju tih resursa</a:t>
            </a:r>
          </a:p>
          <a:p>
            <a:r>
              <a:rPr lang="hr-HR" dirty="0"/>
              <a:t>oglašavanje dopušteno na nekim listama i grupama, na drugima osuđivo</a:t>
            </a:r>
          </a:p>
          <a:p>
            <a:r>
              <a:rPr lang="hr-HR" dirty="0"/>
              <a:t>ako se odgovor tiče samo jedne osobe </a:t>
            </a:r>
            <a:r>
              <a:rPr lang="hr-HR" dirty="0">
                <a:sym typeface="Wingdings" panose="05000000000000000000" pitchFamily="2" charset="2"/>
              </a:rPr>
              <a:t></a:t>
            </a:r>
            <a:r>
              <a:rPr lang="hr-HR" dirty="0"/>
              <a:t> poslati odgovor elektroničkom poštom</a:t>
            </a:r>
          </a:p>
        </p:txBody>
      </p:sp>
      <p:pic>
        <p:nvPicPr>
          <p:cNvPr id="10" name="Slika 9">
            <a:extLst>
              <a:ext uri="{FF2B5EF4-FFF2-40B4-BE49-F238E27FC236}">
                <a16:creationId xmlns:a16="http://schemas.microsoft.com/office/drawing/2014/main" id="{811E69F8-3EBC-4707-AD4D-58A2FFBBB55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240"/>
          <a:stretch/>
        </p:blipFill>
        <p:spPr>
          <a:xfrm>
            <a:off x="8826632" y="-1"/>
            <a:ext cx="3365368" cy="2395884"/>
          </a:xfrm>
          <a:custGeom>
            <a:avLst/>
            <a:gdLst/>
            <a:ahLst/>
            <a:cxnLst/>
            <a:rect l="l" t="t" r="r" b="b"/>
            <a:pathLst>
              <a:path w="4277711" h="3045402">
                <a:moveTo>
                  <a:pt x="5102" y="0"/>
                </a:moveTo>
                <a:lnTo>
                  <a:pt x="4277711" y="0"/>
                </a:lnTo>
                <a:lnTo>
                  <a:pt x="4277711" y="2723810"/>
                </a:lnTo>
                <a:lnTo>
                  <a:pt x="4090449" y="2814019"/>
                </a:lnTo>
                <a:cubicBezTo>
                  <a:pt x="3738190" y="2963012"/>
                  <a:pt x="3350901" y="3045402"/>
                  <a:pt x="2944368" y="3045402"/>
                </a:cubicBezTo>
                <a:cubicBezTo>
                  <a:pt x="1318238" y="3045402"/>
                  <a:pt x="0" y="1727164"/>
                  <a:pt x="0" y="101034"/>
                </a:cubicBezTo>
                <a:close/>
              </a:path>
            </a:pathLst>
          </a:custGeom>
        </p:spPr>
      </p:pic>
      <p:pic>
        <p:nvPicPr>
          <p:cNvPr id="11" name="Slika 10">
            <a:extLst>
              <a:ext uri="{FF2B5EF4-FFF2-40B4-BE49-F238E27FC236}">
                <a16:creationId xmlns:a16="http://schemas.microsoft.com/office/drawing/2014/main" id="{6DE6BA76-BEAB-4181-95D2-76AC2F5C582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637" r="1" b="12614"/>
          <a:stretch/>
        </p:blipFill>
        <p:spPr>
          <a:xfrm>
            <a:off x="7545369" y="514520"/>
            <a:ext cx="1731966" cy="1731966"/>
          </a:xfrm>
          <a:custGeom>
            <a:avLst/>
            <a:gdLst/>
            <a:ahLst/>
            <a:cxnLst/>
            <a:rect l="l" t="t" r="r" b="b"/>
            <a:pathLst>
              <a:path w="4297680" h="4297680">
                <a:moveTo>
                  <a:pt x="2148840" y="0"/>
                </a:moveTo>
                <a:cubicBezTo>
                  <a:pt x="3335612" y="0"/>
                  <a:pt x="4297680" y="962068"/>
                  <a:pt x="4297680" y="2148840"/>
                </a:cubicBezTo>
                <a:cubicBezTo>
                  <a:pt x="4297680" y="3335612"/>
                  <a:pt x="3335612" y="4297680"/>
                  <a:pt x="2148840" y="4297680"/>
                </a:cubicBezTo>
                <a:cubicBezTo>
                  <a:pt x="962068" y="4297680"/>
                  <a:pt x="0" y="3335612"/>
                  <a:pt x="0" y="2148840"/>
                </a:cubicBezTo>
                <a:cubicBezTo>
                  <a:pt x="0" y="962068"/>
                  <a:pt x="962068" y="0"/>
                  <a:pt x="2148840" y="0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643913245"/>
      </p:ext>
    </p:extLst>
  </p:cSld>
  <p:clrMapOvr>
    <a:masterClrMapping/>
  </p:clrMapOvr>
  <p:transition spd="slow">
    <p:push dir="u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D8966910-99E5-4A7A-BAEF-53B56C6D59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13" y="618518"/>
            <a:ext cx="9458525" cy="1478570"/>
          </a:xfrm>
        </p:spPr>
        <p:txBody>
          <a:bodyPr>
            <a:normAutofit/>
          </a:bodyPr>
          <a:lstStyle/>
          <a:p>
            <a:pPr algn="ctr"/>
            <a:r>
              <a:rPr lang="hr-HR" sz="4800" dirty="0"/>
              <a:t>3. FORUM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0FAD600B-4657-44B8-862C-412C8395A4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79487" y="2906712"/>
            <a:ext cx="9905999" cy="3170238"/>
          </a:xfrm>
        </p:spPr>
        <p:txBody>
          <a:bodyPr/>
          <a:lstStyle/>
          <a:p>
            <a:r>
              <a:rPr lang="hr-HR" dirty="0"/>
              <a:t>pravila foruma moramo obavezno pročitati</a:t>
            </a:r>
          </a:p>
          <a:p>
            <a:r>
              <a:rPr lang="hr-HR" dirty="0"/>
              <a:t>isto tako vrijedi i za FAQ pitanja (često postavljana pitanja)</a:t>
            </a:r>
          </a:p>
          <a:p>
            <a:r>
              <a:rPr lang="hr-HR" dirty="0"/>
              <a:t>prije započinjanja rasprave pogledati jesmo li u pravom dijelu foruma</a:t>
            </a:r>
          </a:p>
          <a:p>
            <a:r>
              <a:rPr lang="hr-HR" dirty="0"/>
              <a:t>naslov rasprave </a:t>
            </a:r>
            <a:r>
              <a:rPr lang="hr-HR" dirty="0">
                <a:sym typeface="Wingdings" panose="05000000000000000000" pitchFamily="2" charset="2"/>
              </a:rPr>
              <a:t> </a:t>
            </a:r>
            <a:r>
              <a:rPr lang="hr-HR" dirty="0"/>
              <a:t>kratak i jasan</a:t>
            </a:r>
          </a:p>
          <a:p>
            <a:r>
              <a:rPr lang="hr-HR" dirty="0"/>
              <a:t>poruka mora biti što jasnija i jednoznačna</a:t>
            </a:r>
          </a:p>
        </p:txBody>
      </p:sp>
      <p:pic>
        <p:nvPicPr>
          <p:cNvPr id="4" name="Slika 3" descr="Slika na kojoj se prikazuje tekst, na zatvorenom, elektronički, računalo&#10;&#10;Opis je automatski generiran">
            <a:extLst>
              <a:ext uri="{FF2B5EF4-FFF2-40B4-BE49-F238E27FC236}">
                <a16:creationId xmlns:a16="http://schemas.microsoft.com/office/drawing/2014/main" id="{C778022D-0E2F-4EF7-AC04-C5A64A08107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621" r="11930" b="-2"/>
          <a:stretch/>
        </p:blipFill>
        <p:spPr>
          <a:xfrm>
            <a:off x="9124950" y="4180016"/>
            <a:ext cx="3067051" cy="2677984"/>
          </a:xfrm>
          <a:custGeom>
            <a:avLst/>
            <a:gdLst/>
            <a:ahLst/>
            <a:cxnLst/>
            <a:rect l="l" t="t" r="r" b="b"/>
            <a:pathLst>
              <a:path w="5908273" h="5158786">
                <a:moveTo>
                  <a:pt x="3465576" y="0"/>
                </a:moveTo>
                <a:cubicBezTo>
                  <a:pt x="4302945" y="0"/>
                  <a:pt x="5070948" y="296984"/>
                  <a:pt x="5670004" y="791369"/>
                </a:cubicBezTo>
                <a:lnTo>
                  <a:pt x="5908273" y="1007923"/>
                </a:lnTo>
                <a:lnTo>
                  <a:pt x="5908273" y="5158786"/>
                </a:lnTo>
                <a:lnTo>
                  <a:pt x="443374" y="5158786"/>
                </a:lnTo>
                <a:lnTo>
                  <a:pt x="418277" y="5117476"/>
                </a:lnTo>
                <a:cubicBezTo>
                  <a:pt x="151523" y="4626427"/>
                  <a:pt x="0" y="4063697"/>
                  <a:pt x="0" y="3465576"/>
                </a:cubicBezTo>
                <a:cubicBezTo>
                  <a:pt x="0" y="1551591"/>
                  <a:pt x="1551591" y="0"/>
                  <a:pt x="3465576" y="0"/>
                </a:cubicBezTo>
                <a:close/>
              </a:path>
            </a:pathLst>
          </a:custGeom>
        </p:spPr>
      </p:pic>
      <p:pic>
        <p:nvPicPr>
          <p:cNvPr id="5" name="Slika 4" descr="Slika na kojoj se prikazuje tekst, ploča za pisanje&#10;&#10;Opis je automatski generiran">
            <a:extLst>
              <a:ext uri="{FF2B5EF4-FFF2-40B4-BE49-F238E27FC236}">
                <a16:creationId xmlns:a16="http://schemas.microsoft.com/office/drawing/2014/main" id="{798C01CA-F3C4-4FAF-AB8E-4EE8364F84F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62" r="5580" b="2"/>
          <a:stretch/>
        </p:blipFill>
        <p:spPr>
          <a:xfrm>
            <a:off x="2" y="1"/>
            <a:ext cx="2867024" cy="2696473"/>
          </a:xfrm>
          <a:custGeom>
            <a:avLst/>
            <a:gdLst/>
            <a:ahLst/>
            <a:cxnLst/>
            <a:rect l="l" t="t" r="r" b="b"/>
            <a:pathLst>
              <a:path w="5017099" h="4718647">
                <a:moveTo>
                  <a:pt x="0" y="0"/>
                </a:moveTo>
                <a:lnTo>
                  <a:pt x="4599738" y="0"/>
                </a:lnTo>
                <a:lnTo>
                  <a:pt x="4636346" y="60259"/>
                </a:lnTo>
                <a:cubicBezTo>
                  <a:pt x="4879170" y="507256"/>
                  <a:pt x="5017099" y="1019504"/>
                  <a:pt x="5017099" y="1563967"/>
                </a:cubicBezTo>
                <a:cubicBezTo>
                  <a:pt x="5017099" y="3306249"/>
                  <a:pt x="3604701" y="4718647"/>
                  <a:pt x="1862419" y="4718647"/>
                </a:cubicBezTo>
                <a:cubicBezTo>
                  <a:pt x="1209063" y="4718647"/>
                  <a:pt x="602098" y="4520029"/>
                  <a:pt x="98607" y="4179877"/>
                </a:cubicBezTo>
                <a:lnTo>
                  <a:pt x="0" y="4106140"/>
                </a:lnTo>
                <a:close/>
              </a:path>
            </a:pathLst>
          </a:custGeom>
        </p:spPr>
      </p:pic>
      <p:pic>
        <p:nvPicPr>
          <p:cNvPr id="6" name="Slika 5" descr="Slika na kojoj se prikazuje prijenosnik, sjedenje, stol, na zatvorenom&#10;&#10;Opis je automatski generiran">
            <a:extLst>
              <a:ext uri="{FF2B5EF4-FFF2-40B4-BE49-F238E27FC236}">
                <a16:creationId xmlns:a16="http://schemas.microsoft.com/office/drawing/2014/main" id="{3CD0EDA2-1659-4EB7-8E8E-D59D163DC70E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030" r="14220"/>
          <a:stretch/>
        </p:blipFill>
        <p:spPr>
          <a:xfrm>
            <a:off x="8635213" y="601203"/>
            <a:ext cx="2680488" cy="2680488"/>
          </a:xfrm>
          <a:custGeom>
            <a:avLst/>
            <a:gdLst/>
            <a:ahLst/>
            <a:cxnLst/>
            <a:rect l="l" t="t" r="r" b="b"/>
            <a:pathLst>
              <a:path w="2849586" h="2849586">
                <a:moveTo>
                  <a:pt x="1424793" y="0"/>
                </a:moveTo>
                <a:cubicBezTo>
                  <a:pt x="2211684" y="0"/>
                  <a:pt x="2849586" y="637902"/>
                  <a:pt x="2849586" y="1424793"/>
                </a:cubicBezTo>
                <a:cubicBezTo>
                  <a:pt x="2849586" y="2211684"/>
                  <a:pt x="2211684" y="2849586"/>
                  <a:pt x="1424793" y="2849586"/>
                </a:cubicBezTo>
                <a:cubicBezTo>
                  <a:pt x="637902" y="2849586"/>
                  <a:pt x="0" y="2211684"/>
                  <a:pt x="0" y="1424793"/>
                </a:cubicBezTo>
                <a:cubicBezTo>
                  <a:pt x="0" y="637902"/>
                  <a:pt x="637902" y="0"/>
                  <a:pt x="1424793" y="0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4079343642"/>
      </p:ext>
    </p:extLst>
  </p:cSld>
  <p:clrMapOvr>
    <a:masterClrMapping/>
  </p:clrMapOvr>
  <p:transition spd="slow">
    <p:push dir="u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54BFC7DC-3A3D-4242-879B-EBA507B837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hr-HR" sz="4800" dirty="0"/>
              <a:t>LITERATURA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4097D648-FFBF-42DE-8609-EA50C969427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/>
              <a:t>Hrvatska enciklopedija: </a:t>
            </a:r>
            <a:r>
              <a:rPr lang="hr-HR" dirty="0">
                <a:solidFill>
                  <a:srgbClr val="00B0F0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https://www.enciklopedija.hr/</a:t>
            </a:r>
            <a:r>
              <a:rPr lang="hr-HR" dirty="0">
                <a:solidFill>
                  <a:srgbClr val="00B0F0"/>
                </a:solidFill>
              </a:rPr>
              <a:t> </a:t>
            </a:r>
          </a:p>
          <a:p>
            <a:r>
              <a:rPr lang="pt-BR" dirty="0"/>
              <a:t>Pravila lijepog ponašanja i komuniciranja na internetu</a:t>
            </a:r>
            <a:r>
              <a:rPr lang="hr-HR" dirty="0"/>
              <a:t>: </a:t>
            </a:r>
            <a:r>
              <a:rPr lang="hr-HR" dirty="0">
                <a:solidFill>
                  <a:srgbClr val="00B0F0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https://www.medijskapismenost.hr/pravila-lijepog-ponasanja-i-komuniciranja-na-internetu/</a:t>
            </a:r>
            <a:r>
              <a:rPr lang="hr-HR" dirty="0">
                <a:solidFill>
                  <a:srgbClr val="00B0F0"/>
                </a:solidFill>
              </a:rPr>
              <a:t> </a:t>
            </a:r>
          </a:p>
          <a:p>
            <a:endParaRPr lang="pt-BR" dirty="0"/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130820041"/>
      </p:ext>
    </p:extLst>
  </p:cSld>
  <p:clrMapOvr>
    <a:masterClrMapping/>
  </p:clrMapOvr>
  <p:transition spd="slow">
    <p:push dir="u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duotone>
              <a:schemeClr val="bg2">
                <a:shade val="48000"/>
                <a:hueMod val="106000"/>
                <a:satMod val="140000"/>
                <a:lumMod val="42000"/>
              </a:schemeClr>
              <a:schemeClr val="bg2">
                <a:tint val="98000"/>
                <a:hueMod val="92000"/>
                <a:satMod val="220000"/>
                <a:lumMod val="90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" name="Group 9">
            <a:extLst>
              <a:ext uri="{FF2B5EF4-FFF2-40B4-BE49-F238E27FC236}">
                <a16:creationId xmlns:a16="http://schemas.microsoft.com/office/drawing/2014/main" id="{68961809-266D-4B4D-BE74-84C1B3CD6F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1"/>
            <a:ext cx="12192003" cy="6858001"/>
            <a:chOff x="0" y="-1"/>
            <a:chExt cx="12192003" cy="6858001"/>
          </a:xfrm>
        </p:grpSpPr>
        <p:sp useBgFill="1">
          <p:nvSpPr>
            <p:cNvPr id="41" name="Rectangle 10">
              <a:extLst>
                <a:ext uri="{FF2B5EF4-FFF2-40B4-BE49-F238E27FC236}">
                  <a16:creationId xmlns:a16="http://schemas.microsoft.com/office/drawing/2014/main" id="{A14E90A2-C55C-4A5B-A1CA-600A3ADCEE2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" y="-1"/>
              <a:ext cx="12192000" cy="6858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2" name="Picture 2">
              <a:extLst>
                <a:ext uri="{FF2B5EF4-FFF2-40B4-BE49-F238E27FC236}">
                  <a16:creationId xmlns:a16="http://schemas.microsoft.com/office/drawing/2014/main" id="{5C269CFD-5B02-4090-8D3A-DF39B5F4C35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 noChangeArrowheads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>
            <a:blip r:embed="rId3">
              <a:alphaModFix amt="30000"/>
              <a:duotone>
                <a:prstClr val="black"/>
                <a:schemeClr val="tx2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-1"/>
              <a:ext cx="12192003" cy="6858001"/>
            </a:xfrm>
            <a:prstGeom prst="rect">
              <a:avLst/>
            </a:prstGeom>
            <a:noFill/>
            <a:extLst>
              <a:ext uri="{909E8E84-426E-40dd-AFC4-6F175D3DCCD1}">
                <a14:hiddenFill xmlns:p14="http://schemas.microsoft.com/office/powerpoint/2010/main" xmlns:a14="http://schemas.microsoft.com/office/drawing/2010/main" xmlns:a16="http://schemas.microsoft.com/office/drawing/2014/main" xmlns="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5" name="Slika 4" descr="Slika na kojoj se prikazuje tekst, elektronički&#10;&#10;Opis je automatski generiran">
            <a:extLst>
              <a:ext uri="{FF2B5EF4-FFF2-40B4-BE49-F238E27FC236}">
                <a16:creationId xmlns:a16="http://schemas.microsoft.com/office/drawing/2014/main" id="{7F010D10-4278-4600-99D1-2B3EBB694530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31" b="5491"/>
          <a:stretch/>
        </p:blipFill>
        <p:spPr>
          <a:xfrm>
            <a:off x="-2" y="-2"/>
            <a:ext cx="12188389" cy="6857990"/>
          </a:xfrm>
          <a:prstGeom prst="rect">
            <a:avLst/>
          </a:prstGeom>
        </p:spPr>
      </p:pic>
      <p:grpSp>
        <p:nvGrpSpPr>
          <p:cNvPr id="42" name="Group 13">
            <a:extLst>
              <a:ext uri="{FF2B5EF4-FFF2-40B4-BE49-F238E27FC236}">
                <a16:creationId xmlns:a16="http://schemas.microsoft.com/office/drawing/2014/main" id="{B2086F72-9495-4DC4-839B-72567BA8D6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605895" y="2235200"/>
            <a:ext cx="10982062" cy="2396067"/>
            <a:chOff x="605895" y="2235200"/>
            <a:chExt cx="10982062" cy="2396067"/>
          </a:xfrm>
        </p:grpSpPr>
        <p:sp>
          <p:nvSpPr>
            <p:cNvPr id="43" name="Round Diagonal Corner Rectangle 7">
              <a:extLst>
                <a:ext uri="{FF2B5EF4-FFF2-40B4-BE49-F238E27FC236}">
                  <a16:creationId xmlns:a16="http://schemas.microsoft.com/office/drawing/2014/main" id="{80C915C2-7A87-4547-97CA-A14D39AB28A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582333" y="2235200"/>
              <a:ext cx="7027334" cy="2396067"/>
            </a:xfrm>
            <a:prstGeom prst="round2DiagRect">
              <a:avLst>
                <a:gd name="adj1" fmla="val 9246"/>
                <a:gd name="adj2" fmla="val 0"/>
              </a:avLst>
            </a:prstGeom>
            <a:solidFill>
              <a:schemeClr val="bg1">
                <a:alpha val="80000"/>
              </a:schemeClr>
            </a:solidFill>
            <a:ln w="19050" cap="sq">
              <a:solidFill>
                <a:schemeClr val="tx2">
                  <a:alpha val="60000"/>
                </a:schemeClr>
              </a:solidFill>
              <a:miter lim="800000"/>
            </a:ln>
            <a:effectLst>
              <a:outerShdw blurRad="889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7C3B34D4-8ACE-49A6-A4B3-29916A53B5A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605895" y="2900097"/>
              <a:ext cx="10982062" cy="1211524"/>
              <a:chOff x="605895" y="2900097"/>
              <a:chExt cx="10982062" cy="1211524"/>
            </a:xfrm>
          </p:grpSpPr>
          <p:sp>
            <p:nvSpPr>
              <p:cNvPr id="17" name="Freeform 32">
                <a:extLst>
                  <a:ext uri="{FF2B5EF4-FFF2-40B4-BE49-F238E27FC236}">
                    <a16:creationId xmlns:a16="http://schemas.microsoft.com/office/drawing/2014/main" id="{5516CB95-0B27-48B5-AADE-72B57A6C798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 rot="5400000" flipV="1">
                <a:off x="9653587" y="3379784"/>
                <a:ext cx="417513" cy="512763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3">
                    <a:moveTo>
                      <a:pt x="12" y="323"/>
                    </a:moveTo>
                    <a:lnTo>
                      <a:pt x="0" y="314"/>
                    </a:lnTo>
                    <a:lnTo>
                      <a:pt x="203" y="108"/>
                    </a:lnTo>
                    <a:lnTo>
                      <a:pt x="248" y="0"/>
                    </a:lnTo>
                    <a:lnTo>
                      <a:pt x="263" y="6"/>
                    </a:lnTo>
                    <a:lnTo>
                      <a:pt x="218" y="117"/>
                    </a:lnTo>
                    <a:lnTo>
                      <a:pt x="218" y="117"/>
                    </a:lnTo>
                    <a:lnTo>
                      <a:pt x="12" y="323"/>
                    </a:lnTo>
                    <a:close/>
                  </a:path>
                </a:pathLst>
              </a:custGeom>
              <a:solidFill>
                <a:schemeClr val="tx2">
                  <a:alpha val="60000"/>
                </a:schemeClr>
              </a:solidFill>
              <a:ln>
                <a:noFill/>
              </a:ln>
              <a:effectLst>
                <a:outerShdw blurRad="50800" dist="38100" dir="2700000" algn="tl" rotWithShape="0">
                  <a:srgbClr val="000000">
                    <a:alpha val="58000"/>
                  </a:srgbClr>
                </a:outerShdw>
              </a:effectLst>
            </p:spPr>
          </p:sp>
          <p:sp>
            <p:nvSpPr>
              <p:cNvPr id="18" name="Freeform 33">
                <a:extLst>
                  <a:ext uri="{FF2B5EF4-FFF2-40B4-BE49-F238E27FC236}">
                    <a16:creationId xmlns:a16="http://schemas.microsoft.com/office/drawing/2014/main" id="{5E314680-0A6F-49E3-8019-9616313D830C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 rot="5400000" flipV="1">
                <a:off x="10078244" y="3310728"/>
                <a:ext cx="157163" cy="152400"/>
              </a:xfrm>
              <a:custGeom>
                <a:avLst/>
                <a:gdLst/>
                <a:ahLst/>
                <a:cxnLst/>
                <a:rect l="0" t="0" r="r" b="b"/>
                <a:pathLst>
                  <a:path w="33" h="32">
                    <a:moveTo>
                      <a:pt x="17" y="32"/>
                    </a:moveTo>
                    <a:cubicBezTo>
                      <a:pt x="13" y="32"/>
                      <a:pt x="9" y="30"/>
                      <a:pt x="6" y="27"/>
                    </a:cubicBezTo>
                    <a:cubicBezTo>
                      <a:pt x="0" y="21"/>
                      <a:pt x="0" y="11"/>
                      <a:pt x="6" y="5"/>
                    </a:cubicBezTo>
                    <a:cubicBezTo>
                      <a:pt x="9" y="2"/>
                      <a:pt x="13" y="0"/>
                      <a:pt x="17" y="0"/>
                    </a:cubicBezTo>
                    <a:cubicBezTo>
                      <a:pt x="21" y="0"/>
                      <a:pt x="25" y="2"/>
                      <a:pt x="28" y="5"/>
                    </a:cubicBezTo>
                    <a:cubicBezTo>
                      <a:pt x="31" y="8"/>
                      <a:pt x="33" y="12"/>
                      <a:pt x="33" y="16"/>
                    </a:cubicBezTo>
                    <a:cubicBezTo>
                      <a:pt x="33" y="20"/>
                      <a:pt x="31" y="24"/>
                      <a:pt x="28" y="27"/>
                    </a:cubicBezTo>
                    <a:cubicBezTo>
                      <a:pt x="25" y="30"/>
                      <a:pt x="21" y="32"/>
                      <a:pt x="17" y="32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6"/>
                      <a:pt x="9" y="8"/>
                    </a:cubicBezTo>
                    <a:cubicBezTo>
                      <a:pt x="4" y="12"/>
                      <a:pt x="4" y="20"/>
                      <a:pt x="9" y="24"/>
                    </a:cubicBezTo>
                    <a:cubicBezTo>
                      <a:pt x="11" y="27"/>
                      <a:pt x="14" y="28"/>
                      <a:pt x="17" y="28"/>
                    </a:cubicBezTo>
                    <a:cubicBezTo>
                      <a:pt x="20" y="28"/>
                      <a:pt x="23" y="27"/>
                      <a:pt x="26" y="24"/>
                    </a:cubicBezTo>
                    <a:cubicBezTo>
                      <a:pt x="30" y="20"/>
                      <a:pt x="30" y="12"/>
                      <a:pt x="26" y="8"/>
                    </a:cubicBezTo>
                    <a:cubicBezTo>
                      <a:pt x="23" y="6"/>
                      <a:pt x="20" y="4"/>
                      <a:pt x="17" y="4"/>
                    </a:cubicBezTo>
                    <a:close/>
                  </a:path>
                </a:pathLst>
              </a:custGeom>
              <a:solidFill>
                <a:schemeClr val="tx2">
                  <a:alpha val="60000"/>
                </a:schemeClr>
              </a:solidFill>
              <a:ln>
                <a:noFill/>
              </a:ln>
              <a:effectLst>
                <a:outerShdw blurRad="50800" dist="38100" dir="2700000" algn="tl" rotWithShape="0">
                  <a:srgbClr val="000000">
                    <a:alpha val="58000"/>
                  </a:srgbClr>
                </a:outerShdw>
              </a:effectLst>
            </p:spPr>
          </p:sp>
          <p:sp>
            <p:nvSpPr>
              <p:cNvPr id="19" name="Freeform 34">
                <a:extLst>
                  <a:ext uri="{FF2B5EF4-FFF2-40B4-BE49-F238E27FC236}">
                    <a16:creationId xmlns:a16="http://schemas.microsoft.com/office/drawing/2014/main" id="{E822FA8D-1CAD-48AC-8AAF-AC9B13E4412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 rot="5400000" flipV="1">
                <a:off x="11146631" y="3574253"/>
                <a:ext cx="188913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solidFill>
                <a:schemeClr val="tx2">
                  <a:alpha val="60000"/>
                </a:schemeClr>
              </a:solidFill>
              <a:ln>
                <a:noFill/>
              </a:ln>
              <a:effectLst>
                <a:outerShdw blurRad="50800" dist="38100" dir="2700000" algn="tl" rotWithShape="0">
                  <a:srgbClr val="000000">
                    <a:alpha val="58000"/>
                  </a:srgbClr>
                </a:outerShdw>
              </a:effectLst>
            </p:spPr>
          </p:sp>
          <p:sp>
            <p:nvSpPr>
              <p:cNvPr id="20" name="Freeform 37">
                <a:extLst>
                  <a:ext uri="{FF2B5EF4-FFF2-40B4-BE49-F238E27FC236}">
                    <a16:creationId xmlns:a16="http://schemas.microsoft.com/office/drawing/2014/main" id="{B1780F53-5CB6-4C66-BE5C-CBB98ACBC42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 rot="5400000" flipV="1">
                <a:off x="10230644" y="3034502"/>
                <a:ext cx="304800" cy="1544638"/>
              </a:xfrm>
              <a:custGeom>
                <a:avLst/>
                <a:gdLst/>
                <a:ahLst/>
                <a:cxnLst/>
                <a:rect l="0" t="0" r="r" b="b"/>
                <a:pathLst>
                  <a:path w="192" h="973">
                    <a:moveTo>
                      <a:pt x="15" y="973"/>
                    </a:moveTo>
                    <a:lnTo>
                      <a:pt x="0" y="973"/>
                    </a:lnTo>
                    <a:lnTo>
                      <a:pt x="0" y="790"/>
                    </a:lnTo>
                    <a:lnTo>
                      <a:pt x="174" y="614"/>
                    </a:lnTo>
                    <a:lnTo>
                      <a:pt x="174" y="0"/>
                    </a:lnTo>
                    <a:lnTo>
                      <a:pt x="192" y="0"/>
                    </a:lnTo>
                    <a:lnTo>
                      <a:pt x="192" y="620"/>
                    </a:lnTo>
                    <a:lnTo>
                      <a:pt x="15" y="796"/>
                    </a:lnTo>
                    <a:lnTo>
                      <a:pt x="15" y="973"/>
                    </a:lnTo>
                    <a:close/>
                  </a:path>
                </a:pathLst>
              </a:custGeom>
              <a:solidFill>
                <a:schemeClr val="tx2">
                  <a:alpha val="60000"/>
                </a:schemeClr>
              </a:solidFill>
              <a:ln>
                <a:noFill/>
              </a:ln>
              <a:effectLst>
                <a:outerShdw blurRad="50800" dist="38100" dir="2700000" algn="tl" rotWithShape="0">
                  <a:srgbClr val="000000">
                    <a:alpha val="58000"/>
                  </a:srgbClr>
                </a:outerShdw>
              </a:effectLst>
            </p:spPr>
          </p:sp>
          <p:sp>
            <p:nvSpPr>
              <p:cNvPr id="21" name="Freeform 35">
                <a:extLst>
                  <a:ext uri="{FF2B5EF4-FFF2-40B4-BE49-F238E27FC236}">
                    <a16:creationId xmlns:a16="http://schemas.microsoft.com/office/drawing/2014/main" id="{781B98D4-7596-46BD-BB6D-0FAA51C38C7C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 rot="5400000">
                <a:off x="10034587" y="2562753"/>
                <a:ext cx="298450" cy="1154113"/>
              </a:xfrm>
              <a:custGeom>
                <a:avLst/>
                <a:gdLst/>
                <a:ahLst/>
                <a:cxnLst/>
                <a:rect l="0" t="0" r="r" b="b"/>
                <a:pathLst>
                  <a:path w="188" h="727">
                    <a:moveTo>
                      <a:pt x="15" y="727"/>
                    </a:moveTo>
                    <a:lnTo>
                      <a:pt x="0" y="727"/>
                    </a:lnTo>
                    <a:lnTo>
                      <a:pt x="0" y="407"/>
                    </a:lnTo>
                    <a:lnTo>
                      <a:pt x="0" y="407"/>
                    </a:lnTo>
                    <a:lnTo>
                      <a:pt x="176" y="0"/>
                    </a:lnTo>
                    <a:lnTo>
                      <a:pt x="188" y="6"/>
                    </a:lnTo>
                    <a:lnTo>
                      <a:pt x="15" y="410"/>
                    </a:lnTo>
                    <a:lnTo>
                      <a:pt x="15" y="727"/>
                    </a:lnTo>
                    <a:close/>
                  </a:path>
                </a:pathLst>
              </a:custGeom>
              <a:solidFill>
                <a:schemeClr val="tx2">
                  <a:alpha val="60000"/>
                </a:schemeClr>
              </a:solidFill>
              <a:ln>
                <a:noFill/>
              </a:ln>
              <a:effectLst>
                <a:outerShdw blurRad="50800" dist="38100" dir="2700000" algn="tl" rotWithShape="0">
                  <a:srgbClr val="000000">
                    <a:alpha val="58000"/>
                  </a:srgbClr>
                </a:outerShdw>
              </a:effectLst>
            </p:spPr>
          </p:sp>
          <p:sp>
            <p:nvSpPr>
              <p:cNvPr id="22" name="Freeform 36">
                <a:extLst>
                  <a:ext uri="{FF2B5EF4-FFF2-40B4-BE49-F238E27FC236}">
                    <a16:creationId xmlns:a16="http://schemas.microsoft.com/office/drawing/2014/main" id="{68558D61-DFBE-4A2C-8DBD-43BAFA68DDE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 rot="5400000">
                <a:off x="10747375" y="3232679"/>
                <a:ext cx="157163" cy="155575"/>
              </a:xfrm>
              <a:custGeom>
                <a:avLst/>
                <a:gdLst/>
                <a:ahLst/>
                <a:cxnLst/>
                <a:rect l="0" t="0" r="r" b="b"/>
                <a:pathLst>
                  <a:path w="33" h="33">
                    <a:moveTo>
                      <a:pt x="17" y="33"/>
                    </a:moveTo>
                    <a:cubicBezTo>
                      <a:pt x="8" y="33"/>
                      <a:pt x="0" y="25"/>
                      <a:pt x="0" y="16"/>
                    </a:cubicBezTo>
                    <a:cubicBezTo>
                      <a:pt x="0" y="7"/>
                      <a:pt x="8" y="0"/>
                      <a:pt x="17" y="0"/>
                    </a:cubicBezTo>
                    <a:cubicBezTo>
                      <a:pt x="26" y="0"/>
                      <a:pt x="33" y="7"/>
                      <a:pt x="33" y="16"/>
                    </a:cubicBezTo>
                    <a:cubicBezTo>
                      <a:pt x="33" y="25"/>
                      <a:pt x="26" y="33"/>
                      <a:pt x="17" y="33"/>
                    </a:cubicBezTo>
                    <a:close/>
                    <a:moveTo>
                      <a:pt x="17" y="4"/>
                    </a:moveTo>
                    <a:cubicBezTo>
                      <a:pt x="10" y="4"/>
                      <a:pt x="4" y="9"/>
                      <a:pt x="4" y="16"/>
                    </a:cubicBezTo>
                    <a:cubicBezTo>
                      <a:pt x="4" y="23"/>
                      <a:pt x="10" y="29"/>
                      <a:pt x="17" y="29"/>
                    </a:cubicBezTo>
                    <a:cubicBezTo>
                      <a:pt x="23" y="29"/>
                      <a:pt x="29" y="23"/>
                      <a:pt x="29" y="16"/>
                    </a:cubicBezTo>
                    <a:cubicBezTo>
                      <a:pt x="29" y="9"/>
                      <a:pt x="23" y="4"/>
                      <a:pt x="17" y="4"/>
                    </a:cubicBezTo>
                    <a:close/>
                  </a:path>
                </a:pathLst>
              </a:custGeom>
              <a:solidFill>
                <a:schemeClr val="tx2">
                  <a:alpha val="60000"/>
                </a:schemeClr>
              </a:solidFill>
              <a:ln>
                <a:noFill/>
              </a:ln>
              <a:effectLst>
                <a:outerShdw blurRad="50800" dist="38100" dir="2700000" algn="tl" rotWithShape="0">
                  <a:srgbClr val="000000">
                    <a:alpha val="58000"/>
                  </a:srgbClr>
                </a:outerShdw>
              </a:effectLst>
            </p:spPr>
          </p:sp>
          <p:sp>
            <p:nvSpPr>
              <p:cNvPr id="23" name="Freeform 38">
                <a:extLst>
                  <a:ext uri="{FF2B5EF4-FFF2-40B4-BE49-F238E27FC236}">
                    <a16:creationId xmlns:a16="http://schemas.microsoft.com/office/drawing/2014/main" id="{5646C634-CAD3-432B-BD41-CDE0F526E626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 rot="5400000">
                <a:off x="11399044" y="3095360"/>
                <a:ext cx="188913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solidFill>
                <a:schemeClr val="tx2">
                  <a:alpha val="60000"/>
                </a:schemeClr>
              </a:solidFill>
              <a:ln>
                <a:noFill/>
              </a:ln>
              <a:effectLst>
                <a:outerShdw blurRad="50800" dist="38100" dir="2700000" algn="tl" rotWithShape="0">
                  <a:srgbClr val="000000">
                    <a:alpha val="58000"/>
                  </a:srgbClr>
                </a:outerShdw>
              </a:effectLst>
            </p:spPr>
          </p:sp>
          <p:sp>
            <p:nvSpPr>
              <p:cNvPr id="24" name="Freeform 39">
                <a:extLst>
                  <a:ext uri="{FF2B5EF4-FFF2-40B4-BE49-F238E27FC236}">
                    <a16:creationId xmlns:a16="http://schemas.microsoft.com/office/drawing/2014/main" id="{72B91DC4-A905-421C-B77D-3AB7CA3AC238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 rot="5400000">
                <a:off x="10353675" y="2153178"/>
                <a:ext cx="307975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194" h="1135">
                    <a:moveTo>
                      <a:pt x="18" y="1135"/>
                    </a:moveTo>
                    <a:lnTo>
                      <a:pt x="0" y="1135"/>
                    </a:lnTo>
                    <a:lnTo>
                      <a:pt x="0" y="354"/>
                    </a:lnTo>
                    <a:lnTo>
                      <a:pt x="176" y="177"/>
                    </a:lnTo>
                    <a:lnTo>
                      <a:pt x="176" y="0"/>
                    </a:lnTo>
                    <a:lnTo>
                      <a:pt x="194" y="0"/>
                    </a:lnTo>
                    <a:lnTo>
                      <a:pt x="194" y="183"/>
                    </a:lnTo>
                    <a:lnTo>
                      <a:pt x="18" y="360"/>
                    </a:lnTo>
                    <a:lnTo>
                      <a:pt x="18" y="1135"/>
                    </a:lnTo>
                    <a:close/>
                  </a:path>
                </a:pathLst>
              </a:custGeom>
              <a:solidFill>
                <a:schemeClr val="tx2">
                  <a:alpha val="60000"/>
                </a:schemeClr>
              </a:solidFill>
              <a:ln>
                <a:noFill/>
              </a:ln>
              <a:effectLst>
                <a:outerShdw blurRad="50800" dist="38100" dir="2700000" algn="tl" rotWithShape="0">
                  <a:srgbClr val="000000">
                    <a:alpha val="58000"/>
                  </a:srgbClr>
                </a:outerShdw>
              </a:effectLst>
            </p:spPr>
          </p:sp>
          <p:sp>
            <p:nvSpPr>
              <p:cNvPr id="25" name="Freeform 40">
                <a:extLst>
                  <a:ext uri="{FF2B5EF4-FFF2-40B4-BE49-F238E27FC236}">
                    <a16:creationId xmlns:a16="http://schemas.microsoft.com/office/drawing/2014/main" id="{7A50FBDE-0FD3-4C3E-AB4C-40DD78E1AAD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 rot="5400000">
                <a:off x="9848850" y="3308878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solidFill>
                <a:schemeClr val="tx2">
                  <a:alpha val="60000"/>
                </a:schemeClr>
              </a:solidFill>
              <a:ln>
                <a:noFill/>
              </a:ln>
              <a:effectLst>
                <a:outerShdw blurRad="50800" dist="38100" dir="2700000" algn="tl" rotWithShape="0">
                  <a:srgbClr val="000000">
                    <a:alpha val="58000"/>
                  </a:srgbClr>
                </a:outerShdw>
              </a:effectLst>
            </p:spPr>
          </p:sp>
          <p:sp>
            <p:nvSpPr>
              <p:cNvPr id="26" name="Rectangle 41">
                <a:extLst>
                  <a:ext uri="{FF2B5EF4-FFF2-40B4-BE49-F238E27FC236}">
                    <a16:creationId xmlns:a16="http://schemas.microsoft.com/office/drawing/2014/main" id="{10793947-01A9-45E9-9C1A-D96D5B220E19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ChangeArrowhead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 rot="5400000">
                <a:off x="9721056" y="3284272"/>
                <a:ext cx="23813" cy="252413"/>
              </a:xfrm>
              <a:prstGeom prst="rect">
                <a:avLst/>
              </a:prstGeom>
              <a:solidFill>
                <a:schemeClr val="tx2">
                  <a:alpha val="60000"/>
                </a:schemeClr>
              </a:solidFill>
              <a:ln>
                <a:noFill/>
              </a:ln>
              <a:effectLst>
                <a:outerShdw blurRad="50800" dist="38100" dir="2700000" algn="tl" rotWithShape="0">
                  <a:srgbClr val="000000">
                    <a:alpha val="58000"/>
                  </a:srgbClr>
                </a:outerShdw>
              </a:effectLst>
            </p:spPr>
          </p:sp>
          <p:sp>
            <p:nvSpPr>
              <p:cNvPr id="27" name="Freeform 32">
                <a:extLst>
                  <a:ext uri="{FF2B5EF4-FFF2-40B4-BE49-F238E27FC236}">
                    <a16:creationId xmlns:a16="http://schemas.microsoft.com/office/drawing/2014/main" id="{BF30035C-FBC7-40B2-B089-084EA4677BA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 rot="16200000" flipH="1" flipV="1">
                <a:off x="2122751" y="3532184"/>
                <a:ext cx="417513" cy="512763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3">
                    <a:moveTo>
                      <a:pt x="12" y="323"/>
                    </a:moveTo>
                    <a:lnTo>
                      <a:pt x="0" y="314"/>
                    </a:lnTo>
                    <a:lnTo>
                      <a:pt x="203" y="108"/>
                    </a:lnTo>
                    <a:lnTo>
                      <a:pt x="248" y="0"/>
                    </a:lnTo>
                    <a:lnTo>
                      <a:pt x="263" y="6"/>
                    </a:lnTo>
                    <a:lnTo>
                      <a:pt x="218" y="117"/>
                    </a:lnTo>
                    <a:lnTo>
                      <a:pt x="218" y="117"/>
                    </a:lnTo>
                    <a:lnTo>
                      <a:pt x="12" y="323"/>
                    </a:lnTo>
                    <a:close/>
                  </a:path>
                </a:pathLst>
              </a:custGeom>
              <a:solidFill>
                <a:schemeClr val="tx2">
                  <a:alpha val="60000"/>
                </a:schemeClr>
              </a:solidFill>
              <a:ln>
                <a:noFill/>
              </a:ln>
              <a:effectLst>
                <a:outerShdw blurRad="50800" dist="38100" dir="2700000" algn="tl" rotWithShape="0">
                  <a:srgbClr val="000000">
                    <a:alpha val="58000"/>
                  </a:srgbClr>
                </a:outerShdw>
              </a:effectLst>
            </p:spPr>
          </p:sp>
          <p:sp>
            <p:nvSpPr>
              <p:cNvPr id="28" name="Freeform 33">
                <a:extLst>
                  <a:ext uri="{FF2B5EF4-FFF2-40B4-BE49-F238E27FC236}">
                    <a16:creationId xmlns:a16="http://schemas.microsoft.com/office/drawing/2014/main" id="{F3C7515F-9B43-411B-8D60-C38FA83FABB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 rot="16200000" flipH="1" flipV="1">
                <a:off x="1958445" y="3463128"/>
                <a:ext cx="157163" cy="152400"/>
              </a:xfrm>
              <a:custGeom>
                <a:avLst/>
                <a:gdLst/>
                <a:ahLst/>
                <a:cxnLst/>
                <a:rect l="0" t="0" r="r" b="b"/>
                <a:pathLst>
                  <a:path w="33" h="32">
                    <a:moveTo>
                      <a:pt x="17" y="32"/>
                    </a:moveTo>
                    <a:cubicBezTo>
                      <a:pt x="13" y="32"/>
                      <a:pt x="9" y="30"/>
                      <a:pt x="6" y="27"/>
                    </a:cubicBezTo>
                    <a:cubicBezTo>
                      <a:pt x="0" y="21"/>
                      <a:pt x="0" y="11"/>
                      <a:pt x="6" y="5"/>
                    </a:cubicBezTo>
                    <a:cubicBezTo>
                      <a:pt x="9" y="2"/>
                      <a:pt x="13" y="0"/>
                      <a:pt x="17" y="0"/>
                    </a:cubicBezTo>
                    <a:cubicBezTo>
                      <a:pt x="21" y="0"/>
                      <a:pt x="25" y="2"/>
                      <a:pt x="28" y="5"/>
                    </a:cubicBezTo>
                    <a:cubicBezTo>
                      <a:pt x="31" y="8"/>
                      <a:pt x="33" y="12"/>
                      <a:pt x="33" y="16"/>
                    </a:cubicBezTo>
                    <a:cubicBezTo>
                      <a:pt x="33" y="20"/>
                      <a:pt x="31" y="24"/>
                      <a:pt x="28" y="27"/>
                    </a:cubicBezTo>
                    <a:cubicBezTo>
                      <a:pt x="25" y="30"/>
                      <a:pt x="21" y="32"/>
                      <a:pt x="17" y="32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6"/>
                      <a:pt x="9" y="8"/>
                    </a:cubicBezTo>
                    <a:cubicBezTo>
                      <a:pt x="4" y="12"/>
                      <a:pt x="4" y="20"/>
                      <a:pt x="9" y="24"/>
                    </a:cubicBezTo>
                    <a:cubicBezTo>
                      <a:pt x="11" y="27"/>
                      <a:pt x="14" y="28"/>
                      <a:pt x="17" y="28"/>
                    </a:cubicBezTo>
                    <a:cubicBezTo>
                      <a:pt x="20" y="28"/>
                      <a:pt x="23" y="27"/>
                      <a:pt x="26" y="24"/>
                    </a:cubicBezTo>
                    <a:cubicBezTo>
                      <a:pt x="30" y="20"/>
                      <a:pt x="30" y="12"/>
                      <a:pt x="26" y="8"/>
                    </a:cubicBezTo>
                    <a:cubicBezTo>
                      <a:pt x="23" y="6"/>
                      <a:pt x="20" y="4"/>
                      <a:pt x="17" y="4"/>
                    </a:cubicBezTo>
                    <a:close/>
                  </a:path>
                </a:pathLst>
              </a:custGeom>
              <a:solidFill>
                <a:schemeClr val="tx2">
                  <a:alpha val="60000"/>
                </a:schemeClr>
              </a:solidFill>
              <a:ln>
                <a:noFill/>
              </a:ln>
              <a:effectLst>
                <a:outerShdw blurRad="50800" dist="38100" dir="2700000" algn="tl" rotWithShape="0">
                  <a:srgbClr val="000000">
                    <a:alpha val="58000"/>
                  </a:srgbClr>
                </a:outerShdw>
              </a:effectLst>
            </p:spPr>
          </p:sp>
          <p:sp>
            <p:nvSpPr>
              <p:cNvPr id="29" name="Freeform 34">
                <a:extLst>
                  <a:ext uri="{FF2B5EF4-FFF2-40B4-BE49-F238E27FC236}">
                    <a16:creationId xmlns:a16="http://schemas.microsoft.com/office/drawing/2014/main" id="{709B1F65-34E0-401F-8C78-A5058C84BE6C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 rot="16200000" flipH="1" flipV="1">
                <a:off x="858308" y="3726653"/>
                <a:ext cx="188913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solidFill>
                <a:schemeClr val="tx2">
                  <a:alpha val="60000"/>
                </a:schemeClr>
              </a:solidFill>
              <a:ln>
                <a:noFill/>
              </a:ln>
              <a:effectLst>
                <a:outerShdw blurRad="50800" dist="38100" dir="2700000" algn="tl" rotWithShape="0">
                  <a:srgbClr val="000000">
                    <a:alpha val="58000"/>
                  </a:srgbClr>
                </a:outerShdw>
              </a:effectLst>
            </p:spPr>
          </p:sp>
          <p:sp>
            <p:nvSpPr>
              <p:cNvPr id="30" name="Freeform 37">
                <a:extLst>
                  <a:ext uri="{FF2B5EF4-FFF2-40B4-BE49-F238E27FC236}">
                    <a16:creationId xmlns:a16="http://schemas.microsoft.com/office/drawing/2014/main" id="{BECD5C03-173E-4590-BD11-26241C59C4A9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 rot="16200000" flipH="1" flipV="1">
                <a:off x="1658407" y="3186902"/>
                <a:ext cx="304800" cy="1544638"/>
              </a:xfrm>
              <a:custGeom>
                <a:avLst/>
                <a:gdLst/>
                <a:ahLst/>
                <a:cxnLst/>
                <a:rect l="0" t="0" r="r" b="b"/>
                <a:pathLst>
                  <a:path w="192" h="973">
                    <a:moveTo>
                      <a:pt x="15" y="973"/>
                    </a:moveTo>
                    <a:lnTo>
                      <a:pt x="0" y="973"/>
                    </a:lnTo>
                    <a:lnTo>
                      <a:pt x="0" y="790"/>
                    </a:lnTo>
                    <a:lnTo>
                      <a:pt x="174" y="614"/>
                    </a:lnTo>
                    <a:lnTo>
                      <a:pt x="174" y="0"/>
                    </a:lnTo>
                    <a:lnTo>
                      <a:pt x="192" y="0"/>
                    </a:lnTo>
                    <a:lnTo>
                      <a:pt x="192" y="620"/>
                    </a:lnTo>
                    <a:lnTo>
                      <a:pt x="15" y="796"/>
                    </a:lnTo>
                    <a:lnTo>
                      <a:pt x="15" y="973"/>
                    </a:lnTo>
                    <a:close/>
                  </a:path>
                </a:pathLst>
              </a:custGeom>
              <a:solidFill>
                <a:schemeClr val="tx2">
                  <a:alpha val="60000"/>
                </a:schemeClr>
              </a:solidFill>
              <a:ln>
                <a:noFill/>
              </a:ln>
              <a:effectLst>
                <a:outerShdw blurRad="50800" dist="38100" dir="2700000" algn="tl" rotWithShape="0">
                  <a:srgbClr val="000000">
                    <a:alpha val="58000"/>
                  </a:srgbClr>
                </a:outerShdw>
              </a:effectLst>
            </p:spPr>
          </p:sp>
          <p:sp>
            <p:nvSpPr>
              <p:cNvPr id="31" name="Freeform 35">
                <a:extLst>
                  <a:ext uri="{FF2B5EF4-FFF2-40B4-BE49-F238E27FC236}">
                    <a16:creationId xmlns:a16="http://schemas.microsoft.com/office/drawing/2014/main" id="{14931415-56EE-4E4A-8832-D570F574502C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 rot="16200000" flipH="1">
                <a:off x="1860814" y="2715153"/>
                <a:ext cx="298450" cy="1154113"/>
              </a:xfrm>
              <a:custGeom>
                <a:avLst/>
                <a:gdLst/>
                <a:ahLst/>
                <a:cxnLst/>
                <a:rect l="0" t="0" r="r" b="b"/>
                <a:pathLst>
                  <a:path w="188" h="727">
                    <a:moveTo>
                      <a:pt x="15" y="727"/>
                    </a:moveTo>
                    <a:lnTo>
                      <a:pt x="0" y="727"/>
                    </a:lnTo>
                    <a:lnTo>
                      <a:pt x="0" y="407"/>
                    </a:lnTo>
                    <a:lnTo>
                      <a:pt x="0" y="407"/>
                    </a:lnTo>
                    <a:lnTo>
                      <a:pt x="176" y="0"/>
                    </a:lnTo>
                    <a:lnTo>
                      <a:pt x="188" y="6"/>
                    </a:lnTo>
                    <a:lnTo>
                      <a:pt x="15" y="410"/>
                    </a:lnTo>
                    <a:lnTo>
                      <a:pt x="15" y="727"/>
                    </a:lnTo>
                    <a:close/>
                  </a:path>
                </a:pathLst>
              </a:custGeom>
              <a:solidFill>
                <a:schemeClr val="tx2">
                  <a:alpha val="60000"/>
                </a:schemeClr>
              </a:solidFill>
              <a:ln>
                <a:noFill/>
              </a:ln>
              <a:effectLst>
                <a:outerShdw blurRad="50800" dist="38100" dir="2700000" algn="tl" rotWithShape="0">
                  <a:srgbClr val="000000">
                    <a:alpha val="58000"/>
                  </a:srgbClr>
                </a:outerShdw>
              </a:effectLst>
            </p:spPr>
          </p:sp>
          <p:sp>
            <p:nvSpPr>
              <p:cNvPr id="32" name="Freeform 36">
                <a:extLst>
                  <a:ext uri="{FF2B5EF4-FFF2-40B4-BE49-F238E27FC236}">
                    <a16:creationId xmlns:a16="http://schemas.microsoft.com/office/drawing/2014/main" id="{D881F11B-638D-4FEE-B212-B921A4C6D5B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 rot="16200000" flipH="1">
                <a:off x="1289314" y="3385079"/>
                <a:ext cx="157163" cy="155575"/>
              </a:xfrm>
              <a:custGeom>
                <a:avLst/>
                <a:gdLst/>
                <a:ahLst/>
                <a:cxnLst/>
                <a:rect l="0" t="0" r="r" b="b"/>
                <a:pathLst>
                  <a:path w="33" h="33">
                    <a:moveTo>
                      <a:pt x="17" y="33"/>
                    </a:moveTo>
                    <a:cubicBezTo>
                      <a:pt x="8" y="33"/>
                      <a:pt x="0" y="25"/>
                      <a:pt x="0" y="16"/>
                    </a:cubicBezTo>
                    <a:cubicBezTo>
                      <a:pt x="0" y="7"/>
                      <a:pt x="8" y="0"/>
                      <a:pt x="17" y="0"/>
                    </a:cubicBezTo>
                    <a:cubicBezTo>
                      <a:pt x="26" y="0"/>
                      <a:pt x="33" y="7"/>
                      <a:pt x="33" y="16"/>
                    </a:cubicBezTo>
                    <a:cubicBezTo>
                      <a:pt x="33" y="25"/>
                      <a:pt x="26" y="33"/>
                      <a:pt x="17" y="33"/>
                    </a:cubicBezTo>
                    <a:close/>
                    <a:moveTo>
                      <a:pt x="17" y="4"/>
                    </a:moveTo>
                    <a:cubicBezTo>
                      <a:pt x="10" y="4"/>
                      <a:pt x="4" y="9"/>
                      <a:pt x="4" y="16"/>
                    </a:cubicBezTo>
                    <a:cubicBezTo>
                      <a:pt x="4" y="23"/>
                      <a:pt x="10" y="29"/>
                      <a:pt x="17" y="29"/>
                    </a:cubicBezTo>
                    <a:cubicBezTo>
                      <a:pt x="23" y="29"/>
                      <a:pt x="29" y="23"/>
                      <a:pt x="29" y="16"/>
                    </a:cubicBezTo>
                    <a:cubicBezTo>
                      <a:pt x="29" y="9"/>
                      <a:pt x="23" y="4"/>
                      <a:pt x="17" y="4"/>
                    </a:cubicBezTo>
                    <a:close/>
                  </a:path>
                </a:pathLst>
              </a:custGeom>
              <a:solidFill>
                <a:schemeClr val="tx2">
                  <a:alpha val="60000"/>
                </a:schemeClr>
              </a:solidFill>
              <a:ln>
                <a:noFill/>
              </a:ln>
              <a:effectLst>
                <a:outerShdw blurRad="50800" dist="38100" dir="2700000" algn="tl" rotWithShape="0">
                  <a:srgbClr val="000000">
                    <a:alpha val="58000"/>
                  </a:srgbClr>
                </a:outerShdw>
              </a:effectLst>
            </p:spPr>
          </p:sp>
          <p:sp>
            <p:nvSpPr>
              <p:cNvPr id="33" name="Freeform 38">
                <a:extLst>
                  <a:ext uri="{FF2B5EF4-FFF2-40B4-BE49-F238E27FC236}">
                    <a16:creationId xmlns:a16="http://schemas.microsoft.com/office/drawing/2014/main" id="{2EC82DB3-9325-44B9-81C1-933CFF0F13B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 rot="16200000" flipH="1">
                <a:off x="605895" y="3247760"/>
                <a:ext cx="188913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solidFill>
                <a:schemeClr val="tx2">
                  <a:alpha val="60000"/>
                </a:schemeClr>
              </a:solidFill>
              <a:ln>
                <a:noFill/>
              </a:ln>
              <a:effectLst>
                <a:outerShdw blurRad="50800" dist="38100" dir="2700000" algn="tl" rotWithShape="0">
                  <a:srgbClr val="000000">
                    <a:alpha val="58000"/>
                  </a:srgbClr>
                </a:outerShdw>
              </a:effectLst>
            </p:spPr>
          </p:sp>
          <p:sp>
            <p:nvSpPr>
              <p:cNvPr id="34" name="Freeform 39">
                <a:extLst>
                  <a:ext uri="{FF2B5EF4-FFF2-40B4-BE49-F238E27FC236}">
                    <a16:creationId xmlns:a16="http://schemas.microsoft.com/office/drawing/2014/main" id="{F3F62819-5FD5-4BB4-9FB1-9F1D5F2C6673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 rot="16200000" flipH="1">
                <a:off x="1532202" y="2305578"/>
                <a:ext cx="307975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194" h="1135">
                    <a:moveTo>
                      <a:pt x="18" y="1135"/>
                    </a:moveTo>
                    <a:lnTo>
                      <a:pt x="0" y="1135"/>
                    </a:lnTo>
                    <a:lnTo>
                      <a:pt x="0" y="354"/>
                    </a:lnTo>
                    <a:lnTo>
                      <a:pt x="176" y="177"/>
                    </a:lnTo>
                    <a:lnTo>
                      <a:pt x="176" y="0"/>
                    </a:lnTo>
                    <a:lnTo>
                      <a:pt x="194" y="0"/>
                    </a:lnTo>
                    <a:lnTo>
                      <a:pt x="194" y="183"/>
                    </a:lnTo>
                    <a:lnTo>
                      <a:pt x="18" y="360"/>
                    </a:lnTo>
                    <a:lnTo>
                      <a:pt x="18" y="1135"/>
                    </a:lnTo>
                    <a:close/>
                  </a:path>
                </a:pathLst>
              </a:custGeom>
              <a:solidFill>
                <a:schemeClr val="tx2">
                  <a:alpha val="60000"/>
                </a:schemeClr>
              </a:solidFill>
              <a:ln>
                <a:noFill/>
              </a:ln>
              <a:effectLst>
                <a:outerShdw blurRad="50800" dist="38100" dir="2700000" algn="tl" rotWithShape="0">
                  <a:srgbClr val="000000">
                    <a:alpha val="58000"/>
                  </a:srgbClr>
                </a:outerShdw>
              </a:effectLst>
            </p:spPr>
          </p:sp>
          <p:sp>
            <p:nvSpPr>
              <p:cNvPr id="35" name="Freeform 40">
                <a:extLst>
                  <a:ext uri="{FF2B5EF4-FFF2-40B4-BE49-F238E27FC236}">
                    <a16:creationId xmlns:a16="http://schemas.microsoft.com/office/drawing/2014/main" id="{003B73B7-62FB-478B-823D-DDB5BFC40B41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 rot="16200000" flipH="1">
                <a:off x="2154501" y="3461278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solidFill>
                <a:schemeClr val="tx2">
                  <a:alpha val="60000"/>
                </a:schemeClr>
              </a:solidFill>
              <a:ln>
                <a:noFill/>
              </a:ln>
              <a:effectLst>
                <a:outerShdw blurRad="50800" dist="38100" dir="2700000" algn="tl" rotWithShape="0">
                  <a:srgbClr val="000000">
                    <a:alpha val="58000"/>
                  </a:srgbClr>
                </a:outerShdw>
              </a:effectLst>
            </p:spPr>
          </p:sp>
          <p:sp>
            <p:nvSpPr>
              <p:cNvPr id="36" name="Rectangle 41">
                <a:extLst>
                  <a:ext uri="{FF2B5EF4-FFF2-40B4-BE49-F238E27FC236}">
                    <a16:creationId xmlns:a16="http://schemas.microsoft.com/office/drawing/2014/main" id="{19F16A31-F5A3-45EF-AD4B-500C660849E2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ChangeArrowhead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 rot="16200000" flipH="1">
                <a:off x="2448983" y="3436672"/>
                <a:ext cx="23813" cy="252413"/>
              </a:xfrm>
              <a:prstGeom prst="rect">
                <a:avLst/>
              </a:prstGeom>
              <a:solidFill>
                <a:schemeClr val="tx2">
                  <a:alpha val="60000"/>
                </a:schemeClr>
              </a:solidFill>
              <a:ln>
                <a:noFill/>
              </a:ln>
              <a:effectLst>
                <a:outerShdw blurRad="50800" dist="38100" dir="2700000" algn="tl" rotWithShape="0">
                  <a:srgbClr val="000000">
                    <a:alpha val="58000"/>
                  </a:srgbClr>
                </a:outerShdw>
              </a:effectLst>
            </p:spPr>
          </p:sp>
        </p:grpSp>
      </p:grpSp>
      <p:sp>
        <p:nvSpPr>
          <p:cNvPr id="2" name="Naslov 1">
            <a:extLst>
              <a:ext uri="{FF2B5EF4-FFF2-40B4-BE49-F238E27FC236}">
                <a16:creationId xmlns:a16="http://schemas.microsoft.com/office/drawing/2014/main" id="{8B42244B-CAFE-4DF2-B790-E62D02BB556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667000" y="2328334"/>
            <a:ext cx="6858000" cy="1367896"/>
          </a:xfrm>
        </p:spPr>
        <p:txBody>
          <a:bodyPr>
            <a:normAutofit/>
          </a:bodyPr>
          <a:lstStyle/>
          <a:p>
            <a:pPr algn="ctr"/>
            <a:r>
              <a:rPr lang="hr-HR"/>
              <a:t>HVALA NA PAŽNJI!</a:t>
            </a:r>
          </a:p>
        </p:txBody>
      </p:sp>
    </p:spTree>
    <p:extLst>
      <p:ext uri="{BB962C8B-B14F-4D97-AF65-F5344CB8AC3E}">
        <p14:creationId xmlns:p14="http://schemas.microsoft.com/office/powerpoint/2010/main" val="89051608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Kružnica">
  <a:themeElements>
    <a:clrScheme name="Sivi tonovi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Kružnica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ružnica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108000"/>
                <a:lumMod val="110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040000" scaled="0"/>
        </a:gradFill>
        <a:gradFill rotWithShape="1">
          <a:gsLst>
            <a:gs pos="0">
              <a:schemeClr val="phClr">
                <a:tint val="94000"/>
                <a:satMod val="105000"/>
                <a:lumMod val="102000"/>
              </a:schemeClr>
            </a:gs>
            <a:gs pos="100000">
              <a:schemeClr val="phClr">
                <a:shade val="74000"/>
                <a:satMod val="128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94000"/>
                <a:satMod val="148000"/>
                <a:lumMod val="140000"/>
              </a:schemeClr>
            </a:gs>
            <a:gs pos="100000">
              <a:schemeClr val="phClr">
                <a:shade val="92000"/>
                <a:hueMod val="104000"/>
                <a:satMod val="140000"/>
                <a:lumMod val="48000"/>
              </a:schemeClr>
            </a:gs>
          </a:gsLst>
          <a:lin ang="504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  <a:hueMod val="106000"/>
                <a:satMod val="140000"/>
                <a:lumMod val="42000"/>
              </a:schemeClr>
              <a:schemeClr val="phClr">
                <a:tint val="98000"/>
                <a:hueMod val="92000"/>
                <a:satMod val="220000"/>
                <a:lumMod val="9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ircuit" id="{0AC2F7E7-15F5-431C-B2A2-456FE929F56C}" vid="{142578CA-DEC9-49C3-80AF-C113973CC9A9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</TotalTime>
  <Words>358</Words>
  <Application>Microsoft Office PowerPoint</Application>
  <PresentationFormat>Široki zaslon</PresentationFormat>
  <Paragraphs>44</Paragraphs>
  <Slides>9</Slides>
  <Notes>0</Notes>
  <HiddenSlides>0</HiddenSlides>
  <MMClips>0</MMClips>
  <ScaleCrop>false</ScaleCrop>
  <HeadingPairs>
    <vt:vector size="6" baseType="variant">
      <vt:variant>
        <vt:lpstr>Korišteni fontovi</vt:lpstr>
      </vt:variant>
      <vt:variant>
        <vt:i4>3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9</vt:i4>
      </vt:variant>
    </vt:vector>
  </HeadingPairs>
  <TitlesOfParts>
    <vt:vector size="13" baseType="lpstr">
      <vt:lpstr>Arial</vt:lpstr>
      <vt:lpstr>Tw Cen MT</vt:lpstr>
      <vt:lpstr>Wingdings</vt:lpstr>
      <vt:lpstr>Kružnica</vt:lpstr>
      <vt:lpstr>MREŽNI BONTON</vt:lpstr>
      <vt:lpstr>BONTON:</vt:lpstr>
      <vt:lpstr>PRAVILA PONAŠANJA NA INTERNETU</vt:lpstr>
      <vt:lpstr>NETIQUETTE PRAVILA</vt:lpstr>
      <vt:lpstr>1. ELEKTRONIČKA POŠTA (E-MAIL)</vt:lpstr>
      <vt:lpstr>2. MAILING LISTE</vt:lpstr>
      <vt:lpstr>3. FORUM</vt:lpstr>
      <vt:lpstr>LITERATURA</vt:lpstr>
      <vt:lpstr>HVALA NA PAŽNJI!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MREŽNI BONTON</dc:title>
  <dc:creator>Dario Sonički</dc:creator>
  <cp:lastModifiedBy>antonio.sonicki</cp:lastModifiedBy>
  <cp:revision>3</cp:revision>
  <dcterms:created xsi:type="dcterms:W3CDTF">2021-03-11T18:27:39Z</dcterms:created>
  <dcterms:modified xsi:type="dcterms:W3CDTF">2021-03-13T13:47:30Z</dcterms:modified>
</cp:coreProperties>
</file>