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7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7" r:id="rId26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1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62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subTitle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358344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6490080" y="21607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7" name="PlaceHolder 5"/>
          <p:cNvSpPr>
            <a:spLocks noGrp="1"/>
          </p:cNvSpPr>
          <p:nvPr>
            <p:ph type="body"/>
          </p:nvPr>
        </p:nvSpPr>
        <p:spPr>
          <a:xfrm>
            <a:off x="67716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8" name="PlaceHolder 6"/>
          <p:cNvSpPr>
            <a:spLocks noGrp="1"/>
          </p:cNvSpPr>
          <p:nvPr>
            <p:ph type="body"/>
          </p:nvPr>
        </p:nvSpPr>
        <p:spPr>
          <a:xfrm>
            <a:off x="358344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219" name="PlaceHolder 7"/>
          <p:cNvSpPr>
            <a:spLocks noGrp="1"/>
          </p:cNvSpPr>
          <p:nvPr>
            <p:ph type="body"/>
          </p:nvPr>
        </p:nvSpPr>
        <p:spPr>
          <a:xfrm>
            <a:off x="6490080" y="4187520"/>
            <a:ext cx="276768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subTitle"/>
          </p:nvPr>
        </p:nvSpPr>
        <p:spPr>
          <a:xfrm>
            <a:off x="677160" y="609480"/>
            <a:ext cx="8596440" cy="612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3880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5082120" y="41875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082120" y="2160720"/>
            <a:ext cx="419472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77160" y="4187520"/>
            <a:ext cx="8596440" cy="1850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800" b="0" strike="noStrike" spc="-1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28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grpSp>
        <p:nvGrpSpPr>
          <p:cNvPr id="11" name="Group 12"/>
          <p:cNvGrpSpPr/>
          <p:nvPr/>
        </p:nvGrpSpPr>
        <p:grpSpPr>
          <a:xfrm>
            <a:off x="360" y="-8640"/>
            <a:ext cx="12191400" cy="6866640"/>
            <a:chOff x="360" y="-8640"/>
            <a:chExt cx="12191400" cy="6866640"/>
          </a:xfrm>
        </p:grpSpPr>
        <p:sp>
          <p:nvSpPr>
            <p:cNvPr id="12" name="Line 13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" name="Line 14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0800000">
              <a:off x="360" y="360"/>
              <a:ext cx="842400" cy="566568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22" name="PlaceHolder 23"/>
          <p:cNvSpPr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5400" b="0" strike="noStrike" spc="-1">
                <a:solidFill>
                  <a:srgbClr val="D34817"/>
                </a:solidFill>
                <a:latin typeface="Trebuchet MS"/>
              </a:rPr>
              <a:t>Click to edit Master title style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F8EBCA6-6916-4339-9492-0DB0FABF9018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4/12/2021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25" name="PlaceHolder 2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687B7E2-BED2-4C6D-9E76-0CCFDD8F23CA}" type="slidenum">
              <a:rPr lang="en-US" sz="900" b="0" strike="noStrike" spc="-1">
                <a:solidFill>
                  <a:srgbClr val="D34817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26" name="PlaceHolder 2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Kliknite za uređivanje formata teksta strukture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Druga razina strukture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Treća razina strukture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Četvrta razina strukture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Peta razina strukture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Šesta razina strukture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Sedma razina strukture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64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5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66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7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8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69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0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1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2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73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74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75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23E37EE-566B-4A44-B6AD-B8E53A4A64E3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4/12/2021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0E2CB76F-901E-4976-B590-0B3CEBE3E4FA}" type="slidenum">
              <a:rPr lang="en-US" sz="900" b="0" strike="noStrike" spc="-1">
                <a:solidFill>
                  <a:srgbClr val="D34817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16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7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18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19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0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1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2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3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4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25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26" name="PlaceHolder 12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966E07E-5461-40DD-8BC0-480DF896138E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4/12/2021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127" name="PlaceHolder 13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128" name="PlaceHolder 14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C4777D09-33C6-4228-9AA0-EA9A46E2AFB9}" type="slidenum">
              <a:rPr lang="en-US" sz="900" b="0" strike="noStrike" spc="-1">
                <a:solidFill>
                  <a:srgbClr val="D34817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129" name="PlaceHolder 15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1800" b="0" strike="noStrike" spc="-1">
                <a:solidFill>
                  <a:srgbClr val="000000"/>
                </a:solidFill>
                <a:latin typeface="Trebuchet MS"/>
              </a:rPr>
              <a:t>Kliknite za uređivanje formata teksta naslova</a:t>
            </a:r>
          </a:p>
        </p:txBody>
      </p:sp>
      <p:sp>
        <p:nvSpPr>
          <p:cNvPr id="130" name="PlaceHolder 1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Kliknite za uređivanje formata teksta strukture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Druga razina strukture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Treća razina strukture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Četvrta razina strukture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Peta razina strukture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Šesta razina strukture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Trebuchet MS"/>
              </a:rPr>
              <a:t>Sedma razina strukture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roup 1"/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168" name="Line 2"/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ln w="952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69" name="Line 3"/>
            <p:cNvSpPr/>
            <p:nvPr/>
          </p:nvSpPr>
          <p:spPr>
            <a:xfrm flipH="1">
              <a:off x="7425000" y="3681360"/>
              <a:ext cx="4763520" cy="3176640"/>
            </a:xfrm>
            <a:prstGeom prst="line">
              <a:avLst/>
            </a:prstGeom>
            <a:ln w="9525" cap="rnd">
              <a:solidFill>
                <a:schemeClr val="bg1">
                  <a:lumMod val="85000"/>
                </a:schemeClr>
              </a:solidFill>
              <a:round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0" name="CustomShape 4"/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1" name="CustomShape 5"/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2" name="CustomShape 6"/>
            <p:cNvSpPr/>
            <p:nvPr/>
          </p:nvSpPr>
          <p:spPr>
            <a:xfrm>
              <a:off x="8932320" y="3048120"/>
              <a:ext cx="3259440" cy="380952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3" name="CustomShape 7"/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4" name="CustomShape 8"/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5" name="CustomShape 9"/>
            <p:cNvSpPr/>
            <p:nvPr/>
          </p:nvSpPr>
          <p:spPr>
            <a:xfrm>
              <a:off x="10938960" y="-8640"/>
              <a:ext cx="1249560" cy="6866280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6" name="CustomShape 10"/>
            <p:cNvSpPr/>
            <p:nvPr/>
          </p:nvSpPr>
          <p:spPr>
            <a:xfrm>
              <a:off x="10371600" y="3589920"/>
              <a:ext cx="1816920" cy="326772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  <p:sp>
          <p:nvSpPr>
            <p:cNvPr id="177" name="CustomShape 11"/>
            <p:cNvSpPr/>
            <p:nvPr/>
          </p:nvSpPr>
          <p:spPr>
            <a:xfrm>
              <a:off x="0" y="4013280"/>
              <a:ext cx="448200" cy="284436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>
              <a:outerShdw blurRad="38100" dist="2556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/>
          </p:style>
        </p:sp>
      </p:grpSp>
      <p:sp>
        <p:nvSpPr>
          <p:cNvPr id="178" name="PlaceHolder 12"/>
          <p:cNvSpPr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Click to edit Master title style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179" name="PlaceHolder 13"/>
          <p:cNvSpPr>
            <a:spLocks noGrp="1"/>
          </p:cNvSpPr>
          <p:nvPr>
            <p:ph type="body"/>
          </p:nvPr>
        </p:nvSpPr>
        <p:spPr>
          <a:xfrm>
            <a:off x="67716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180" name="PlaceHolder 14"/>
          <p:cNvSpPr>
            <a:spLocks noGrp="1"/>
          </p:cNvSpPr>
          <p:nvPr>
            <p:ph type="body"/>
          </p:nvPr>
        </p:nvSpPr>
        <p:spPr>
          <a:xfrm>
            <a:off x="5090040" y="2160720"/>
            <a:ext cx="4183560" cy="388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>
                <a:solidFill>
                  <a:srgbClr val="404040"/>
                </a:solidFill>
                <a:latin typeface="Trebuchet MS"/>
              </a:rPr>
              <a:t>Edit Master text styles</a:t>
            </a:r>
          </a:p>
          <a:p>
            <a:pPr marL="743040" lvl="1" indent="-28548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600" b="0" strike="noStrike" spc="-1">
                <a:solidFill>
                  <a:srgbClr val="404040"/>
                </a:solidFill>
                <a:latin typeface="Trebuchet MS"/>
              </a:rPr>
              <a:t>Second level</a:t>
            </a:r>
          </a:p>
          <a:p>
            <a:pPr marL="1143000" lvl="2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400" b="0" strike="noStrike" spc="-1">
                <a:solidFill>
                  <a:srgbClr val="404040"/>
                </a:solidFill>
                <a:latin typeface="Trebuchet MS"/>
              </a:rPr>
              <a:t>Third level</a:t>
            </a:r>
          </a:p>
          <a:p>
            <a:pPr marL="1600200" lvl="3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Fourth level</a:t>
            </a:r>
          </a:p>
          <a:p>
            <a:pPr marL="2057400" lvl="4" indent="-22824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200" b="0" strike="noStrike" spc="-1">
                <a:solidFill>
                  <a:srgbClr val="404040"/>
                </a:solidFill>
                <a:latin typeface="Trebuchet MS"/>
              </a:rPr>
              <a:t>Fifth level</a:t>
            </a:r>
          </a:p>
        </p:txBody>
      </p:sp>
      <p:sp>
        <p:nvSpPr>
          <p:cNvPr id="181" name="PlaceHolder 15"/>
          <p:cNvSpPr>
            <a:spLocks noGrp="1"/>
          </p:cNvSpPr>
          <p:nvPr>
            <p:ph type="dt"/>
          </p:nvPr>
        </p:nvSpPr>
        <p:spPr>
          <a:xfrm>
            <a:off x="7205040" y="6041520"/>
            <a:ext cx="9115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569AFF80-D6E8-4DBD-A071-E0E2053302BB}" type="datetime">
              <a:rPr lang="en-US" sz="900" b="0" strike="noStrike" spc="-1">
                <a:solidFill>
                  <a:srgbClr val="8B8B8B"/>
                </a:solidFill>
                <a:latin typeface="Trebuchet MS"/>
              </a:rPr>
              <a:t>4/12/2021</a:t>
            </a:fld>
            <a:endParaRPr lang="hr-HR" sz="900" b="0" strike="noStrike" spc="-1">
              <a:latin typeface="Times New Roman"/>
            </a:endParaRPr>
          </a:p>
        </p:txBody>
      </p:sp>
      <p:sp>
        <p:nvSpPr>
          <p:cNvPr id="182" name="PlaceHolder 16"/>
          <p:cNvSpPr>
            <a:spLocks noGrp="1"/>
          </p:cNvSpPr>
          <p:nvPr>
            <p:ph type="ftr"/>
          </p:nvPr>
        </p:nvSpPr>
        <p:spPr>
          <a:xfrm>
            <a:off x="677160" y="6041520"/>
            <a:ext cx="62971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183" name="PlaceHolder 17"/>
          <p:cNvSpPr>
            <a:spLocks noGrp="1"/>
          </p:cNvSpPr>
          <p:nvPr>
            <p:ph type="sldNum"/>
          </p:nvPr>
        </p:nvSpPr>
        <p:spPr>
          <a:xfrm>
            <a:off x="8590680" y="6041520"/>
            <a:ext cx="68292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C814A8F-C607-4F7A-9EF5-969C0E53D593}" type="slidenum">
              <a:rPr lang="en-US" sz="900" b="0" strike="noStrike" spc="-1">
                <a:solidFill>
                  <a:srgbClr val="D34817"/>
                </a:solidFill>
                <a:latin typeface="Trebuchet MS"/>
              </a:rPr>
              <a:t>‹#›</a:t>
            </a:fld>
            <a:endParaRPr lang="hr-HR" sz="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mHuXsW-Y8-w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vag.hr/sto-je-umjetna-puznica/" TargetMode="External"/><Relationship Id="rId2" Type="http://schemas.openxmlformats.org/officeDocument/2006/relationships/hyperlink" Target="https://core.ac.uk/download/pdf/225861255.pdf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s://www.stampar.hr/hr/svjetski-dan-uha-i-sluha-3-ozujka-2021" TargetMode="External"/><Relationship Id="rId4" Type="http://schemas.openxmlformats.org/officeDocument/2006/relationships/hyperlink" Target="https://www.rtl.hr/zivotistil/edukacija/3605321/znakovni-jezik-abeceda/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1733040" y="1140480"/>
            <a:ext cx="6758280" cy="16459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hr-HR" sz="5400" b="1" strike="noStrike" spc="-1">
                <a:solidFill>
                  <a:srgbClr val="D34817"/>
                </a:solidFill>
                <a:latin typeface="Trebuchet MS"/>
              </a:rPr>
              <a:t>OŠTEĆENJA SLUHA</a:t>
            </a:r>
            <a:endParaRPr lang="en-US" sz="54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5686560" y="3171240"/>
            <a:ext cx="5128920" cy="10965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Tehnička škola Karlovac i Gimnazija Vukovar</a:t>
            </a:r>
            <a:endParaRPr lang="hr-HR" sz="1800" b="0" strike="noStrike" spc="-1" dirty="0">
              <a:latin typeface="Arial"/>
            </a:endParaRPr>
          </a:p>
        </p:txBody>
      </p:sp>
      <p:pic>
        <p:nvPicPr>
          <p:cNvPr id="222" name="Picture 3"/>
          <p:cNvPicPr/>
          <p:nvPr/>
        </p:nvPicPr>
        <p:blipFill>
          <a:blip r:embed="rId2"/>
          <a:stretch/>
        </p:blipFill>
        <p:spPr>
          <a:xfrm>
            <a:off x="783720" y="3171240"/>
            <a:ext cx="4759920" cy="3287880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3" name="CustomShape 3"/>
          <p:cNvSpPr/>
          <p:nvPr/>
        </p:nvSpPr>
        <p:spPr>
          <a:xfrm>
            <a:off x="5686560" y="6136200"/>
            <a:ext cx="492012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Mateo Kezić, Marko Matić, Renato Radočaj, Sara Lončarić i Asja Štalmajer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2"/>
          <p:cNvSpPr txBox="1"/>
          <p:nvPr/>
        </p:nvSpPr>
        <p:spPr>
          <a:xfrm>
            <a:off x="691228" y="148878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000"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NAPREDNI DIGITALNI SLUŠNI APARAT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rade pomoću suvremene tehnologije </a:t>
            </a:r>
            <a:r>
              <a:rPr lang="hr-HR" sz="1800" b="0" strike="noStrike" spc="-1" dirty="0" err="1">
                <a:latin typeface="Trebuchet MS"/>
              </a:rPr>
              <a:t>višejezgrenog</a:t>
            </a:r>
            <a:r>
              <a:rPr lang="hr-HR" sz="1800" b="0" strike="noStrike" spc="-1" dirty="0">
                <a:latin typeface="Trebuchet MS"/>
              </a:rPr>
              <a:t> procesiranja (multi-</a:t>
            </a:r>
            <a:r>
              <a:rPr lang="hr-HR" sz="1800" b="0" strike="noStrike" spc="-1" dirty="0" err="1">
                <a:latin typeface="Trebuchet MS"/>
              </a:rPr>
              <a:t>core</a:t>
            </a:r>
            <a:r>
              <a:rPr lang="hr-HR" sz="1800" b="0" strike="noStrike" spc="-1" dirty="0">
                <a:latin typeface="Trebuchet MS"/>
              </a:rPr>
              <a:t> processing) </a:t>
            </a:r>
            <a:r>
              <a:rPr lang="hr-HR" sz="1800" b="0" strike="noStrike" spc="-1" dirty="0">
                <a:latin typeface="Trebuchet MS"/>
                <a:sym typeface="Wingdings" panose="05000000000000000000" pitchFamily="2" charset="2"/>
              </a:rPr>
              <a:t> </a:t>
            </a:r>
            <a:r>
              <a:rPr lang="hr-HR" sz="1800" b="0" strike="noStrike" spc="-1" dirty="0">
                <a:latin typeface="Trebuchet MS"/>
              </a:rPr>
              <a:t>koristi i u svijetu računale, mobilnih telefona i ostalih suvremenih uređaja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otiskuju se ometajući zvukovi (šum, buka)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otiskuje se </a:t>
            </a:r>
            <a:r>
              <a:rPr lang="hr-HR" sz="1800" b="0" strike="noStrike" spc="-1" dirty="0" err="1">
                <a:latin typeface="Trebuchet MS"/>
              </a:rPr>
              <a:t>mikrofonija</a:t>
            </a:r>
            <a:r>
              <a:rPr lang="hr-HR" sz="1800" b="0" strike="noStrike" spc="-1" dirty="0">
                <a:latin typeface="Trebuchet MS"/>
              </a:rPr>
              <a:t> („pištanje“)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i</a:t>
            </a:r>
            <a:r>
              <a:rPr lang="hr-HR" sz="1800" b="0" strike="noStrike" spc="-1" dirty="0">
                <a:latin typeface="Trebuchet MS"/>
              </a:rPr>
              <a:t>stiče se tihi govor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k</a:t>
            </a:r>
            <a:r>
              <a:rPr lang="hr-HR" sz="1800" b="0" strike="noStrike" spc="-1" dirty="0">
                <a:latin typeface="Trebuchet MS"/>
              </a:rPr>
              <a:t>oriste se algoritmi za očuvanje prirodne dinamike govora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rilagodljivo usmjereno primanje zvuka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 err="1">
                <a:latin typeface="Trebuchet MS"/>
              </a:rPr>
              <a:t>b</a:t>
            </a:r>
            <a:r>
              <a:rPr lang="hr-HR" sz="1800" b="0" strike="noStrike" spc="-1" dirty="0" err="1">
                <a:latin typeface="Trebuchet MS"/>
              </a:rPr>
              <a:t>inauralno</a:t>
            </a:r>
            <a:r>
              <a:rPr lang="hr-HR" sz="1800" b="0" strike="noStrike" spc="-1" dirty="0">
                <a:latin typeface="Trebuchet MS"/>
              </a:rPr>
              <a:t> procesiranje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otiskuje se </a:t>
            </a:r>
            <a:r>
              <a:rPr lang="hr-HR" sz="1800" b="0" strike="noStrike" spc="-1" dirty="0" err="1">
                <a:latin typeface="Trebuchet MS"/>
              </a:rPr>
              <a:t>impulzvina</a:t>
            </a:r>
            <a:r>
              <a:rPr lang="hr-HR" sz="1800" b="0" strike="noStrike" spc="-1" dirty="0">
                <a:latin typeface="Trebuchet MS"/>
              </a:rPr>
              <a:t> buka 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UMJETNE PUŽNICE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307800" y="1909980"/>
            <a:ext cx="9509400" cy="425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latin typeface="Trebuchet MS"/>
              </a:rPr>
              <a:t>aparat koji zamjenjuje nepovratno oštećenu pužnicu</a:t>
            </a:r>
            <a:endParaRPr lang="hr-HR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latin typeface="Trebuchet MS"/>
              </a:rPr>
              <a:t>indikacije su: obostrana gluhoća ili nagluhost kod djece i odraslih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latin typeface="Trebuchet MS"/>
              </a:rPr>
              <a:t>dobna granica za ugradnju umjetne pužnice je ispod dvije godine</a:t>
            </a:r>
            <a:endParaRPr lang="hr-HR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u</a:t>
            </a:r>
            <a:r>
              <a:rPr lang="hr-HR" sz="1800" b="0" strike="noStrike" spc="-1" dirty="0">
                <a:latin typeface="Trebuchet MS"/>
              </a:rPr>
              <a:t>gradnja u četvrtoj i petoj godini </a:t>
            </a:r>
            <a:r>
              <a:rPr lang="hr-HR" spc="-1" dirty="0">
                <a:latin typeface="Trebuchet MS"/>
                <a:sym typeface="Wingdings" panose="05000000000000000000" pitchFamily="2" charset="2"/>
              </a:rPr>
              <a:t> </a:t>
            </a:r>
            <a:r>
              <a:rPr lang="hr-HR" sz="1800" b="0" strike="noStrike" spc="-1" dirty="0">
                <a:latin typeface="Trebuchet MS"/>
              </a:rPr>
              <a:t>smatra se već kasnom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strike="noStrike" spc="-1" dirty="0">
                <a:latin typeface="Trebuchet MS"/>
              </a:rPr>
              <a:t>uređaj se sastoji od vanjskog dijela (mikrofona, procesora govora i zavojnice/prijenosnika) i unutarnjeg dijela (prijemnika /stimulatora i elektrode) </a:t>
            </a:r>
            <a:endParaRPr lang="en-US" sz="1800" b="0" strike="noStrike" spc="-1" dirty="0">
              <a:latin typeface="Trebuchet MS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5" name="CustomShape 4"/>
          <p:cNvSpPr/>
          <p:nvPr/>
        </p:nvSpPr>
        <p:spPr>
          <a:xfrm>
            <a:off x="307800" y="7920"/>
            <a:ext cx="304560" cy="601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46" name="Picture 8"/>
          <p:cNvPicPr/>
          <p:nvPr/>
        </p:nvPicPr>
        <p:blipFill>
          <a:blip r:embed="rId2"/>
          <a:stretch/>
        </p:blipFill>
        <p:spPr>
          <a:xfrm>
            <a:off x="7615800" y="1797930"/>
            <a:ext cx="4054320" cy="4500000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PRINCIP RADA UMJETNE PUŽNICE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endParaRPr lang="en-GB" dirty="0"/>
          </a:p>
        </p:txBody>
      </p:sp>
      <p:pic>
        <p:nvPicPr>
          <p:cNvPr id="2" name="Mrežni medijski sadržaji 1" title="O sluhu i umjetnoj pužnici - Kolegij iz znanstvene komunikacije - Marina Petković">
            <a:hlinkClick r:id="" action="ppaction://media"/>
            <a:extLst>
              <a:ext uri="{FF2B5EF4-FFF2-40B4-BE49-F238E27FC236}">
                <a16:creationId xmlns:a16="http://schemas.microsoft.com/office/drawing/2014/main" id="{9F386CEE-6A12-4EE2-8CD1-CBD56C8CFD1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17574" y="1785971"/>
            <a:ext cx="7171895" cy="4052121"/>
          </a:xfrm>
          <a:prstGeom prst="roundRect">
            <a:avLst>
              <a:gd name="adj" fmla="val 5439"/>
            </a:avLst>
          </a:prstGeom>
          <a:ln>
            <a:noFill/>
          </a:ln>
          <a:effectLst>
            <a:innerShdw blurRad="114300" dist="50800">
              <a:srgbClr val="000000">
                <a:alpha val="0"/>
              </a:srgbClr>
            </a:innerShdw>
          </a:effec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A91F1CD4-E900-43DA-8F6B-A3675529DB80}"/>
              </a:ext>
            </a:extLst>
          </p:cNvPr>
          <p:cNvSpPr txBox="1"/>
          <p:nvPr/>
        </p:nvSpPr>
        <p:spPr>
          <a:xfrm>
            <a:off x="7399605" y="5856494"/>
            <a:ext cx="2377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(od 0:44 minute )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14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TKO SU KANDIDATI ZA UGRADNJU UMJETNE PUŽNICE?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u</a:t>
            </a:r>
            <a:r>
              <a:rPr lang="hr-HR" sz="1800" b="0" strike="noStrike" spc="-1" dirty="0">
                <a:latin typeface="Trebuchet MS"/>
              </a:rPr>
              <a:t>mjetna pužnica namijenjena je djeci i odraslim osobama kod kojih zbog jačine gubitka sluha nije moguće ostvariti slušanje adekvatno odabranim slušnim pomagalima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b</a:t>
            </a:r>
            <a:r>
              <a:rPr lang="hr-HR" sz="1800" b="0" strike="noStrike" spc="-1" dirty="0">
                <a:latin typeface="Trebuchet MS"/>
              </a:rPr>
              <a:t>rojni su činitelji koji mogu utjecati na korisnost umjetne pužnice, a važniji su dob kod operacije, prohodnost pužnice i provodljivost slušnog živca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n</a:t>
            </a:r>
            <a:r>
              <a:rPr lang="hr-HR" sz="1800" b="0" strike="noStrike" spc="-1" dirty="0">
                <a:latin typeface="Trebuchet MS"/>
              </a:rPr>
              <a:t>ajbolji </a:t>
            </a:r>
            <a:r>
              <a:rPr lang="hr-HR" dirty="0"/>
              <a:t>rezultati razvoja slušanja </a:t>
            </a:r>
            <a:r>
              <a:rPr lang="hr-HR" dirty="0">
                <a:sym typeface="Wingdings" panose="05000000000000000000" pitchFamily="2" charset="2"/>
              </a:rPr>
              <a:t> </a:t>
            </a:r>
            <a:r>
              <a:rPr lang="hr-HR" dirty="0"/>
              <a:t>kod djece operirane u ranoj dobi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JEDNORUČNA I DVORUČNA ABECEDA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z</a:t>
            </a:r>
            <a:r>
              <a:rPr lang="hr-HR" sz="1800" b="0" strike="noStrike" spc="-1" dirty="0">
                <a:latin typeface="Trebuchet MS"/>
              </a:rPr>
              <a:t>nakovni jezik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s</a:t>
            </a:r>
            <a:r>
              <a:rPr lang="hr-HR" sz="1800" b="0" strike="noStrike" spc="-1" dirty="0">
                <a:latin typeface="Trebuchet MS"/>
              </a:rPr>
              <a:t>lova pisanog oblika sriču se rukama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s</a:t>
            </a:r>
            <a:r>
              <a:rPr lang="hr-HR" sz="1800" b="0" strike="noStrike" spc="-1" dirty="0">
                <a:latin typeface="Trebuchet MS"/>
              </a:rPr>
              <a:t>ricati se može slovo po slovo, cijela riječ, a katkad i cijele rečenice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solidFill>
                  <a:srgbClr val="FF0000"/>
                </a:solidFill>
                <a:latin typeface="Trebuchet MS"/>
              </a:rPr>
              <a:t>j</a:t>
            </a: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ednoručna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r-HR" sz="1800" b="0" strike="noStrike" spc="-1" dirty="0">
                <a:latin typeface="Trebuchet MS"/>
              </a:rPr>
              <a:t>abeceda oponaša mala tiskana slova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solidFill>
                  <a:srgbClr val="FF0000"/>
                </a:solidFill>
                <a:latin typeface="Trebuchet MS"/>
              </a:rPr>
              <a:t>d</a:t>
            </a: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voručna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r-HR" sz="1800" b="0" strike="noStrike" spc="-1" dirty="0">
                <a:latin typeface="Trebuchet MS"/>
              </a:rPr>
              <a:t>abeceda oponaša velika tiskana slova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u</a:t>
            </a:r>
            <a:r>
              <a:rPr lang="hr-HR" sz="1800" b="0" strike="noStrike" spc="-1" dirty="0">
                <a:latin typeface="Trebuchet MS"/>
              </a:rPr>
              <a:t>z izricanje slova, istovremeno se mora oblikovati usta za slovo, odnosno glas koji pokazujemo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m</a:t>
            </a:r>
            <a:r>
              <a:rPr lang="hr-HR" sz="1800" b="0" strike="noStrike" spc="-1" dirty="0">
                <a:latin typeface="Trebuchet MS"/>
              </a:rPr>
              <a:t>edicinsko osoblje mora imati izvježbane komunikacijske vještine te ih primjenjivati kako bi komunikacija uspješno napredovala i bila razumljiva govorniku i sugovorniku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" name="Picture 1"/>
          <p:cNvPicPr/>
          <p:nvPr/>
        </p:nvPicPr>
        <p:blipFill>
          <a:blip r:embed="rId2"/>
          <a:stretch/>
        </p:blipFill>
        <p:spPr>
          <a:xfrm>
            <a:off x="897120" y="301680"/>
            <a:ext cx="3891960" cy="5714640"/>
          </a:xfrm>
          <a:prstGeom prst="rect">
            <a:avLst/>
          </a:prstGeom>
          <a:ln w="0">
            <a:noFill/>
          </a:ln>
        </p:spPr>
      </p:pic>
      <p:pic>
        <p:nvPicPr>
          <p:cNvPr id="254" name="Picture 2"/>
          <p:cNvPicPr/>
          <p:nvPr/>
        </p:nvPicPr>
        <p:blipFill>
          <a:blip r:embed="rId3"/>
          <a:stretch/>
        </p:blipFill>
        <p:spPr>
          <a:xfrm>
            <a:off x="5463360" y="301680"/>
            <a:ext cx="3685680" cy="5714640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5" name="CustomShape 1"/>
          <p:cNvSpPr/>
          <p:nvPr/>
        </p:nvSpPr>
        <p:spPr>
          <a:xfrm>
            <a:off x="1506600" y="6287760"/>
            <a:ext cx="29955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JEDNORUČNA ABECEDA</a:t>
            </a:r>
            <a:endParaRPr lang="hr-HR" sz="1800" b="0" strike="noStrike" spc="-1">
              <a:latin typeface="Arial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6174360" y="6287760"/>
            <a:ext cx="268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hr-HR" sz="1800" b="0" strike="noStrike" spc="-1">
                <a:solidFill>
                  <a:srgbClr val="000000"/>
                </a:solidFill>
                <a:latin typeface="Trebuchet MS"/>
              </a:rPr>
              <a:t>DVORUČNA ABECEDA</a:t>
            </a:r>
            <a:endParaRPr lang="hr-HR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KAKO KOMUNICIRATI S OSOBAMA KOJE IMAJU OŠTEĆENJE SLUHA?</a:t>
            </a:r>
          </a:p>
        </p:txBody>
      </p:sp>
      <p:sp>
        <p:nvSpPr>
          <p:cNvPr id="258" name="TextShape 2"/>
          <p:cNvSpPr txBox="1"/>
          <p:nvPr/>
        </p:nvSpPr>
        <p:spPr>
          <a:xfrm>
            <a:off x="677160" y="2160720"/>
            <a:ext cx="418356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Komunikaciju s gluhim i nagluhim osobama olakšavaju: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o</a:t>
            </a:r>
            <a:r>
              <a:rPr lang="hr-HR" sz="1800" b="0" strike="noStrike" spc="-1" dirty="0">
                <a:latin typeface="Trebuchet MS"/>
              </a:rPr>
              <a:t>sobni kontakt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romjena načina komunikacije ukoliko nas osoba ne razumije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p</a:t>
            </a:r>
            <a:r>
              <a:rPr lang="hr-HR" sz="1800" b="0" strike="noStrike" spc="-1" dirty="0">
                <a:latin typeface="Trebuchet MS"/>
              </a:rPr>
              <a:t>rovjera da li nas je osoba razumjela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k</a:t>
            </a:r>
            <a:r>
              <a:rPr lang="hr-HR" sz="1800" b="0" strike="noStrike" spc="-1" dirty="0">
                <a:latin typeface="Trebuchet MS"/>
              </a:rPr>
              <a:t>orištenje tumača i prevoditelja za znakovni jezik </a:t>
            </a:r>
            <a:endParaRPr lang="en-US" sz="1800" b="0" strike="noStrike" spc="-1" dirty="0">
              <a:latin typeface="Trebuchet MS"/>
            </a:endParaRPr>
          </a:p>
        </p:txBody>
      </p:sp>
      <p:sp>
        <p:nvSpPr>
          <p:cNvPr id="259" name="TextShape 3"/>
          <p:cNvSpPr txBox="1"/>
          <p:nvPr/>
        </p:nvSpPr>
        <p:spPr>
          <a:xfrm>
            <a:off x="5090040" y="2160720"/>
            <a:ext cx="418356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7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Komunikaciju s gluhim i nagluhim osobama otežavaju</a:t>
            </a:r>
            <a:r>
              <a:rPr lang="hr-HR" sz="1800" b="0" strike="noStrike" spc="-1" dirty="0">
                <a:latin typeface="Trebuchet MS"/>
              </a:rPr>
              <a:t>: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govor s nekim predmetom u ustima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stajanje leđima okrenutim prema svjetlu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govorenje u pravcu drugih ljudi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korištenje znakovnim jezikom ako nismo sigurni da li ih gluha osoba koristi 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pretvaranje da smo razumjeli rečenicu ako nismo 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TextShape 1"/>
          <p:cNvSpPr txBox="1"/>
          <p:nvPr/>
        </p:nvSpPr>
        <p:spPr>
          <a:xfrm>
            <a:off x="270000" y="609480"/>
            <a:ext cx="918720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8500"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KAKO OSOBAMA S OVOM TEŠKOĆOM OLAKŠATI SNALAŽENJE U DIGITALNOM OKRUŽENJU?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3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YOUTUBE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 err="1">
                <a:latin typeface="Trebuchet MS"/>
              </a:rPr>
              <a:t>Closed</a:t>
            </a:r>
            <a:r>
              <a:rPr lang="hr-HR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>
                <a:latin typeface="Trebuchet MS"/>
              </a:rPr>
              <a:t>Caption </a:t>
            </a:r>
            <a:r>
              <a:rPr lang="hr-HR" sz="1800" b="0" strike="noStrike" spc="-1" dirty="0">
                <a:latin typeface="Trebuchet MS"/>
              </a:rPr>
              <a:t>funkcija </a:t>
            </a:r>
            <a:r>
              <a:rPr lang="en-US" sz="1800" b="0" strike="noStrike" spc="-1" dirty="0" err="1">
                <a:latin typeface="Trebuchet MS"/>
              </a:rPr>
              <a:t>koja</a:t>
            </a:r>
            <a:r>
              <a:rPr lang="hr-HR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prateći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zvuk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videa</a:t>
            </a:r>
            <a:r>
              <a:rPr lang="hr-HR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ispisuje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sadržaj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videa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kako</a:t>
            </a:r>
            <a:r>
              <a:rPr lang="en-US" sz="1800" b="0" strike="noStrike" spc="-1" dirty="0">
                <a:latin typeface="Trebuchet MS"/>
              </a:rPr>
              <a:t> bi </a:t>
            </a:r>
            <a:r>
              <a:rPr lang="en-US" sz="1800" b="0" strike="noStrike" spc="-1" dirty="0" err="1">
                <a:latin typeface="Trebuchet MS"/>
              </a:rPr>
              <a:t>gluhe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nagluhe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osobe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mogle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uživati</a:t>
            </a:r>
            <a:r>
              <a:rPr lang="en-US" sz="1800" b="0" strike="noStrike" spc="-1" dirty="0">
                <a:latin typeface="Trebuchet MS"/>
              </a:rPr>
              <a:t> u </a:t>
            </a:r>
            <a:r>
              <a:rPr lang="en-US" sz="1800" b="0" strike="noStrike" spc="-1" dirty="0" err="1">
                <a:latin typeface="Trebuchet MS"/>
              </a:rPr>
              <a:t>digitalnim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sadržajima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GOOGLE GLASS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en-US" sz="1800" b="0" strike="noStrike" spc="-1" dirty="0">
                <a:latin typeface="Trebuchet MS"/>
              </a:rPr>
              <a:t>ne </a:t>
            </a:r>
            <a:r>
              <a:rPr lang="en-US" sz="1800" b="0" strike="noStrike" spc="-1" dirty="0" err="1">
                <a:latin typeface="Trebuchet MS"/>
              </a:rPr>
              <a:t>iziskuje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nikakve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postojeće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specifikacije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jer</a:t>
            </a:r>
            <a:r>
              <a:rPr lang="en-US" sz="1800" b="0" strike="noStrike" spc="-1" dirty="0">
                <a:latin typeface="Trebuchet MS"/>
              </a:rPr>
              <a:t> je </a:t>
            </a:r>
            <a:r>
              <a:rPr lang="en-US" sz="1800" b="0" strike="noStrike" spc="-1" dirty="0" err="1">
                <a:latin typeface="Trebuchet MS"/>
              </a:rPr>
              <a:t>fizički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uređaj</a:t>
            </a:r>
            <a:r>
              <a:rPr lang="en-US" sz="1800" b="0" strike="noStrike" spc="-1" dirty="0">
                <a:latin typeface="Trebuchet MS"/>
              </a:rPr>
              <a:t> koji je </a:t>
            </a:r>
            <a:r>
              <a:rPr lang="en-US" sz="1800" b="0" strike="noStrike" spc="-1" dirty="0" err="1">
                <a:latin typeface="Trebuchet MS"/>
              </a:rPr>
              <a:t>neovisan</a:t>
            </a:r>
            <a:r>
              <a:rPr lang="en-US" sz="1800" b="0" strike="noStrike" spc="-1" dirty="0">
                <a:latin typeface="Trebuchet MS"/>
              </a:rPr>
              <a:t> o </a:t>
            </a:r>
            <a:r>
              <a:rPr lang="en-US" sz="1800" b="0" strike="noStrike" spc="-1" dirty="0" err="1">
                <a:latin typeface="Trebuchet MS"/>
              </a:rPr>
              <a:t>ostalim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tehnologijama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o</a:t>
            </a:r>
            <a:r>
              <a:rPr lang="hr-HR" sz="1800" b="0" strike="noStrike" spc="-1" dirty="0">
                <a:latin typeface="Trebuchet MS"/>
              </a:rPr>
              <a:t>lakšavanje odlaska u </a:t>
            </a:r>
            <a:r>
              <a:rPr lang="hr-HR" sz="1800" b="0" strike="noStrike" spc="-1" dirty="0" err="1">
                <a:latin typeface="Trebuchet MS"/>
              </a:rPr>
              <a:t>kino,na</a:t>
            </a:r>
            <a:r>
              <a:rPr lang="hr-HR" sz="1800" b="0" strike="noStrike" spc="-1" dirty="0">
                <a:latin typeface="Trebuchet MS"/>
              </a:rPr>
              <a:t> predstave...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o</a:t>
            </a:r>
            <a:r>
              <a:rPr lang="en-US" sz="1800" b="0" strike="noStrike" spc="-1" dirty="0">
                <a:latin typeface="Trebuchet MS"/>
              </a:rPr>
              <a:t>soba bi u kutu </a:t>
            </a:r>
            <a:r>
              <a:rPr lang="en-US" sz="1800" b="0" strike="noStrike" spc="-1" dirty="0" err="1">
                <a:latin typeface="Trebuchet MS"/>
              </a:rPr>
              <a:t>naočala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mogla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pratiti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sve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događaje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oko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sebe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jer</a:t>
            </a:r>
            <a:r>
              <a:rPr lang="en-US" sz="1800" b="0" strike="noStrike" spc="-1" dirty="0">
                <a:latin typeface="Trebuchet MS"/>
              </a:rPr>
              <a:t> bi </a:t>
            </a:r>
            <a:r>
              <a:rPr lang="en-US" sz="1800" b="0" strike="noStrike" spc="-1" dirty="0" err="1">
                <a:latin typeface="Trebuchet MS"/>
              </a:rPr>
              <a:t>mikrofonkoji</a:t>
            </a:r>
            <a:r>
              <a:rPr lang="en-US" sz="1800" b="0" strike="noStrike" spc="-1" dirty="0">
                <a:latin typeface="Trebuchet MS"/>
              </a:rPr>
              <a:t> je </a:t>
            </a:r>
            <a:r>
              <a:rPr lang="en-US" sz="1800" b="0" strike="noStrike" spc="-1" dirty="0" err="1">
                <a:latin typeface="Trebuchet MS"/>
              </a:rPr>
              <a:t>ugrađen</a:t>
            </a:r>
            <a:r>
              <a:rPr lang="en-US" sz="1800" b="0" strike="noStrike" spc="-1" dirty="0">
                <a:latin typeface="Trebuchet MS"/>
              </a:rPr>
              <a:t> u </a:t>
            </a:r>
            <a:r>
              <a:rPr lang="en-US" sz="1800" b="0" strike="noStrike" spc="-1" dirty="0" err="1">
                <a:latin typeface="Trebuchet MS"/>
              </a:rPr>
              <a:t>naočale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prikupljao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zvukovne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podražaje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pretvarao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ih</a:t>
            </a:r>
            <a:r>
              <a:rPr lang="en-US" sz="1800" b="0" strike="noStrike" spc="-1" dirty="0">
                <a:latin typeface="Trebuchet MS"/>
              </a:rPr>
              <a:t> u 3D avatar koji je </a:t>
            </a:r>
            <a:r>
              <a:rPr lang="en-US" sz="1800" b="0" strike="noStrike" spc="-1" dirty="0" err="1">
                <a:latin typeface="Trebuchet MS"/>
              </a:rPr>
              <a:t>sam</a:t>
            </a:r>
            <a:r>
              <a:rPr lang="en-US" sz="1800" b="0" strike="noStrike" spc="-1" dirty="0">
                <a:latin typeface="Trebuchet MS"/>
              </a:rPr>
              <a:t> po </a:t>
            </a:r>
            <a:r>
              <a:rPr lang="en-US" sz="1800" b="0" strike="noStrike" spc="-1" dirty="0" err="1">
                <a:latin typeface="Trebuchet MS"/>
              </a:rPr>
              <a:t>sebi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interpretator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znakovnog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jezika</a:t>
            </a:r>
            <a:endParaRPr lang="en-US" sz="1800" b="0" strike="noStrike" spc="-1" dirty="0">
              <a:latin typeface="Trebuchet MS"/>
            </a:endParaRPr>
          </a:p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 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0" dur="2000"/>
                                        <p:tgtEl>
                                          <p:spTgt spid="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2000"/>
                                        <p:tgtEl>
                                          <p:spTgt spid="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2000"/>
                                        <p:tgtEl>
                                          <p:spTgt spid="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2000"/>
                                        <p:tgtEl>
                                          <p:spTgt spid="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4" dur="2000"/>
                                        <p:tgtEl>
                                          <p:spTgt spid="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7" dur="2000"/>
                                        <p:tgtEl>
                                          <p:spTgt spid="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1"/>
          <p:cNvSpPr txBox="1"/>
          <p:nvPr/>
        </p:nvSpPr>
        <p:spPr>
          <a:xfrm>
            <a:off x="360000" y="29952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KAKO OSOBAMA S OVOM TEŠKOĆOM OLAKŠATI SNALAŽENJE U DIGITALNOM OKRUŽENJU?</a:t>
            </a:r>
            <a:endParaRPr lang="en-US" sz="3600" b="0" strike="noStrike" spc="-1">
              <a:solidFill>
                <a:srgbClr val="D34817"/>
              </a:solidFill>
              <a:latin typeface="Trebuchet MS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857041" y="2280643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INTERPRETATORI</a:t>
            </a: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 dirty="0">
              <a:latin typeface="Trebuchet MS"/>
            </a:endParaRPr>
          </a:p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pic>
        <p:nvPicPr>
          <p:cNvPr id="264" name="Picture 3"/>
          <p:cNvPicPr/>
          <p:nvPr/>
        </p:nvPicPr>
        <p:blipFill>
          <a:blip r:embed="rId2"/>
          <a:stretch/>
        </p:blipFill>
        <p:spPr>
          <a:xfrm>
            <a:off x="2163420" y="3112402"/>
            <a:ext cx="4989600" cy="2806560"/>
          </a:xfrm>
          <a:prstGeom prst="rect">
            <a:avLst/>
          </a:prstGeom>
          <a:ln w="0">
            <a:noFill/>
          </a:ln>
        </p:spPr>
      </p:pic>
      <p:sp>
        <p:nvSpPr>
          <p:cNvPr id="265" name="CustomShape 3"/>
          <p:cNvSpPr/>
          <p:nvPr/>
        </p:nvSpPr>
        <p:spPr>
          <a:xfrm>
            <a:off x="4898063" y="3044611"/>
            <a:ext cx="2739600" cy="269928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0" dur="2000"/>
                                        <p:tgtEl>
                                          <p:spTgt spid="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2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KAKO OSOBAMA S OVOM TEŠKOĆOM OLAKŠATI SNALAŽENJE U DIGITALNOM OKRUŽENJU?</a:t>
            </a:r>
            <a:endParaRPr lang="en-US" sz="3600" b="0" strike="noStrike" spc="-1">
              <a:solidFill>
                <a:srgbClr val="D34817"/>
              </a:solidFill>
              <a:latin typeface="Trebuchet MS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677160" y="2512413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KONTAKT USLUGA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potreban je samo pametni telefon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n</a:t>
            </a:r>
            <a:r>
              <a:rPr lang="hr-HR" sz="1800" b="0" strike="noStrike" spc="-1" dirty="0">
                <a:latin typeface="Trebuchet MS"/>
              </a:rPr>
              <a:t>ajčešće koristi osobama kojima fizički interpretator nije potreban tokom cijelog dana</a:t>
            </a:r>
            <a:endParaRPr lang="en-US" sz="1800" b="0" strike="noStrike" spc="-1" dirty="0">
              <a:latin typeface="Trebuchet MS"/>
            </a:endParaRPr>
          </a:p>
        </p:txBody>
      </p:sp>
      <p:pic>
        <p:nvPicPr>
          <p:cNvPr id="268" name="Picture 3"/>
          <p:cNvPicPr/>
          <p:nvPr/>
        </p:nvPicPr>
        <p:blipFill>
          <a:blip r:embed="rId2"/>
          <a:stretch/>
        </p:blipFill>
        <p:spPr>
          <a:xfrm>
            <a:off x="5366160" y="720000"/>
            <a:ext cx="5433840" cy="5433840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blurRad="50800" dist="37674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677160" y="789589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ŠTO JE SLUH?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677160" y="2279564"/>
            <a:ext cx="8452767" cy="3959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latin typeface="Trebuchet MS"/>
              </a:rPr>
              <a:t>vrsta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osjetila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koje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uz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osjetilo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vida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najviše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posreduje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između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nas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svijeta</a:t>
            </a:r>
            <a:r>
              <a:rPr lang="en-US" sz="1800" b="0" strike="noStrike" spc="-1" dirty="0">
                <a:latin typeface="Trebuchet MS"/>
              </a:rPr>
              <a:t> koji </a:t>
            </a:r>
            <a:r>
              <a:rPr lang="en-US" sz="1800" b="0" strike="noStrike" spc="-1" dirty="0" err="1">
                <a:latin typeface="Trebuchet MS"/>
              </a:rPr>
              <a:t>nas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okružuje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latin typeface="Trebuchet MS"/>
              </a:rPr>
              <a:t>služi</a:t>
            </a:r>
            <a:r>
              <a:rPr lang="en-US" sz="1800" b="0" strike="noStrike" spc="-1" dirty="0">
                <a:latin typeface="Trebuchet MS"/>
              </a:rPr>
              <a:t> za: </a:t>
            </a:r>
            <a:r>
              <a:rPr lang="en-US" sz="1800" b="0" strike="noStrike" spc="-1" dirty="0" err="1">
                <a:latin typeface="Trebuchet MS"/>
              </a:rPr>
              <a:t>orijentaciju</a:t>
            </a:r>
            <a:r>
              <a:rPr lang="en-US" sz="1800" b="0" strike="noStrike" spc="-1" dirty="0">
                <a:latin typeface="Trebuchet MS"/>
              </a:rPr>
              <a:t> u </a:t>
            </a:r>
            <a:r>
              <a:rPr lang="en-US" sz="1800" b="0" strike="noStrike" spc="-1" dirty="0" err="1">
                <a:latin typeface="Trebuchet MS"/>
              </a:rPr>
              <a:t>prostoru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primanje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informacije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okoline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komunikaciju</a:t>
            </a:r>
            <a:r>
              <a:rPr lang="en-US" sz="1800" b="0" strike="noStrike" spc="-1" dirty="0">
                <a:latin typeface="Trebuchet MS"/>
              </a:rPr>
              <a:t> s </a:t>
            </a:r>
            <a:r>
              <a:rPr lang="en-US" sz="1800" b="0" strike="noStrike" spc="-1" dirty="0" err="1">
                <a:latin typeface="Trebuchet MS"/>
              </a:rPr>
              <a:t>drugima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uživanje</a:t>
            </a:r>
            <a:r>
              <a:rPr lang="en-US" sz="1800" b="0" strike="noStrike" spc="-1" dirty="0">
                <a:latin typeface="Trebuchet MS"/>
              </a:rPr>
              <a:t> u </a:t>
            </a:r>
            <a:r>
              <a:rPr lang="en-US" sz="1800" b="0" strike="noStrike" spc="-1" dirty="0" err="1">
                <a:latin typeface="Trebuchet MS"/>
              </a:rPr>
              <a:t>glazbi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dr. </a:t>
            </a:r>
            <a:r>
              <a:rPr lang="en-US" sz="1800" b="0" strike="noStrike" spc="-1" dirty="0" err="1">
                <a:latin typeface="Trebuchet MS"/>
              </a:rPr>
              <a:t>ugodnim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zvukovima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ZAKLJU</a:t>
            </a: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ČAK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0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s</a:t>
            </a:r>
            <a:r>
              <a:rPr lang="en-US" sz="1800" b="0" strike="noStrike" spc="-1" dirty="0" err="1">
                <a:latin typeface="Trebuchet MS"/>
              </a:rPr>
              <a:t>luh</a:t>
            </a:r>
            <a:r>
              <a:rPr lang="en-US" sz="1800" b="0" strike="noStrike" spc="-1" dirty="0">
                <a:latin typeface="Trebuchet MS"/>
              </a:rPr>
              <a:t> je </a:t>
            </a:r>
            <a:r>
              <a:rPr lang="en-US" sz="1800" b="0" strike="noStrike" spc="-1" dirty="0" err="1">
                <a:latin typeface="Trebuchet MS"/>
              </a:rPr>
              <a:t>osjetilo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koje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uz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osjetilo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vida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najviše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posreduje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između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nas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svijeta</a:t>
            </a:r>
            <a:r>
              <a:rPr lang="en-US" sz="1800" b="0" strike="noStrike" spc="-1" dirty="0">
                <a:latin typeface="Trebuchet MS"/>
              </a:rPr>
              <a:t> koji </a:t>
            </a:r>
            <a:r>
              <a:rPr lang="en-US" sz="1800" b="0" strike="noStrike" spc="-1" dirty="0" err="1">
                <a:latin typeface="Trebuchet MS"/>
              </a:rPr>
              <a:t>nas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okružuje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o</a:t>
            </a:r>
            <a:r>
              <a:rPr lang="hr-HR" sz="1800" b="0" strike="noStrike" spc="-1" dirty="0">
                <a:latin typeface="Trebuchet MS"/>
              </a:rPr>
              <a:t>štećenje sluha dijelimo prema vremenu </a:t>
            </a:r>
            <a:r>
              <a:rPr lang="hr-HR" sz="1800" b="0" strike="noStrike" spc="-1" dirty="0" err="1">
                <a:latin typeface="Trebuchet MS"/>
              </a:rPr>
              <a:t>nastanka,lokaciji</a:t>
            </a:r>
            <a:r>
              <a:rPr lang="hr-HR" sz="1800" b="0" strike="noStrike" spc="-1" dirty="0">
                <a:latin typeface="Trebuchet MS"/>
              </a:rPr>
              <a:t>/mjestu oštećenja te težini oštećenja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u</a:t>
            </a:r>
            <a:r>
              <a:rPr lang="hr-HR" sz="1800" b="0" strike="noStrike" spc="-1" dirty="0">
                <a:latin typeface="Trebuchet MS"/>
              </a:rPr>
              <a:t> svakodnevnom životu pomažu im slušni aparati te nekima i umjetne pužnice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r</a:t>
            </a:r>
            <a:r>
              <a:rPr lang="hr-HR" sz="1800" b="0" strike="noStrike" spc="-1" dirty="0">
                <a:latin typeface="Trebuchet MS"/>
              </a:rPr>
              <a:t>adi lakšeg </a:t>
            </a:r>
            <a:r>
              <a:rPr lang="hr-HR" sz="1800" b="0" strike="noStrike" spc="-1" dirty="0" err="1">
                <a:latin typeface="Trebuchet MS"/>
              </a:rPr>
              <a:t>sporazumjevanja</a:t>
            </a:r>
            <a:r>
              <a:rPr lang="hr-HR" sz="1800" b="0" strike="noStrike" spc="-1" dirty="0">
                <a:latin typeface="Trebuchet MS"/>
              </a:rPr>
              <a:t> osobe sa oštećenjem sluha koriste se znakovnim jezikom(jednoručnom i dvoručnom abecedom)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IZVORI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677160" y="2160720"/>
            <a:ext cx="8736664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2"/>
              </a:rPr>
              <a:t>https://core.ac.uk/download/pdf/225861255.pdf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 (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pristupljeno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11. 4. 2021.) 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3"/>
              </a:rPr>
              <a:t>http://www.suvag.hr/sto-je-umjetna-puznica/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  (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pistupljeno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7.4.2021.)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2"/>
              </a:rPr>
              <a:t>https://core.ac.uk/download/pdf/225861255.pdf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   (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pistupljeno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6.4.2021.)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4"/>
              </a:rPr>
              <a:t>https://www.rtl.hr/zivotistil/edukacija/3605321/znakovni-jezik-abeceda/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 </a:t>
            </a:r>
          </a:p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</a:pP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    (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pistupljeno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6.4.2021.)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5"/>
              </a:rPr>
              <a:t>https://www.stampar.hr/hr/svjetski-dan-uha-i-sluha-3-ozujka-202</a:t>
            </a:r>
            <a:r>
              <a:rPr lang="en-US" sz="1800" b="0" u="sng" strike="noStrike" spc="-1" dirty="0">
                <a:solidFill>
                  <a:srgbClr val="FFC61A"/>
                </a:solidFill>
                <a:uFillTx/>
                <a:latin typeface="Trebuchet MS"/>
                <a:hlinkClick r:id="rId5"/>
              </a:rPr>
              <a:t>1</a:t>
            </a:r>
            <a:endParaRPr lang="hr-HR" sz="1800" b="0" u="sng" strike="noStrike" spc="-1" dirty="0">
              <a:solidFill>
                <a:srgbClr val="FFC61A"/>
              </a:solidFill>
              <a:uFillTx/>
              <a:latin typeface="Trebuchet MS"/>
            </a:endParaRPr>
          </a:p>
          <a:p>
            <a:pPr marL="36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</a:pPr>
            <a:r>
              <a:rPr lang="hr-HR" spc="-1" dirty="0">
                <a:solidFill>
                  <a:srgbClr val="FFC61A"/>
                </a:solidFill>
                <a:latin typeface="Trebuchet MS"/>
              </a:rPr>
              <a:t>       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(</a:t>
            </a:r>
            <a:r>
              <a:rPr lang="hr-HR" sz="1800" b="0" strike="noStrike" spc="-1" dirty="0" err="1">
                <a:solidFill>
                  <a:srgbClr val="404040"/>
                </a:solidFill>
                <a:latin typeface="Trebuchet MS"/>
              </a:rPr>
              <a:t>pistupljeno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6.4.2021.)</a:t>
            </a:r>
            <a:endParaRPr lang="en-US" dirty="0"/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B131979-43E7-4577-A271-4780C4F0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9960" y="1052826"/>
            <a:ext cx="1248622" cy="471174"/>
          </a:xfrm>
        </p:spPr>
        <p:txBody>
          <a:bodyPr/>
          <a:lstStyle/>
          <a:p>
            <a:r>
              <a:rPr lang="hr-HR" sz="2000" dirty="0"/>
              <a:t>cc licenca</a:t>
            </a:r>
            <a:endParaRPr lang="en-GB" sz="2000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D083CDC-4D8B-440E-849A-D2AC426914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414" y="2265218"/>
            <a:ext cx="6328058" cy="232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0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UZROCI GUBITKA SLUHA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317160" y="1800000"/>
            <a:ext cx="10302840" cy="39592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latin typeface="Trebuchet MS"/>
              </a:rPr>
              <a:t>često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postupan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gotovo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neprimjetan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proces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kojega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ljudi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suočeni</a:t>
            </a:r>
            <a:r>
              <a:rPr lang="en-US" sz="1800" b="0" strike="noStrike" spc="-1" dirty="0">
                <a:latin typeface="Trebuchet MS"/>
              </a:rPr>
              <a:t> s </a:t>
            </a:r>
            <a:r>
              <a:rPr lang="en-US" sz="1800" b="0" strike="noStrike" spc="-1" dirty="0" err="1">
                <a:latin typeface="Trebuchet MS"/>
              </a:rPr>
              <a:t>tim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problemom</a:t>
            </a:r>
            <a:r>
              <a:rPr lang="en-US" sz="1800" b="0" strike="noStrike" spc="-1" dirty="0">
                <a:latin typeface="Trebuchet MS"/>
              </a:rPr>
              <a:t> u </a:t>
            </a:r>
            <a:r>
              <a:rPr lang="en-US" sz="1800" b="0" strike="noStrike" spc="-1" dirty="0" err="1">
                <a:latin typeface="Trebuchet MS"/>
              </a:rPr>
              <a:t>nemalome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broju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slučajeva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dugo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nisu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svjesni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 err="1">
                <a:latin typeface="Trebuchet MS"/>
              </a:rPr>
              <a:t>uzroci</a:t>
            </a:r>
            <a:r>
              <a:rPr lang="en-US" sz="1800" b="0" strike="noStrike" spc="-1" dirty="0">
                <a:latin typeface="Trebuchet MS"/>
              </a:rPr>
              <a:t>: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a) </a:t>
            </a:r>
            <a:r>
              <a:rPr lang="en-US" sz="1800" b="0" strike="noStrike" spc="-1" dirty="0" err="1">
                <a:latin typeface="Trebuchet MS"/>
              </a:rPr>
              <a:t>dugoročna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izloženost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buci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b) </a:t>
            </a:r>
            <a:r>
              <a:rPr lang="en-US" sz="1800" b="0" strike="noStrike" spc="-1" dirty="0" err="1">
                <a:latin typeface="Trebuchet MS"/>
              </a:rPr>
              <a:t>česte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jake </a:t>
            </a:r>
            <a:r>
              <a:rPr lang="en-US" sz="1800" b="0" strike="noStrike" spc="-1" dirty="0" err="1">
                <a:latin typeface="Trebuchet MS"/>
              </a:rPr>
              <a:t>upale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uha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c) </a:t>
            </a:r>
            <a:r>
              <a:rPr lang="en-US" sz="1800" b="0" strike="noStrike" spc="-1" dirty="0" err="1">
                <a:latin typeface="Trebuchet MS"/>
              </a:rPr>
              <a:t>puknuće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bubnjića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d) </a:t>
            </a:r>
            <a:r>
              <a:rPr lang="en-US" sz="1800" b="0" strike="noStrike" spc="-1" dirty="0" err="1">
                <a:latin typeface="Trebuchet MS"/>
              </a:rPr>
              <a:t>nagluhost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uvjetovana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godinama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e) </a:t>
            </a:r>
            <a:r>
              <a:rPr lang="en-US" sz="1800" b="0" strike="noStrike" spc="-1" dirty="0" err="1">
                <a:latin typeface="Trebuchet MS"/>
              </a:rPr>
              <a:t>oštećenja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sluha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kao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nuspojava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korištenja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lijekova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en-US" sz="1800" b="0" strike="noStrike" spc="-1" dirty="0">
                <a:latin typeface="Trebuchet MS"/>
              </a:rPr>
              <a:t>f) </a:t>
            </a:r>
            <a:r>
              <a:rPr lang="en-US" sz="1800" b="0" strike="noStrike" spc="-1" dirty="0" err="1">
                <a:latin typeface="Trebuchet MS"/>
              </a:rPr>
              <a:t>perinatalno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oštećenje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sluha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>
                <a:solidFill>
                  <a:srgbClr val="D34817"/>
                </a:solidFill>
                <a:latin typeface="Trebuchet MS"/>
              </a:rPr>
              <a:t>PODJELA OŠTEĆENJA SLUHA</a:t>
            </a:r>
            <a:endParaRPr lang="en-US" sz="3600" b="0" strike="noStrike" spc="-1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PREMA VREMENU NASTANKA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Prirođeno oštećenje sluha </a:t>
            </a:r>
            <a:r>
              <a:rPr lang="hr-HR" spc="-1" dirty="0">
                <a:solidFill>
                  <a:srgbClr val="404040"/>
                </a:solidFill>
                <a:latin typeface="Trebuchet MS"/>
              </a:rPr>
              <a:t>-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 </a:t>
            </a:r>
            <a:r>
              <a:rPr lang="hr-HR" sz="1800" b="0" strike="noStrike" spc="-1" dirty="0">
                <a:latin typeface="Trebuchet MS"/>
              </a:rPr>
              <a:t>očituje se na djetetu </a:t>
            </a:r>
            <a:r>
              <a:rPr lang="hr-HR" sz="1800" b="0" strike="noStrike" spc="-1" dirty="0" err="1">
                <a:latin typeface="Trebuchet MS"/>
              </a:rPr>
              <a:t>odma</a:t>
            </a:r>
            <a:r>
              <a:rPr lang="hr-HR" sz="1800" b="0" strike="noStrike" spc="-1" dirty="0">
                <a:latin typeface="Trebuchet MS"/>
              </a:rPr>
              <a:t> nakon rođenja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Stečeno oštećenje sluha </a:t>
            </a:r>
            <a:r>
              <a:rPr lang="hr-HR" sz="1800" b="0" strike="noStrike" spc="-1" dirty="0">
                <a:latin typeface="Trebuchet MS"/>
              </a:rPr>
              <a:t>- </a:t>
            </a:r>
            <a:r>
              <a:rPr lang="en-US" sz="1800" b="0" strike="noStrike" spc="-1" dirty="0" err="1">
                <a:latin typeface="Trebuchet MS"/>
              </a:rPr>
              <a:t>nastaje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kao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posljedica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prenatalno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preboljele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citomegalovirusne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infekcije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toksoplazmoze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sifilisa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rubeole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ili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infekcije</a:t>
            </a:r>
            <a:r>
              <a:rPr lang="en-US" sz="1800" b="0" strike="noStrike" spc="-1" dirty="0">
                <a:latin typeface="Trebuchet MS"/>
              </a:rPr>
              <a:t> herpes </a:t>
            </a:r>
            <a:r>
              <a:rPr lang="en-US" sz="1800" b="0" strike="noStrike" spc="-1" dirty="0" err="1">
                <a:latin typeface="Trebuchet MS"/>
              </a:rPr>
              <a:t>simpleks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virusom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PREMA LOKACIJI/MJESTU OŠTEĆENJA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 err="1">
                <a:solidFill>
                  <a:srgbClr val="FF0000"/>
                </a:solidFill>
                <a:latin typeface="Trebuchet MS"/>
              </a:rPr>
              <a:t>Konduktivno</a:t>
            </a: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 oštećenje sluha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- </a:t>
            </a:r>
            <a:r>
              <a:rPr lang="en-US" sz="1800" b="0" strike="noStrike" spc="-1" dirty="0">
                <a:latin typeface="Trebuchet MS"/>
              </a:rPr>
              <a:t>o</a:t>
            </a:r>
            <a:r>
              <a:rPr lang="hr-HR" sz="1800" b="0" strike="noStrike" spc="-1" dirty="0">
                <a:latin typeface="Trebuchet MS"/>
              </a:rPr>
              <a:t>štećenje u vanjskom uhu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Perceptivno oštećenje sluha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- </a:t>
            </a:r>
            <a:r>
              <a:rPr lang="hr-HR" sz="1800" b="0" strike="noStrike" spc="-1" dirty="0">
                <a:latin typeface="Trebuchet MS"/>
              </a:rPr>
              <a:t>oštećenje se nalazi u unutarnjem uhu ili živčanim putevima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PODJELA OŠTEĆENJA SLUHA</a:t>
            </a:r>
          </a:p>
        </p:txBody>
      </p:sp>
      <p:sp>
        <p:nvSpPr>
          <p:cNvPr id="231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PO TEŽINI OŠTEĆENA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Nagluhost </a:t>
            </a:r>
            <a:r>
              <a:rPr lang="hr-HR" sz="1800" b="0" strike="noStrike" spc="-1" dirty="0">
                <a:solidFill>
                  <a:srgbClr val="404040"/>
                </a:solidFill>
                <a:latin typeface="Trebuchet MS"/>
              </a:rPr>
              <a:t>- </a:t>
            </a:r>
            <a:r>
              <a:rPr lang="hr-HR" sz="1800" b="0" strike="noStrike" spc="-1" dirty="0" err="1">
                <a:latin typeface="Trebuchet MS"/>
              </a:rPr>
              <a:t>razumjevanje</a:t>
            </a:r>
            <a:r>
              <a:rPr lang="en-US" sz="1800" b="0" strike="noStrike" spc="-1" dirty="0">
                <a:latin typeface="Trebuchet MS"/>
              </a:rPr>
              <a:t> je </a:t>
            </a:r>
            <a:r>
              <a:rPr lang="en-US" sz="1800" b="0" strike="noStrike" spc="-1" dirty="0" err="1">
                <a:latin typeface="Trebuchet MS"/>
              </a:rPr>
              <a:t>govora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teško</a:t>
            </a:r>
            <a:r>
              <a:rPr lang="hr-HR" spc="-1" dirty="0">
                <a:latin typeface="Trebuchet MS"/>
              </a:rPr>
              <a:t> </a:t>
            </a:r>
            <a:r>
              <a:rPr lang="hr-HR" spc="-1" dirty="0">
                <a:latin typeface="Trebuchet MS"/>
                <a:sym typeface="Wingdings" panose="05000000000000000000" pitchFamily="2" charset="2"/>
              </a:rPr>
              <a:t> </a:t>
            </a:r>
            <a:r>
              <a:rPr lang="hr-HR" spc="-1" dirty="0">
                <a:latin typeface="Trebuchet MS"/>
              </a:rPr>
              <a:t>s </a:t>
            </a:r>
            <a:r>
              <a:rPr lang="en-US" sz="1800" b="0" strike="noStrike" spc="-1" dirty="0" err="1">
                <a:latin typeface="Trebuchet MS"/>
              </a:rPr>
              <a:t>vremenom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gube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neki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slogovi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ili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frekvencije</a:t>
            </a:r>
            <a:endParaRPr lang="hr-HR" spc="-1" dirty="0">
              <a:latin typeface="Trebuchet MS"/>
            </a:endParaRPr>
          </a:p>
          <a:p>
            <a:pPr marL="285750" indent="-285750">
              <a:lnSpc>
                <a:spcPct val="100000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brojnim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situacijama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pogođene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su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osobe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preopterećene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ovisno</a:t>
            </a:r>
            <a:r>
              <a:rPr lang="en-US" sz="1800" b="0" strike="noStrike" spc="-1" dirty="0">
                <a:latin typeface="Trebuchet MS"/>
              </a:rPr>
              <a:t> o </a:t>
            </a:r>
            <a:r>
              <a:rPr lang="en-US" sz="1800" b="0" strike="noStrike" spc="-1" dirty="0" err="1">
                <a:latin typeface="Trebuchet MS"/>
              </a:rPr>
              <a:t>karakteru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reagiraju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prestrašeno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en-US" sz="1800" b="0" strike="noStrike" spc="-1" dirty="0" err="1">
                <a:latin typeface="Trebuchet MS"/>
              </a:rPr>
              <a:t>razdraženo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ili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mrzovoljno</a:t>
            </a:r>
            <a:r>
              <a:rPr lang="hr-HR" spc="-1" dirty="0">
                <a:latin typeface="Trebuchet MS"/>
              </a:rPr>
              <a:t> </a:t>
            </a:r>
            <a:endParaRPr lang="hr-HR" sz="1800" b="0" strike="noStrike" spc="-1" dirty="0">
              <a:latin typeface="Trebuchet MS"/>
            </a:endParaRPr>
          </a:p>
          <a:p>
            <a:pPr marL="285750" indent="-285750">
              <a:lnSpc>
                <a:spcPct val="100000"/>
              </a:lnSpc>
              <a:spcBef>
                <a:spcPts val="1001"/>
              </a:spcBef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s</a:t>
            </a:r>
            <a:r>
              <a:rPr lang="en-US" sz="1800" b="0" strike="noStrike" spc="-1" dirty="0" err="1">
                <a:latin typeface="Trebuchet MS"/>
              </a:rPr>
              <a:t>lušna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pomagala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mogu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vratiti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izgubljene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tonove</a:t>
            </a:r>
            <a:r>
              <a:rPr lang="en-US" sz="1800" b="0" strike="noStrike" spc="-1" dirty="0">
                <a:latin typeface="Trebuchet MS"/>
              </a:rPr>
              <a:t>, </a:t>
            </a:r>
            <a:r>
              <a:rPr lang="hr-HR" sz="1800" b="0" strike="noStrike" spc="-1" dirty="0">
                <a:latin typeface="Trebuchet MS"/>
              </a:rPr>
              <a:t>te </a:t>
            </a:r>
            <a:r>
              <a:rPr lang="en-US" sz="1800" b="0" strike="noStrike" spc="-1" dirty="0" err="1">
                <a:latin typeface="Trebuchet MS"/>
              </a:rPr>
              <a:t>velik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dio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kvalitete</a:t>
            </a:r>
            <a:r>
              <a:rPr lang="en-US" sz="1800" b="0" strike="noStrike" spc="-1" dirty="0">
                <a:latin typeface="Trebuchet MS"/>
              </a:rPr>
              <a:t> </a:t>
            </a:r>
            <a:r>
              <a:rPr lang="en-US" sz="1800" b="0" strike="noStrike" spc="-1" dirty="0" err="1">
                <a:latin typeface="Trebuchet MS"/>
              </a:rPr>
              <a:t>života</a:t>
            </a:r>
            <a:endParaRPr lang="en-US" sz="1800" b="0" strike="noStrike" spc="-1" dirty="0">
              <a:latin typeface="Trebuchet MS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Gluhoća - </a:t>
            </a:r>
            <a:r>
              <a:rPr lang="hr-HR" dirty="0"/>
              <a:t>u većini slučajeva nema nikakvih ostataka sluha no može biti i tip gluhoće koji se javlja tek iznad jačine govorne frekvencije od 91 decibela</a:t>
            </a:r>
            <a:endParaRPr lang="en-US" sz="1800" b="0" strike="noStrike" spc="-1" dirty="0">
              <a:latin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B9D8A807-14AE-4039-BF9F-C4D5EBA84B50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2297464" y="1560178"/>
            <a:ext cx="6687360" cy="4457880"/>
          </a:xfrm>
          <a:prstGeom prst="rect">
            <a:avLst/>
          </a:prstGeom>
          <a:ln w="0">
            <a:noFill/>
          </a:ln>
          <a:effectLst>
            <a:outerShdw blurRad="29210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A0D40787-4FD6-4C6B-BE33-A1770FDA2391}"/>
              </a:ext>
            </a:extLst>
          </p:cNvPr>
          <p:cNvSpPr txBox="1"/>
          <p:nvPr/>
        </p:nvSpPr>
        <p:spPr>
          <a:xfrm>
            <a:off x="5641144" y="2996418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ACFD6F6-DF8C-4466-B178-1FB051E88A27}"/>
              </a:ext>
            </a:extLst>
          </p:cNvPr>
          <p:cNvSpPr txBox="1"/>
          <p:nvPr/>
        </p:nvSpPr>
        <p:spPr>
          <a:xfrm>
            <a:off x="806548" y="839942"/>
            <a:ext cx="528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stupnjevi oštećenja sluha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48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600" b="0" strike="noStrike" spc="-1">
                <a:solidFill>
                  <a:srgbClr val="D34817"/>
                </a:solidFill>
                <a:latin typeface="Trebuchet MS"/>
              </a:rPr>
              <a:t>POMOĆ OSOBAMA S OŠTEĆENJEM SLUHA</a:t>
            </a:r>
          </a:p>
        </p:txBody>
      </p:sp>
      <p:sp>
        <p:nvSpPr>
          <p:cNvPr id="234" name="TextShape 2"/>
          <p:cNvSpPr txBox="1"/>
          <p:nvPr/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Radi olakšavanja svakodnevnog života osobe s oštećenjima sluha mogu koristiti: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Trebuchet MS"/>
              <a:buAutoNum type="alphaLcParenR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slušna pomagala(aparate)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Trebuchet MS"/>
              <a:buAutoNum type="alphaLcParenR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umjetne pužnice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Trebuchet MS"/>
              <a:buAutoNum type="alphaLcParenR"/>
              <a:tabLst>
                <a:tab pos="0" algn="l"/>
              </a:tabLst>
            </a:pPr>
            <a:r>
              <a:rPr lang="hr-HR" spc="-1" dirty="0">
                <a:latin typeface="Trebuchet MS"/>
              </a:rPr>
              <a:t>jednoručna ili dvoručna abeceda</a:t>
            </a:r>
            <a:endParaRPr lang="en-US" sz="1800" b="0" strike="noStrike" spc="-1" dirty="0">
              <a:latin typeface="Trebuchet MS"/>
            </a:endParaRPr>
          </a:p>
        </p:txBody>
      </p:sp>
      <p:sp>
        <p:nvSpPr>
          <p:cNvPr id="235" name="CustomShape 3"/>
          <p:cNvSpPr/>
          <p:nvPr/>
        </p:nvSpPr>
        <p:spPr>
          <a:xfrm>
            <a:off x="5943600" y="4236120"/>
            <a:ext cx="1101240" cy="110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6" name="CustomShape 4"/>
          <p:cNvSpPr/>
          <p:nvPr/>
        </p:nvSpPr>
        <p:spPr>
          <a:xfrm>
            <a:off x="307800" y="7920"/>
            <a:ext cx="304560" cy="304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r-HR" sz="3600" b="0" strike="noStrike" spc="-1" dirty="0">
                <a:solidFill>
                  <a:srgbClr val="D34817"/>
                </a:solidFill>
                <a:latin typeface="Trebuchet MS"/>
              </a:rPr>
              <a:t>SLUŠNA POMAGALA(APARATI)</a:t>
            </a:r>
            <a:endParaRPr lang="en-US" sz="3600" b="0" strike="noStrike" spc="-1" dirty="0">
              <a:solidFill>
                <a:srgbClr val="000000"/>
              </a:solidFill>
              <a:latin typeface="Trebuchet MS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615845" y="1929960"/>
            <a:ext cx="9648720" cy="44488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Wingdings 3" charset="2"/>
              <a:buChar char=""/>
            </a:pPr>
            <a:r>
              <a:rPr lang="hr-HR" spc="-1" dirty="0">
                <a:latin typeface="Trebuchet MS"/>
              </a:rPr>
              <a:t>r</a:t>
            </a:r>
            <a:r>
              <a:rPr lang="hr-HR" sz="1800" b="0" strike="noStrike" spc="-1" dirty="0">
                <a:latin typeface="Trebuchet MS"/>
              </a:rPr>
              <a:t>azlikujemo analogne i digitalne slušne aparate</a:t>
            </a:r>
            <a:endParaRPr lang="en-US" sz="1800" b="0" strike="noStrike" spc="-1" dirty="0">
              <a:latin typeface="Trebuchet MS"/>
            </a:endParaRPr>
          </a:p>
          <a:p>
            <a:pPr marL="37080"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ANALOGNI SLUŠNI APARATI</a:t>
            </a:r>
            <a:endParaRPr lang="en-US" sz="1800" b="0" strike="noStrike" spc="-1" dirty="0">
              <a:latin typeface="Trebuchet MS"/>
            </a:endParaRPr>
          </a:p>
        </p:txBody>
      </p:sp>
      <p:graphicFrame>
        <p:nvGraphicFramePr>
          <p:cNvPr id="3" name="Tablica 3">
            <a:extLst>
              <a:ext uri="{FF2B5EF4-FFF2-40B4-BE49-F238E27FC236}">
                <a16:creationId xmlns:a16="http://schemas.microsoft.com/office/drawing/2014/main" id="{5EA58486-D45B-4A61-80F6-7313FE854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688725"/>
              </p:ext>
            </p:extLst>
          </p:nvPr>
        </p:nvGraphicFramePr>
        <p:xfrm>
          <a:off x="1107503" y="3250440"/>
          <a:ext cx="8315999" cy="1918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4753">
                  <a:extLst>
                    <a:ext uri="{9D8B030D-6E8A-4147-A177-3AD203B41FA5}">
                      <a16:colId xmlns:a16="http://schemas.microsoft.com/office/drawing/2014/main" val="2291143672"/>
                    </a:ext>
                  </a:extLst>
                </a:gridCol>
                <a:gridCol w="2563318">
                  <a:extLst>
                    <a:ext uri="{9D8B030D-6E8A-4147-A177-3AD203B41FA5}">
                      <a16:colId xmlns:a16="http://schemas.microsoft.com/office/drawing/2014/main" val="275483228"/>
                    </a:ext>
                  </a:extLst>
                </a:gridCol>
                <a:gridCol w="2677928">
                  <a:extLst>
                    <a:ext uri="{9D8B030D-6E8A-4147-A177-3AD203B41FA5}">
                      <a16:colId xmlns:a16="http://schemas.microsoft.com/office/drawing/2014/main" val="2449442688"/>
                    </a:ext>
                  </a:extLst>
                </a:gridCol>
              </a:tblGrid>
              <a:tr h="32695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NAČIN KORIŠTENJA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PREDNOSTI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 NEDOSTACI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215400"/>
                  </a:ext>
                </a:extLst>
              </a:tr>
              <a:tr h="15530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zvuk iz okoline </a:t>
                      </a:r>
                      <a:r>
                        <a:rPr lang="hr-HR" dirty="0">
                          <a:sym typeface="Wingdings" panose="05000000000000000000" pitchFamily="2" charset="2"/>
                        </a:rPr>
                        <a:t> mikrofon  električni signal  pojačavanje signala  zvučnik  zvučni valovi  uho korisnika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linearno pojačanje</a:t>
                      </a:r>
                    </a:p>
                    <a:p>
                      <a:pPr algn="ctr"/>
                      <a:r>
                        <a:rPr lang="hr-HR" dirty="0"/>
                        <a:t> prirodni zvuk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glasni i </a:t>
                      </a:r>
                    </a:p>
                    <a:p>
                      <a:pPr algn="ctr"/>
                      <a:r>
                        <a:rPr lang="hr-HR" dirty="0"/>
                        <a:t>nečujni zvukovi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68606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23542" y="1140289"/>
            <a:ext cx="9023760" cy="2808643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r-HR" sz="1800" b="0" u="sng" strike="noStrike" spc="-1" dirty="0">
                <a:uFillTx/>
                <a:latin typeface="Trebuchet MS"/>
              </a:rPr>
              <a:t>DIGITALNI SLUŠNI APARATI</a:t>
            </a:r>
            <a:endParaRPr lang="en-US" sz="1800" b="0" strike="noStrike" spc="-1" dirty="0"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latin typeface="Trebuchet MS"/>
              </a:rPr>
              <a:t>uz dijelove analognog, digitalni slušni aparati imaju i pretvornike ili </a:t>
            </a:r>
            <a:r>
              <a:rPr lang="hr-HR" sz="1800" b="0" strike="noStrike" spc="-1" dirty="0" err="1">
                <a:latin typeface="Trebuchet MS"/>
              </a:rPr>
              <a:t>konvertore</a:t>
            </a:r>
            <a:r>
              <a:rPr lang="hr-HR" sz="1800" b="0" strike="noStrike" spc="-1" dirty="0">
                <a:latin typeface="Trebuchet MS"/>
              </a:rPr>
              <a:t> za pretvorbu analognog signala u digitalni oblik i obratno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dirty="0"/>
              <a:t>nelinearno pojačanje: </a:t>
            </a:r>
          </a:p>
          <a:p>
            <a:r>
              <a:rPr lang="hr-HR" dirty="0"/>
              <a:t>                                     tiši zvuk </a:t>
            </a:r>
            <a:r>
              <a:rPr lang="hr-HR" dirty="0">
                <a:sym typeface="Wingdings" panose="05000000000000000000" pitchFamily="2" charset="2"/>
              </a:rPr>
              <a:t> veće pojačanje</a:t>
            </a:r>
          </a:p>
          <a:p>
            <a:r>
              <a:rPr lang="hr-HR" dirty="0">
                <a:sym typeface="Wingdings" panose="05000000000000000000" pitchFamily="2" charset="2"/>
              </a:rPr>
              <a:t>                                     glasniji zvuk  manje pojačanje</a:t>
            </a: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r>
              <a:rPr lang="hr-HR" sz="1800" b="0" strike="noStrike" spc="-1" dirty="0">
                <a:solidFill>
                  <a:srgbClr val="FF0000"/>
                </a:solidFill>
                <a:latin typeface="Trebuchet MS"/>
              </a:rPr>
              <a:t>nedostatci - </a:t>
            </a:r>
            <a:r>
              <a:rPr lang="hr-HR" dirty="0"/>
              <a:t>smanjenje razumljivosti i prepoznavanja zbog nelinearnog</a:t>
            </a: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D34817"/>
              </a:buClr>
              <a:buSzPct val="80000"/>
              <a:buFont typeface="Arial"/>
              <a:buChar char="•"/>
              <a:tabLst>
                <a:tab pos="0" algn="l"/>
              </a:tabLst>
            </a:pPr>
            <a:endParaRPr lang="en-US" sz="1800" b="0" strike="noStrike" spc="-1" dirty="0">
              <a:solidFill>
                <a:srgbClr val="404040"/>
              </a:solidFill>
              <a:latin typeface="Trebuchet MS"/>
            </a:endParaRP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93AF897A-3C79-404A-9D71-AECA8D82389B}"/>
              </a:ext>
            </a:extLst>
          </p:cNvPr>
          <p:cNvSpPr txBox="1"/>
          <p:nvPr/>
        </p:nvSpPr>
        <p:spPr>
          <a:xfrm>
            <a:off x="417919" y="3768151"/>
            <a:ext cx="3432748" cy="646331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obrada zvuka propuštanjem ili filtriranjem kroz kanale</a:t>
            </a:r>
            <a:endParaRPr lang="en-GB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2A5278D-99D8-4EB3-A511-D5EA2F54E39A}"/>
              </a:ext>
            </a:extLst>
          </p:cNvPr>
          <p:cNvSpPr txBox="1"/>
          <p:nvPr/>
        </p:nvSpPr>
        <p:spPr>
          <a:xfrm>
            <a:off x="2663252" y="4708615"/>
            <a:ext cx="3432748" cy="369332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/>
              <a:t>mjerenje ulazne jačine zvuka </a:t>
            </a:r>
            <a:endParaRPr lang="en-GB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FC437B85-1212-488F-B837-D5965BC5CB92}"/>
              </a:ext>
            </a:extLst>
          </p:cNvPr>
          <p:cNvSpPr txBox="1"/>
          <p:nvPr/>
        </p:nvSpPr>
        <p:spPr>
          <a:xfrm>
            <a:off x="5291634" y="5423509"/>
            <a:ext cx="3432748" cy="646331"/>
          </a:xfrm>
          <a:prstGeom prst="rect">
            <a:avLst/>
          </a:prstGeom>
          <a:ln w="127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 err="1"/>
              <a:t>pridodanje</a:t>
            </a:r>
            <a:r>
              <a:rPr lang="hr-HR" dirty="0"/>
              <a:t> pojačanja za </a:t>
            </a:r>
            <a:r>
              <a:rPr lang="hr-HR" dirty="0" err="1"/>
              <a:t>nadomjštanje</a:t>
            </a:r>
            <a:r>
              <a:rPr lang="hr-HR" dirty="0"/>
              <a:t> </a:t>
            </a:r>
            <a:r>
              <a:rPr lang="hr-HR" dirty="0" err="1"/>
              <a:t>ošćtećnog</a:t>
            </a:r>
            <a:r>
              <a:rPr lang="hr-HR" dirty="0"/>
              <a:t> sluha</a:t>
            </a:r>
            <a:endParaRPr lang="en-GB" dirty="0"/>
          </a:p>
        </p:txBody>
      </p:sp>
      <p:sp>
        <p:nvSpPr>
          <p:cNvPr id="9" name="Strelica: zakrivljeno prema dolje 8">
            <a:extLst>
              <a:ext uri="{FF2B5EF4-FFF2-40B4-BE49-F238E27FC236}">
                <a16:creationId xmlns:a16="http://schemas.microsoft.com/office/drawing/2014/main" id="{487F28C3-D4D3-4F4A-83ED-98854BB4610C}"/>
              </a:ext>
            </a:extLst>
          </p:cNvPr>
          <p:cNvSpPr/>
          <p:nvPr/>
        </p:nvSpPr>
        <p:spPr>
          <a:xfrm rot="3690340">
            <a:off x="4254815" y="3993313"/>
            <a:ext cx="49467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Strelica: zakrivljeno prema dolje 10">
            <a:extLst>
              <a:ext uri="{FF2B5EF4-FFF2-40B4-BE49-F238E27FC236}">
                <a16:creationId xmlns:a16="http://schemas.microsoft.com/office/drawing/2014/main" id="{B8537A84-BBB4-42DE-8F08-8E6EE22E5F89}"/>
              </a:ext>
            </a:extLst>
          </p:cNvPr>
          <p:cNvSpPr/>
          <p:nvPr/>
        </p:nvSpPr>
        <p:spPr>
          <a:xfrm rot="3690340">
            <a:off x="6480376" y="4760587"/>
            <a:ext cx="49467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 xmlns:p15="http://schemas.microsoft.com/office/powerpoint/2012/main">
      <p:transition spd="slow">
        <p:checker dir="horz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962</TotalTime>
  <Words>1079</Words>
  <Application>Microsoft Office PowerPoint</Application>
  <PresentationFormat>Široki zaslon</PresentationFormat>
  <Paragraphs>128</Paragraphs>
  <Slides>22</Slides>
  <Notes>0</Notes>
  <HiddenSlides>0</HiddenSlides>
  <MMClips>1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4</vt:i4>
      </vt:variant>
      <vt:variant>
        <vt:lpstr>Naslovi slajdova</vt:lpstr>
      </vt:variant>
      <vt:variant>
        <vt:i4>22</vt:i4>
      </vt:variant>
    </vt:vector>
  </HeadingPairs>
  <TitlesOfParts>
    <vt:vector size="32" baseType="lpstr">
      <vt:lpstr>Arial</vt:lpstr>
      <vt:lpstr>Symbol</vt:lpstr>
      <vt:lpstr>Times New Roman</vt:lpstr>
      <vt:lpstr>Trebuchet MS</vt:lpstr>
      <vt:lpstr>Wingdings</vt:lpstr>
      <vt:lpstr>Wingdings 3</vt:lpstr>
      <vt:lpstr>Office Theme</vt:lpstr>
      <vt:lpstr>Office Theme</vt:lpstr>
      <vt:lpstr>Office Theme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cc licenca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OŠTEĆENJA SLUHA</dc:title>
  <dc:subject/>
  <dc:creator>Asia</dc:creator>
  <dc:description/>
  <cp:lastModifiedBy>Laura Loncaric</cp:lastModifiedBy>
  <cp:revision>47</cp:revision>
  <dcterms:created xsi:type="dcterms:W3CDTF">2021-04-09T15:53:16Z</dcterms:created>
  <dcterms:modified xsi:type="dcterms:W3CDTF">2021-04-12T09:01:55Z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