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2" r:id="rId5"/>
    <p:sldId id="263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8" autoAdjust="0"/>
    <p:restoredTop sz="94660"/>
  </p:normalViewPr>
  <p:slideViewPr>
    <p:cSldViewPr snapToGrid="0">
      <p:cViewPr>
        <p:scale>
          <a:sx n="74" d="100"/>
          <a:sy n="74" d="100"/>
        </p:scale>
        <p:origin x="1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as Klinka" userId="73b2786ef800eb2a" providerId="LiveId" clId="{EA0CA2EB-A644-4A3A-B1BE-73D9804A7900}"/>
    <pc:docChg chg="undo custSel addSld modSld">
      <pc:chgData name="Tomas Klinka" userId="73b2786ef800eb2a" providerId="LiveId" clId="{EA0CA2EB-A644-4A3A-B1BE-73D9804A7900}" dt="2018-12-18T07:34:08.483" v="81" actId="1076"/>
      <pc:docMkLst>
        <pc:docMk/>
      </pc:docMkLst>
      <pc:sldChg chg="addSp modSp">
        <pc:chgData name="Tomas Klinka" userId="73b2786ef800eb2a" providerId="LiveId" clId="{EA0CA2EB-A644-4A3A-B1BE-73D9804A7900}" dt="2018-12-18T07:24:38.831" v="11" actId="13926"/>
        <pc:sldMkLst>
          <pc:docMk/>
          <pc:sldMk cId="1905079811" sldId="257"/>
        </pc:sldMkLst>
        <pc:spChg chg="add mod">
          <ac:chgData name="Tomas Klinka" userId="73b2786ef800eb2a" providerId="LiveId" clId="{EA0CA2EB-A644-4A3A-B1BE-73D9804A7900}" dt="2018-12-18T07:24:38.831" v="11" actId="13926"/>
          <ac:spMkLst>
            <pc:docMk/>
            <pc:sldMk cId="1905079811" sldId="257"/>
            <ac:spMk id="2" creationId="{AAAC476F-3B86-4CBD-9472-2F9B0F64BD88}"/>
          </ac:spMkLst>
        </pc:spChg>
      </pc:sldChg>
      <pc:sldChg chg="addSp delSp modSp add">
        <pc:chgData name="Tomas Klinka" userId="73b2786ef800eb2a" providerId="LiveId" clId="{EA0CA2EB-A644-4A3A-B1BE-73D9804A7900}" dt="2018-12-18T07:32:19.438" v="74" actId="13926"/>
        <pc:sldMkLst>
          <pc:docMk/>
          <pc:sldMk cId="1070095700" sldId="262"/>
        </pc:sldMkLst>
        <pc:spChg chg="del">
          <ac:chgData name="Tomas Klinka" userId="73b2786ef800eb2a" providerId="LiveId" clId="{EA0CA2EB-A644-4A3A-B1BE-73D9804A7900}" dt="2018-12-18T07:25:15.622" v="14" actId="478"/>
          <ac:spMkLst>
            <pc:docMk/>
            <pc:sldMk cId="1070095700" sldId="262"/>
            <ac:spMk id="2" creationId="{CD64D35E-077B-4ACB-80D4-824BF3FB167D}"/>
          </ac:spMkLst>
        </pc:spChg>
        <pc:spChg chg="del">
          <ac:chgData name="Tomas Klinka" userId="73b2786ef800eb2a" providerId="LiveId" clId="{EA0CA2EB-A644-4A3A-B1BE-73D9804A7900}" dt="2018-12-18T07:25:14.102" v="13" actId="478"/>
          <ac:spMkLst>
            <pc:docMk/>
            <pc:sldMk cId="1070095700" sldId="262"/>
            <ac:spMk id="3" creationId="{9E475D83-1623-4AC2-A276-67955AFA722B}"/>
          </ac:spMkLst>
        </pc:spChg>
        <pc:spChg chg="add mod">
          <ac:chgData name="Tomas Klinka" userId="73b2786ef800eb2a" providerId="LiveId" clId="{EA0CA2EB-A644-4A3A-B1BE-73D9804A7900}" dt="2018-12-18T07:32:19.438" v="74" actId="13926"/>
          <ac:spMkLst>
            <pc:docMk/>
            <pc:sldMk cId="1070095700" sldId="262"/>
            <ac:spMk id="4" creationId="{BD99A685-8A6F-413D-BC91-C4268FD79163}"/>
          </ac:spMkLst>
        </pc:spChg>
        <pc:spChg chg="add del mod">
          <ac:chgData name="Tomas Klinka" userId="73b2786ef800eb2a" providerId="LiveId" clId="{EA0CA2EB-A644-4A3A-B1BE-73D9804A7900}" dt="2018-12-18T07:31:02.780" v="56" actId="478"/>
          <ac:spMkLst>
            <pc:docMk/>
            <pc:sldMk cId="1070095700" sldId="262"/>
            <ac:spMk id="5" creationId="{8E4523CF-A3A1-472D-B90E-D354033121C9}"/>
          </ac:spMkLst>
        </pc:spChg>
        <pc:spChg chg="add del mod">
          <ac:chgData name="Tomas Klinka" userId="73b2786ef800eb2a" providerId="LiveId" clId="{EA0CA2EB-A644-4A3A-B1BE-73D9804A7900}" dt="2018-12-18T07:31:17.790" v="61" actId="478"/>
          <ac:spMkLst>
            <pc:docMk/>
            <pc:sldMk cId="1070095700" sldId="262"/>
            <ac:spMk id="6" creationId="{08C75591-D656-4B1B-8102-CA0FDFD000E1}"/>
          </ac:spMkLst>
        </pc:spChg>
      </pc:sldChg>
      <pc:sldChg chg="addSp delSp modSp add">
        <pc:chgData name="Tomas Klinka" userId="73b2786ef800eb2a" providerId="LiveId" clId="{EA0CA2EB-A644-4A3A-B1BE-73D9804A7900}" dt="2018-12-18T07:30:20.651" v="46" actId="13926"/>
        <pc:sldMkLst>
          <pc:docMk/>
          <pc:sldMk cId="1545046226" sldId="263"/>
        </pc:sldMkLst>
        <pc:spChg chg="del">
          <ac:chgData name="Tomas Klinka" userId="73b2786ef800eb2a" providerId="LiveId" clId="{EA0CA2EB-A644-4A3A-B1BE-73D9804A7900}" dt="2018-12-18T07:27:48.676" v="23" actId="478"/>
          <ac:spMkLst>
            <pc:docMk/>
            <pc:sldMk cId="1545046226" sldId="263"/>
            <ac:spMk id="2" creationId="{6F8B950C-8891-43EF-83DB-328069213E5E}"/>
          </ac:spMkLst>
        </pc:spChg>
        <pc:spChg chg="del">
          <ac:chgData name="Tomas Klinka" userId="73b2786ef800eb2a" providerId="LiveId" clId="{EA0CA2EB-A644-4A3A-B1BE-73D9804A7900}" dt="2018-12-18T07:27:45.063" v="22" actId="478"/>
          <ac:spMkLst>
            <pc:docMk/>
            <pc:sldMk cId="1545046226" sldId="263"/>
            <ac:spMk id="3" creationId="{13CD16B2-2E12-48FA-88EA-A716E2DA8F16}"/>
          </ac:spMkLst>
        </pc:spChg>
        <pc:spChg chg="add mod">
          <ac:chgData name="Tomas Klinka" userId="73b2786ef800eb2a" providerId="LiveId" clId="{EA0CA2EB-A644-4A3A-B1BE-73D9804A7900}" dt="2018-12-18T07:30:20.651" v="46" actId="13926"/>
          <ac:spMkLst>
            <pc:docMk/>
            <pc:sldMk cId="1545046226" sldId="263"/>
            <ac:spMk id="4" creationId="{CFF2CE36-672F-4F46-8550-10EAC3807DB1}"/>
          </ac:spMkLst>
        </pc:spChg>
      </pc:sldChg>
      <pc:sldChg chg="addSp delSp modSp add">
        <pc:chgData name="Tomas Klinka" userId="73b2786ef800eb2a" providerId="LiveId" clId="{EA0CA2EB-A644-4A3A-B1BE-73D9804A7900}" dt="2018-12-18T07:34:08.483" v="81" actId="1076"/>
        <pc:sldMkLst>
          <pc:docMk/>
          <pc:sldMk cId="545278225" sldId="264"/>
        </pc:sldMkLst>
        <pc:spChg chg="del">
          <ac:chgData name="Tomas Klinka" userId="73b2786ef800eb2a" providerId="LiveId" clId="{EA0CA2EB-A644-4A3A-B1BE-73D9804A7900}" dt="2018-12-18T07:33:44.202" v="76"/>
          <ac:spMkLst>
            <pc:docMk/>
            <pc:sldMk cId="545278225" sldId="264"/>
            <ac:spMk id="3" creationId="{219FDFAB-606C-408E-8118-B80A5BD46C15}"/>
          </ac:spMkLst>
        </pc:spChg>
        <pc:picChg chg="add mod">
          <ac:chgData name="Tomas Klinka" userId="73b2786ef800eb2a" providerId="LiveId" clId="{EA0CA2EB-A644-4A3A-B1BE-73D9804A7900}" dt="2018-12-18T07:34:08.483" v="81" actId="1076"/>
          <ac:picMkLst>
            <pc:docMk/>
            <pc:sldMk cId="545278225" sldId="264"/>
            <ac:picMk id="5" creationId="{C55BDCF2-5D94-426F-A637-732E8454530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6DE791-001B-4D78-B7E4-590D0ABA4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F67D2BC-5B11-41CA-B03C-69F1DFDF30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C0873C5-7C9C-44CB-A702-D74A98524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2701-78AB-4D4A-92C0-822542DCD39B}" type="datetimeFigureOut">
              <a:rPr lang="cs-CZ" smtClean="0"/>
              <a:t>18.12.2018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80AA46-B749-4A89-96F2-405EE4110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626EA9-1C0F-4037-B5FE-9DCA52957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CECF-36B1-442A-A553-F2AA5FBE48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1587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3DD5BE-9CCA-42EA-9332-B58311736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DB42B62-7CBA-4A37-9404-9B5D6E4CF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A9ADD7-BC7C-433F-A2D9-C304B91AD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2701-78AB-4D4A-92C0-822542DCD39B}" type="datetimeFigureOut">
              <a:rPr lang="cs-CZ" smtClean="0"/>
              <a:t>18.12.2018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49545C-C26E-4A95-9916-A8CAC3153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AC9CBE-54CD-4A2D-8B38-D56E53E13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CECF-36B1-442A-A553-F2AA5FBE48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9812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7AD3AAD-8D33-47A7-B314-A4D086F400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B6FF1A9-9F33-4C87-8D29-A4378C8DA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9D3284F-2CED-4DFE-9D53-3DD653E4D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2701-78AB-4D4A-92C0-822542DCD39B}" type="datetimeFigureOut">
              <a:rPr lang="cs-CZ" smtClean="0"/>
              <a:t>18.12.2018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094CFBB-D9D7-4828-A80F-F97A9CCCD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8E99C1-8F82-4E96-B102-7F83B2C71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CECF-36B1-442A-A553-F2AA5FBE48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98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329483-46D3-4E52-9D82-96BA2BD6E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84DAB2-C029-48ED-9569-E1F48F67D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E8AF8EC-689B-46B3-AD59-A1A4D50B3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2701-78AB-4D4A-92C0-822542DCD39B}" type="datetimeFigureOut">
              <a:rPr lang="cs-CZ" smtClean="0"/>
              <a:t>18.12.2018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799FCF-BA84-4D3A-8E81-4AF2D10E7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75D917-1413-4537-9FE5-6581F36C3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CECF-36B1-442A-A553-F2AA5FBE48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026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558CD7-12E1-40BA-A31D-670CBC64E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3FBE7E8-108D-45F5-9FA5-EDCD2B1F2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104E48D-F130-461B-AF54-B35FDAAA8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2701-78AB-4D4A-92C0-822542DCD39B}" type="datetimeFigureOut">
              <a:rPr lang="cs-CZ" smtClean="0"/>
              <a:t>18.12.2018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0C1C2D-7E5C-46B4-AA67-1158E58ED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BE234C-F250-4FF5-B4D8-0FFBEBBEB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CECF-36B1-442A-A553-F2AA5FBE48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2508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116B33-FDA1-4A44-A64E-36826BB62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3E37E1-7A98-4847-87E7-FE23FCF69F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DEC8FAD-7B29-4324-AFAB-986C808D1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56D0DEE-1302-4BF6-97F5-3D8D400CF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2701-78AB-4D4A-92C0-822542DCD39B}" type="datetimeFigureOut">
              <a:rPr lang="cs-CZ" smtClean="0"/>
              <a:t>18.12.2018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E4CEBF7-B72E-4E14-8BA4-F40D6BFCA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A5FE3A6-2B08-4C3F-B99D-AFA5765AF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CECF-36B1-442A-A553-F2AA5FBE48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2162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6BC72C-F7F3-4EB0-BB61-B9489306C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54FE735-F866-4141-91C8-4B464A96B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A7F7749-84B2-4FEE-BBD2-87205909E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A1EB686-F010-44A9-9D0B-3F240FEDD3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B784AD2E-51F2-4881-B8EA-05D1689AE8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97E0FD9-DA8F-487C-B998-958B527C1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2701-78AB-4D4A-92C0-822542DCD39B}" type="datetimeFigureOut">
              <a:rPr lang="cs-CZ" smtClean="0"/>
              <a:t>18.12.2018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D7FFA8C-95AC-451D-BCD8-7578AE8D8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B99BF3E-6757-4C1C-8085-AE36490DE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CECF-36B1-442A-A553-F2AA5FBE48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6163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0AB2EE-7A57-4A72-BA8F-A3E1DCFC1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E65030F-F5A1-4D74-90C0-D3CA6D7C9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2701-78AB-4D4A-92C0-822542DCD39B}" type="datetimeFigureOut">
              <a:rPr lang="cs-CZ" smtClean="0"/>
              <a:t>18.12.2018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5D4FA7D-0A91-437F-A731-D9A259EB7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22AA6ED-00F6-4DB7-A769-153DBFA88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CECF-36B1-442A-A553-F2AA5FBE48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9110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C0F2BE7-9D2F-479F-A7C4-2EE710F7F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2701-78AB-4D4A-92C0-822542DCD39B}" type="datetimeFigureOut">
              <a:rPr lang="cs-CZ" smtClean="0"/>
              <a:t>18.12.2018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4911EBD-8671-46C9-AA1E-9804A5550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F378A5B-516D-47F2-A8B4-E98D74296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CECF-36B1-442A-A553-F2AA5FBE48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4564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98EDC7-E67B-4EA1-B94E-B741675D2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D9733E1-FEA5-47F3-8F29-FFE02E642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784E10C-4EBC-4569-BE2D-C3C78F5DF7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AD6F2FC-AD8C-4387-9836-38176C723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2701-78AB-4D4A-92C0-822542DCD39B}" type="datetimeFigureOut">
              <a:rPr lang="cs-CZ" smtClean="0"/>
              <a:t>18.12.2018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6F7C829-4E63-4C6F-AD2E-F84DAE566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7CBB167-0F71-412A-9E0E-7974C0873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CECF-36B1-442A-A553-F2AA5FBE48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8079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E69336-F6C2-4F26-8749-B3D4C109E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3AE6D3A-3E3C-4B2A-8B92-1280CED43C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C101760-1A70-4592-847A-08721FFCC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BA18ED-5018-4689-9001-ABD7DAA36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2701-78AB-4D4A-92C0-822542DCD39B}" type="datetimeFigureOut">
              <a:rPr lang="cs-CZ" smtClean="0"/>
              <a:t>18.12.2018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75C3ABF-AE74-4393-A881-0AC1793DD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8C4B960-24B2-4217-AAD9-F1EDA7525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CECF-36B1-442A-A553-F2AA5FBE48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011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25C66EC-4581-43FA-A12D-17372FDFB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64036E1-45B7-4C5E-9472-23564B32C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8971C9-E976-4C0F-AB1B-1BF377D93B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02701-78AB-4D4A-92C0-822542DCD39B}" type="datetimeFigureOut">
              <a:rPr lang="cs-CZ" smtClean="0"/>
              <a:t>18.12.2018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8EF6A8A-B6D9-4C4B-9466-E1FC5DC7AC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CAF5BC-F430-4175-AAE1-64DF0A3F3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CECF-36B1-442A-A553-F2AA5FBE487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19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5C045DA1-0963-45FD-9AB4-F74B5533C0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53154"/>
            <a:ext cx="9144000" cy="854015"/>
          </a:xfrm>
        </p:spPr>
        <p:txBody>
          <a:bodyPr/>
          <a:lstStyle/>
          <a:p>
            <a:r>
              <a:rPr lang="cs-CZ" sz="3200" i="1" dirty="0"/>
              <a:t>Mezioborový potenciál projektů Erasmus+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71BB775-DA24-4770-86F3-A4CF1E172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48" y="897466"/>
            <a:ext cx="11145919" cy="317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4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DC6DF6-0803-409B-9789-04B90B94B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 descr="Obsah obrázku snímek obrazovky&#10;&#10;Popis vygenerován s vysokou mírou spolehlivosti">
            <a:extLst>
              <a:ext uri="{FF2B5EF4-FFF2-40B4-BE49-F238E27FC236}">
                <a16:creationId xmlns:a16="http://schemas.microsoft.com/office/drawing/2014/main" id="{C55BDCF2-5D94-426F-A637-732E845453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973" y="225861"/>
            <a:ext cx="4485736" cy="6406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5278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AAC476F-3B86-4CBD-9472-2F9B0F64BD88}"/>
              </a:ext>
            </a:extLst>
          </p:cNvPr>
          <p:cNvSpPr txBox="1"/>
          <p:nvPr/>
        </p:nvSpPr>
        <p:spPr>
          <a:xfrm>
            <a:off x="750498" y="577970"/>
            <a:ext cx="1057598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Development of relevant and high-quality </a:t>
            </a:r>
            <a:r>
              <a:rPr lang="en-US" sz="2800" dirty="0">
                <a:highlight>
                  <a:srgbClr val="FFFF00"/>
                </a:highlight>
              </a:rPr>
              <a:t>skills and competences: </a:t>
            </a:r>
            <a:r>
              <a:rPr lang="en-US" sz="2800" dirty="0"/>
              <a:t>supporting individuals in acquiring and developing basic skills and key competences, in order to foster </a:t>
            </a:r>
            <a:r>
              <a:rPr lang="en-US" sz="2800" dirty="0">
                <a:highlight>
                  <a:srgbClr val="FFFF00"/>
                </a:highlight>
              </a:rPr>
              <a:t>employability and socio-educational and personal development</a:t>
            </a:r>
            <a:r>
              <a:rPr lang="en-US" sz="2800" dirty="0"/>
              <a:t>, as well as </a:t>
            </a:r>
            <a:r>
              <a:rPr lang="en-US" sz="2800" dirty="0">
                <a:highlight>
                  <a:srgbClr val="FFFF00"/>
                </a:highlight>
              </a:rPr>
              <a:t>participation in civic and social life</a:t>
            </a:r>
            <a:r>
              <a:rPr lang="en-US" sz="2800" dirty="0"/>
              <a:t>. This priority will include, among others, actions to develop </a:t>
            </a:r>
            <a:r>
              <a:rPr lang="en-US" sz="2800" dirty="0">
                <a:highlight>
                  <a:srgbClr val="FFFF00"/>
                </a:highlight>
              </a:rPr>
              <a:t>partnerships</a:t>
            </a:r>
            <a:r>
              <a:rPr lang="en-US" sz="2800" dirty="0"/>
              <a:t> between learning institutions, businesses and intermediary bodies, with a view to promote lifelong learning and to improve the quality and effectiveness of learning mobility experiences. The </a:t>
            </a:r>
            <a:r>
              <a:rPr lang="en-US" sz="2800" dirty="0" err="1"/>
              <a:t>Programme</a:t>
            </a:r>
            <a:r>
              <a:rPr lang="en-US" sz="2800" dirty="0"/>
              <a:t> will also support actions that develop or disseminate tools for the assessment of such competences, as well as actions that apply </a:t>
            </a:r>
            <a:r>
              <a:rPr lang="en-US" sz="2800" dirty="0">
                <a:highlight>
                  <a:srgbClr val="FFFF00"/>
                </a:highlight>
              </a:rPr>
              <a:t>"learning outcomes"-based approaches </a:t>
            </a:r>
            <a:r>
              <a:rPr lang="en-US" sz="2800" dirty="0"/>
              <a:t>in education, training and youth activities or assess their quality, impact and relevance.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905079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BD99A685-8A6F-413D-BC91-C4268FD79163}"/>
              </a:ext>
            </a:extLst>
          </p:cNvPr>
          <p:cNvSpPr txBox="1"/>
          <p:nvPr/>
        </p:nvSpPr>
        <p:spPr>
          <a:xfrm>
            <a:off x="329241" y="1423359"/>
            <a:ext cx="1153351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Social inclusion: priority will be given to actions that help </a:t>
            </a:r>
            <a:r>
              <a:rPr lang="en-US" sz="2400" dirty="0">
                <a:highlight>
                  <a:srgbClr val="FFFF00"/>
                </a:highlight>
              </a:rPr>
              <a:t>address diversity </a:t>
            </a:r>
            <a:r>
              <a:rPr lang="en-US" sz="2400" dirty="0"/>
              <a:t>and promote –in particular through innovative and integrated approaches– ownership of </a:t>
            </a:r>
            <a:r>
              <a:rPr lang="en-US" sz="2400" dirty="0">
                <a:highlight>
                  <a:srgbClr val="FFFF00"/>
                </a:highlight>
              </a:rPr>
              <a:t>shared values</a:t>
            </a:r>
            <a:r>
              <a:rPr lang="en-US" sz="2400" dirty="0"/>
              <a:t>, equality, including gender equality, and non-discrimination and social inclusion </a:t>
            </a:r>
            <a:endParaRPr lang="cs-CZ" sz="2400" dirty="0"/>
          </a:p>
          <a:p>
            <a:endParaRPr lang="cs-CZ" sz="2400" dirty="0"/>
          </a:p>
          <a:p>
            <a:r>
              <a:rPr lang="en-US" sz="2400" dirty="0">
                <a:highlight>
                  <a:srgbClr val="FFFF00"/>
                </a:highlight>
              </a:rPr>
              <a:t>Open education and innovative practices in a digital era</a:t>
            </a:r>
            <a:r>
              <a:rPr lang="en-US" sz="2400" dirty="0"/>
              <a:t>: priority will be given to actions that promote innovative methods and pedagogies, as well as participatory modes of governance, </a:t>
            </a:r>
            <a:r>
              <a:rPr lang="cs-CZ" sz="2400" dirty="0"/>
              <a:t>…</a:t>
            </a:r>
          </a:p>
          <a:p>
            <a:endParaRPr lang="cs-CZ" sz="2400" dirty="0"/>
          </a:p>
          <a:p>
            <a:r>
              <a:rPr lang="en-US" sz="2400" dirty="0"/>
              <a:t>Social and educational value of </a:t>
            </a:r>
            <a:r>
              <a:rPr lang="en-US" sz="2400" dirty="0">
                <a:highlight>
                  <a:srgbClr val="FFFF00"/>
                </a:highlight>
              </a:rPr>
              <a:t>European cultural heritage</a:t>
            </a:r>
            <a:r>
              <a:rPr lang="en-US" sz="2400" dirty="0"/>
              <a:t>, its contribution to job creation, economic growth and social cohesion.</a:t>
            </a:r>
            <a:endParaRPr lang="cs-CZ" sz="24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0095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CFF2CE36-672F-4F46-8550-10EAC3807DB1}"/>
              </a:ext>
            </a:extLst>
          </p:cNvPr>
          <p:cNvSpPr txBox="1"/>
          <p:nvPr/>
        </p:nvSpPr>
        <p:spPr>
          <a:xfrm>
            <a:off x="415506" y="517584"/>
            <a:ext cx="1136098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Strengthening the profile(s) of the teaching professions, including teachers, school leaders and teacher educators, through actions with the following objectives: making careers more attractive; strengthening selection and recruitment; </a:t>
            </a:r>
            <a:r>
              <a:rPr lang="en-US" sz="2000" dirty="0">
                <a:highlight>
                  <a:srgbClr val="FFFF00"/>
                </a:highlight>
              </a:rPr>
              <a:t>enhancing teachers’ professional development and </a:t>
            </a:r>
            <a:r>
              <a:rPr lang="en-US" sz="2000" b="1" dirty="0">
                <a:highlight>
                  <a:srgbClr val="FFFF00"/>
                </a:highlight>
              </a:rPr>
              <a:t>linking</a:t>
            </a:r>
            <a:r>
              <a:rPr lang="en-US" sz="2000" dirty="0">
                <a:highlight>
                  <a:srgbClr val="FFFF00"/>
                </a:highlight>
              </a:rPr>
              <a:t> its different phases in a continuum from Initial Teacher Education and induction to continuing professional development</a:t>
            </a:r>
            <a:r>
              <a:rPr lang="en-US" sz="2000" dirty="0"/>
              <a:t>; supporting teachers in dealing with diversity in the classroom (including pupils with a migrant background); supporting teachers in adopting </a:t>
            </a:r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collaborative and innovative practices</a:t>
            </a:r>
            <a:r>
              <a:rPr lang="en-US" sz="2000" dirty="0"/>
              <a:t>, both digital and non-digital, and new assessment methods; strengthening leadership in education, including the role and profile of school leaders, distributed leadership at school and teacher leadership.</a:t>
            </a:r>
          </a:p>
          <a:p>
            <a:endParaRPr lang="cs-CZ" sz="2000" dirty="0"/>
          </a:p>
          <a:p>
            <a:endParaRPr lang="cs-CZ" sz="2000" dirty="0"/>
          </a:p>
          <a:p>
            <a:endParaRPr lang="en-US" sz="2000" dirty="0"/>
          </a:p>
          <a:p>
            <a:r>
              <a:rPr lang="en-US" sz="2000" dirty="0"/>
              <a:t>Promoting the acquisition of skills and key competences, for example by: </a:t>
            </a:r>
            <a:r>
              <a:rPr lang="en-US" sz="2000" dirty="0">
                <a:highlight>
                  <a:srgbClr val="FFFF00"/>
                </a:highlight>
              </a:rPr>
              <a:t>addressing underachievement in </a:t>
            </a:r>
            <a:r>
              <a:rPr lang="en-US" sz="2000" dirty="0" err="1">
                <a:highlight>
                  <a:srgbClr val="FFFF00"/>
                </a:highlight>
              </a:rPr>
              <a:t>maths</a:t>
            </a:r>
            <a:r>
              <a:rPr lang="en-US" sz="2000" dirty="0">
                <a:highlight>
                  <a:srgbClr val="FFFF00"/>
                </a:highlight>
              </a:rPr>
              <a:t>, science and literacy through effective and innovative teaching and assessment</a:t>
            </a:r>
            <a:r>
              <a:rPr lang="en-US" sz="2000" dirty="0"/>
              <a:t>; promoting entrepreneurship education; mainstreaming digital competence provision </a:t>
            </a:r>
            <a:r>
              <a:rPr lang="en-US" sz="2000" b="1" dirty="0">
                <a:highlight>
                  <a:srgbClr val="FFFF00"/>
                </a:highlight>
              </a:rPr>
              <a:t>across</a:t>
            </a:r>
            <a:r>
              <a:rPr lang="en-US" sz="2000" dirty="0">
                <a:highlight>
                  <a:srgbClr val="FFFF00"/>
                </a:highlight>
              </a:rPr>
              <a:t> the curricula</a:t>
            </a:r>
            <a:r>
              <a:rPr lang="en-US" sz="2000" dirty="0"/>
              <a:t>, tailored to specific age groups; </a:t>
            </a:r>
            <a:r>
              <a:rPr lang="en-US" sz="2000" dirty="0">
                <a:highlight>
                  <a:srgbClr val="FFFF00"/>
                </a:highlight>
              </a:rPr>
              <a:t>fostering critical thinking especially through teaching science in environmental and/or cultural context</a:t>
            </a:r>
            <a:r>
              <a:rPr lang="en-US" sz="2000" dirty="0"/>
              <a:t>; adopting </a:t>
            </a:r>
            <a:r>
              <a:rPr lang="en-US" sz="2000" dirty="0">
                <a:highlight>
                  <a:srgbClr val="FFFF00"/>
                </a:highlight>
              </a:rPr>
              <a:t>a </a:t>
            </a:r>
            <a:r>
              <a:rPr lang="en-US" sz="2000" b="1" dirty="0">
                <a:highlight>
                  <a:srgbClr val="FFFF00"/>
                </a:highlight>
              </a:rPr>
              <a:t>holistic</a:t>
            </a:r>
            <a:r>
              <a:rPr lang="en-US" sz="2000" dirty="0">
                <a:highlight>
                  <a:srgbClr val="FFFF00"/>
                </a:highlight>
              </a:rPr>
              <a:t> approach to language teaching and learning, building on the </a:t>
            </a:r>
            <a:r>
              <a:rPr lang="en-US" sz="2000" b="1" dirty="0">
                <a:highlight>
                  <a:srgbClr val="FFFF00"/>
                </a:highlight>
              </a:rPr>
              <a:t>diversity</a:t>
            </a:r>
            <a:r>
              <a:rPr lang="en-US" sz="2000" dirty="0">
                <a:highlight>
                  <a:srgbClr val="FFFF00"/>
                </a:highlight>
              </a:rPr>
              <a:t> found in today’s increasingly multilingual classrooms</a:t>
            </a:r>
            <a:r>
              <a:rPr lang="en-US" sz="2000" dirty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45046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C2FA43-F201-49D0-8517-E5FFA7E96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B6B4F6C1-F717-4319-BDE4-7629852D9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3511296" cy="1944624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FDFD2F2-A8FD-4D2D-8BEB-773AF7E1F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237" y="1337437"/>
            <a:ext cx="5118363" cy="512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52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96CF16-AD55-4493-9A98-B1C46096A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1C27F46B-4DDE-454D-9798-4CDEEA7F63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820" y="523081"/>
            <a:ext cx="8808425" cy="5811838"/>
          </a:xfrm>
        </p:spPr>
      </p:pic>
    </p:spTree>
    <p:extLst>
      <p:ext uri="{BB962C8B-B14F-4D97-AF65-F5344CB8AC3E}">
        <p14:creationId xmlns:p14="http://schemas.microsoft.com/office/powerpoint/2010/main" val="1202973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04AC47-A3E6-408F-8B76-B62B19FCE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F5DC0DC-438B-4068-A7C6-A529072147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533" y="625856"/>
            <a:ext cx="8398933" cy="5606288"/>
          </a:xfrm>
        </p:spPr>
      </p:pic>
    </p:spTree>
    <p:extLst>
      <p:ext uri="{BB962C8B-B14F-4D97-AF65-F5344CB8AC3E}">
        <p14:creationId xmlns:p14="http://schemas.microsoft.com/office/powerpoint/2010/main" val="3690335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7F828F-044E-4263-9DFB-E4E267D0A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B8144C96-4E23-449C-A13D-9A2C26AB4F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52" y="491429"/>
            <a:ext cx="5976696" cy="6001446"/>
          </a:xfrm>
        </p:spPr>
      </p:pic>
    </p:spTree>
    <p:extLst>
      <p:ext uri="{BB962C8B-B14F-4D97-AF65-F5344CB8AC3E}">
        <p14:creationId xmlns:p14="http://schemas.microsoft.com/office/powerpoint/2010/main" val="61610998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428</Words>
  <Application>Microsoft Office PowerPoint</Application>
  <PresentationFormat>Širokoúhlá obrazovka</PresentationFormat>
  <Paragraphs>12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Tomas Klinka</dc:creator>
  <cp:lastModifiedBy>Tomas Klinka</cp:lastModifiedBy>
  <cp:revision>2</cp:revision>
  <dcterms:created xsi:type="dcterms:W3CDTF">2018-12-18T07:06:37Z</dcterms:created>
  <dcterms:modified xsi:type="dcterms:W3CDTF">2018-12-18T07:34:29Z</dcterms:modified>
</cp:coreProperties>
</file>