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5143500" cx="9144000"/>
  <p:notesSz cx="6858000" cy="9144000"/>
  <p:embeddedFontLst>
    <p:embeddedFont>
      <p:font typeface="Average"/>
      <p:regular r:id="rId49"/>
    </p:embeddedFont>
    <p:embeddedFont>
      <p:font typeface="Oswald"/>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01">
          <p15:clr>
            <a:srgbClr val="A4A3A4"/>
          </p15:clr>
        </p15:guide>
        <p15:guide id="2" pos="39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687069D-4AD1-4F66-9F5C-ABF9CAF69BE2}">
  <a:tblStyle styleId="{7687069D-4AD1-4F66-9F5C-ABF9CAF69BE2}"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01" orient="horz"/>
        <p:guide pos="3969"/>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font" Target="fonts/Average-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swald-bold.fntdata"/><Relationship Id="rId50" Type="http://schemas.openxmlformats.org/officeDocument/2006/relationships/font" Target="fonts/Oswald-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58d60796e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8d60796e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Celeste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56aaefe727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6aaefe727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Moises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56aaefe727_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6aaefe727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Gonzalo</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56aaefe727_3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6aaefe727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Moises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56aaefe727_3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6aaefe727_3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Laura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56aaefe727_3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6aaefe727_3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Ana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56aaefe727_5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56aaefe727_5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Ana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56e829084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6e82908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Celeste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56e829084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6e829084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Alba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59044741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59044741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Celeste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511b3186be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511b3186be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Gonzalo</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59044741a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59044741a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Alba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56aaefe727_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56aaefe727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Alba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56aaefe727_1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56aaefe727_1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Alba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58d60796eb_6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58d60796eb_6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Alba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58d60796eb_6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58d60796eb_6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Alba</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58d60796eb_6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58d60796eb_6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Gonzalo</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56aaefe727_1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56aaefe727_1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Gonzalo</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58d60796eb_6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58d60796eb_6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Gonzalo</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58d60796eb_6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58d60796eb_6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Moises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58d60796eb_6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58d60796eb_6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Moises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511b809e8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11b809e8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Gonzalo</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56aaefe727_1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56aaefe727_1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Moises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58d60796eb_6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58d60796eb_6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Laura</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58d60796eb_4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58d60796eb_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Laura</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56d62fe0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56d62fe0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Celeste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56aaefe727_5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56aaefe727_5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Ana</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56aaefe727_5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56aaefe727_5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Celeste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56aaefe727_5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56aaefe727_5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Gonzalo</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58d60796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58d60796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Moises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56aaefe727_7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56aaefe727_7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Moises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58d60796e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58d60796e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Laura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56aaefe727_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56aaefe727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Moises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58d60796e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58d60796e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Laura</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56aaefe727_7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56aaefe727_7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Ana</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56c933f5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56c933f5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56aaefe727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6aaefe727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Laura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56aaefe727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56aaefe72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Ana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58d60796eb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8d60796eb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Alba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58d60796eb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8d60796eb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Celeste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58d60796eb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8d60796eb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Alba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twitter.com/i/status/92513525317759385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9.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9.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3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4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6.jpg"/><Relationship Id="rId5"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0" y="1551450"/>
            <a:ext cx="7801500" cy="116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RESEARCH PROJECTS</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IES JUAN SEBASTIÁN ELCANO</a:t>
            </a:r>
            <a:endParaRPr/>
          </a:p>
          <a:p>
            <a:pPr indent="0" lvl="0" marL="0" rtl="0" algn="ctr">
              <a:spcBef>
                <a:spcPts val="0"/>
              </a:spcBef>
              <a:spcAft>
                <a:spcPts val="0"/>
              </a:spcAft>
              <a:buNone/>
            </a:pPr>
            <a:r>
              <a:rPr lang="es"/>
              <a:t>SPAIN</a:t>
            </a:r>
            <a:endParaRPr/>
          </a:p>
        </p:txBody>
      </p:sp>
      <p:pic>
        <p:nvPicPr>
          <p:cNvPr id="61" name="Google Shape;61;p13"/>
          <p:cNvPicPr preferRelativeResize="0"/>
          <p:nvPr/>
        </p:nvPicPr>
        <p:blipFill>
          <a:blip r:embed="rId3">
            <a:alphaModFix/>
          </a:blip>
          <a:stretch>
            <a:fillRect/>
          </a:stretch>
        </p:blipFill>
        <p:spPr>
          <a:xfrm>
            <a:off x="285968" y="2963375"/>
            <a:ext cx="1726039" cy="1730100"/>
          </a:xfrm>
          <a:prstGeom prst="rect">
            <a:avLst/>
          </a:prstGeom>
          <a:noFill/>
          <a:ln>
            <a:noFill/>
          </a:ln>
        </p:spPr>
      </p:pic>
      <p:pic>
        <p:nvPicPr>
          <p:cNvPr id="62" name="Google Shape;62;p13"/>
          <p:cNvPicPr preferRelativeResize="0"/>
          <p:nvPr/>
        </p:nvPicPr>
        <p:blipFill>
          <a:blip r:embed="rId4">
            <a:alphaModFix/>
          </a:blip>
          <a:stretch>
            <a:fillRect/>
          </a:stretch>
        </p:blipFill>
        <p:spPr>
          <a:xfrm>
            <a:off x="4230344" y="210069"/>
            <a:ext cx="4702326" cy="1341375"/>
          </a:xfrm>
          <a:prstGeom prst="rect">
            <a:avLst/>
          </a:prstGeom>
          <a:noFill/>
          <a:ln>
            <a:noFill/>
          </a:ln>
        </p:spPr>
      </p:pic>
      <p:sp>
        <p:nvSpPr>
          <p:cNvPr id="63" name="Google Shape;63;p13"/>
          <p:cNvSpPr txBox="1"/>
          <p:nvPr>
            <p:ph type="ctrTitle"/>
          </p:nvPr>
        </p:nvSpPr>
        <p:spPr>
          <a:xfrm>
            <a:off x="117675" y="611663"/>
            <a:ext cx="4190100" cy="53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2400"/>
              <a:t>RIGHTFUL PERCEPTION OF REALITY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0"/>
                                        <p:tgtEl>
                                          <p:spTgt spid="59"/>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ntr" presetID="2" presetSubtype="2">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0"/>
                                        <p:tgtEl>
                                          <p:spTgt spid="60"/>
                                        </p:tgtEl>
                                        <p:attrNameLst>
                                          <p:attrName>ppt_x</p:attrName>
                                        </p:attrNameLst>
                                      </p:cBhvr>
                                      <p:tavLst>
                                        <p:tav fmla="" tm="0">
                                          <p:val>
                                            <p:strVal val="#ppt_x+1"/>
                                          </p:val>
                                        </p:tav>
                                        <p:tav fmla="" tm="100000">
                                          <p:val>
                                            <p:strVal val="#ppt_x"/>
                                          </p:val>
                                        </p:tav>
                                      </p:tavLst>
                                    </p:anim>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5000"/>
                                        <p:tgtEl>
                                          <p:spTgt spid="61"/>
                                        </p:tgtEl>
                                      </p:cBhvr>
                                    </p:animEffec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5000"/>
                                        <p:tgtEl>
                                          <p:spTgt spid="62"/>
                                        </p:tgtEl>
                                      </p:cBhvr>
                                    </p:animEffect>
                                  </p:childTnLst>
                                </p:cTn>
                              </p:par>
                            </p:childTnLst>
                          </p:cTn>
                        </p:par>
                        <p:par>
                          <p:cTn fill="hold">
                            <p:stCondLst>
                              <p:cond delay="20000"/>
                            </p:stCondLst>
                            <p:childTnLst>
                              <p:par>
                                <p:cTn fill="hold" nodeType="afterEffect" presetClass="entr" presetID="2" presetSubtype="1">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0"/>
                                        <p:tgtEl>
                                          <p:spTgt spid="6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idx="1" type="body"/>
          </p:nvPr>
        </p:nvSpPr>
        <p:spPr>
          <a:xfrm>
            <a:off x="258000" y="976025"/>
            <a:ext cx="4647000" cy="3710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a:solidFill>
                  <a:srgbClr val="FFFFFF"/>
                </a:solidFill>
              </a:rPr>
              <a:t>As a conclusion, we can say that healthy and education are two of the most respected and  guaranteed rights in Spanish society. There are aspects to improve but our country is among the best ones  in Europe. </a:t>
            </a:r>
            <a:endParaRPr>
              <a:solidFill>
                <a:srgbClr val="FFFFFF"/>
              </a:solidFill>
            </a:endParaRPr>
          </a:p>
          <a:p>
            <a:pPr indent="0" lvl="0" marL="0" rtl="0" algn="just">
              <a:spcBef>
                <a:spcPts val="1600"/>
              </a:spcBef>
              <a:spcAft>
                <a:spcPts val="1600"/>
              </a:spcAft>
              <a:buNone/>
            </a:pPr>
            <a:r>
              <a:rPr lang="es">
                <a:solidFill>
                  <a:srgbClr val="FFFFFF"/>
                </a:solidFill>
              </a:rPr>
              <a:t>However, housing right is a right which must be improved in Spain, a right where politicians  must act without being influenced by the large construction companies nor the banks.</a:t>
            </a:r>
            <a:endParaRPr>
              <a:solidFill>
                <a:srgbClr val="FFFFFF"/>
              </a:solidFill>
            </a:endParaRPr>
          </a:p>
        </p:txBody>
      </p:sp>
      <p:pic>
        <p:nvPicPr>
          <p:cNvPr id="130" name="Google Shape;130;p22"/>
          <p:cNvPicPr preferRelativeResize="0"/>
          <p:nvPr/>
        </p:nvPicPr>
        <p:blipFill>
          <a:blip r:embed="rId3">
            <a:alphaModFix/>
          </a:blip>
          <a:stretch>
            <a:fillRect/>
          </a:stretch>
        </p:blipFill>
        <p:spPr>
          <a:xfrm>
            <a:off x="5126125" y="557000"/>
            <a:ext cx="3649750" cy="2281100"/>
          </a:xfrm>
          <a:prstGeom prst="rect">
            <a:avLst/>
          </a:prstGeom>
          <a:noFill/>
          <a:ln>
            <a:noFill/>
          </a:ln>
        </p:spPr>
      </p:pic>
      <p:pic>
        <p:nvPicPr>
          <p:cNvPr id="131" name="Google Shape;131;p22"/>
          <p:cNvPicPr preferRelativeResize="0"/>
          <p:nvPr/>
        </p:nvPicPr>
        <p:blipFill>
          <a:blip r:embed="rId4">
            <a:alphaModFix/>
          </a:blip>
          <a:stretch>
            <a:fillRect/>
          </a:stretch>
        </p:blipFill>
        <p:spPr>
          <a:xfrm>
            <a:off x="5200525" y="2754475"/>
            <a:ext cx="3041467" cy="2281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animEffect filter="fade" transition="in">
                                      <p:cBhvr>
                                        <p:cTn dur="1000"/>
                                        <p:tgtEl>
                                          <p:spTgt spid="129">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animEffect filter="fade" transition="in">
                                      <p:cBhvr>
                                        <p:cTn dur="1000"/>
                                        <p:tgtEl>
                                          <p:spTgt spid="129">
                                            <p:txEl>
                                              <p:pRg end="1" st="1"/>
                                            </p:txEl>
                                          </p:spTgt>
                                        </p:tgtEl>
                                      </p:cBhvr>
                                    </p:animEffect>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1000"/>
                                        <p:tgtEl>
                                          <p:spTgt spid="130"/>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2400">
                <a:latin typeface="Average"/>
                <a:ea typeface="Average"/>
                <a:cs typeface="Average"/>
                <a:sym typeface="Average"/>
              </a:rPr>
              <a:t>3.-</a:t>
            </a:r>
            <a:r>
              <a:rPr b="1" lang="es" sz="2400">
                <a:latin typeface="Average"/>
                <a:ea typeface="Average"/>
                <a:cs typeface="Average"/>
                <a:sym typeface="Average"/>
              </a:rPr>
              <a:t>CENSORSHIP AND FREEDOM OF EXPRESSION</a:t>
            </a:r>
            <a:endParaRPr b="1" sz="2400">
              <a:latin typeface="Average"/>
              <a:ea typeface="Average"/>
              <a:cs typeface="Average"/>
              <a:sym typeface="Average"/>
            </a:endParaRPr>
          </a:p>
        </p:txBody>
      </p:sp>
      <p:sp>
        <p:nvSpPr>
          <p:cNvPr id="137" name="Google Shape;137;p23"/>
          <p:cNvSpPr txBox="1"/>
          <p:nvPr>
            <p:ph idx="1" type="body"/>
          </p:nvPr>
        </p:nvSpPr>
        <p:spPr>
          <a:xfrm>
            <a:off x="373375" y="1201800"/>
            <a:ext cx="4847100" cy="3395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2400">
                <a:solidFill>
                  <a:srgbClr val="FFFFFF"/>
                </a:solidFill>
              </a:rPr>
              <a:t>The objective of this presentation is to illustrate censorship  in music, politics and social networks in our country.</a:t>
            </a:r>
            <a:endParaRPr sz="2400">
              <a:solidFill>
                <a:srgbClr val="FFFFFF"/>
              </a:solidFill>
            </a:endParaRPr>
          </a:p>
          <a:p>
            <a:pPr indent="0" lvl="0" marL="0" rtl="0" algn="just">
              <a:spcBef>
                <a:spcPts val="1600"/>
              </a:spcBef>
              <a:spcAft>
                <a:spcPts val="0"/>
              </a:spcAft>
              <a:buNone/>
            </a:pPr>
            <a:r>
              <a:rPr lang="es" sz="2400">
                <a:solidFill>
                  <a:srgbClr val="FFFFFF"/>
                </a:solidFill>
              </a:rPr>
              <a:t>We looked on internet  different websites and we asked our English teacher.</a:t>
            </a:r>
            <a:endParaRPr sz="2400">
              <a:solidFill>
                <a:srgbClr val="FFFFFF"/>
              </a:solidFill>
            </a:endParaRPr>
          </a:p>
          <a:p>
            <a:pPr indent="0" lvl="0" marL="0" rtl="0" algn="l">
              <a:spcBef>
                <a:spcPts val="1600"/>
              </a:spcBef>
              <a:spcAft>
                <a:spcPts val="1600"/>
              </a:spcAft>
              <a:buNone/>
            </a:pPr>
            <a:r>
              <a:t/>
            </a:r>
            <a:endParaRPr sz="2400"/>
          </a:p>
        </p:txBody>
      </p:sp>
      <p:pic>
        <p:nvPicPr>
          <p:cNvPr id="138" name="Google Shape;138;p23"/>
          <p:cNvPicPr preferRelativeResize="0"/>
          <p:nvPr/>
        </p:nvPicPr>
        <p:blipFill>
          <a:blip r:embed="rId3">
            <a:alphaModFix/>
          </a:blip>
          <a:stretch>
            <a:fillRect/>
          </a:stretch>
        </p:blipFill>
        <p:spPr>
          <a:xfrm>
            <a:off x="5859585" y="1201801"/>
            <a:ext cx="2817591" cy="3579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1000"/>
                                        <p:tgtEl>
                                          <p:spTgt spid="137">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animEffect filter="fade" transition="in">
                                      <p:cBhvr>
                                        <p:cTn dur="1000"/>
                                        <p:tgtEl>
                                          <p:spTgt spid="137">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37">
                                            <p:txEl>
                                              <p:pRg end="2" st="2"/>
                                            </p:txEl>
                                          </p:spTgt>
                                        </p:tgtEl>
                                        <p:attrNameLst>
                                          <p:attrName>style.visibility</p:attrName>
                                        </p:attrNameLst>
                                      </p:cBhvr>
                                      <p:to>
                                        <p:strVal val="visible"/>
                                      </p:to>
                                    </p:set>
                                    <p:animEffect filter="fade" transition="in">
                                      <p:cBhvr>
                                        <p:cTn dur="1000"/>
                                        <p:tgtEl>
                                          <p:spTgt spid="137">
                                            <p:txEl>
                                              <p:pRg end="2" st="2"/>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latin typeface="Average"/>
                <a:ea typeface="Average"/>
                <a:cs typeface="Average"/>
                <a:sym typeface="Average"/>
              </a:rPr>
              <a:t>Definition</a:t>
            </a:r>
            <a:endParaRPr>
              <a:latin typeface="Average"/>
              <a:ea typeface="Average"/>
              <a:cs typeface="Average"/>
              <a:sym typeface="Average"/>
            </a:endParaRPr>
          </a:p>
        </p:txBody>
      </p:sp>
      <p:sp>
        <p:nvSpPr>
          <p:cNvPr id="144" name="Google Shape;144;p24"/>
          <p:cNvSpPr txBox="1"/>
          <p:nvPr>
            <p:ph idx="1" type="body"/>
          </p:nvPr>
        </p:nvSpPr>
        <p:spPr>
          <a:xfrm>
            <a:off x="311700" y="1515850"/>
            <a:ext cx="4400700" cy="28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2400">
                <a:solidFill>
                  <a:srgbClr val="FFFFFF"/>
                </a:solidFill>
              </a:rPr>
              <a:t>Censorship is the power exercised by a state, a person or an influential group to prohibit a series of threatening ideas against the stability of a person or a group of people.</a:t>
            </a:r>
            <a:endParaRPr sz="2400">
              <a:solidFill>
                <a:srgbClr val="FFFFFF"/>
              </a:solidFill>
            </a:endParaRPr>
          </a:p>
        </p:txBody>
      </p:sp>
      <p:pic>
        <p:nvPicPr>
          <p:cNvPr id="145" name="Google Shape;145;p24"/>
          <p:cNvPicPr preferRelativeResize="0"/>
          <p:nvPr/>
        </p:nvPicPr>
        <p:blipFill>
          <a:blip r:embed="rId3">
            <a:alphaModFix/>
          </a:blip>
          <a:stretch>
            <a:fillRect/>
          </a:stretch>
        </p:blipFill>
        <p:spPr>
          <a:xfrm>
            <a:off x="4895695" y="536595"/>
            <a:ext cx="3936601" cy="2373975"/>
          </a:xfrm>
          <a:prstGeom prst="rect">
            <a:avLst/>
          </a:prstGeom>
          <a:noFill/>
          <a:ln>
            <a:noFill/>
          </a:ln>
        </p:spPr>
      </p:pic>
      <p:sp>
        <p:nvSpPr>
          <p:cNvPr id="146" name="Google Shape;146;p24"/>
          <p:cNvSpPr txBox="1"/>
          <p:nvPr>
            <p:ph idx="1" type="body"/>
          </p:nvPr>
        </p:nvSpPr>
        <p:spPr>
          <a:xfrm>
            <a:off x="4663650" y="3379250"/>
            <a:ext cx="4400700" cy="1480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2400">
                <a:solidFill>
                  <a:srgbClr val="FFFFFF"/>
                </a:solidFill>
              </a:rPr>
              <a:t>As examples of censorship, we'll mention several cases of it in 3 fields :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5"/>
          <p:cNvSpPr txBox="1"/>
          <p:nvPr>
            <p:ph idx="1" type="body"/>
          </p:nvPr>
        </p:nvSpPr>
        <p:spPr>
          <a:xfrm>
            <a:off x="187050" y="683525"/>
            <a:ext cx="8769900" cy="3423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s"/>
              <a:t>IN MUSIC : </a:t>
            </a:r>
            <a:r>
              <a:rPr lang="es">
                <a:solidFill>
                  <a:srgbClr val="EFEFEF"/>
                </a:solidFill>
              </a:rPr>
              <a:t>Becky G was censored in a TV program in Spain (Operación Triunfo). The singer had to change the controversial lyrics of “Mayores”to make it more 'white'. Check :</a:t>
            </a:r>
            <a:r>
              <a:rPr lang="es" sz="1400">
                <a:solidFill>
                  <a:srgbClr val="EFEFEF"/>
                </a:solidFill>
                <a:latin typeface="Comic Sans MS"/>
                <a:ea typeface="Comic Sans MS"/>
                <a:cs typeface="Comic Sans MS"/>
                <a:sym typeface="Comic Sans MS"/>
              </a:rPr>
              <a:t> </a:t>
            </a:r>
            <a:r>
              <a:rPr lang="es">
                <a:solidFill>
                  <a:srgbClr val="EFEFEF"/>
                </a:solidFill>
              </a:rPr>
              <a:t> </a:t>
            </a:r>
            <a:r>
              <a:rPr lang="es" u="sng">
                <a:solidFill>
                  <a:schemeClr val="hlink"/>
                </a:solidFill>
                <a:hlinkClick r:id="rId3"/>
              </a:rPr>
              <a:t>https://twitter.com/i/status/925135253177593856</a:t>
            </a:r>
            <a:endParaRPr sz="1200">
              <a:solidFill>
                <a:srgbClr val="F3F3F3"/>
              </a:solidFill>
              <a:latin typeface="Comic Sans MS"/>
              <a:ea typeface="Comic Sans MS"/>
              <a:cs typeface="Comic Sans MS"/>
              <a:sym typeface="Comic Sans MS"/>
            </a:endParaRPr>
          </a:p>
          <a:p>
            <a:pPr indent="-342900" lvl="0" marL="457200" rtl="0" algn="l">
              <a:spcBef>
                <a:spcPts val="0"/>
              </a:spcBef>
              <a:spcAft>
                <a:spcPts val="0"/>
              </a:spcAft>
              <a:buSzPts val="1800"/>
              <a:buChar char="●"/>
            </a:pPr>
            <a:r>
              <a:rPr lang="es"/>
              <a:t>IN POLITICS : </a:t>
            </a:r>
            <a:r>
              <a:rPr lang="es">
                <a:solidFill>
                  <a:srgbClr val="EFEFEF"/>
                </a:solidFill>
              </a:rPr>
              <a:t>We can find many types of statements like this one: “I have sometimes been the victim of censorship for my political opinions, for criticizing Cuban socialism (said a Cuban exiliated); or radical feminism, for being against Islamic terrorism and denouncing its atrocities”.</a:t>
            </a:r>
            <a:endParaRPr sz="1400">
              <a:solidFill>
                <a:srgbClr val="EFEFEF"/>
              </a:solidFill>
              <a:latin typeface="Comic Sans MS"/>
              <a:ea typeface="Comic Sans MS"/>
              <a:cs typeface="Comic Sans MS"/>
              <a:sym typeface="Comic Sans MS"/>
            </a:endParaRPr>
          </a:p>
          <a:p>
            <a:pPr indent="-342900" lvl="0" marL="457200" marR="25400" rtl="0" algn="l">
              <a:spcBef>
                <a:spcPts val="0"/>
              </a:spcBef>
              <a:spcAft>
                <a:spcPts val="0"/>
              </a:spcAft>
              <a:buClr>
                <a:schemeClr val="lt2"/>
              </a:buClr>
              <a:buSzPts val="1800"/>
              <a:buChar char="●"/>
            </a:pPr>
            <a:r>
              <a:rPr lang="es">
                <a:solidFill>
                  <a:schemeClr val="lt2"/>
                </a:solidFill>
              </a:rPr>
              <a:t>IN SOCIAL NETWORKS : </a:t>
            </a:r>
            <a:r>
              <a:rPr lang="es">
                <a:solidFill>
                  <a:srgbClr val="000000"/>
                </a:solidFill>
              </a:rPr>
              <a:t> </a:t>
            </a:r>
            <a:r>
              <a:rPr lang="es">
                <a:solidFill>
                  <a:srgbClr val="EFEFEF"/>
                </a:solidFill>
              </a:rPr>
              <a:t>The TV presenter and radio announcer, Nuria Roca, was the victim of social media censorship. Instagram deleted one of her images in which she showed the shadow of her naked chest.</a:t>
            </a:r>
            <a:endParaRPr sz="1400">
              <a:solidFill>
                <a:srgbClr val="000000"/>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1000"/>
                                        <p:tgtEl>
                                          <p:spTgt spid="151">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1000"/>
                                        <p:tgtEl>
                                          <p:spTgt spid="151">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1">
                                            <p:txEl>
                                              <p:pRg end="2" st="2"/>
                                            </p:txEl>
                                          </p:spTgt>
                                        </p:tgtEl>
                                        <p:attrNameLst>
                                          <p:attrName>style.visibility</p:attrName>
                                        </p:attrNameLst>
                                      </p:cBhvr>
                                      <p:to>
                                        <p:strVal val="visible"/>
                                      </p:to>
                                    </p:set>
                                    <p:animEffect filter="fade" transition="in">
                                      <p:cBhvr>
                                        <p:cTn dur="1000"/>
                                        <p:tgtEl>
                                          <p:spTgt spid="15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latin typeface="Average"/>
                <a:ea typeface="Average"/>
                <a:cs typeface="Average"/>
                <a:sym typeface="Average"/>
              </a:rPr>
              <a:t>CENSORSHIP IN SPAIN </a:t>
            </a:r>
            <a:endParaRPr>
              <a:latin typeface="Average"/>
              <a:ea typeface="Average"/>
              <a:cs typeface="Average"/>
              <a:sym typeface="Average"/>
            </a:endParaRPr>
          </a:p>
          <a:p>
            <a:pPr indent="0" lvl="0" marL="0" rtl="0" algn="l">
              <a:spcBef>
                <a:spcPts val="0"/>
              </a:spcBef>
              <a:spcAft>
                <a:spcPts val="0"/>
              </a:spcAft>
              <a:buNone/>
            </a:pPr>
            <a:r>
              <a:t/>
            </a:r>
            <a:endParaRPr/>
          </a:p>
        </p:txBody>
      </p:sp>
      <p:sp>
        <p:nvSpPr>
          <p:cNvPr id="157" name="Google Shape;157;p26"/>
          <p:cNvSpPr txBox="1"/>
          <p:nvPr>
            <p:ph idx="1" type="body"/>
          </p:nvPr>
        </p:nvSpPr>
        <p:spPr>
          <a:xfrm>
            <a:off x="3722400" y="1226800"/>
            <a:ext cx="5168100" cy="307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000">
                <a:solidFill>
                  <a:srgbClr val="D9D9D9"/>
                </a:solidFill>
              </a:rPr>
              <a:t>In Spain, e</a:t>
            </a:r>
            <a:r>
              <a:rPr lang="es" sz="2000">
                <a:solidFill>
                  <a:srgbClr val="D9D9D9"/>
                </a:solidFill>
              </a:rPr>
              <a:t>very day more cases are added to the list of violations of the right to freedom of expression . All types of collectives have been victims: rappers, journalists, artists, actors. For instance, </a:t>
            </a:r>
            <a:r>
              <a:rPr b="1" lang="es" sz="2000">
                <a:solidFill>
                  <a:srgbClr val="D9D9D9"/>
                </a:solidFill>
              </a:rPr>
              <a:t>Cassandra Vera w</a:t>
            </a:r>
            <a:r>
              <a:rPr lang="es" sz="2000">
                <a:solidFill>
                  <a:srgbClr val="D9D9D9"/>
                </a:solidFill>
              </a:rPr>
              <a:t>as denounced in 2016 because of some tweets joking about the death of Carrero Blanco. The complaint was filed by the Civil Guard.</a:t>
            </a:r>
            <a:endParaRPr sz="2000">
              <a:solidFill>
                <a:srgbClr val="D9D9D9"/>
              </a:solidFill>
            </a:endParaRPr>
          </a:p>
          <a:p>
            <a:pPr indent="0" lvl="0" marL="0" rtl="0" algn="l">
              <a:spcBef>
                <a:spcPts val="1600"/>
              </a:spcBef>
              <a:spcAft>
                <a:spcPts val="0"/>
              </a:spcAft>
              <a:buNone/>
            </a:pPr>
            <a:r>
              <a:t/>
            </a:r>
            <a:endParaRPr>
              <a:solidFill>
                <a:srgbClr val="D9D9D9"/>
              </a:solidFill>
              <a:latin typeface="Comic Sans MS"/>
              <a:ea typeface="Comic Sans MS"/>
              <a:cs typeface="Comic Sans MS"/>
              <a:sym typeface="Comic Sans MS"/>
            </a:endParaRPr>
          </a:p>
          <a:p>
            <a:pPr indent="0" lvl="0" marL="0" rtl="0" algn="l">
              <a:spcBef>
                <a:spcPts val="1600"/>
              </a:spcBef>
              <a:spcAft>
                <a:spcPts val="1600"/>
              </a:spcAft>
              <a:buNone/>
            </a:pPr>
            <a:r>
              <a:t/>
            </a:r>
            <a:endParaRPr>
              <a:solidFill>
                <a:srgbClr val="D9D9D9"/>
              </a:solidFill>
            </a:endParaRPr>
          </a:p>
        </p:txBody>
      </p:sp>
      <p:pic>
        <p:nvPicPr>
          <p:cNvPr id="158" name="Google Shape;158;p26"/>
          <p:cNvPicPr preferRelativeResize="0"/>
          <p:nvPr/>
        </p:nvPicPr>
        <p:blipFill>
          <a:blip r:embed="rId3">
            <a:alphaModFix/>
          </a:blip>
          <a:stretch>
            <a:fillRect/>
          </a:stretch>
        </p:blipFill>
        <p:spPr>
          <a:xfrm>
            <a:off x="518053" y="1534628"/>
            <a:ext cx="3081000" cy="2639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p:tgtEl>
                                          <p:spTgt spid="15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p:tgtEl>
                                          <p:spTgt spid="15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7"/>
          <p:cNvSpPr txBox="1"/>
          <p:nvPr>
            <p:ph idx="1" type="body"/>
          </p:nvPr>
        </p:nvSpPr>
        <p:spPr>
          <a:xfrm>
            <a:off x="250100" y="668950"/>
            <a:ext cx="8520600" cy="157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t>As a conclusion, we have observed that there is more censorship than we see on daily bases and that we could think since we are in a democratic country.</a:t>
            </a:r>
            <a:endParaRPr sz="2400"/>
          </a:p>
          <a:p>
            <a:pPr indent="0" lvl="0" marL="0" rtl="0" algn="l">
              <a:spcBef>
                <a:spcPts val="1600"/>
              </a:spcBef>
              <a:spcAft>
                <a:spcPts val="1600"/>
              </a:spcAft>
              <a:buNone/>
            </a:pPr>
            <a:r>
              <a:t/>
            </a:r>
            <a:endParaRPr sz="2400"/>
          </a:p>
        </p:txBody>
      </p:sp>
      <p:pic>
        <p:nvPicPr>
          <p:cNvPr id="164" name="Google Shape;164;p27"/>
          <p:cNvPicPr preferRelativeResize="0"/>
          <p:nvPr/>
        </p:nvPicPr>
        <p:blipFill>
          <a:blip r:embed="rId3">
            <a:alphaModFix/>
          </a:blip>
          <a:stretch>
            <a:fillRect/>
          </a:stretch>
        </p:blipFill>
        <p:spPr>
          <a:xfrm>
            <a:off x="2200575" y="2247550"/>
            <a:ext cx="4744700" cy="2542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11700" y="3495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Average"/>
                <a:ea typeface="Average"/>
                <a:cs typeface="Average"/>
                <a:sym typeface="Average"/>
              </a:rPr>
              <a:t>4</a:t>
            </a:r>
            <a:r>
              <a:rPr lang="es" sz="2400">
                <a:latin typeface="Average"/>
                <a:ea typeface="Average"/>
                <a:cs typeface="Average"/>
                <a:sym typeface="Average"/>
              </a:rPr>
              <a:t>. </a:t>
            </a:r>
            <a:r>
              <a:rPr lang="es" sz="2400">
                <a:latin typeface="Average"/>
                <a:ea typeface="Average"/>
                <a:cs typeface="Average"/>
                <a:sym typeface="Average"/>
              </a:rPr>
              <a:t>INTERVIEWS WITH LOCAL POLITICAL LEADERS</a:t>
            </a:r>
            <a:endParaRPr sz="2400">
              <a:latin typeface="Average"/>
              <a:ea typeface="Average"/>
              <a:cs typeface="Average"/>
              <a:sym typeface="Average"/>
            </a:endParaRPr>
          </a:p>
        </p:txBody>
      </p:sp>
      <p:sp>
        <p:nvSpPr>
          <p:cNvPr id="170" name="Google Shape;170;p28"/>
          <p:cNvSpPr txBox="1"/>
          <p:nvPr>
            <p:ph idx="1" type="body"/>
          </p:nvPr>
        </p:nvSpPr>
        <p:spPr>
          <a:xfrm>
            <a:off x="311700" y="922225"/>
            <a:ext cx="8520600" cy="24630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a:solidFill>
                  <a:srgbClr val="FFFFFF"/>
                </a:solidFill>
              </a:rPr>
              <a:t>We wanted to know the opinion of local political leaders  and tried to interview the most of them.</a:t>
            </a:r>
            <a:endParaRPr sz="1400">
              <a:solidFill>
                <a:srgbClr val="FFFFFF"/>
              </a:solidFill>
            </a:endParaRPr>
          </a:p>
          <a:p>
            <a:pPr indent="0" lvl="0" marL="0" rtl="0" algn="just">
              <a:spcBef>
                <a:spcPts val="1600"/>
              </a:spcBef>
              <a:spcAft>
                <a:spcPts val="1600"/>
              </a:spcAft>
              <a:buNone/>
            </a:pPr>
            <a:r>
              <a:rPr lang="es">
                <a:solidFill>
                  <a:srgbClr val="FFFFFF"/>
                </a:solidFill>
              </a:rPr>
              <a:t>We had some problems with the neoliberal-right party “Ciudadanos” and the center-</a:t>
            </a:r>
            <a:r>
              <a:rPr lang="es">
                <a:solidFill>
                  <a:srgbClr val="FFFFFF"/>
                </a:solidFill>
              </a:rPr>
              <a:t>left</a:t>
            </a:r>
            <a:r>
              <a:rPr lang="es">
                <a:solidFill>
                  <a:srgbClr val="FFFFFF"/>
                </a:solidFill>
              </a:rPr>
              <a:t> party PSOE to get the interview. But we did it with the left party “Podemos and IU” and the right party “PP”. The extreme-right party VOX doesn’t have any seat in our city so we couldn’t obtain an interview.</a:t>
            </a:r>
            <a:endParaRPr>
              <a:solidFill>
                <a:srgbClr val="FFFFFF"/>
              </a:solidFill>
            </a:endParaRPr>
          </a:p>
        </p:txBody>
      </p:sp>
      <p:pic>
        <p:nvPicPr>
          <p:cNvPr id="171" name="Google Shape;171;p28"/>
          <p:cNvPicPr preferRelativeResize="0"/>
          <p:nvPr/>
        </p:nvPicPr>
        <p:blipFill>
          <a:blip r:embed="rId3">
            <a:alphaModFix/>
          </a:blip>
          <a:stretch>
            <a:fillRect/>
          </a:stretch>
        </p:blipFill>
        <p:spPr>
          <a:xfrm>
            <a:off x="1120004" y="3291913"/>
            <a:ext cx="6903975" cy="1589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animEffect filter="fade" transition="in">
                                      <p:cBhvr>
                                        <p:cTn dur="1000"/>
                                        <p:tgtEl>
                                          <p:spTgt spid="170">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70">
                                            <p:txEl>
                                              <p:pRg end="1" st="1"/>
                                            </p:txEl>
                                          </p:spTgt>
                                        </p:tgtEl>
                                        <p:attrNameLst>
                                          <p:attrName>style.visibility</p:attrName>
                                        </p:attrNameLst>
                                      </p:cBhvr>
                                      <p:to>
                                        <p:strVal val="visible"/>
                                      </p:to>
                                    </p:set>
                                    <p:animEffect filter="fade" transition="in">
                                      <p:cBhvr>
                                        <p:cTn dur="1000"/>
                                        <p:tgtEl>
                                          <p:spTgt spid="17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2400">
                <a:latin typeface="Average"/>
                <a:ea typeface="Average"/>
                <a:cs typeface="Average"/>
                <a:sym typeface="Average"/>
              </a:rPr>
              <a:t>Interview</a:t>
            </a:r>
            <a:endParaRPr b="1" sz="2400">
              <a:latin typeface="Average"/>
              <a:ea typeface="Average"/>
              <a:cs typeface="Average"/>
              <a:sym typeface="Average"/>
            </a:endParaRPr>
          </a:p>
        </p:txBody>
      </p:sp>
      <p:sp>
        <p:nvSpPr>
          <p:cNvPr id="177" name="Google Shape;177;p29"/>
          <p:cNvSpPr txBox="1"/>
          <p:nvPr>
            <p:ph idx="1" type="body"/>
          </p:nvPr>
        </p:nvSpPr>
        <p:spPr>
          <a:xfrm>
            <a:off x="156300" y="1152475"/>
            <a:ext cx="8676000" cy="7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FFFFFF"/>
                </a:solidFill>
                <a:latin typeface="Arial"/>
                <a:ea typeface="Arial"/>
                <a:cs typeface="Arial"/>
                <a:sym typeface="Arial"/>
              </a:rPr>
              <a:t>What is the most important thing that Spain has achieved in these 40 years of representative democracy?</a:t>
            </a:r>
            <a:endParaRPr b="1">
              <a:solidFill>
                <a:schemeClr val="dk1"/>
              </a:solidFill>
              <a:latin typeface="Arial"/>
              <a:ea typeface="Arial"/>
              <a:cs typeface="Arial"/>
              <a:sym typeface="Arial"/>
            </a:endParaRPr>
          </a:p>
          <a:p>
            <a:pPr indent="0" lvl="0" marL="0" rtl="0" algn="l">
              <a:spcBef>
                <a:spcPts val="0"/>
              </a:spcBef>
              <a:spcAft>
                <a:spcPts val="0"/>
              </a:spcAft>
              <a:buNone/>
            </a:pPr>
            <a:r>
              <a:t/>
            </a:r>
            <a:endParaRPr sz="1400">
              <a:solidFill>
                <a:srgbClr val="FFFFFF"/>
              </a:solidFill>
              <a:latin typeface="Arial"/>
              <a:ea typeface="Arial"/>
              <a:cs typeface="Arial"/>
              <a:sym typeface="Arial"/>
            </a:endParaRPr>
          </a:p>
          <a:p>
            <a:pPr indent="0" lvl="0" marL="0" rtl="0" algn="l">
              <a:spcBef>
                <a:spcPts val="0"/>
              </a:spcBef>
              <a:spcAft>
                <a:spcPts val="0"/>
              </a:spcAft>
              <a:buNone/>
            </a:pPr>
            <a:r>
              <a:t/>
            </a:r>
            <a:endParaRPr sz="1400">
              <a:solidFill>
                <a:srgbClr val="FFFFFF"/>
              </a:solidFill>
              <a:latin typeface="Arial"/>
              <a:ea typeface="Arial"/>
              <a:cs typeface="Arial"/>
              <a:sym typeface="Arial"/>
            </a:endParaRPr>
          </a:p>
          <a:p>
            <a:pPr indent="0" lvl="0" marL="0" rtl="0" algn="l">
              <a:spcBef>
                <a:spcPts val="0"/>
              </a:spcBef>
              <a:spcAft>
                <a:spcPts val="0"/>
              </a:spcAft>
              <a:buNone/>
            </a:pPr>
            <a:r>
              <a:t/>
            </a:r>
            <a:endParaRPr sz="1400">
              <a:solidFill>
                <a:srgbClr val="FFFFFF"/>
              </a:solidFill>
              <a:latin typeface="Arial"/>
              <a:ea typeface="Arial"/>
              <a:cs typeface="Arial"/>
              <a:sym typeface="Arial"/>
            </a:endParaRPr>
          </a:p>
          <a:p>
            <a:pPr indent="0" lvl="0" marL="0" rtl="0" algn="l">
              <a:spcBef>
                <a:spcPts val="0"/>
              </a:spcBef>
              <a:spcAft>
                <a:spcPts val="0"/>
              </a:spcAft>
              <a:buNone/>
            </a:pPr>
            <a:r>
              <a:t/>
            </a:r>
            <a:endParaRPr>
              <a:solidFill>
                <a:srgbClr val="FFFFFF"/>
              </a:solidFill>
              <a:latin typeface="Arial"/>
              <a:ea typeface="Arial"/>
              <a:cs typeface="Arial"/>
              <a:sym typeface="Arial"/>
            </a:endParaRPr>
          </a:p>
          <a:p>
            <a:pPr indent="0" lvl="0" marL="0" rtl="0" algn="l">
              <a:spcBef>
                <a:spcPts val="0"/>
              </a:spcBef>
              <a:spcAft>
                <a:spcPts val="0"/>
              </a:spcAft>
              <a:buNone/>
            </a:pPr>
            <a:r>
              <a:rPr lang="es">
                <a:solidFill>
                  <a:srgbClr val="FFFFFF"/>
                </a:solidFill>
                <a:latin typeface="Arial"/>
                <a:ea typeface="Arial"/>
                <a:cs typeface="Arial"/>
                <a:sym typeface="Arial"/>
              </a:rPr>
              <a:t>                          </a:t>
            </a:r>
            <a:endParaRPr>
              <a:solidFill>
                <a:srgbClr val="FFFFFF"/>
              </a:solidFill>
              <a:latin typeface="Arial"/>
              <a:ea typeface="Arial"/>
              <a:cs typeface="Arial"/>
              <a:sym typeface="Arial"/>
            </a:endParaRPr>
          </a:p>
          <a:p>
            <a:pPr indent="0" lvl="0" marL="0" rtl="0" algn="l">
              <a:spcBef>
                <a:spcPts val="0"/>
              </a:spcBef>
              <a:spcAft>
                <a:spcPts val="1600"/>
              </a:spcAft>
              <a:buNone/>
            </a:pPr>
            <a:r>
              <a:t/>
            </a:r>
            <a:endParaRPr/>
          </a:p>
        </p:txBody>
      </p:sp>
      <p:pic>
        <p:nvPicPr>
          <p:cNvPr id="178" name="Google Shape;178;p29"/>
          <p:cNvPicPr preferRelativeResize="0"/>
          <p:nvPr/>
        </p:nvPicPr>
        <p:blipFill>
          <a:blip r:embed="rId3">
            <a:alphaModFix/>
          </a:blip>
          <a:stretch>
            <a:fillRect/>
          </a:stretch>
        </p:blipFill>
        <p:spPr>
          <a:xfrm>
            <a:off x="7181425" y="1895000"/>
            <a:ext cx="1480375" cy="1353500"/>
          </a:xfrm>
          <a:prstGeom prst="rect">
            <a:avLst/>
          </a:prstGeom>
          <a:noFill/>
          <a:ln>
            <a:noFill/>
          </a:ln>
        </p:spPr>
      </p:pic>
      <p:pic>
        <p:nvPicPr>
          <p:cNvPr id="179" name="Google Shape;179;p29"/>
          <p:cNvPicPr preferRelativeResize="0"/>
          <p:nvPr/>
        </p:nvPicPr>
        <p:blipFill>
          <a:blip r:embed="rId4">
            <a:alphaModFix/>
          </a:blip>
          <a:stretch>
            <a:fillRect/>
          </a:stretch>
        </p:blipFill>
        <p:spPr>
          <a:xfrm>
            <a:off x="623550" y="3443750"/>
            <a:ext cx="1480375" cy="1480375"/>
          </a:xfrm>
          <a:prstGeom prst="rect">
            <a:avLst/>
          </a:prstGeom>
          <a:noFill/>
          <a:ln>
            <a:noFill/>
          </a:ln>
        </p:spPr>
      </p:pic>
      <p:sp>
        <p:nvSpPr>
          <p:cNvPr id="180" name="Google Shape;180;p29"/>
          <p:cNvSpPr txBox="1"/>
          <p:nvPr/>
        </p:nvSpPr>
        <p:spPr>
          <a:xfrm>
            <a:off x="376025" y="2165825"/>
            <a:ext cx="6620700" cy="86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800">
                <a:solidFill>
                  <a:schemeClr val="dk1"/>
                </a:solidFill>
              </a:rPr>
              <a:t>Podemos; Fundamental rights have been achieved, women's rights, labor rights ... That are currently in danger</a:t>
            </a:r>
            <a:endParaRPr>
              <a:latin typeface="Average"/>
              <a:ea typeface="Average"/>
              <a:cs typeface="Average"/>
              <a:sym typeface="Average"/>
            </a:endParaRPr>
          </a:p>
        </p:txBody>
      </p:sp>
      <p:sp>
        <p:nvSpPr>
          <p:cNvPr id="181" name="Google Shape;181;p29"/>
          <p:cNvSpPr txBox="1"/>
          <p:nvPr/>
        </p:nvSpPr>
        <p:spPr>
          <a:xfrm>
            <a:off x="2417300" y="3741150"/>
            <a:ext cx="5425500" cy="100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800">
                <a:solidFill>
                  <a:schemeClr val="dk1"/>
                </a:solidFill>
              </a:rPr>
              <a:t>PP; Personal freedoms, although there is still a lot to achieve as we are a young democracy.</a:t>
            </a:r>
            <a:endParaRPr>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1100"/>
                                        <p:tgtEl>
                                          <p:spTgt spid="177">
                                            <p:txEl>
                                              <p:pRg end="0" st="0"/>
                                            </p:txEl>
                                          </p:spTgt>
                                        </p:tgtEl>
                                      </p:cBhvr>
                                    </p:animEffect>
                                  </p:childTnLst>
                                </p:cTn>
                              </p:par>
                            </p:childTnLst>
                          </p:cTn>
                        </p:par>
                        <p:par>
                          <p:cTn fill="hold">
                            <p:stCondLst>
                              <p:cond delay="1100"/>
                            </p:stCondLst>
                            <p:childTnLst>
                              <p:par>
                                <p:cTn fill="hold" nodeType="after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1100"/>
                                        <p:tgtEl>
                                          <p:spTgt spid="177">
                                            <p:txEl>
                                              <p:pRg end="1" st="1"/>
                                            </p:txEl>
                                          </p:spTgt>
                                        </p:tgtEl>
                                      </p:cBhvr>
                                    </p:animEffect>
                                  </p:childTnLst>
                                </p:cTn>
                              </p:par>
                            </p:childTnLst>
                          </p:cTn>
                        </p:par>
                        <p:par>
                          <p:cTn fill="hold">
                            <p:stCondLst>
                              <p:cond delay="2200"/>
                            </p:stCondLst>
                            <p:childTnLst>
                              <p:par>
                                <p:cTn fill="hold" nodeType="afterEffect" presetClass="entr" presetID="10"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Effect filter="fade" transition="in">
                                      <p:cBhvr>
                                        <p:cTn dur="1100"/>
                                        <p:tgtEl>
                                          <p:spTgt spid="177">
                                            <p:txEl>
                                              <p:pRg end="2" st="2"/>
                                            </p:txEl>
                                          </p:spTgt>
                                        </p:tgtEl>
                                      </p:cBhvr>
                                    </p:animEffect>
                                  </p:childTnLst>
                                </p:cTn>
                              </p:par>
                            </p:childTnLst>
                          </p:cTn>
                        </p:par>
                        <p:par>
                          <p:cTn fill="hold">
                            <p:stCondLst>
                              <p:cond delay="3300"/>
                            </p:stCondLst>
                            <p:childTnLst>
                              <p:par>
                                <p:cTn fill="hold" nodeType="afterEffect" presetClass="entr" presetID="10" presetSubtype="0">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animEffect filter="fade" transition="in">
                                      <p:cBhvr>
                                        <p:cTn dur="1100"/>
                                        <p:tgtEl>
                                          <p:spTgt spid="177">
                                            <p:txEl>
                                              <p:pRg end="3" st="3"/>
                                            </p:txEl>
                                          </p:spTgt>
                                        </p:tgtEl>
                                      </p:cBhvr>
                                    </p:animEffect>
                                  </p:childTnLst>
                                </p:cTn>
                              </p:par>
                            </p:childTnLst>
                          </p:cTn>
                        </p:par>
                        <p:par>
                          <p:cTn fill="hold">
                            <p:stCondLst>
                              <p:cond delay="4400"/>
                            </p:stCondLst>
                            <p:childTnLst>
                              <p:par>
                                <p:cTn fill="hold" nodeType="afterEffect" presetClass="entr" presetID="10" presetSubtype="0">
                                  <p:stCondLst>
                                    <p:cond delay="0"/>
                                  </p:stCondLst>
                                  <p:childTnLst>
                                    <p:set>
                                      <p:cBhvr>
                                        <p:cTn dur="1" fill="hold">
                                          <p:stCondLst>
                                            <p:cond delay="0"/>
                                          </p:stCondLst>
                                        </p:cTn>
                                        <p:tgtEl>
                                          <p:spTgt spid="177">
                                            <p:txEl>
                                              <p:pRg end="4" st="4"/>
                                            </p:txEl>
                                          </p:spTgt>
                                        </p:tgtEl>
                                        <p:attrNameLst>
                                          <p:attrName>style.visibility</p:attrName>
                                        </p:attrNameLst>
                                      </p:cBhvr>
                                      <p:to>
                                        <p:strVal val="visible"/>
                                      </p:to>
                                    </p:set>
                                    <p:animEffect filter="fade" transition="in">
                                      <p:cBhvr>
                                        <p:cTn dur="1100"/>
                                        <p:tgtEl>
                                          <p:spTgt spid="177">
                                            <p:txEl>
                                              <p:pRg end="4" st="4"/>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77">
                                            <p:txEl>
                                              <p:pRg end="5" st="5"/>
                                            </p:txEl>
                                          </p:spTgt>
                                        </p:tgtEl>
                                        <p:attrNameLst>
                                          <p:attrName>style.visibility</p:attrName>
                                        </p:attrNameLst>
                                      </p:cBhvr>
                                      <p:to>
                                        <p:strVal val="visible"/>
                                      </p:to>
                                    </p:set>
                                    <p:animEffect filter="fade" transition="in">
                                      <p:cBhvr>
                                        <p:cTn dur="1100"/>
                                        <p:tgtEl>
                                          <p:spTgt spid="177">
                                            <p:txEl>
                                              <p:pRg end="5" st="5"/>
                                            </p:txEl>
                                          </p:spTgt>
                                        </p:tgtEl>
                                      </p:cBhvr>
                                    </p:animEffect>
                                  </p:childTnLst>
                                </p:cTn>
                              </p:par>
                            </p:childTnLst>
                          </p:cTn>
                        </p:par>
                        <p:par>
                          <p:cTn fill="hold">
                            <p:stCondLst>
                              <p:cond delay="6600"/>
                            </p:stCondLst>
                            <p:childTnLst>
                              <p:par>
                                <p:cTn fill="hold" nodeType="afterEffect" presetClass="entr" presetID="10" presetSubtype="0">
                                  <p:stCondLst>
                                    <p:cond delay="0"/>
                                  </p:stCondLst>
                                  <p:childTnLst>
                                    <p:set>
                                      <p:cBhvr>
                                        <p:cTn dur="1" fill="hold">
                                          <p:stCondLst>
                                            <p:cond delay="0"/>
                                          </p:stCondLst>
                                        </p:cTn>
                                        <p:tgtEl>
                                          <p:spTgt spid="177">
                                            <p:txEl>
                                              <p:pRg end="6" st="6"/>
                                            </p:txEl>
                                          </p:spTgt>
                                        </p:tgtEl>
                                        <p:attrNameLst>
                                          <p:attrName>style.visibility</p:attrName>
                                        </p:attrNameLst>
                                      </p:cBhvr>
                                      <p:to>
                                        <p:strVal val="visible"/>
                                      </p:to>
                                    </p:set>
                                    <p:animEffect filter="fade" transition="in">
                                      <p:cBhvr>
                                        <p:cTn dur="1100"/>
                                        <p:tgtEl>
                                          <p:spTgt spid="177">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par>
                          <p:cTn fill="hold">
                            <p:stCondLst>
                              <p:cond delay="7700"/>
                            </p:stCondLst>
                            <p:childTnLst>
                              <p:par>
                                <p:cTn fill="hold" nodeType="after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par>
                          <p:cTn fill="hold">
                            <p:stCondLst>
                              <p:cond delay="8700"/>
                            </p:stCondLst>
                            <p:childTnLst>
                              <p:par>
                                <p:cTn fill="hold" nodeType="after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0"/>
          <p:cNvSpPr txBox="1"/>
          <p:nvPr>
            <p:ph idx="1" type="body"/>
          </p:nvPr>
        </p:nvSpPr>
        <p:spPr>
          <a:xfrm>
            <a:off x="99450" y="695875"/>
            <a:ext cx="8733000" cy="53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FFFFFF"/>
                </a:solidFill>
                <a:latin typeface="Arial"/>
                <a:ea typeface="Arial"/>
                <a:cs typeface="Arial"/>
                <a:sym typeface="Arial"/>
              </a:rPr>
              <a:t>Does our democratic system have flaws? If yes, what would you change?</a:t>
            </a:r>
            <a:endParaRPr b="1" sz="1400">
              <a:solidFill>
                <a:srgbClr val="FFFFFF"/>
              </a:solidFill>
              <a:latin typeface="Arial"/>
              <a:ea typeface="Arial"/>
              <a:cs typeface="Arial"/>
              <a:sym typeface="Arial"/>
            </a:endParaRPr>
          </a:p>
        </p:txBody>
      </p:sp>
      <p:pic>
        <p:nvPicPr>
          <p:cNvPr id="187" name="Google Shape;187;p30"/>
          <p:cNvPicPr preferRelativeResize="0"/>
          <p:nvPr/>
        </p:nvPicPr>
        <p:blipFill>
          <a:blip r:embed="rId3">
            <a:alphaModFix/>
          </a:blip>
          <a:stretch>
            <a:fillRect/>
          </a:stretch>
        </p:blipFill>
        <p:spPr>
          <a:xfrm>
            <a:off x="362600" y="1763250"/>
            <a:ext cx="1079825" cy="1079825"/>
          </a:xfrm>
          <a:prstGeom prst="rect">
            <a:avLst/>
          </a:prstGeom>
          <a:noFill/>
          <a:ln>
            <a:noFill/>
          </a:ln>
        </p:spPr>
      </p:pic>
      <p:pic>
        <p:nvPicPr>
          <p:cNvPr id="188" name="Google Shape;188;p30"/>
          <p:cNvPicPr preferRelativeResize="0"/>
          <p:nvPr/>
        </p:nvPicPr>
        <p:blipFill>
          <a:blip r:embed="rId4">
            <a:alphaModFix/>
          </a:blip>
          <a:stretch>
            <a:fillRect/>
          </a:stretch>
        </p:blipFill>
        <p:spPr>
          <a:xfrm>
            <a:off x="7352075" y="3427500"/>
            <a:ext cx="1480375" cy="1353500"/>
          </a:xfrm>
          <a:prstGeom prst="rect">
            <a:avLst/>
          </a:prstGeom>
          <a:noFill/>
          <a:ln>
            <a:noFill/>
          </a:ln>
        </p:spPr>
      </p:pic>
      <p:sp>
        <p:nvSpPr>
          <p:cNvPr id="189" name="Google Shape;189;p30"/>
          <p:cNvSpPr txBox="1"/>
          <p:nvPr/>
        </p:nvSpPr>
        <p:spPr>
          <a:xfrm>
            <a:off x="362600" y="3376450"/>
            <a:ext cx="6741600" cy="1455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800">
                <a:solidFill>
                  <a:schemeClr val="dk1"/>
                </a:solidFill>
              </a:rPr>
              <a:t>Podemos; Our democracy is good and it is the best thing to ask to happen in Spain at the time but it is like a wound without suturing. Although the figure of the dictator fell in, we still have a king that nobody has voted for.</a:t>
            </a:r>
            <a:endParaRPr>
              <a:latin typeface="Average"/>
              <a:ea typeface="Average"/>
              <a:cs typeface="Average"/>
              <a:sym typeface="Average"/>
            </a:endParaRPr>
          </a:p>
        </p:txBody>
      </p:sp>
      <p:sp>
        <p:nvSpPr>
          <p:cNvPr id="190" name="Google Shape;190;p30"/>
          <p:cNvSpPr txBox="1"/>
          <p:nvPr/>
        </p:nvSpPr>
        <p:spPr>
          <a:xfrm>
            <a:off x="1705650" y="1725663"/>
            <a:ext cx="7126800" cy="115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800">
                <a:solidFill>
                  <a:schemeClr val="dk1"/>
                </a:solidFill>
              </a:rPr>
              <a:t>PP;Yes because there are so many cases of corruption showing that something is failing in  our democratic system. Maybe we should control the number of years a politician is in public life.</a:t>
            </a:r>
            <a:endParaRPr>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Effect filter="fade" transition="in">
                                      <p:cBhvr>
                                        <p:cTn dur="1000"/>
                                        <p:tgtEl>
                                          <p:spTgt spid="18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1"/>
          <p:cNvSpPr txBox="1"/>
          <p:nvPr>
            <p:ph idx="1" type="body"/>
          </p:nvPr>
        </p:nvSpPr>
        <p:spPr>
          <a:xfrm>
            <a:off x="121825" y="615300"/>
            <a:ext cx="8710500" cy="4725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None/>
            </a:pPr>
            <a:r>
              <a:rPr b="1" lang="es">
                <a:solidFill>
                  <a:srgbClr val="FFFFFF"/>
                </a:solidFill>
                <a:latin typeface="Arial"/>
                <a:ea typeface="Arial"/>
                <a:cs typeface="Arial"/>
                <a:sym typeface="Arial"/>
              </a:rPr>
              <a:t>What do you think of electronic democracy?</a:t>
            </a:r>
            <a:endParaRPr>
              <a:solidFill>
                <a:srgbClr val="FFFFFF"/>
              </a:solidFill>
              <a:latin typeface="Arial"/>
              <a:ea typeface="Arial"/>
              <a:cs typeface="Arial"/>
              <a:sym typeface="Arial"/>
            </a:endParaRPr>
          </a:p>
          <a:p>
            <a:pPr indent="0" lvl="0" marL="0" rtl="0" algn="l">
              <a:lnSpc>
                <a:spcPct val="138000"/>
              </a:lnSpc>
              <a:spcBef>
                <a:spcPts val="0"/>
              </a:spcBef>
              <a:spcAft>
                <a:spcPts val="0"/>
              </a:spcAft>
              <a:buNone/>
            </a:pPr>
            <a:r>
              <a:rPr lang="es">
                <a:solidFill>
                  <a:srgbClr val="FFFFFF"/>
                </a:solidFill>
                <a:latin typeface="Arial"/>
                <a:ea typeface="Arial"/>
                <a:cs typeface="Arial"/>
                <a:sym typeface="Arial"/>
              </a:rPr>
              <a:t>                       </a:t>
            </a:r>
            <a:endParaRPr>
              <a:solidFill>
                <a:srgbClr val="FFFFFF"/>
              </a:solidFill>
              <a:latin typeface="Arial"/>
              <a:ea typeface="Arial"/>
              <a:cs typeface="Arial"/>
              <a:sym typeface="Arial"/>
            </a:endParaRPr>
          </a:p>
          <a:p>
            <a:pPr indent="0" lvl="0" marL="0" rtl="0" algn="l">
              <a:spcBef>
                <a:spcPts val="0"/>
              </a:spcBef>
              <a:spcAft>
                <a:spcPts val="1600"/>
              </a:spcAft>
              <a:buNone/>
            </a:pPr>
            <a:r>
              <a:t/>
            </a:r>
            <a:endParaRPr/>
          </a:p>
        </p:txBody>
      </p:sp>
      <p:pic>
        <p:nvPicPr>
          <p:cNvPr id="196" name="Google Shape;196;p31"/>
          <p:cNvPicPr preferRelativeResize="0"/>
          <p:nvPr/>
        </p:nvPicPr>
        <p:blipFill>
          <a:blip r:embed="rId3">
            <a:alphaModFix/>
          </a:blip>
          <a:stretch>
            <a:fillRect/>
          </a:stretch>
        </p:blipFill>
        <p:spPr>
          <a:xfrm>
            <a:off x="387800" y="1639538"/>
            <a:ext cx="1208150" cy="1104600"/>
          </a:xfrm>
          <a:prstGeom prst="rect">
            <a:avLst/>
          </a:prstGeom>
          <a:noFill/>
          <a:ln>
            <a:noFill/>
          </a:ln>
        </p:spPr>
      </p:pic>
      <p:pic>
        <p:nvPicPr>
          <p:cNvPr id="197" name="Google Shape;197;p31"/>
          <p:cNvPicPr preferRelativeResize="0"/>
          <p:nvPr/>
        </p:nvPicPr>
        <p:blipFill>
          <a:blip r:embed="rId4">
            <a:alphaModFix/>
          </a:blip>
          <a:stretch>
            <a:fillRect/>
          </a:stretch>
        </p:blipFill>
        <p:spPr>
          <a:xfrm>
            <a:off x="7752500" y="3295863"/>
            <a:ext cx="1079825" cy="1079825"/>
          </a:xfrm>
          <a:prstGeom prst="rect">
            <a:avLst/>
          </a:prstGeom>
          <a:noFill/>
          <a:ln>
            <a:noFill/>
          </a:ln>
        </p:spPr>
      </p:pic>
      <p:sp>
        <p:nvSpPr>
          <p:cNvPr id="198" name="Google Shape;198;p31"/>
          <p:cNvSpPr txBox="1"/>
          <p:nvPr/>
        </p:nvSpPr>
        <p:spPr>
          <a:xfrm>
            <a:off x="322300" y="3239829"/>
            <a:ext cx="6943200" cy="1191900"/>
          </a:xfrm>
          <a:prstGeom prst="rect">
            <a:avLst/>
          </a:prstGeom>
          <a:noFill/>
          <a:ln>
            <a:noFill/>
          </a:ln>
        </p:spPr>
        <p:txBody>
          <a:bodyPr anchorCtr="0" anchor="t" bIns="91425" lIns="91425" spcFirstLastPara="1" rIns="91425" wrap="square" tIns="91425">
            <a:noAutofit/>
          </a:bodyPr>
          <a:lstStyle/>
          <a:p>
            <a:pPr indent="0" lvl="0" marL="0" rtl="0" algn="l">
              <a:lnSpc>
                <a:spcPct val="138000"/>
              </a:lnSpc>
              <a:spcBef>
                <a:spcPts val="0"/>
              </a:spcBef>
              <a:spcAft>
                <a:spcPts val="0"/>
              </a:spcAft>
              <a:buNone/>
            </a:pPr>
            <a:r>
              <a:rPr lang="es" sz="1800">
                <a:solidFill>
                  <a:schemeClr val="dk1"/>
                </a:solidFill>
              </a:rPr>
              <a:t>PP;Well, I don't agree entirely with it because we will be in the hands of hackers and I think it is very easy to manipulate the votes.</a:t>
            </a:r>
            <a:endParaRPr>
              <a:latin typeface="Average"/>
              <a:ea typeface="Average"/>
              <a:cs typeface="Average"/>
              <a:sym typeface="Average"/>
            </a:endParaRPr>
          </a:p>
        </p:txBody>
      </p:sp>
      <p:sp>
        <p:nvSpPr>
          <p:cNvPr id="199" name="Google Shape;199;p31"/>
          <p:cNvSpPr txBox="1"/>
          <p:nvPr/>
        </p:nvSpPr>
        <p:spPr>
          <a:xfrm>
            <a:off x="1768525" y="1651988"/>
            <a:ext cx="7063800" cy="1079700"/>
          </a:xfrm>
          <a:prstGeom prst="rect">
            <a:avLst/>
          </a:prstGeom>
          <a:noFill/>
          <a:ln>
            <a:noFill/>
          </a:ln>
        </p:spPr>
        <p:txBody>
          <a:bodyPr anchorCtr="0" anchor="t" bIns="91425" lIns="91425" spcFirstLastPara="1" rIns="91425" wrap="square" tIns="91425">
            <a:noAutofit/>
          </a:bodyPr>
          <a:lstStyle/>
          <a:p>
            <a:pPr indent="0" lvl="0" marL="0" rtl="0" algn="l">
              <a:lnSpc>
                <a:spcPct val="138000"/>
              </a:lnSpc>
              <a:spcBef>
                <a:spcPts val="0"/>
              </a:spcBef>
              <a:spcAft>
                <a:spcPts val="0"/>
              </a:spcAft>
              <a:buNone/>
            </a:pPr>
            <a:r>
              <a:rPr lang="es" sz="1800">
                <a:solidFill>
                  <a:schemeClr val="dk1"/>
                </a:solidFill>
              </a:rPr>
              <a:t>Podemos; I think that currently it should be implemented because it would facilitate voting and being able to vote for referendums. But above all, it would cause people to get involved.</a:t>
            </a:r>
            <a:endParaRPr>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95">
                                            <p:txEl>
                                              <p:pRg end="0" st="0"/>
                                            </p:txEl>
                                          </p:spTgt>
                                        </p:tgtEl>
                                        <p:attrNameLst>
                                          <p:attrName>style.visibility</p:attrName>
                                        </p:attrNameLst>
                                      </p:cBhvr>
                                      <p:to>
                                        <p:strVal val="visible"/>
                                      </p:to>
                                    </p:set>
                                    <p:animEffect filter="fade" transition="in">
                                      <p:cBhvr>
                                        <p:cTn dur="1000"/>
                                        <p:tgtEl>
                                          <p:spTgt spid="195">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5">
                                            <p:txEl>
                                              <p:pRg end="1" st="1"/>
                                            </p:txEl>
                                          </p:spTgt>
                                        </p:tgtEl>
                                        <p:attrNameLst>
                                          <p:attrName>style.visibility</p:attrName>
                                        </p:attrNameLst>
                                      </p:cBhvr>
                                      <p:to>
                                        <p:strVal val="visible"/>
                                      </p:to>
                                    </p:set>
                                    <p:animEffect filter="fade" transition="in">
                                      <p:cBhvr>
                                        <p:cTn dur="1000"/>
                                        <p:tgtEl>
                                          <p:spTgt spid="195">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95">
                                            <p:txEl>
                                              <p:pRg end="2" st="2"/>
                                            </p:txEl>
                                          </p:spTgt>
                                        </p:tgtEl>
                                        <p:attrNameLst>
                                          <p:attrName>style.visibility</p:attrName>
                                        </p:attrNameLst>
                                      </p:cBhvr>
                                      <p:to>
                                        <p:strVal val="visible"/>
                                      </p:to>
                                    </p:set>
                                    <p:animEffect filter="fade" transition="in">
                                      <p:cBhvr>
                                        <p:cTn dur="1000"/>
                                        <p:tgtEl>
                                          <p:spTgt spid="19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272125"/>
            <a:ext cx="1806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INDEX</a:t>
            </a:r>
            <a:endParaRPr/>
          </a:p>
        </p:txBody>
      </p:sp>
      <p:sp>
        <p:nvSpPr>
          <p:cNvPr id="69" name="Google Shape;69;p14"/>
          <p:cNvSpPr txBox="1"/>
          <p:nvPr>
            <p:ph idx="1" type="body"/>
          </p:nvPr>
        </p:nvSpPr>
        <p:spPr>
          <a:xfrm>
            <a:off x="225250" y="936375"/>
            <a:ext cx="8520600" cy="3925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AutoNum type="arabicPeriod"/>
            </a:pPr>
            <a:r>
              <a:rPr lang="es" sz="2400">
                <a:solidFill>
                  <a:srgbClr val="FFFFFF"/>
                </a:solidFill>
              </a:rPr>
              <a:t>THE </a:t>
            </a:r>
            <a:r>
              <a:rPr lang="es" sz="2400">
                <a:solidFill>
                  <a:srgbClr val="FFFFFF"/>
                </a:solidFill>
              </a:rPr>
              <a:t>PHENOMENON</a:t>
            </a:r>
            <a:r>
              <a:rPr lang="es" sz="2400">
                <a:solidFill>
                  <a:srgbClr val="FFFFFF"/>
                </a:solidFill>
              </a:rPr>
              <a:t> OF INDEPENDENTISM IN EUROPE</a:t>
            </a:r>
            <a:endParaRPr sz="2400">
              <a:solidFill>
                <a:srgbClr val="FFFFFF"/>
              </a:solidFill>
            </a:endParaRPr>
          </a:p>
          <a:p>
            <a:pPr indent="-381000" lvl="0" marL="457200" rtl="0" algn="l">
              <a:spcBef>
                <a:spcPts val="0"/>
              </a:spcBef>
              <a:spcAft>
                <a:spcPts val="0"/>
              </a:spcAft>
              <a:buClr>
                <a:srgbClr val="FFFFFF"/>
              </a:buClr>
              <a:buSzPts val="2400"/>
              <a:buAutoNum type="arabicPeriod"/>
            </a:pPr>
            <a:r>
              <a:rPr lang="es" sz="2400">
                <a:solidFill>
                  <a:schemeClr val="dk1"/>
                </a:solidFill>
              </a:rPr>
              <a:t>HEALTH, HOUSING AND EDUCATION RIGHTS </a:t>
            </a:r>
            <a:endParaRPr sz="2400">
              <a:solidFill>
                <a:srgbClr val="FFFFFF"/>
              </a:solidFill>
            </a:endParaRPr>
          </a:p>
          <a:p>
            <a:pPr indent="-381000" lvl="0" marL="457200" rtl="0" algn="l">
              <a:spcBef>
                <a:spcPts val="0"/>
              </a:spcBef>
              <a:spcAft>
                <a:spcPts val="0"/>
              </a:spcAft>
              <a:buClr>
                <a:srgbClr val="FFFFFF"/>
              </a:buClr>
              <a:buSzPts val="2400"/>
              <a:buAutoNum type="arabicPeriod"/>
            </a:pPr>
            <a:r>
              <a:rPr lang="es" sz="2400">
                <a:solidFill>
                  <a:srgbClr val="FFFFFF"/>
                </a:solidFill>
              </a:rPr>
              <a:t>CENSORSHIP AND FREEDOM OF EXPRESSION</a:t>
            </a:r>
            <a:endParaRPr sz="2400">
              <a:solidFill>
                <a:srgbClr val="FFFFFF"/>
              </a:solidFill>
            </a:endParaRPr>
          </a:p>
          <a:p>
            <a:pPr indent="-381000" lvl="0" marL="457200" rtl="0" algn="l">
              <a:spcBef>
                <a:spcPts val="0"/>
              </a:spcBef>
              <a:spcAft>
                <a:spcPts val="0"/>
              </a:spcAft>
              <a:buClr>
                <a:srgbClr val="FFFFFF"/>
              </a:buClr>
              <a:buSzPts val="2400"/>
              <a:buAutoNum type="arabicPeriod"/>
            </a:pPr>
            <a:r>
              <a:rPr lang="es" sz="2400">
                <a:solidFill>
                  <a:srgbClr val="FFFFFF"/>
                </a:solidFill>
              </a:rPr>
              <a:t>INTERVIEWS WITH LOCAL POLITICAL LEADERS</a:t>
            </a:r>
            <a:endParaRPr sz="2400">
              <a:solidFill>
                <a:srgbClr val="FFFFFF"/>
              </a:solidFill>
            </a:endParaRPr>
          </a:p>
          <a:p>
            <a:pPr indent="-381000" lvl="0" marL="457200" rtl="0" algn="l">
              <a:spcBef>
                <a:spcPts val="0"/>
              </a:spcBef>
              <a:spcAft>
                <a:spcPts val="0"/>
              </a:spcAft>
              <a:buClr>
                <a:srgbClr val="FFFFFF"/>
              </a:buClr>
              <a:buSzPts val="2400"/>
              <a:buAutoNum type="arabicPeriod"/>
            </a:pPr>
            <a:r>
              <a:rPr lang="es" sz="2400">
                <a:solidFill>
                  <a:srgbClr val="FFFFFF"/>
                </a:solidFill>
              </a:rPr>
              <a:t>POLITICAL CORRUPTION SURVEY AND SOME OPINIONS</a:t>
            </a:r>
            <a:endParaRPr sz="2400">
              <a:solidFill>
                <a:srgbClr val="FFFFFF"/>
              </a:solidFill>
            </a:endParaRPr>
          </a:p>
          <a:p>
            <a:pPr indent="-381000" lvl="0" marL="457200" rtl="0" algn="l">
              <a:spcBef>
                <a:spcPts val="0"/>
              </a:spcBef>
              <a:spcAft>
                <a:spcPts val="0"/>
              </a:spcAft>
              <a:buClr>
                <a:srgbClr val="FFFFFF"/>
              </a:buClr>
              <a:buSzPts val="2400"/>
              <a:buAutoNum type="arabicPeriod"/>
            </a:pPr>
            <a:r>
              <a:rPr lang="es" sz="2400">
                <a:solidFill>
                  <a:srgbClr val="FFFFFF"/>
                </a:solidFill>
              </a:rPr>
              <a:t>RESEARCH ABOUT JUSTICE QUALITY IN EUROPE</a:t>
            </a:r>
            <a:endParaRPr sz="2400">
              <a:solidFill>
                <a:srgbClr val="FFFFFF"/>
              </a:solidFill>
            </a:endParaRPr>
          </a:p>
          <a:p>
            <a:pPr indent="-381000" lvl="0" marL="457200" rtl="0" algn="l">
              <a:spcBef>
                <a:spcPts val="0"/>
              </a:spcBef>
              <a:spcAft>
                <a:spcPts val="0"/>
              </a:spcAft>
              <a:buClr>
                <a:srgbClr val="FFFFFF"/>
              </a:buClr>
              <a:buSzPts val="2400"/>
              <a:buAutoNum type="arabicPeriod"/>
            </a:pPr>
            <a:r>
              <a:rPr lang="es" sz="2400">
                <a:solidFill>
                  <a:srgbClr val="FFFFFF"/>
                </a:solidFill>
              </a:rPr>
              <a:t>CIVIL RIGHTS</a:t>
            </a:r>
            <a:r>
              <a:rPr lang="es" sz="2400">
                <a:solidFill>
                  <a:srgbClr val="FFFFFF"/>
                </a:solidFill>
              </a:rPr>
              <a:t> SURVEY</a:t>
            </a:r>
            <a:endParaRPr sz="2400">
              <a:solidFill>
                <a:srgbClr val="FFFFFF"/>
              </a:solidFill>
            </a:endParaRPr>
          </a:p>
          <a:p>
            <a:pPr indent="0" lvl="0" marL="457200" rtl="0" algn="l">
              <a:spcBef>
                <a:spcPts val="1600"/>
              </a:spcBef>
              <a:spcAft>
                <a:spcPts val="1600"/>
              </a:spcAft>
              <a:buNone/>
            </a:pPr>
            <a:r>
              <a:t/>
            </a:r>
            <a:endParaRPr sz="2400"/>
          </a:p>
        </p:txBody>
      </p:sp>
      <p:pic>
        <p:nvPicPr>
          <p:cNvPr id="70" name="Google Shape;70;p14"/>
          <p:cNvPicPr preferRelativeResize="0"/>
          <p:nvPr/>
        </p:nvPicPr>
        <p:blipFill>
          <a:blip r:embed="rId3">
            <a:alphaModFix/>
          </a:blip>
          <a:stretch>
            <a:fillRect/>
          </a:stretch>
        </p:blipFill>
        <p:spPr>
          <a:xfrm>
            <a:off x="7087400" y="-244925"/>
            <a:ext cx="2291924" cy="2291924"/>
          </a:xfrm>
          <a:prstGeom prst="rect">
            <a:avLst/>
          </a:prstGeom>
          <a:noFill/>
          <a:ln>
            <a:noFill/>
          </a:ln>
          <a:effectLst>
            <a:outerShdw blurRad="14288" rotWithShape="0" algn="bl" dir="2520000" dist="133350">
              <a:srgbClr val="F3F3F3">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9">
                                            <p:txEl>
                                              <p:pRg end="0" st="0"/>
                                            </p:txEl>
                                          </p:spTgt>
                                        </p:tgtEl>
                                        <p:attrNameLst>
                                          <p:attrName>style.visibility</p:attrName>
                                        </p:attrNameLst>
                                      </p:cBhvr>
                                      <p:to>
                                        <p:strVal val="visible"/>
                                      </p:to>
                                    </p:set>
                                    <p:animEffect filter="fade" transition="in">
                                      <p:cBhvr>
                                        <p:cTn dur="2800"/>
                                        <p:tgtEl>
                                          <p:spTgt spid="69">
                                            <p:txEl>
                                              <p:pRg end="0" st="0"/>
                                            </p:txEl>
                                          </p:spTgt>
                                        </p:tgtEl>
                                      </p:cBhvr>
                                    </p:animEffect>
                                  </p:childTnLst>
                                </p:cTn>
                              </p:par>
                            </p:childTnLst>
                          </p:cTn>
                        </p:par>
                        <p:par>
                          <p:cTn fill="hold">
                            <p:stCondLst>
                              <p:cond delay="4300"/>
                            </p:stCondLst>
                            <p:childTnLst>
                              <p:par>
                                <p:cTn fill="hold" nodeType="afterEffect" presetClass="entr" presetID="10" presetSubtype="0">
                                  <p:stCondLst>
                                    <p:cond delay="0"/>
                                  </p:stCondLst>
                                  <p:childTnLst>
                                    <p:set>
                                      <p:cBhvr>
                                        <p:cTn dur="1" fill="hold">
                                          <p:stCondLst>
                                            <p:cond delay="0"/>
                                          </p:stCondLst>
                                        </p:cTn>
                                        <p:tgtEl>
                                          <p:spTgt spid="69">
                                            <p:txEl>
                                              <p:pRg end="1" st="1"/>
                                            </p:txEl>
                                          </p:spTgt>
                                        </p:tgtEl>
                                        <p:attrNameLst>
                                          <p:attrName>style.visibility</p:attrName>
                                        </p:attrNameLst>
                                      </p:cBhvr>
                                      <p:to>
                                        <p:strVal val="visible"/>
                                      </p:to>
                                    </p:set>
                                    <p:animEffect filter="fade" transition="in">
                                      <p:cBhvr>
                                        <p:cTn dur="2800"/>
                                        <p:tgtEl>
                                          <p:spTgt spid="69">
                                            <p:txEl>
                                              <p:pRg end="1" st="1"/>
                                            </p:txEl>
                                          </p:spTgt>
                                        </p:tgtEl>
                                      </p:cBhvr>
                                    </p:animEffect>
                                  </p:childTnLst>
                                </p:cTn>
                              </p:par>
                            </p:childTnLst>
                          </p:cTn>
                        </p:par>
                        <p:par>
                          <p:cTn fill="hold">
                            <p:stCondLst>
                              <p:cond delay="7100"/>
                            </p:stCondLst>
                            <p:childTnLst>
                              <p:par>
                                <p:cTn fill="hold" nodeType="afterEffect" presetClass="entr" presetID="10" presetSubtype="0">
                                  <p:stCondLst>
                                    <p:cond delay="0"/>
                                  </p:stCondLst>
                                  <p:childTnLst>
                                    <p:set>
                                      <p:cBhvr>
                                        <p:cTn dur="1" fill="hold">
                                          <p:stCondLst>
                                            <p:cond delay="0"/>
                                          </p:stCondLst>
                                        </p:cTn>
                                        <p:tgtEl>
                                          <p:spTgt spid="69">
                                            <p:txEl>
                                              <p:pRg end="2" st="2"/>
                                            </p:txEl>
                                          </p:spTgt>
                                        </p:tgtEl>
                                        <p:attrNameLst>
                                          <p:attrName>style.visibility</p:attrName>
                                        </p:attrNameLst>
                                      </p:cBhvr>
                                      <p:to>
                                        <p:strVal val="visible"/>
                                      </p:to>
                                    </p:set>
                                    <p:animEffect filter="fade" transition="in">
                                      <p:cBhvr>
                                        <p:cTn dur="2800"/>
                                        <p:tgtEl>
                                          <p:spTgt spid="69">
                                            <p:txEl>
                                              <p:pRg end="2" st="2"/>
                                            </p:txEl>
                                          </p:spTgt>
                                        </p:tgtEl>
                                      </p:cBhvr>
                                    </p:animEffect>
                                  </p:childTnLst>
                                </p:cTn>
                              </p:par>
                            </p:childTnLst>
                          </p:cTn>
                        </p:par>
                        <p:par>
                          <p:cTn fill="hold">
                            <p:stCondLst>
                              <p:cond delay="9900"/>
                            </p:stCondLst>
                            <p:childTnLst>
                              <p:par>
                                <p:cTn fill="hold" nodeType="afterEffect" presetClass="entr" presetID="10" presetSubtype="0">
                                  <p:stCondLst>
                                    <p:cond delay="0"/>
                                  </p:stCondLst>
                                  <p:childTnLst>
                                    <p:set>
                                      <p:cBhvr>
                                        <p:cTn dur="1" fill="hold">
                                          <p:stCondLst>
                                            <p:cond delay="0"/>
                                          </p:stCondLst>
                                        </p:cTn>
                                        <p:tgtEl>
                                          <p:spTgt spid="69">
                                            <p:txEl>
                                              <p:pRg end="3" st="3"/>
                                            </p:txEl>
                                          </p:spTgt>
                                        </p:tgtEl>
                                        <p:attrNameLst>
                                          <p:attrName>style.visibility</p:attrName>
                                        </p:attrNameLst>
                                      </p:cBhvr>
                                      <p:to>
                                        <p:strVal val="visible"/>
                                      </p:to>
                                    </p:set>
                                    <p:animEffect filter="fade" transition="in">
                                      <p:cBhvr>
                                        <p:cTn dur="2800"/>
                                        <p:tgtEl>
                                          <p:spTgt spid="69">
                                            <p:txEl>
                                              <p:pRg end="3" st="3"/>
                                            </p:txEl>
                                          </p:spTgt>
                                        </p:tgtEl>
                                      </p:cBhvr>
                                    </p:animEffect>
                                  </p:childTnLst>
                                </p:cTn>
                              </p:par>
                            </p:childTnLst>
                          </p:cTn>
                        </p:par>
                        <p:par>
                          <p:cTn fill="hold">
                            <p:stCondLst>
                              <p:cond delay="12700"/>
                            </p:stCondLst>
                            <p:childTnLst>
                              <p:par>
                                <p:cTn fill="hold" nodeType="afterEffect" presetClass="entr" presetID="10" presetSubtype="0">
                                  <p:stCondLst>
                                    <p:cond delay="0"/>
                                  </p:stCondLst>
                                  <p:childTnLst>
                                    <p:set>
                                      <p:cBhvr>
                                        <p:cTn dur="1" fill="hold">
                                          <p:stCondLst>
                                            <p:cond delay="0"/>
                                          </p:stCondLst>
                                        </p:cTn>
                                        <p:tgtEl>
                                          <p:spTgt spid="69">
                                            <p:txEl>
                                              <p:pRg end="4" st="4"/>
                                            </p:txEl>
                                          </p:spTgt>
                                        </p:tgtEl>
                                        <p:attrNameLst>
                                          <p:attrName>style.visibility</p:attrName>
                                        </p:attrNameLst>
                                      </p:cBhvr>
                                      <p:to>
                                        <p:strVal val="visible"/>
                                      </p:to>
                                    </p:set>
                                    <p:animEffect filter="fade" transition="in">
                                      <p:cBhvr>
                                        <p:cTn dur="2800"/>
                                        <p:tgtEl>
                                          <p:spTgt spid="69">
                                            <p:txEl>
                                              <p:pRg end="4" st="4"/>
                                            </p:txEl>
                                          </p:spTgt>
                                        </p:tgtEl>
                                      </p:cBhvr>
                                    </p:animEffect>
                                  </p:childTnLst>
                                </p:cTn>
                              </p:par>
                            </p:childTnLst>
                          </p:cTn>
                        </p:par>
                        <p:par>
                          <p:cTn fill="hold">
                            <p:stCondLst>
                              <p:cond delay="15500"/>
                            </p:stCondLst>
                            <p:childTnLst>
                              <p:par>
                                <p:cTn fill="hold" nodeType="afterEffect" presetClass="entr" presetID="10" presetSubtype="0">
                                  <p:stCondLst>
                                    <p:cond delay="0"/>
                                  </p:stCondLst>
                                  <p:childTnLst>
                                    <p:set>
                                      <p:cBhvr>
                                        <p:cTn dur="1" fill="hold">
                                          <p:stCondLst>
                                            <p:cond delay="0"/>
                                          </p:stCondLst>
                                        </p:cTn>
                                        <p:tgtEl>
                                          <p:spTgt spid="69">
                                            <p:txEl>
                                              <p:pRg end="5" st="5"/>
                                            </p:txEl>
                                          </p:spTgt>
                                        </p:tgtEl>
                                        <p:attrNameLst>
                                          <p:attrName>style.visibility</p:attrName>
                                        </p:attrNameLst>
                                      </p:cBhvr>
                                      <p:to>
                                        <p:strVal val="visible"/>
                                      </p:to>
                                    </p:set>
                                    <p:animEffect filter="fade" transition="in">
                                      <p:cBhvr>
                                        <p:cTn dur="2800"/>
                                        <p:tgtEl>
                                          <p:spTgt spid="69">
                                            <p:txEl>
                                              <p:pRg end="5" st="5"/>
                                            </p:txEl>
                                          </p:spTgt>
                                        </p:tgtEl>
                                      </p:cBhvr>
                                    </p:animEffect>
                                  </p:childTnLst>
                                </p:cTn>
                              </p:par>
                            </p:childTnLst>
                          </p:cTn>
                        </p:par>
                        <p:par>
                          <p:cTn fill="hold">
                            <p:stCondLst>
                              <p:cond delay="18300"/>
                            </p:stCondLst>
                            <p:childTnLst>
                              <p:par>
                                <p:cTn fill="hold" nodeType="afterEffect" presetClass="entr" presetID="10" presetSubtype="0">
                                  <p:stCondLst>
                                    <p:cond delay="0"/>
                                  </p:stCondLst>
                                  <p:childTnLst>
                                    <p:set>
                                      <p:cBhvr>
                                        <p:cTn dur="1" fill="hold">
                                          <p:stCondLst>
                                            <p:cond delay="0"/>
                                          </p:stCondLst>
                                        </p:cTn>
                                        <p:tgtEl>
                                          <p:spTgt spid="69">
                                            <p:txEl>
                                              <p:pRg end="6" st="6"/>
                                            </p:txEl>
                                          </p:spTgt>
                                        </p:tgtEl>
                                        <p:attrNameLst>
                                          <p:attrName>style.visibility</p:attrName>
                                        </p:attrNameLst>
                                      </p:cBhvr>
                                      <p:to>
                                        <p:strVal val="visible"/>
                                      </p:to>
                                    </p:set>
                                    <p:animEffect filter="fade" transition="in">
                                      <p:cBhvr>
                                        <p:cTn dur="2800"/>
                                        <p:tgtEl>
                                          <p:spTgt spid="69">
                                            <p:txEl>
                                              <p:pRg end="6" st="6"/>
                                            </p:txEl>
                                          </p:spTgt>
                                        </p:tgtEl>
                                      </p:cBhvr>
                                    </p:animEffect>
                                  </p:childTnLst>
                                </p:cTn>
                              </p:par>
                            </p:childTnLst>
                          </p:cTn>
                        </p:par>
                        <p:par>
                          <p:cTn fill="hold">
                            <p:stCondLst>
                              <p:cond delay="21100"/>
                            </p:stCondLst>
                            <p:childTnLst>
                              <p:par>
                                <p:cTn fill="hold" nodeType="afterEffect" presetClass="entr" presetID="10" presetSubtype="0">
                                  <p:stCondLst>
                                    <p:cond delay="0"/>
                                  </p:stCondLst>
                                  <p:childTnLst>
                                    <p:set>
                                      <p:cBhvr>
                                        <p:cTn dur="1" fill="hold">
                                          <p:stCondLst>
                                            <p:cond delay="0"/>
                                          </p:stCondLst>
                                        </p:cTn>
                                        <p:tgtEl>
                                          <p:spTgt spid="69">
                                            <p:txEl>
                                              <p:pRg end="7" st="7"/>
                                            </p:txEl>
                                          </p:spTgt>
                                        </p:tgtEl>
                                        <p:attrNameLst>
                                          <p:attrName>style.visibility</p:attrName>
                                        </p:attrNameLst>
                                      </p:cBhvr>
                                      <p:to>
                                        <p:strVal val="visible"/>
                                      </p:to>
                                    </p:set>
                                    <p:animEffect filter="fade" transition="in">
                                      <p:cBhvr>
                                        <p:cTn dur="2800"/>
                                        <p:tgtEl>
                                          <p:spTgt spid="69">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2"/>
          <p:cNvSpPr txBox="1"/>
          <p:nvPr>
            <p:ph idx="1" type="body"/>
          </p:nvPr>
        </p:nvSpPr>
        <p:spPr>
          <a:xfrm>
            <a:off x="311700" y="232750"/>
            <a:ext cx="5350200" cy="283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300">
                <a:solidFill>
                  <a:srgbClr val="FFFFFF"/>
                </a:solidFill>
              </a:rPr>
              <a:t>As a conclusion, t</a:t>
            </a:r>
            <a:r>
              <a:rPr lang="es" sz="2300">
                <a:solidFill>
                  <a:srgbClr val="FFFFFF"/>
                </a:solidFill>
              </a:rPr>
              <a:t>here is a common thought about our democracy: the majority of the population and almost all the political parties think our Constitution and other key laws need changes but,  in 40 years, any change has not been made. </a:t>
            </a:r>
            <a:endParaRPr sz="2300">
              <a:solidFill>
                <a:srgbClr val="FFFFFF"/>
              </a:solidFill>
            </a:endParaRPr>
          </a:p>
          <a:p>
            <a:pPr indent="0" lvl="0" marL="0" rtl="0" algn="l">
              <a:spcBef>
                <a:spcPts val="1600"/>
              </a:spcBef>
              <a:spcAft>
                <a:spcPts val="1600"/>
              </a:spcAft>
              <a:buNone/>
            </a:pPr>
            <a:r>
              <a:t/>
            </a:r>
            <a:endParaRPr/>
          </a:p>
        </p:txBody>
      </p:sp>
      <p:pic>
        <p:nvPicPr>
          <p:cNvPr id="205" name="Google Shape;205;p32"/>
          <p:cNvPicPr preferRelativeResize="0"/>
          <p:nvPr/>
        </p:nvPicPr>
        <p:blipFill>
          <a:blip r:embed="rId3">
            <a:alphaModFix/>
          </a:blip>
          <a:stretch>
            <a:fillRect/>
          </a:stretch>
        </p:blipFill>
        <p:spPr>
          <a:xfrm>
            <a:off x="5759400" y="75425"/>
            <a:ext cx="3271675" cy="2993225"/>
          </a:xfrm>
          <a:prstGeom prst="rect">
            <a:avLst/>
          </a:prstGeom>
          <a:noFill/>
          <a:ln>
            <a:noFill/>
          </a:ln>
        </p:spPr>
      </p:pic>
      <p:sp>
        <p:nvSpPr>
          <p:cNvPr id="206" name="Google Shape;206;p32"/>
          <p:cNvSpPr txBox="1"/>
          <p:nvPr>
            <p:ph idx="1" type="body"/>
          </p:nvPr>
        </p:nvSpPr>
        <p:spPr>
          <a:xfrm>
            <a:off x="311700" y="3304425"/>
            <a:ext cx="8344500" cy="166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300">
                <a:solidFill>
                  <a:srgbClr val="FFFFFF"/>
                </a:solidFill>
              </a:rPr>
              <a:t>This is because of, according to our constitution, two thirds of the congress are necessary for the changes. And, when they have the ability to do it, they don't because the </a:t>
            </a:r>
            <a:r>
              <a:rPr lang="es" sz="2300">
                <a:solidFill>
                  <a:schemeClr val="dk1"/>
                </a:solidFill>
              </a:rPr>
              <a:t>current situation benefits </a:t>
            </a:r>
            <a:r>
              <a:rPr lang="es" sz="2300">
                <a:solidFill>
                  <a:srgbClr val="FFFFFF"/>
                </a:solidFill>
              </a:rPr>
              <a:t>the biggest political parties. </a:t>
            </a:r>
            <a:endParaRPr sz="2300"/>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animEffect filter="fade" transition="in">
                                      <p:cBhvr>
                                        <p:cTn dur="1000"/>
                                        <p:tgtEl>
                                          <p:spTgt spid="204">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animEffect filter="fade" transition="in">
                                      <p:cBhvr>
                                        <p:cTn dur="1000"/>
                                        <p:tgtEl>
                                          <p:spTgt spid="204">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1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3"/>
          <p:cNvSpPr txBox="1"/>
          <p:nvPr>
            <p:ph type="title"/>
          </p:nvPr>
        </p:nvSpPr>
        <p:spPr>
          <a:xfrm>
            <a:off x="550600" y="502100"/>
            <a:ext cx="77964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s" sz="2400">
                <a:solidFill>
                  <a:srgbClr val="FFFFFF"/>
                </a:solidFill>
                <a:latin typeface="Average"/>
                <a:ea typeface="Average"/>
                <a:cs typeface="Average"/>
                <a:sym typeface="Average"/>
              </a:rPr>
              <a:t>5.  </a:t>
            </a:r>
            <a:r>
              <a:rPr b="1" lang="es" sz="2400">
                <a:solidFill>
                  <a:srgbClr val="FFFFFF"/>
                </a:solidFill>
                <a:latin typeface="Average"/>
                <a:ea typeface="Average"/>
                <a:cs typeface="Average"/>
                <a:sym typeface="Average"/>
              </a:rPr>
              <a:t>POLITICAL     CORRUPTION     SURVEY</a:t>
            </a:r>
            <a:endParaRPr b="1">
              <a:solidFill>
                <a:srgbClr val="FFFFFF"/>
              </a:solidFill>
            </a:endParaRPr>
          </a:p>
        </p:txBody>
      </p:sp>
      <p:sp>
        <p:nvSpPr>
          <p:cNvPr id="212" name="Google Shape;212;p33"/>
          <p:cNvSpPr txBox="1"/>
          <p:nvPr>
            <p:ph idx="1" type="body"/>
          </p:nvPr>
        </p:nvSpPr>
        <p:spPr>
          <a:xfrm>
            <a:off x="311700" y="1152475"/>
            <a:ext cx="8235000" cy="1428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2400"/>
              <a:t>We  </a:t>
            </a:r>
            <a:r>
              <a:rPr lang="es" sz="2400"/>
              <a:t>have</a:t>
            </a:r>
            <a:r>
              <a:rPr lang="es" sz="2400"/>
              <a:t> done a work on corruption in our country (Spain) and for this we have decided to make a survey with several questions about corruption.</a:t>
            </a:r>
            <a:endParaRPr/>
          </a:p>
        </p:txBody>
      </p:sp>
      <p:pic>
        <p:nvPicPr>
          <p:cNvPr id="213" name="Google Shape;213;p33"/>
          <p:cNvPicPr preferRelativeResize="0"/>
          <p:nvPr/>
        </p:nvPicPr>
        <p:blipFill>
          <a:blip r:embed="rId3">
            <a:alphaModFix/>
          </a:blip>
          <a:stretch>
            <a:fillRect/>
          </a:stretch>
        </p:blipFill>
        <p:spPr>
          <a:xfrm>
            <a:off x="3860125" y="2382772"/>
            <a:ext cx="4486900" cy="2323050"/>
          </a:xfrm>
          <a:prstGeom prst="rect">
            <a:avLst/>
          </a:prstGeom>
          <a:noFill/>
          <a:ln>
            <a:noFill/>
          </a:ln>
        </p:spPr>
      </p:pic>
      <p:sp>
        <p:nvSpPr>
          <p:cNvPr id="214" name="Google Shape;214;p33"/>
          <p:cNvSpPr txBox="1"/>
          <p:nvPr/>
        </p:nvSpPr>
        <p:spPr>
          <a:xfrm>
            <a:off x="311700" y="2700000"/>
            <a:ext cx="3218400" cy="201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2400">
                <a:solidFill>
                  <a:schemeClr val="accent3"/>
                </a:solidFill>
                <a:latin typeface="Average"/>
                <a:ea typeface="Average"/>
                <a:cs typeface="Average"/>
                <a:sym typeface="Average"/>
              </a:rPr>
              <a:t>For this we have sent the survey to 60 people, whose answers are summarized in the following slides.</a:t>
            </a:r>
            <a:endParaRPr sz="2400">
              <a:solidFill>
                <a:schemeClr val="accent3"/>
              </a:solidFill>
              <a:latin typeface="Average"/>
              <a:ea typeface="Average"/>
              <a:cs typeface="Average"/>
              <a:sym typeface="Average"/>
            </a:endParaRPr>
          </a:p>
          <a:p>
            <a:pPr indent="0" lvl="0" marL="0" rtl="0" algn="l">
              <a:spcBef>
                <a:spcPts val="1600"/>
              </a:spcBef>
              <a:spcAft>
                <a:spcPts val="0"/>
              </a:spcAft>
              <a:buNone/>
            </a:pPr>
            <a:r>
              <a:t/>
            </a:r>
            <a:endParaRPr>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animEffect filter="fade" transition="in">
                                      <p:cBhvr>
                                        <p:cTn dur="1000"/>
                                        <p:tgtEl>
                                          <p:spTgt spid="212">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4"/>
          <p:cNvSpPr txBox="1"/>
          <p:nvPr>
            <p:ph type="title"/>
          </p:nvPr>
        </p:nvSpPr>
        <p:spPr>
          <a:xfrm>
            <a:off x="311700" y="342150"/>
            <a:ext cx="8520600" cy="56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Average"/>
                <a:ea typeface="Average"/>
                <a:cs typeface="Average"/>
                <a:sym typeface="Average"/>
              </a:rPr>
              <a:t>Q1: More than 90% of interviewed people think corruption is a problem.</a:t>
            </a:r>
            <a:endParaRPr sz="2400">
              <a:latin typeface="Average"/>
              <a:ea typeface="Average"/>
              <a:cs typeface="Average"/>
              <a:sym typeface="Average"/>
            </a:endParaRPr>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t/>
            </a:r>
            <a:endParaRPr sz="2400">
              <a:solidFill>
                <a:srgbClr val="FFFFFF"/>
              </a:solidFill>
            </a:endParaRPr>
          </a:p>
        </p:txBody>
      </p:sp>
      <p:sp>
        <p:nvSpPr>
          <p:cNvPr id="220" name="Google Shape;220;p34"/>
          <p:cNvSpPr txBox="1"/>
          <p:nvPr>
            <p:ph idx="1" type="body"/>
          </p:nvPr>
        </p:nvSpPr>
        <p:spPr>
          <a:xfrm>
            <a:off x="688725" y="45321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descr="Gráfico de respuestas de formularios. Título de la pregunta: ¿Crees que la corrupción en España es un problema para la sociedad?. Número de respuestas: 59 respuestas." id="221" name="Google Shape;221;p34"/>
          <p:cNvPicPr preferRelativeResize="0"/>
          <p:nvPr/>
        </p:nvPicPr>
        <p:blipFill rotWithShape="1">
          <a:blip r:embed="rId3">
            <a:alphaModFix/>
          </a:blip>
          <a:srcRect b="1482" l="18500" r="23414" t="21297"/>
          <a:stretch/>
        </p:blipFill>
        <p:spPr>
          <a:xfrm>
            <a:off x="1362350" y="1187625"/>
            <a:ext cx="6419299" cy="3715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5"/>
          <p:cNvSpPr txBox="1"/>
          <p:nvPr>
            <p:ph idx="1" type="body"/>
          </p:nvPr>
        </p:nvSpPr>
        <p:spPr>
          <a:xfrm>
            <a:off x="311700" y="517050"/>
            <a:ext cx="8520600" cy="1248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s" sz="2400">
                <a:solidFill>
                  <a:schemeClr val="dk1"/>
                </a:solidFill>
              </a:rPr>
              <a:t>Q2: Almost ¾ of the people conclude that corruption affects economically and socially.</a:t>
            </a:r>
            <a:endParaRPr sz="2400">
              <a:solidFill>
                <a:schemeClr val="dk1"/>
              </a:solidFill>
            </a:endParaRPr>
          </a:p>
          <a:p>
            <a:pPr indent="0" lvl="0" marL="0" rtl="0" algn="l">
              <a:spcBef>
                <a:spcPts val="0"/>
              </a:spcBef>
              <a:spcAft>
                <a:spcPts val="1600"/>
              </a:spcAft>
              <a:buNone/>
            </a:pPr>
            <a:r>
              <a:t/>
            </a:r>
            <a:endParaRPr/>
          </a:p>
        </p:txBody>
      </p:sp>
      <p:pic>
        <p:nvPicPr>
          <p:cNvPr descr="Gráfico de respuestas de formularios. Título de la pregunta: ¿Crees que te ha afectado la corrupción, económica o socialmente?. Número de respuestas: 59 respuestas." id="227" name="Google Shape;227;p35"/>
          <p:cNvPicPr preferRelativeResize="0"/>
          <p:nvPr/>
        </p:nvPicPr>
        <p:blipFill rotWithShape="1">
          <a:blip r:embed="rId3">
            <a:alphaModFix/>
          </a:blip>
          <a:srcRect b="-2607" l="17331" r="18807" t="25925"/>
          <a:stretch/>
        </p:blipFill>
        <p:spPr>
          <a:xfrm>
            <a:off x="1261825" y="1384225"/>
            <a:ext cx="6315300" cy="3410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6"/>
          <p:cNvSpPr txBox="1"/>
          <p:nvPr>
            <p:ph idx="1" type="body"/>
          </p:nvPr>
        </p:nvSpPr>
        <p:spPr>
          <a:xfrm>
            <a:off x="311700" y="517050"/>
            <a:ext cx="8520600" cy="1248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s" sz="2400">
                <a:solidFill>
                  <a:schemeClr val="dk1"/>
                </a:solidFill>
              </a:rPr>
              <a:t>Q3: 80% of the people are of the opinion that the media inform us about scandals they want to be known</a:t>
            </a:r>
            <a:endParaRPr sz="2400">
              <a:solidFill>
                <a:schemeClr val="dk1"/>
              </a:solidFill>
            </a:endParaRPr>
          </a:p>
          <a:p>
            <a:pPr indent="0" lvl="0" marL="0" rtl="0" algn="l">
              <a:spcBef>
                <a:spcPts val="0"/>
              </a:spcBef>
              <a:spcAft>
                <a:spcPts val="1600"/>
              </a:spcAft>
              <a:buNone/>
            </a:pPr>
            <a:r>
              <a:t/>
            </a:r>
            <a:endParaRPr/>
          </a:p>
        </p:txBody>
      </p:sp>
      <p:pic>
        <p:nvPicPr>
          <p:cNvPr descr="Gráfico de respuestas de formularios. Título de la pregunta: ¿Crees que los medios de comunicación nos informan sobre.... Número de respuestas: 59 respuestas." id="233" name="Google Shape;233;p36"/>
          <p:cNvPicPr preferRelativeResize="0"/>
          <p:nvPr/>
        </p:nvPicPr>
        <p:blipFill rotWithShape="1">
          <a:blip r:embed="rId3">
            <a:alphaModFix/>
          </a:blip>
          <a:srcRect b="5693" l="18642" r="8619" t="28103"/>
          <a:stretch/>
        </p:blipFill>
        <p:spPr>
          <a:xfrm>
            <a:off x="1282875" y="1645750"/>
            <a:ext cx="6578251" cy="2762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7"/>
          <p:cNvSpPr txBox="1"/>
          <p:nvPr>
            <p:ph idx="1" type="body"/>
          </p:nvPr>
        </p:nvSpPr>
        <p:spPr>
          <a:xfrm>
            <a:off x="311700" y="517050"/>
            <a:ext cx="8520600" cy="1017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s" sz="2400">
                <a:solidFill>
                  <a:schemeClr val="dk1"/>
                </a:solidFill>
              </a:rPr>
              <a:t>Q4: Generally speaking, population hold that all the political parties are corrupted.</a:t>
            </a:r>
            <a:endParaRPr/>
          </a:p>
        </p:txBody>
      </p:sp>
      <p:pic>
        <p:nvPicPr>
          <p:cNvPr descr="Gráfico de respuestas de formularios. Título de la pregunta: ¿Qué partido político crees que es más corrupto?. Número de respuestas: 59 respuestas." id="239" name="Google Shape;239;p37"/>
          <p:cNvPicPr preferRelativeResize="0"/>
          <p:nvPr/>
        </p:nvPicPr>
        <p:blipFill rotWithShape="1">
          <a:blip r:embed="rId3">
            <a:alphaModFix/>
          </a:blip>
          <a:srcRect b="6010" l="18939" r="10652" t="29365"/>
          <a:stretch/>
        </p:blipFill>
        <p:spPr>
          <a:xfrm>
            <a:off x="959713" y="1619850"/>
            <a:ext cx="7224576" cy="3060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8"/>
          <p:cNvSpPr txBox="1"/>
          <p:nvPr/>
        </p:nvSpPr>
        <p:spPr>
          <a:xfrm>
            <a:off x="296225" y="457800"/>
            <a:ext cx="8523000" cy="9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400">
                <a:solidFill>
                  <a:srgbClr val="FFFFFF"/>
                </a:solidFill>
                <a:latin typeface="Oswald"/>
                <a:ea typeface="Oswald"/>
                <a:cs typeface="Oswald"/>
                <a:sym typeface="Oswald"/>
              </a:rPr>
              <a:t>Q5: 40% of the interviewed people maintain that corruption is intrinsic of politics; 37% think the opposite.</a:t>
            </a:r>
            <a:endParaRPr sz="2400">
              <a:solidFill>
                <a:srgbClr val="FFFFFF"/>
              </a:solidFill>
              <a:latin typeface="Oswald"/>
              <a:ea typeface="Oswald"/>
              <a:cs typeface="Oswald"/>
              <a:sym typeface="Oswald"/>
            </a:endParaRPr>
          </a:p>
          <a:p>
            <a:pPr indent="0" lvl="0" marL="0" rtl="0" algn="l">
              <a:spcBef>
                <a:spcPts val="0"/>
              </a:spcBef>
              <a:spcAft>
                <a:spcPts val="0"/>
              </a:spcAft>
              <a:buNone/>
            </a:pPr>
            <a:r>
              <a:t/>
            </a:r>
            <a:endParaRPr sz="2400">
              <a:solidFill>
                <a:srgbClr val="FFFFFF"/>
              </a:solidFill>
              <a:latin typeface="Oswald"/>
              <a:ea typeface="Oswald"/>
              <a:cs typeface="Oswald"/>
              <a:sym typeface="Oswald"/>
            </a:endParaRPr>
          </a:p>
          <a:p>
            <a:pPr indent="0" lvl="0" marL="0" rtl="0" algn="l">
              <a:spcBef>
                <a:spcPts val="0"/>
              </a:spcBef>
              <a:spcAft>
                <a:spcPts val="0"/>
              </a:spcAft>
              <a:buNone/>
            </a:pPr>
            <a:r>
              <a:t/>
            </a:r>
            <a:endParaRPr sz="2400">
              <a:solidFill>
                <a:srgbClr val="FFFFFF"/>
              </a:solidFill>
              <a:latin typeface="Oswald"/>
              <a:ea typeface="Oswald"/>
              <a:cs typeface="Oswald"/>
              <a:sym typeface="Oswald"/>
            </a:endParaRPr>
          </a:p>
        </p:txBody>
      </p:sp>
      <p:pic>
        <p:nvPicPr>
          <p:cNvPr descr="Gráfico de respuestas de formularios. Título de la pregunta: ¿Crees que la corrupción es algo intrínseco de la política?. Número de respuestas: 59 respuestas." id="245" name="Google Shape;245;p38"/>
          <p:cNvPicPr preferRelativeResize="0"/>
          <p:nvPr/>
        </p:nvPicPr>
        <p:blipFill rotWithShape="1">
          <a:blip r:embed="rId3">
            <a:alphaModFix/>
          </a:blip>
          <a:srcRect b="7272" l="19223" r="24186" t="30623"/>
          <a:stretch/>
        </p:blipFill>
        <p:spPr>
          <a:xfrm>
            <a:off x="1483825" y="1526158"/>
            <a:ext cx="6079651" cy="3078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9"/>
          <p:cNvSpPr txBox="1"/>
          <p:nvPr>
            <p:ph idx="1" type="body"/>
          </p:nvPr>
        </p:nvSpPr>
        <p:spPr>
          <a:xfrm>
            <a:off x="311700" y="517050"/>
            <a:ext cx="8520600" cy="1017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s" sz="2400">
                <a:solidFill>
                  <a:schemeClr val="dk1"/>
                </a:solidFill>
              </a:rPr>
              <a:t>Q6: The majority of our interviewed people believe that politicians enjoy some impunity.</a:t>
            </a:r>
            <a:endParaRPr/>
          </a:p>
        </p:txBody>
      </p:sp>
      <p:pic>
        <p:nvPicPr>
          <p:cNvPr descr="Gráfico de respuestas de formularios. Título de la pregunta: ¿Crees que algunos cargos políticos tienen cierta impunidad en casos de corrupción?. Número de respuestas: 59 respuestas." id="251" name="Google Shape;251;p39"/>
          <p:cNvPicPr preferRelativeResize="0"/>
          <p:nvPr/>
        </p:nvPicPr>
        <p:blipFill rotWithShape="1">
          <a:blip r:embed="rId3">
            <a:alphaModFix/>
          </a:blip>
          <a:srcRect b="5982" l="18786" r="24040" t="35249"/>
          <a:stretch/>
        </p:blipFill>
        <p:spPr>
          <a:xfrm>
            <a:off x="1423526" y="1681650"/>
            <a:ext cx="6296950" cy="3236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0"/>
          <p:cNvSpPr txBox="1"/>
          <p:nvPr>
            <p:ph idx="1" type="body"/>
          </p:nvPr>
        </p:nvSpPr>
        <p:spPr>
          <a:xfrm>
            <a:off x="311700" y="517050"/>
            <a:ext cx="8520600" cy="1017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s" sz="2400">
                <a:solidFill>
                  <a:schemeClr val="dk1"/>
                </a:solidFill>
              </a:rPr>
              <a:t>Q7: 76% of the people assume that politicians should be punished more severely.</a:t>
            </a:r>
            <a:endParaRPr/>
          </a:p>
        </p:txBody>
      </p:sp>
      <p:pic>
        <p:nvPicPr>
          <p:cNvPr descr="Gráfico de respuestas de formularios. Título de la pregunta: ¿Cómo crees que deberían ser los castigos a los actos de corrupción?. Número de respuestas: 59 respuestas." id="257" name="Google Shape;257;p40"/>
          <p:cNvPicPr preferRelativeResize="0"/>
          <p:nvPr/>
        </p:nvPicPr>
        <p:blipFill rotWithShape="1">
          <a:blip r:embed="rId3">
            <a:alphaModFix/>
          </a:blip>
          <a:srcRect b="2856" l="17726" r="4795" t="26272"/>
          <a:stretch/>
        </p:blipFill>
        <p:spPr>
          <a:xfrm>
            <a:off x="1217512" y="1534650"/>
            <a:ext cx="6708974" cy="2831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1"/>
          <p:cNvSpPr txBox="1"/>
          <p:nvPr>
            <p:ph idx="1" type="body"/>
          </p:nvPr>
        </p:nvSpPr>
        <p:spPr>
          <a:xfrm>
            <a:off x="311700" y="517050"/>
            <a:ext cx="8520600" cy="1017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s" sz="2400">
                <a:solidFill>
                  <a:schemeClr val="dk1"/>
                </a:solidFill>
              </a:rPr>
              <a:t>Q8: Almost everyone thinks that politicians should resign.</a:t>
            </a:r>
            <a:endParaRPr/>
          </a:p>
        </p:txBody>
      </p:sp>
      <p:pic>
        <p:nvPicPr>
          <p:cNvPr descr="Gráfico de respuestas de formularios. Título de la pregunta: ¿Deberían destituir del cargo a los políticos corruptos?. Número de respuestas: 59 respuestas." id="263" name="Google Shape;263;p41"/>
          <p:cNvPicPr preferRelativeResize="0"/>
          <p:nvPr/>
        </p:nvPicPr>
        <p:blipFill rotWithShape="1">
          <a:blip r:embed="rId3">
            <a:alphaModFix/>
          </a:blip>
          <a:srcRect b="5690" l="19223" r="24186" t="31574"/>
          <a:stretch/>
        </p:blipFill>
        <p:spPr>
          <a:xfrm>
            <a:off x="1254009" y="1310801"/>
            <a:ext cx="6635976" cy="3394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147975" y="363150"/>
            <a:ext cx="9144000" cy="707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s" sz="2400">
                <a:solidFill>
                  <a:srgbClr val="FFFFFF"/>
                </a:solidFill>
                <a:latin typeface="Average"/>
                <a:ea typeface="Average"/>
                <a:cs typeface="Average"/>
                <a:sym typeface="Average"/>
              </a:rPr>
              <a:t>1.- </a:t>
            </a:r>
            <a:r>
              <a:rPr b="1" lang="es" sz="2400">
                <a:solidFill>
                  <a:srgbClr val="FFFFFF"/>
                </a:solidFill>
                <a:latin typeface="Average"/>
                <a:ea typeface="Average"/>
                <a:cs typeface="Average"/>
                <a:sym typeface="Average"/>
              </a:rPr>
              <a:t>THE PHENOMENON OF INDEPENDENTISM IN EUROPE</a:t>
            </a:r>
            <a:endParaRPr b="1">
              <a:solidFill>
                <a:srgbClr val="FFFFFF"/>
              </a:solidFill>
            </a:endParaRPr>
          </a:p>
        </p:txBody>
      </p:sp>
      <p:sp>
        <p:nvSpPr>
          <p:cNvPr id="76" name="Google Shape;76;p15"/>
          <p:cNvSpPr txBox="1"/>
          <p:nvPr>
            <p:ph idx="1" type="body"/>
          </p:nvPr>
        </p:nvSpPr>
        <p:spPr>
          <a:xfrm>
            <a:off x="283075" y="1218613"/>
            <a:ext cx="4911000" cy="15687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a:solidFill>
                  <a:srgbClr val="FFFFFF"/>
                </a:solidFill>
              </a:rPr>
              <a:t>With the research, we would like to inform us about the nationalism in Europe and Spain.</a:t>
            </a:r>
            <a:endParaRPr>
              <a:solidFill>
                <a:srgbClr val="FFFFFF"/>
              </a:solidFill>
            </a:endParaRPr>
          </a:p>
          <a:p>
            <a:pPr indent="0" lvl="0" marL="0" rtl="0" algn="just">
              <a:lnSpc>
                <a:spcPct val="100000"/>
              </a:lnSpc>
              <a:spcBef>
                <a:spcPts val="0"/>
              </a:spcBef>
              <a:spcAft>
                <a:spcPts val="0"/>
              </a:spcAft>
              <a:buNone/>
            </a:pPr>
            <a:r>
              <a:rPr lang="es">
                <a:solidFill>
                  <a:srgbClr val="FFFFFF"/>
                </a:solidFill>
              </a:rPr>
              <a:t>Catalan nationalism is the best known, but not the only one in Spain. There is also a Basque nationalism and Galician nationalism.</a:t>
            </a:r>
            <a:endParaRPr>
              <a:solidFill>
                <a:srgbClr val="FFFFFF"/>
              </a:solidFill>
            </a:endParaRPr>
          </a:p>
          <a:p>
            <a:pPr indent="0" lvl="0" marL="0" rtl="0" algn="l">
              <a:spcBef>
                <a:spcPts val="0"/>
              </a:spcBef>
              <a:spcAft>
                <a:spcPts val="1600"/>
              </a:spcAft>
              <a:buNone/>
            </a:pPr>
            <a:r>
              <a:t/>
            </a:r>
            <a:endParaRPr>
              <a:solidFill>
                <a:srgbClr val="D9D9D9"/>
              </a:solidFill>
              <a:latin typeface="Arial"/>
              <a:ea typeface="Arial"/>
              <a:cs typeface="Arial"/>
              <a:sym typeface="Arial"/>
            </a:endParaRPr>
          </a:p>
        </p:txBody>
      </p:sp>
      <p:pic>
        <p:nvPicPr>
          <p:cNvPr id="77" name="Google Shape;77;p15"/>
          <p:cNvPicPr preferRelativeResize="0"/>
          <p:nvPr/>
        </p:nvPicPr>
        <p:blipFill rotWithShape="1">
          <a:blip r:embed="rId3">
            <a:alphaModFix/>
          </a:blip>
          <a:srcRect b="0" l="0" r="0" t="0"/>
          <a:stretch/>
        </p:blipFill>
        <p:spPr>
          <a:xfrm>
            <a:off x="5435450" y="1070550"/>
            <a:ext cx="2904775" cy="2132250"/>
          </a:xfrm>
          <a:prstGeom prst="rect">
            <a:avLst/>
          </a:prstGeom>
          <a:noFill/>
          <a:ln>
            <a:noFill/>
          </a:ln>
        </p:spPr>
      </p:pic>
      <p:pic>
        <p:nvPicPr>
          <p:cNvPr id="78" name="Google Shape;78;p15"/>
          <p:cNvPicPr preferRelativeResize="0"/>
          <p:nvPr/>
        </p:nvPicPr>
        <p:blipFill rotWithShape="1">
          <a:blip r:embed="rId4">
            <a:alphaModFix/>
          </a:blip>
          <a:srcRect b="0" l="0" r="0" t="0"/>
          <a:stretch/>
        </p:blipFill>
        <p:spPr>
          <a:xfrm>
            <a:off x="6001528" y="3328899"/>
            <a:ext cx="1563775" cy="1673625"/>
          </a:xfrm>
          <a:prstGeom prst="rect">
            <a:avLst/>
          </a:prstGeom>
          <a:noFill/>
          <a:ln>
            <a:noFill/>
          </a:ln>
        </p:spPr>
      </p:pic>
      <p:sp>
        <p:nvSpPr>
          <p:cNvPr id="79" name="Google Shape;79;p15"/>
          <p:cNvSpPr txBox="1"/>
          <p:nvPr>
            <p:ph idx="1" type="body"/>
          </p:nvPr>
        </p:nvSpPr>
        <p:spPr>
          <a:xfrm>
            <a:off x="283075" y="2935375"/>
            <a:ext cx="4911000" cy="15687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a:solidFill>
                  <a:srgbClr val="FFFFFF"/>
                </a:solidFill>
              </a:rPr>
              <a:t>All the movements are based on historical reasons. Some people want to go back on time and to interpret in a nationalist key episodes that took place in the last centuries and that actually responded to other motivations.</a:t>
            </a:r>
            <a:endParaRPr>
              <a:solidFill>
                <a:srgbClr val="FFFFFF"/>
              </a:solidFill>
            </a:endParaRPr>
          </a:p>
          <a:p>
            <a:pPr indent="0" lvl="0" marL="0" rtl="0" algn="l">
              <a:spcBef>
                <a:spcPts val="0"/>
              </a:spcBef>
              <a:spcAft>
                <a:spcPts val="1600"/>
              </a:spcAft>
              <a:buNone/>
            </a:pPr>
            <a:r>
              <a:t/>
            </a:r>
            <a:endParaRPr>
              <a:solidFill>
                <a:srgbClr val="D9D9D9"/>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2600"/>
                                        <p:tgtEl>
                                          <p:spTgt spid="76"/>
                                        </p:tgtEl>
                                      </p:cBhvr>
                                    </p:animEffect>
                                  </p:childTnLst>
                                </p:cTn>
                              </p:par>
                              <p:par>
                                <p:cTn fill="hold" nodeType="with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par>
                          <p:cTn fill="hold">
                            <p:stCondLst>
                              <p:cond delay="2600"/>
                            </p:stCondLst>
                            <p:childTnLst>
                              <p:par>
                                <p:cTn fill="hold" nodeType="after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2"/>
          <p:cNvSpPr txBox="1"/>
          <p:nvPr>
            <p:ph type="title"/>
          </p:nvPr>
        </p:nvSpPr>
        <p:spPr>
          <a:xfrm>
            <a:off x="311700" y="445025"/>
            <a:ext cx="8520600" cy="99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Average"/>
                <a:ea typeface="Average"/>
                <a:cs typeface="Average"/>
                <a:sym typeface="Average"/>
              </a:rPr>
              <a:t>Q9: 86% of the people believe that the image of politics is damaged by the corruption.</a:t>
            </a:r>
            <a:endParaRPr sz="2400">
              <a:latin typeface="Average"/>
              <a:ea typeface="Average"/>
              <a:cs typeface="Average"/>
              <a:sym typeface="Average"/>
            </a:endParaRPr>
          </a:p>
        </p:txBody>
      </p:sp>
      <p:sp>
        <p:nvSpPr>
          <p:cNvPr id="269" name="Google Shape;269;p42"/>
          <p:cNvSpPr txBox="1"/>
          <p:nvPr>
            <p:ph idx="1" type="body"/>
          </p:nvPr>
        </p:nvSpPr>
        <p:spPr>
          <a:xfrm>
            <a:off x="823350" y="49899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Gráfico de respuestas de formularios. Título de la pregunta: ¿Crees que la situación política actual está dañada por la corrupción?. Número de respuestas: 59 respuestas." id="270" name="Google Shape;270;p42"/>
          <p:cNvPicPr preferRelativeResize="0"/>
          <p:nvPr/>
        </p:nvPicPr>
        <p:blipFill rotWithShape="1">
          <a:blip r:embed="rId3">
            <a:alphaModFix/>
          </a:blip>
          <a:srcRect b="7272" l="19370" r="23892" t="29045"/>
          <a:stretch/>
        </p:blipFill>
        <p:spPr>
          <a:xfrm>
            <a:off x="1685000" y="1363550"/>
            <a:ext cx="5773999" cy="29906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3"/>
          <p:cNvSpPr txBox="1"/>
          <p:nvPr>
            <p:ph type="title"/>
          </p:nvPr>
        </p:nvSpPr>
        <p:spPr>
          <a:xfrm>
            <a:off x="311700" y="445025"/>
            <a:ext cx="8520600" cy="102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Average"/>
                <a:ea typeface="Average"/>
                <a:cs typeface="Average"/>
                <a:sym typeface="Average"/>
              </a:rPr>
              <a:t>Q10: 60% think that it is possible to  eradicate corruption, although another 15% don’t know</a:t>
            </a:r>
            <a:endParaRPr sz="2400">
              <a:latin typeface="Average"/>
              <a:ea typeface="Average"/>
              <a:cs typeface="Average"/>
              <a:sym typeface="Average"/>
            </a:endParaRPr>
          </a:p>
        </p:txBody>
      </p:sp>
      <p:sp>
        <p:nvSpPr>
          <p:cNvPr id="276" name="Google Shape;276;p43"/>
          <p:cNvSpPr txBox="1"/>
          <p:nvPr>
            <p:ph idx="1" type="body"/>
          </p:nvPr>
        </p:nvSpPr>
        <p:spPr>
          <a:xfrm>
            <a:off x="823350" y="49899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Gráfico de respuestas de formularios. Título de la pregunta: ¿Crees que se pueden erradicar los casos de corrupción?. Número de respuestas: 59 respuestas." id="277" name="Google Shape;277;p43"/>
          <p:cNvPicPr preferRelativeResize="0"/>
          <p:nvPr/>
        </p:nvPicPr>
        <p:blipFill rotWithShape="1">
          <a:blip r:embed="rId3">
            <a:alphaModFix/>
          </a:blip>
          <a:srcRect b="0" l="18640" r="24039" t="30308"/>
          <a:stretch/>
        </p:blipFill>
        <p:spPr>
          <a:xfrm>
            <a:off x="1574700" y="1398825"/>
            <a:ext cx="5994600" cy="3363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44"/>
          <p:cNvPicPr preferRelativeResize="0"/>
          <p:nvPr/>
        </p:nvPicPr>
        <p:blipFill>
          <a:blip r:embed="rId3">
            <a:alphaModFix amt="31000"/>
          </a:blip>
          <a:stretch>
            <a:fillRect/>
          </a:stretch>
        </p:blipFill>
        <p:spPr>
          <a:xfrm>
            <a:off x="-125425" y="-69857"/>
            <a:ext cx="9144000" cy="5283207"/>
          </a:xfrm>
          <a:prstGeom prst="rect">
            <a:avLst/>
          </a:prstGeom>
          <a:noFill/>
          <a:ln>
            <a:noFill/>
          </a:ln>
        </p:spPr>
      </p:pic>
      <p:sp>
        <p:nvSpPr>
          <p:cNvPr id="283" name="Google Shape;283;p44"/>
          <p:cNvSpPr txBox="1"/>
          <p:nvPr>
            <p:ph idx="1" type="body"/>
          </p:nvPr>
        </p:nvSpPr>
        <p:spPr>
          <a:xfrm>
            <a:off x="255925" y="188950"/>
            <a:ext cx="8520600" cy="49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solidFill>
                  <a:srgbClr val="F3F3F3"/>
                </a:solidFill>
              </a:rPr>
              <a:t>All the political parties consulted agree that corruption is a problem that must be solved so that people continue to believe in politics. </a:t>
            </a:r>
            <a:endParaRPr sz="2400">
              <a:solidFill>
                <a:srgbClr val="F3F3F3"/>
              </a:solidFill>
            </a:endParaRPr>
          </a:p>
          <a:p>
            <a:pPr indent="0" lvl="0" marL="0" rtl="0" algn="l">
              <a:spcBef>
                <a:spcPts val="1600"/>
              </a:spcBef>
              <a:spcAft>
                <a:spcPts val="0"/>
              </a:spcAft>
              <a:buNone/>
            </a:pPr>
            <a:r>
              <a:rPr lang="es" sz="2400">
                <a:solidFill>
                  <a:srgbClr val="F3F3F3"/>
                </a:solidFill>
              </a:rPr>
              <a:t>We must avoid generalizing because corruption is due to specific people who misuse politics. That is why it exists in all political parties. </a:t>
            </a:r>
            <a:endParaRPr sz="2400">
              <a:solidFill>
                <a:srgbClr val="F3F3F3"/>
              </a:solidFill>
            </a:endParaRPr>
          </a:p>
          <a:p>
            <a:pPr indent="0" lvl="0" marL="0" rtl="0" algn="l">
              <a:spcBef>
                <a:spcPts val="1600"/>
              </a:spcBef>
              <a:spcAft>
                <a:spcPts val="0"/>
              </a:spcAft>
              <a:buNone/>
            </a:pPr>
            <a:r>
              <a:rPr lang="es" sz="2400">
                <a:solidFill>
                  <a:srgbClr val="F3F3F3"/>
                </a:solidFill>
              </a:rPr>
              <a:t>The solution is that the different parties have internal rules that prevent corruption and pursue it with the measures offered by constitutional laws.</a:t>
            </a:r>
            <a:endParaRPr sz="2400">
              <a:solidFill>
                <a:srgbClr val="F3F3F3"/>
              </a:solidFill>
            </a:endParaRPr>
          </a:p>
          <a:p>
            <a:pPr indent="0" lvl="0" marL="0" rtl="0" algn="l">
              <a:spcBef>
                <a:spcPts val="1600"/>
              </a:spcBef>
              <a:spcAft>
                <a:spcPts val="1600"/>
              </a:spcAft>
              <a:buNone/>
            </a:pPr>
            <a:r>
              <a:rPr lang="es" sz="2400">
                <a:solidFill>
                  <a:srgbClr val="F3F3F3"/>
                </a:solidFill>
              </a:rPr>
              <a:t> If a political party is not able to offer an honest image it will lose the support of its voters.</a:t>
            </a:r>
            <a:endParaRPr sz="2400">
              <a:solidFill>
                <a:srgbClr val="F3F3F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83">
                                            <p:txEl>
                                              <p:pRg end="0" st="0"/>
                                            </p:txEl>
                                          </p:spTgt>
                                        </p:tgtEl>
                                        <p:attrNameLst>
                                          <p:attrName>style.visibility</p:attrName>
                                        </p:attrNameLst>
                                      </p:cBhvr>
                                      <p:to>
                                        <p:strVal val="visible"/>
                                      </p:to>
                                    </p:set>
                                    <p:animEffect filter="fade" transition="in">
                                      <p:cBhvr>
                                        <p:cTn dur="1000"/>
                                        <p:tgtEl>
                                          <p:spTgt spid="283">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3">
                                            <p:txEl>
                                              <p:pRg end="1" st="1"/>
                                            </p:txEl>
                                          </p:spTgt>
                                        </p:tgtEl>
                                        <p:attrNameLst>
                                          <p:attrName>style.visibility</p:attrName>
                                        </p:attrNameLst>
                                      </p:cBhvr>
                                      <p:to>
                                        <p:strVal val="visible"/>
                                      </p:to>
                                    </p:set>
                                    <p:animEffect filter="fade" transition="in">
                                      <p:cBhvr>
                                        <p:cTn dur="1000"/>
                                        <p:tgtEl>
                                          <p:spTgt spid="283">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83">
                                            <p:txEl>
                                              <p:pRg end="2" st="2"/>
                                            </p:txEl>
                                          </p:spTgt>
                                        </p:tgtEl>
                                        <p:attrNameLst>
                                          <p:attrName>style.visibility</p:attrName>
                                        </p:attrNameLst>
                                      </p:cBhvr>
                                      <p:to>
                                        <p:strVal val="visible"/>
                                      </p:to>
                                    </p:set>
                                    <p:animEffect filter="fade" transition="in">
                                      <p:cBhvr>
                                        <p:cTn dur="1000"/>
                                        <p:tgtEl>
                                          <p:spTgt spid="283">
                                            <p:txEl>
                                              <p:pRg end="2" st="2"/>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83">
                                            <p:txEl>
                                              <p:pRg end="3" st="3"/>
                                            </p:txEl>
                                          </p:spTgt>
                                        </p:tgtEl>
                                        <p:attrNameLst>
                                          <p:attrName>style.visibility</p:attrName>
                                        </p:attrNameLst>
                                      </p:cBhvr>
                                      <p:to>
                                        <p:strVal val="visible"/>
                                      </p:to>
                                    </p:set>
                                    <p:animEffect filter="fade" transition="in">
                                      <p:cBhvr>
                                        <p:cTn dur="1000"/>
                                        <p:tgtEl>
                                          <p:spTgt spid="28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5"/>
          <p:cNvSpPr txBox="1"/>
          <p:nvPr>
            <p:ph idx="1" type="body"/>
          </p:nvPr>
        </p:nvSpPr>
        <p:spPr>
          <a:xfrm>
            <a:off x="157700" y="290075"/>
            <a:ext cx="3707700" cy="299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t>As a conclusion we can say that Corruption in politics is the problem that most worries the Spaniards.</a:t>
            </a:r>
            <a:endParaRPr sz="2400"/>
          </a:p>
          <a:p>
            <a:pPr indent="0" lvl="0" marL="0" rtl="0" algn="l">
              <a:spcBef>
                <a:spcPts val="1600"/>
              </a:spcBef>
              <a:spcAft>
                <a:spcPts val="0"/>
              </a:spcAft>
              <a:buNone/>
            </a:pPr>
            <a:r>
              <a:rPr lang="es" sz="2400"/>
              <a:t> It affects all political parties equally. </a:t>
            </a:r>
            <a:endParaRPr sz="2400"/>
          </a:p>
          <a:p>
            <a:pPr indent="0" lvl="0" marL="0" rtl="0" algn="l">
              <a:spcBef>
                <a:spcPts val="1600"/>
              </a:spcBef>
              <a:spcAft>
                <a:spcPts val="1600"/>
              </a:spcAft>
              <a:buNone/>
            </a:pPr>
            <a:r>
              <a:t/>
            </a:r>
            <a:endParaRPr sz="2400">
              <a:latin typeface="Oswald"/>
              <a:ea typeface="Oswald"/>
              <a:cs typeface="Oswald"/>
              <a:sym typeface="Oswald"/>
            </a:endParaRPr>
          </a:p>
        </p:txBody>
      </p:sp>
      <p:pic>
        <p:nvPicPr>
          <p:cNvPr id="289" name="Google Shape;289;p45"/>
          <p:cNvPicPr preferRelativeResize="0"/>
          <p:nvPr/>
        </p:nvPicPr>
        <p:blipFill>
          <a:blip r:embed="rId3">
            <a:alphaModFix/>
          </a:blip>
          <a:stretch>
            <a:fillRect/>
          </a:stretch>
        </p:blipFill>
        <p:spPr>
          <a:xfrm>
            <a:off x="3957708" y="189325"/>
            <a:ext cx="4929551" cy="2816875"/>
          </a:xfrm>
          <a:prstGeom prst="rect">
            <a:avLst/>
          </a:prstGeom>
          <a:noFill/>
          <a:ln>
            <a:noFill/>
          </a:ln>
        </p:spPr>
      </p:pic>
      <p:sp>
        <p:nvSpPr>
          <p:cNvPr id="290" name="Google Shape;290;p45"/>
          <p:cNvSpPr txBox="1"/>
          <p:nvPr>
            <p:ph idx="1" type="body"/>
          </p:nvPr>
        </p:nvSpPr>
        <p:spPr>
          <a:xfrm>
            <a:off x="216750" y="3289175"/>
            <a:ext cx="8710500" cy="153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2400"/>
              <a:t>The solution is not clear but we must not accept this fact as something usual and daily; instead, we should demand the punishments to be harder and the politicians to be a model of honesty.</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88">
                                            <p:txEl>
                                              <p:pRg end="0" st="0"/>
                                            </p:txEl>
                                          </p:spTgt>
                                        </p:tgtEl>
                                        <p:attrNameLst>
                                          <p:attrName>style.visibility</p:attrName>
                                        </p:attrNameLst>
                                      </p:cBhvr>
                                      <p:to>
                                        <p:strVal val="visible"/>
                                      </p:to>
                                    </p:set>
                                    <p:animEffect filter="fade" transition="in">
                                      <p:cBhvr>
                                        <p:cTn dur="1000"/>
                                        <p:tgtEl>
                                          <p:spTgt spid="288">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8">
                                            <p:txEl>
                                              <p:pRg end="1" st="1"/>
                                            </p:txEl>
                                          </p:spTgt>
                                        </p:tgtEl>
                                        <p:attrNameLst>
                                          <p:attrName>style.visibility</p:attrName>
                                        </p:attrNameLst>
                                      </p:cBhvr>
                                      <p:to>
                                        <p:strVal val="visible"/>
                                      </p:to>
                                    </p:set>
                                    <p:animEffect filter="fade" transition="in">
                                      <p:cBhvr>
                                        <p:cTn dur="1000"/>
                                        <p:tgtEl>
                                          <p:spTgt spid="288">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88">
                                            <p:txEl>
                                              <p:pRg end="2" st="2"/>
                                            </p:txEl>
                                          </p:spTgt>
                                        </p:tgtEl>
                                        <p:attrNameLst>
                                          <p:attrName>style.visibility</p:attrName>
                                        </p:attrNameLst>
                                      </p:cBhvr>
                                      <p:to>
                                        <p:strVal val="visible"/>
                                      </p:to>
                                    </p:set>
                                    <p:animEffect filter="fade" transition="in">
                                      <p:cBhvr>
                                        <p:cTn dur="1000"/>
                                        <p:tgtEl>
                                          <p:spTgt spid="288">
                                            <p:txEl>
                                              <p:pRg end="2" st="2"/>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6"/>
          <p:cNvSpPr txBox="1"/>
          <p:nvPr>
            <p:ph type="title"/>
          </p:nvPr>
        </p:nvSpPr>
        <p:spPr>
          <a:xfrm>
            <a:off x="311700" y="25775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s" sz="2400">
                <a:solidFill>
                  <a:schemeClr val="accent3"/>
                </a:solidFill>
                <a:latin typeface="Average"/>
                <a:ea typeface="Average"/>
                <a:cs typeface="Average"/>
                <a:sym typeface="Average"/>
              </a:rPr>
              <a:t>6.- </a:t>
            </a:r>
            <a:r>
              <a:rPr lang="es" sz="2400">
                <a:solidFill>
                  <a:schemeClr val="accent3"/>
                </a:solidFill>
                <a:latin typeface="Average"/>
                <a:ea typeface="Average"/>
                <a:cs typeface="Average"/>
                <a:sym typeface="Average"/>
              </a:rPr>
              <a:t>RESEARCH ABOUT JUSTICE QUALITY IN EUROPE</a:t>
            </a:r>
            <a:endParaRPr sz="2400"/>
          </a:p>
        </p:txBody>
      </p:sp>
      <p:sp>
        <p:nvSpPr>
          <p:cNvPr id="296" name="Google Shape;296;p46"/>
          <p:cNvSpPr txBox="1"/>
          <p:nvPr>
            <p:ph idx="1" type="body"/>
          </p:nvPr>
        </p:nvSpPr>
        <p:spPr>
          <a:xfrm>
            <a:off x="210875" y="691450"/>
            <a:ext cx="8520600" cy="239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FFFFFF"/>
                </a:solidFill>
              </a:rPr>
              <a:t>We want to know what is the quality of justice in Spain and  other countries around us.</a:t>
            </a:r>
            <a:endParaRPr>
              <a:solidFill>
                <a:srgbClr val="FFFFFF"/>
              </a:solidFill>
            </a:endParaRPr>
          </a:p>
          <a:p>
            <a:pPr indent="0" lvl="0" marL="0" rtl="0" algn="l">
              <a:spcBef>
                <a:spcPts val="0"/>
              </a:spcBef>
              <a:spcAft>
                <a:spcPts val="0"/>
              </a:spcAft>
              <a:buNone/>
            </a:pPr>
            <a:r>
              <a:rPr lang="es">
                <a:solidFill>
                  <a:srgbClr val="FFFFFF"/>
                </a:solidFill>
              </a:rPr>
              <a:t>For this, we rely on the </a:t>
            </a:r>
            <a:r>
              <a:rPr lang="es">
                <a:solidFill>
                  <a:srgbClr val="FF9900"/>
                </a:solidFill>
              </a:rPr>
              <a:t>Law Index® of the World Justice Project</a:t>
            </a:r>
            <a:r>
              <a:rPr lang="es">
                <a:solidFill>
                  <a:srgbClr val="FFFFFF"/>
                </a:solidFill>
              </a:rPr>
              <a:t> that measures the general state of the law in </a:t>
            </a:r>
            <a:r>
              <a:rPr b="1" lang="es">
                <a:solidFill>
                  <a:srgbClr val="FF9900"/>
                </a:solidFill>
              </a:rPr>
              <a:t>126</a:t>
            </a:r>
            <a:r>
              <a:rPr lang="es">
                <a:solidFill>
                  <a:srgbClr val="FFFFFF"/>
                </a:solidFill>
              </a:rPr>
              <a:t> countries and jurisdictions around the world based on more than 120,000 household surveys and 3,800 experts. With primary data, the WJP State of Law Index measures the performance of the rule of law of the countries through </a:t>
            </a:r>
            <a:r>
              <a:rPr b="1" lang="es">
                <a:solidFill>
                  <a:srgbClr val="FF9900"/>
                </a:solidFill>
              </a:rPr>
              <a:t>eight factors</a:t>
            </a:r>
            <a:r>
              <a:rPr lang="es">
                <a:solidFill>
                  <a:srgbClr val="FFFFFF"/>
                </a:solidFill>
              </a:rPr>
              <a:t>: </a:t>
            </a:r>
            <a:endParaRPr>
              <a:solidFill>
                <a:srgbClr val="FFFFFF"/>
              </a:solidFill>
            </a:endParaRPr>
          </a:p>
          <a:p>
            <a:pPr indent="0" lvl="0" marL="0" rtl="0" algn="l">
              <a:spcBef>
                <a:spcPts val="0"/>
              </a:spcBef>
              <a:spcAft>
                <a:spcPts val="0"/>
              </a:spcAft>
              <a:buNone/>
            </a:pPr>
            <a:br>
              <a:rPr lang="es" sz="1100">
                <a:latin typeface="Arial"/>
                <a:ea typeface="Arial"/>
                <a:cs typeface="Arial"/>
                <a:sym typeface="Arial"/>
              </a:rPr>
            </a:br>
            <a:endParaRPr/>
          </a:p>
        </p:txBody>
      </p:sp>
      <p:pic>
        <p:nvPicPr>
          <p:cNvPr id="297" name="Google Shape;297;p46"/>
          <p:cNvPicPr preferRelativeResize="0"/>
          <p:nvPr/>
        </p:nvPicPr>
        <p:blipFill>
          <a:blip r:embed="rId3">
            <a:alphaModFix/>
          </a:blip>
          <a:stretch>
            <a:fillRect/>
          </a:stretch>
        </p:blipFill>
        <p:spPr>
          <a:xfrm>
            <a:off x="6810575" y="2574088"/>
            <a:ext cx="2021725" cy="2021725"/>
          </a:xfrm>
          <a:prstGeom prst="rect">
            <a:avLst/>
          </a:prstGeom>
          <a:noFill/>
          <a:ln>
            <a:noFill/>
          </a:ln>
        </p:spPr>
      </p:pic>
      <p:sp>
        <p:nvSpPr>
          <p:cNvPr id="298" name="Google Shape;298;p46"/>
          <p:cNvSpPr txBox="1"/>
          <p:nvPr/>
        </p:nvSpPr>
        <p:spPr>
          <a:xfrm>
            <a:off x="210875" y="2886999"/>
            <a:ext cx="6407700" cy="139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800">
                <a:solidFill>
                  <a:srgbClr val="FF9900"/>
                </a:solidFill>
                <a:latin typeface="Average"/>
                <a:ea typeface="Average"/>
                <a:cs typeface="Average"/>
                <a:sym typeface="Average"/>
              </a:rPr>
              <a:t>Restrictions in the public powers, Absence of corruption, Open Government, Fundamental Rights, Order and security, Compliance with The regulations, civil justice and criminal justice</a:t>
            </a:r>
            <a:r>
              <a:rPr lang="es" sz="1800">
                <a:solidFill>
                  <a:schemeClr val="dk1"/>
                </a:solidFill>
                <a:latin typeface="Average"/>
                <a:ea typeface="Average"/>
                <a:cs typeface="Average"/>
                <a:sym typeface="Average"/>
              </a:rPr>
              <a:t>.</a:t>
            </a:r>
            <a:endParaRPr sz="1800">
              <a:solidFill>
                <a:schemeClr val="dk1"/>
              </a:solidFill>
              <a:latin typeface="Average"/>
              <a:ea typeface="Average"/>
              <a:cs typeface="Average"/>
              <a:sym typeface="Average"/>
            </a:endParaRPr>
          </a:p>
          <a:p>
            <a:pPr indent="0" lvl="0" marL="0" rtl="0" algn="l">
              <a:spcBef>
                <a:spcPts val="0"/>
              </a:spcBef>
              <a:spcAft>
                <a:spcPts val="0"/>
              </a:spcAft>
              <a:buNone/>
            </a:pPr>
            <a:r>
              <a:t/>
            </a:r>
            <a:endParaRPr>
              <a:latin typeface="Average"/>
              <a:ea typeface="Average"/>
              <a:cs typeface="Average"/>
              <a:sym typeface="Average"/>
            </a:endParaRPr>
          </a:p>
        </p:txBody>
      </p:sp>
      <p:sp>
        <p:nvSpPr>
          <p:cNvPr id="299" name="Google Shape;299;p46"/>
          <p:cNvSpPr txBox="1"/>
          <p:nvPr/>
        </p:nvSpPr>
        <p:spPr>
          <a:xfrm>
            <a:off x="210875" y="4444025"/>
            <a:ext cx="6818400" cy="477300"/>
          </a:xfrm>
          <a:prstGeom prst="rect">
            <a:avLst/>
          </a:prstGeom>
          <a:noFill/>
          <a:ln>
            <a:noFill/>
          </a:ln>
        </p:spPr>
        <p:txBody>
          <a:bodyPr anchorCtr="0" anchor="t" bIns="91425" lIns="91425" spcFirstLastPara="1" rIns="91425" wrap="square" tIns="91425">
            <a:noAutofit/>
          </a:bodyPr>
          <a:lstStyle/>
          <a:p>
            <a:pPr indent="0" lvl="0" marL="0" marR="25400" rtl="0" algn="l">
              <a:lnSpc>
                <a:spcPct val="115000"/>
              </a:lnSpc>
              <a:spcBef>
                <a:spcPts val="0"/>
              </a:spcBef>
              <a:spcAft>
                <a:spcPts val="0"/>
              </a:spcAft>
              <a:buNone/>
            </a:pPr>
            <a:r>
              <a:rPr lang="es" sz="1800">
                <a:solidFill>
                  <a:schemeClr val="dk1"/>
                </a:solidFill>
                <a:highlight>
                  <a:schemeClr val="lt1"/>
                </a:highlight>
              </a:rPr>
              <a:t>Visits: https://worldjusticeproject.org/our-work/wjp-rule-law-index</a:t>
            </a:r>
            <a:endParaRPr b="1" sz="1700"/>
          </a:p>
          <a:p>
            <a:pPr indent="0" lvl="0" marL="0" rtl="0" algn="l">
              <a:spcBef>
                <a:spcPts val="0"/>
              </a:spcBef>
              <a:spcAft>
                <a:spcPts val="0"/>
              </a:spcAft>
              <a:buNone/>
            </a:pPr>
            <a:r>
              <a:t/>
            </a:r>
            <a:endParaRPr>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800"/>
                                        <p:tgtEl>
                                          <p:spTgt spid="297"/>
                                        </p:tgtEl>
                                      </p:cBhvr>
                                    </p:animEffect>
                                  </p:childTnLst>
                                </p:cTn>
                              </p:par>
                            </p:childTnLst>
                          </p:cTn>
                        </p:par>
                        <p:par>
                          <p:cTn fill="hold">
                            <p:stCondLst>
                              <p:cond delay="1800"/>
                            </p:stCondLst>
                            <p:childTnLst>
                              <p:par>
                                <p:cTn fill="hold" nodeType="afterEffect" presetClass="entr" presetID="10" presetSubtype="0">
                                  <p:stCondLst>
                                    <p:cond delay="0"/>
                                  </p:stCondLst>
                                  <p:childTnLst>
                                    <p:set>
                                      <p:cBhvr>
                                        <p:cTn dur="1" fill="hold">
                                          <p:stCondLst>
                                            <p:cond delay="0"/>
                                          </p:stCondLst>
                                        </p:cTn>
                                        <p:tgtEl>
                                          <p:spTgt spid="296">
                                            <p:txEl>
                                              <p:pRg end="0" st="0"/>
                                            </p:txEl>
                                          </p:spTgt>
                                        </p:tgtEl>
                                        <p:attrNameLst>
                                          <p:attrName>style.visibility</p:attrName>
                                        </p:attrNameLst>
                                      </p:cBhvr>
                                      <p:to>
                                        <p:strVal val="visible"/>
                                      </p:to>
                                    </p:set>
                                    <p:animEffect filter="fade" transition="in">
                                      <p:cBhvr>
                                        <p:cTn dur="1000"/>
                                        <p:tgtEl>
                                          <p:spTgt spid="296">
                                            <p:txEl>
                                              <p:pRg end="0" st="0"/>
                                            </p:txEl>
                                          </p:spTgt>
                                        </p:tgtEl>
                                      </p:cBhvr>
                                    </p:animEffect>
                                  </p:childTnLst>
                                </p:cTn>
                              </p:par>
                            </p:childTnLst>
                          </p:cTn>
                        </p:par>
                        <p:par>
                          <p:cTn fill="hold">
                            <p:stCondLst>
                              <p:cond delay="2800"/>
                            </p:stCondLst>
                            <p:childTnLst>
                              <p:par>
                                <p:cTn fill="hold" nodeType="afterEffect" presetClass="entr" presetID="10" presetSubtype="0">
                                  <p:stCondLst>
                                    <p:cond delay="0"/>
                                  </p:stCondLst>
                                  <p:childTnLst>
                                    <p:set>
                                      <p:cBhvr>
                                        <p:cTn dur="1" fill="hold">
                                          <p:stCondLst>
                                            <p:cond delay="0"/>
                                          </p:stCondLst>
                                        </p:cTn>
                                        <p:tgtEl>
                                          <p:spTgt spid="296">
                                            <p:txEl>
                                              <p:pRg end="1" st="1"/>
                                            </p:txEl>
                                          </p:spTgt>
                                        </p:tgtEl>
                                        <p:attrNameLst>
                                          <p:attrName>style.visibility</p:attrName>
                                        </p:attrNameLst>
                                      </p:cBhvr>
                                      <p:to>
                                        <p:strVal val="visible"/>
                                      </p:to>
                                    </p:set>
                                    <p:animEffect filter="fade" transition="in">
                                      <p:cBhvr>
                                        <p:cTn dur="1000"/>
                                        <p:tgtEl>
                                          <p:spTgt spid="296">
                                            <p:txEl>
                                              <p:pRg end="1" st="1"/>
                                            </p:txEl>
                                          </p:spTgt>
                                        </p:tgtEl>
                                      </p:cBhvr>
                                    </p:animEffect>
                                  </p:childTnLst>
                                </p:cTn>
                              </p:par>
                            </p:childTnLst>
                          </p:cTn>
                        </p:par>
                        <p:par>
                          <p:cTn fill="hold">
                            <p:stCondLst>
                              <p:cond delay="3800"/>
                            </p:stCondLst>
                            <p:childTnLst>
                              <p:par>
                                <p:cTn fill="hold" nodeType="afterEffect" presetClass="entr" presetID="10" presetSubtype="0">
                                  <p:stCondLst>
                                    <p:cond delay="0"/>
                                  </p:stCondLst>
                                  <p:childTnLst>
                                    <p:set>
                                      <p:cBhvr>
                                        <p:cTn dur="1" fill="hold">
                                          <p:stCondLst>
                                            <p:cond delay="0"/>
                                          </p:stCondLst>
                                        </p:cTn>
                                        <p:tgtEl>
                                          <p:spTgt spid="296">
                                            <p:txEl>
                                              <p:pRg end="2" st="2"/>
                                            </p:txEl>
                                          </p:spTgt>
                                        </p:tgtEl>
                                        <p:attrNameLst>
                                          <p:attrName>style.visibility</p:attrName>
                                        </p:attrNameLst>
                                      </p:cBhvr>
                                      <p:to>
                                        <p:strVal val="visible"/>
                                      </p:to>
                                    </p:set>
                                    <p:animEffect filter="fade" transition="in">
                                      <p:cBhvr>
                                        <p:cTn dur="1000"/>
                                        <p:tgtEl>
                                          <p:spTgt spid="296">
                                            <p:txEl>
                                              <p:pRg end="2" st="2"/>
                                            </p:txEl>
                                          </p:spTgt>
                                        </p:tgtEl>
                                      </p:cBhvr>
                                    </p:animEffect>
                                  </p:childTnLst>
                                </p:cTn>
                              </p:par>
                            </p:childTnLst>
                          </p:cTn>
                        </p:par>
                        <p:par>
                          <p:cTn fill="hold">
                            <p:stCondLst>
                              <p:cond delay="4800"/>
                            </p:stCondLst>
                            <p:childTnLst>
                              <p:par>
                                <p:cTn fill="hold" nodeType="after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par>
                          <p:cTn fill="hold">
                            <p:stCondLst>
                              <p:cond delay="5800"/>
                            </p:stCondLst>
                            <p:childTnLst>
                              <p:par>
                                <p:cTn fill="hold" nodeType="after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7"/>
          <p:cNvSpPr txBox="1"/>
          <p:nvPr/>
        </p:nvSpPr>
        <p:spPr>
          <a:xfrm>
            <a:off x="345450" y="545575"/>
            <a:ext cx="8453100" cy="1949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 sz="2000">
                <a:solidFill>
                  <a:srgbClr val="FFFFFF"/>
                </a:solidFill>
                <a:latin typeface="Average"/>
                <a:ea typeface="Average"/>
                <a:cs typeface="Average"/>
                <a:sym typeface="Average"/>
              </a:rPr>
              <a:t>The index places the top ten countries where the justice system is the best one. These countries are Denmark, Norway, Finland, Sweden, the Netherlands, Germany, Austria, New Zealand, Singapore and the United Kingdom. All these countries receive more than 80 points on a scale of 0 to 100. </a:t>
            </a:r>
            <a:endParaRPr>
              <a:latin typeface="Average"/>
              <a:ea typeface="Average"/>
              <a:cs typeface="Average"/>
              <a:sym typeface="Average"/>
            </a:endParaRPr>
          </a:p>
        </p:txBody>
      </p:sp>
      <p:sp>
        <p:nvSpPr>
          <p:cNvPr id="305" name="Google Shape;305;p47"/>
          <p:cNvSpPr txBox="1"/>
          <p:nvPr/>
        </p:nvSpPr>
        <p:spPr>
          <a:xfrm>
            <a:off x="393275" y="2494675"/>
            <a:ext cx="4943400" cy="2319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 sz="2000">
                <a:solidFill>
                  <a:schemeClr val="dk1"/>
                </a:solidFill>
                <a:latin typeface="Average"/>
                <a:ea typeface="Average"/>
                <a:cs typeface="Average"/>
                <a:sym typeface="Average"/>
              </a:rPr>
              <a:t>Portugal receives less than 71 points and, even less  our country , which receives only 70 points (23th position in the list). Italy receives 64 points, Greece is in the 41th  place with 60 points and Turkey occupies the 99th place with 43 points.</a:t>
            </a:r>
            <a:endParaRPr>
              <a:latin typeface="Average"/>
              <a:ea typeface="Average"/>
              <a:cs typeface="Average"/>
              <a:sym typeface="Average"/>
            </a:endParaRPr>
          </a:p>
        </p:txBody>
      </p:sp>
      <p:graphicFrame>
        <p:nvGraphicFramePr>
          <p:cNvPr id="306" name="Google Shape;306;p47"/>
          <p:cNvGraphicFramePr/>
          <p:nvPr/>
        </p:nvGraphicFramePr>
        <p:xfrm>
          <a:off x="5336663" y="2520700"/>
          <a:ext cx="3000000" cy="3000000"/>
        </p:xfrm>
        <a:graphic>
          <a:graphicData uri="http://schemas.openxmlformats.org/drawingml/2006/table">
            <a:tbl>
              <a:tblPr>
                <a:noFill/>
                <a:tableStyleId>{7687069D-4AD1-4F66-9F5C-ABF9CAF69BE2}</a:tableStyleId>
              </a:tblPr>
              <a:tblGrid>
                <a:gridCol w="1518375"/>
                <a:gridCol w="768375"/>
                <a:gridCol w="1140850"/>
              </a:tblGrid>
              <a:tr h="364700">
                <a:tc>
                  <a:txBody>
                    <a:bodyPr/>
                    <a:lstStyle/>
                    <a:p>
                      <a:pPr indent="0" lvl="0" marL="0" rtl="0" algn="ctr">
                        <a:lnSpc>
                          <a:spcPct val="115000"/>
                        </a:lnSpc>
                        <a:spcBef>
                          <a:spcPts val="0"/>
                        </a:spcBef>
                        <a:spcAft>
                          <a:spcPts val="0"/>
                        </a:spcAft>
                        <a:buNone/>
                      </a:pPr>
                      <a:r>
                        <a:rPr lang="es">
                          <a:solidFill>
                            <a:schemeClr val="accent3"/>
                          </a:solidFill>
                        </a:rPr>
                        <a:t>COUNTRY</a:t>
                      </a:r>
                      <a:endParaRPr>
                        <a:solidFill>
                          <a:schemeClr val="accent3"/>
                        </a:solidFill>
                      </a:endParaRPr>
                    </a:p>
                  </a:txBody>
                  <a:tcPr marT="63500" marB="63500" marR="63500" marL="63500"/>
                </a:tc>
                <a:tc>
                  <a:txBody>
                    <a:bodyPr/>
                    <a:lstStyle/>
                    <a:p>
                      <a:pPr indent="0" lvl="0" marL="0" rtl="0" algn="ctr">
                        <a:spcBef>
                          <a:spcPts val="0"/>
                        </a:spcBef>
                        <a:spcAft>
                          <a:spcPts val="0"/>
                        </a:spcAft>
                        <a:buNone/>
                      </a:pPr>
                      <a:r>
                        <a:rPr lang="es">
                          <a:solidFill>
                            <a:schemeClr val="accent3"/>
                          </a:solidFill>
                        </a:rPr>
                        <a:t>SCORE</a:t>
                      </a:r>
                      <a:endParaRPr>
                        <a:solidFill>
                          <a:schemeClr val="accent3"/>
                        </a:solidFill>
                      </a:endParaRPr>
                    </a:p>
                  </a:txBody>
                  <a:tcPr marT="63500" marB="63500" marR="63500" marL="63500"/>
                </a:tc>
                <a:tc>
                  <a:txBody>
                    <a:bodyPr/>
                    <a:lstStyle/>
                    <a:p>
                      <a:pPr indent="0" lvl="0" marL="0" rtl="0" algn="ctr">
                        <a:spcBef>
                          <a:spcPts val="0"/>
                        </a:spcBef>
                        <a:spcAft>
                          <a:spcPts val="0"/>
                        </a:spcAft>
                        <a:buNone/>
                      </a:pPr>
                      <a:r>
                        <a:rPr lang="es">
                          <a:solidFill>
                            <a:schemeClr val="accent3"/>
                          </a:solidFill>
                        </a:rPr>
                        <a:t>GLOBAL RANKING</a:t>
                      </a:r>
                      <a:endParaRPr>
                        <a:solidFill>
                          <a:schemeClr val="accent3"/>
                        </a:solidFill>
                      </a:endParaRPr>
                    </a:p>
                  </a:txBody>
                  <a:tcPr marT="63500" marB="63500" marR="63500" marL="63500"/>
                </a:tc>
              </a:tr>
              <a:tr h="364700">
                <a:tc>
                  <a:txBody>
                    <a:bodyPr/>
                    <a:lstStyle/>
                    <a:p>
                      <a:pPr indent="0" lvl="0" marL="0" rtl="0" algn="ctr">
                        <a:lnSpc>
                          <a:spcPct val="115000"/>
                        </a:lnSpc>
                        <a:spcBef>
                          <a:spcPts val="0"/>
                        </a:spcBef>
                        <a:spcAft>
                          <a:spcPts val="0"/>
                        </a:spcAft>
                        <a:buNone/>
                      </a:pPr>
                      <a:r>
                        <a:rPr lang="es">
                          <a:solidFill>
                            <a:schemeClr val="accent3"/>
                          </a:solidFill>
                        </a:rPr>
                        <a:t>Portugal</a:t>
                      </a:r>
                      <a:endParaRPr>
                        <a:solidFill>
                          <a:schemeClr val="accent3"/>
                        </a:solidFill>
                      </a:endParaRPr>
                    </a:p>
                  </a:txBody>
                  <a:tcPr marT="63500" marB="63500" marR="63500" marL="63500"/>
                </a:tc>
                <a:tc>
                  <a:txBody>
                    <a:bodyPr/>
                    <a:lstStyle/>
                    <a:p>
                      <a:pPr indent="0" lvl="0" marL="0" rtl="0" algn="ctr">
                        <a:spcBef>
                          <a:spcPts val="0"/>
                        </a:spcBef>
                        <a:spcAft>
                          <a:spcPts val="0"/>
                        </a:spcAft>
                        <a:buNone/>
                      </a:pPr>
                      <a:r>
                        <a:rPr lang="es">
                          <a:solidFill>
                            <a:schemeClr val="accent3"/>
                          </a:solidFill>
                        </a:rPr>
                        <a:t>0.71</a:t>
                      </a:r>
                      <a:endParaRPr>
                        <a:solidFill>
                          <a:schemeClr val="accent3"/>
                        </a:solidFill>
                      </a:endParaRPr>
                    </a:p>
                  </a:txBody>
                  <a:tcPr marT="63500" marB="63500" marR="63500" marL="63500"/>
                </a:tc>
                <a:tc>
                  <a:txBody>
                    <a:bodyPr/>
                    <a:lstStyle/>
                    <a:p>
                      <a:pPr indent="0" lvl="0" marL="0" rtl="0" algn="ctr">
                        <a:spcBef>
                          <a:spcPts val="0"/>
                        </a:spcBef>
                        <a:spcAft>
                          <a:spcPts val="0"/>
                        </a:spcAft>
                        <a:buNone/>
                      </a:pPr>
                      <a:r>
                        <a:rPr lang="es">
                          <a:solidFill>
                            <a:schemeClr val="accent3"/>
                          </a:solidFill>
                        </a:rPr>
                        <a:t>23</a:t>
                      </a:r>
                      <a:endParaRPr>
                        <a:solidFill>
                          <a:schemeClr val="accent3"/>
                        </a:solidFill>
                      </a:endParaRPr>
                    </a:p>
                  </a:txBody>
                  <a:tcPr marT="63500" marB="63500" marR="63500" marL="63500"/>
                </a:tc>
              </a:tr>
              <a:tr h="333200">
                <a:tc>
                  <a:txBody>
                    <a:bodyPr/>
                    <a:lstStyle/>
                    <a:p>
                      <a:pPr indent="0" lvl="0" marL="0" rtl="0" algn="ctr">
                        <a:spcBef>
                          <a:spcPts val="0"/>
                        </a:spcBef>
                        <a:spcAft>
                          <a:spcPts val="0"/>
                        </a:spcAft>
                        <a:buNone/>
                      </a:pPr>
                      <a:r>
                        <a:rPr lang="es">
                          <a:solidFill>
                            <a:schemeClr val="accent3"/>
                          </a:solidFill>
                        </a:rPr>
                        <a:t>Spain</a:t>
                      </a:r>
                      <a:endParaRPr>
                        <a:solidFill>
                          <a:schemeClr val="accent3"/>
                        </a:solidFill>
                      </a:endParaRPr>
                    </a:p>
                  </a:txBody>
                  <a:tcPr marT="63500" marB="63500" marR="63500" marL="63500"/>
                </a:tc>
                <a:tc>
                  <a:txBody>
                    <a:bodyPr/>
                    <a:lstStyle/>
                    <a:p>
                      <a:pPr indent="0" lvl="0" marL="0" rtl="0" algn="ctr">
                        <a:spcBef>
                          <a:spcPts val="0"/>
                        </a:spcBef>
                        <a:spcAft>
                          <a:spcPts val="0"/>
                        </a:spcAft>
                        <a:buNone/>
                      </a:pPr>
                      <a:r>
                        <a:rPr lang="es">
                          <a:solidFill>
                            <a:schemeClr val="accent3"/>
                          </a:solidFill>
                        </a:rPr>
                        <a:t>0.70</a:t>
                      </a:r>
                      <a:endParaRPr>
                        <a:solidFill>
                          <a:schemeClr val="accent3"/>
                        </a:solidFill>
                      </a:endParaRPr>
                    </a:p>
                  </a:txBody>
                  <a:tcPr marT="63500" marB="63500" marR="63500" marL="63500"/>
                </a:tc>
                <a:tc>
                  <a:txBody>
                    <a:bodyPr/>
                    <a:lstStyle/>
                    <a:p>
                      <a:pPr indent="0" lvl="0" marL="0" rtl="0" algn="ctr">
                        <a:spcBef>
                          <a:spcPts val="0"/>
                        </a:spcBef>
                        <a:spcAft>
                          <a:spcPts val="0"/>
                        </a:spcAft>
                        <a:buNone/>
                      </a:pPr>
                      <a:r>
                        <a:rPr lang="es">
                          <a:solidFill>
                            <a:schemeClr val="accent3"/>
                          </a:solidFill>
                        </a:rPr>
                        <a:t>24</a:t>
                      </a:r>
                      <a:endParaRPr>
                        <a:solidFill>
                          <a:schemeClr val="accent3"/>
                        </a:solidFill>
                      </a:endParaRPr>
                    </a:p>
                  </a:txBody>
                  <a:tcPr marT="63500" marB="63500" marR="63500" marL="63500"/>
                </a:tc>
              </a:tr>
              <a:tr h="333200">
                <a:tc>
                  <a:txBody>
                    <a:bodyPr/>
                    <a:lstStyle/>
                    <a:p>
                      <a:pPr indent="0" lvl="0" marL="0" rtl="0" algn="ctr">
                        <a:spcBef>
                          <a:spcPts val="0"/>
                        </a:spcBef>
                        <a:spcAft>
                          <a:spcPts val="0"/>
                        </a:spcAft>
                        <a:buNone/>
                      </a:pPr>
                      <a:r>
                        <a:rPr lang="es">
                          <a:solidFill>
                            <a:schemeClr val="accent3"/>
                          </a:solidFill>
                        </a:rPr>
                        <a:t>Italy</a:t>
                      </a:r>
                      <a:endParaRPr>
                        <a:solidFill>
                          <a:schemeClr val="accent3"/>
                        </a:solidFill>
                      </a:endParaRPr>
                    </a:p>
                  </a:txBody>
                  <a:tcPr marT="63500" marB="63500" marR="63500" marL="63500"/>
                </a:tc>
                <a:tc>
                  <a:txBody>
                    <a:bodyPr/>
                    <a:lstStyle/>
                    <a:p>
                      <a:pPr indent="0" lvl="0" marL="0" rtl="0" algn="ctr">
                        <a:spcBef>
                          <a:spcPts val="0"/>
                        </a:spcBef>
                        <a:spcAft>
                          <a:spcPts val="0"/>
                        </a:spcAft>
                        <a:buNone/>
                      </a:pPr>
                      <a:r>
                        <a:rPr lang="es">
                          <a:solidFill>
                            <a:schemeClr val="accent3"/>
                          </a:solidFill>
                        </a:rPr>
                        <a:t>0.64</a:t>
                      </a:r>
                      <a:endParaRPr>
                        <a:solidFill>
                          <a:schemeClr val="accent3"/>
                        </a:solidFill>
                      </a:endParaRPr>
                    </a:p>
                  </a:txBody>
                  <a:tcPr marT="63500" marB="63500" marR="63500" marL="63500"/>
                </a:tc>
                <a:tc>
                  <a:txBody>
                    <a:bodyPr/>
                    <a:lstStyle/>
                    <a:p>
                      <a:pPr indent="0" lvl="0" marL="0" rtl="0" algn="ctr">
                        <a:spcBef>
                          <a:spcPts val="0"/>
                        </a:spcBef>
                        <a:spcAft>
                          <a:spcPts val="0"/>
                        </a:spcAft>
                        <a:buNone/>
                      </a:pPr>
                      <a:r>
                        <a:rPr lang="es">
                          <a:solidFill>
                            <a:schemeClr val="accent3"/>
                          </a:solidFill>
                        </a:rPr>
                        <a:t>35</a:t>
                      </a:r>
                      <a:endParaRPr>
                        <a:solidFill>
                          <a:schemeClr val="accent3"/>
                        </a:solidFill>
                      </a:endParaRPr>
                    </a:p>
                  </a:txBody>
                  <a:tcPr marT="63500" marB="63500" marR="63500" marL="63500"/>
                </a:tc>
              </a:tr>
              <a:tr h="333200">
                <a:tc>
                  <a:txBody>
                    <a:bodyPr/>
                    <a:lstStyle/>
                    <a:p>
                      <a:pPr indent="0" lvl="0" marL="0" rtl="0" algn="ctr">
                        <a:spcBef>
                          <a:spcPts val="0"/>
                        </a:spcBef>
                        <a:spcAft>
                          <a:spcPts val="0"/>
                        </a:spcAft>
                        <a:buNone/>
                      </a:pPr>
                      <a:r>
                        <a:rPr lang="es">
                          <a:solidFill>
                            <a:schemeClr val="accent3"/>
                          </a:solidFill>
                        </a:rPr>
                        <a:t>Greece</a:t>
                      </a:r>
                      <a:endParaRPr>
                        <a:solidFill>
                          <a:schemeClr val="accent3"/>
                        </a:solidFill>
                      </a:endParaRPr>
                    </a:p>
                  </a:txBody>
                  <a:tcPr marT="63500" marB="63500" marR="63500" marL="63500"/>
                </a:tc>
                <a:tc>
                  <a:txBody>
                    <a:bodyPr/>
                    <a:lstStyle/>
                    <a:p>
                      <a:pPr indent="0" lvl="0" marL="0" rtl="0" algn="ctr">
                        <a:spcBef>
                          <a:spcPts val="0"/>
                        </a:spcBef>
                        <a:spcAft>
                          <a:spcPts val="0"/>
                        </a:spcAft>
                        <a:buNone/>
                      </a:pPr>
                      <a:r>
                        <a:rPr lang="es">
                          <a:solidFill>
                            <a:schemeClr val="accent3"/>
                          </a:solidFill>
                        </a:rPr>
                        <a:t>0.60</a:t>
                      </a:r>
                      <a:endParaRPr>
                        <a:solidFill>
                          <a:schemeClr val="accent3"/>
                        </a:solidFill>
                      </a:endParaRPr>
                    </a:p>
                  </a:txBody>
                  <a:tcPr marT="63500" marB="63500" marR="63500" marL="63500"/>
                </a:tc>
                <a:tc>
                  <a:txBody>
                    <a:bodyPr/>
                    <a:lstStyle/>
                    <a:p>
                      <a:pPr indent="0" lvl="0" marL="0" rtl="0" algn="ctr">
                        <a:spcBef>
                          <a:spcPts val="0"/>
                        </a:spcBef>
                        <a:spcAft>
                          <a:spcPts val="0"/>
                        </a:spcAft>
                        <a:buNone/>
                      </a:pPr>
                      <a:r>
                        <a:rPr lang="es">
                          <a:solidFill>
                            <a:schemeClr val="accent3"/>
                          </a:solidFill>
                        </a:rPr>
                        <a:t>41</a:t>
                      </a:r>
                      <a:endParaRPr>
                        <a:solidFill>
                          <a:schemeClr val="accent3"/>
                        </a:solidFill>
                      </a:endParaRPr>
                    </a:p>
                  </a:txBody>
                  <a:tcPr marT="63500" marB="63500" marR="63500" marL="63500"/>
                </a:tc>
              </a:tr>
              <a:tr h="333200">
                <a:tc>
                  <a:txBody>
                    <a:bodyPr/>
                    <a:lstStyle/>
                    <a:p>
                      <a:pPr indent="0" lvl="0" marL="0" rtl="0" algn="ctr">
                        <a:spcBef>
                          <a:spcPts val="0"/>
                        </a:spcBef>
                        <a:spcAft>
                          <a:spcPts val="0"/>
                        </a:spcAft>
                        <a:buNone/>
                      </a:pPr>
                      <a:r>
                        <a:rPr lang="es">
                          <a:solidFill>
                            <a:schemeClr val="accent3"/>
                          </a:solidFill>
                        </a:rPr>
                        <a:t>Turkey</a:t>
                      </a:r>
                      <a:endParaRPr>
                        <a:solidFill>
                          <a:schemeClr val="accent3"/>
                        </a:solidFill>
                      </a:endParaRPr>
                    </a:p>
                  </a:txBody>
                  <a:tcPr marT="63500" marB="63500" marR="63500" marL="63500"/>
                </a:tc>
                <a:tc>
                  <a:txBody>
                    <a:bodyPr/>
                    <a:lstStyle/>
                    <a:p>
                      <a:pPr indent="0" lvl="0" marL="0" rtl="0" algn="ctr">
                        <a:spcBef>
                          <a:spcPts val="0"/>
                        </a:spcBef>
                        <a:spcAft>
                          <a:spcPts val="0"/>
                        </a:spcAft>
                        <a:buNone/>
                      </a:pPr>
                      <a:r>
                        <a:rPr lang="es">
                          <a:solidFill>
                            <a:schemeClr val="accent3"/>
                          </a:solidFill>
                        </a:rPr>
                        <a:t>0.43</a:t>
                      </a:r>
                      <a:endParaRPr>
                        <a:solidFill>
                          <a:schemeClr val="accent3"/>
                        </a:solidFill>
                      </a:endParaRPr>
                    </a:p>
                  </a:txBody>
                  <a:tcPr marT="63500" marB="63500" marR="63500" marL="63500"/>
                </a:tc>
                <a:tc>
                  <a:txBody>
                    <a:bodyPr/>
                    <a:lstStyle/>
                    <a:p>
                      <a:pPr indent="0" lvl="0" marL="0" rtl="0" algn="ctr">
                        <a:spcBef>
                          <a:spcPts val="0"/>
                        </a:spcBef>
                        <a:spcAft>
                          <a:spcPts val="0"/>
                        </a:spcAft>
                        <a:buNone/>
                      </a:pPr>
                      <a:r>
                        <a:rPr lang="es">
                          <a:solidFill>
                            <a:schemeClr val="accent3"/>
                          </a:solidFill>
                        </a:rPr>
                        <a:t>99</a:t>
                      </a:r>
                      <a:endParaRPr>
                        <a:solidFill>
                          <a:schemeClr val="accent3"/>
                        </a:solidFill>
                      </a:endParaRPr>
                    </a:p>
                  </a:txBody>
                  <a:tcPr marT="63500" marB="63500" marR="63500" marL="63500"/>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04">
                                            <p:txEl>
                                              <p:pRg end="0" st="0"/>
                                            </p:txEl>
                                          </p:spTgt>
                                        </p:tgtEl>
                                        <p:attrNameLst>
                                          <p:attrName>style.visibility</p:attrName>
                                        </p:attrNameLst>
                                      </p:cBhvr>
                                      <p:to>
                                        <p:strVal val="visible"/>
                                      </p:to>
                                    </p:set>
                                    <p:animEffect filter="fade" transition="in">
                                      <p:cBhvr>
                                        <p:cTn dur="1000"/>
                                        <p:tgtEl>
                                          <p:spTgt spid="304">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8"/>
          <p:cNvSpPr txBox="1"/>
          <p:nvPr/>
        </p:nvSpPr>
        <p:spPr>
          <a:xfrm>
            <a:off x="367375" y="381675"/>
            <a:ext cx="8533500" cy="1235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2200">
                <a:solidFill>
                  <a:srgbClr val="FFFFFF"/>
                </a:solidFill>
                <a:latin typeface="Average"/>
                <a:ea typeface="Average"/>
                <a:cs typeface="Average"/>
                <a:sym typeface="Average"/>
              </a:rPr>
              <a:t>In general, reading the Index, we might say that there is a direct relationship between justice and the economic status of the countries.</a:t>
            </a:r>
            <a:endParaRPr sz="2200">
              <a:solidFill>
                <a:srgbClr val="FFFFFF"/>
              </a:solidFill>
              <a:latin typeface="Average"/>
              <a:ea typeface="Average"/>
              <a:cs typeface="Average"/>
              <a:sym typeface="Average"/>
            </a:endParaRPr>
          </a:p>
          <a:p>
            <a:pPr indent="0" lvl="0" marL="0" rtl="0" algn="l">
              <a:spcBef>
                <a:spcPts val="0"/>
              </a:spcBef>
              <a:spcAft>
                <a:spcPts val="0"/>
              </a:spcAft>
              <a:buNone/>
            </a:pPr>
            <a:r>
              <a:t/>
            </a:r>
            <a:endParaRPr b="1" sz="1800">
              <a:solidFill>
                <a:schemeClr val="accent2"/>
              </a:solidFill>
              <a:latin typeface="Average"/>
              <a:ea typeface="Average"/>
              <a:cs typeface="Average"/>
              <a:sym typeface="Average"/>
            </a:endParaRPr>
          </a:p>
        </p:txBody>
      </p:sp>
      <p:pic>
        <p:nvPicPr>
          <p:cNvPr id="312" name="Google Shape;312;p48"/>
          <p:cNvPicPr preferRelativeResize="0"/>
          <p:nvPr/>
        </p:nvPicPr>
        <p:blipFill rotWithShape="1">
          <a:blip r:embed="rId3">
            <a:alphaModFix/>
          </a:blip>
          <a:srcRect b="23352" l="14296" r="25687" t="11976"/>
          <a:stretch/>
        </p:blipFill>
        <p:spPr>
          <a:xfrm>
            <a:off x="4804525" y="1339800"/>
            <a:ext cx="3957725" cy="3326326"/>
          </a:xfrm>
          <a:prstGeom prst="rect">
            <a:avLst/>
          </a:prstGeom>
          <a:noFill/>
          <a:ln>
            <a:noFill/>
          </a:ln>
        </p:spPr>
      </p:pic>
      <p:sp>
        <p:nvSpPr>
          <p:cNvPr id="313" name="Google Shape;313;p48"/>
          <p:cNvSpPr txBox="1"/>
          <p:nvPr/>
        </p:nvSpPr>
        <p:spPr>
          <a:xfrm>
            <a:off x="367375" y="1432163"/>
            <a:ext cx="4219500" cy="3141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sz="2200">
                <a:solidFill>
                  <a:schemeClr val="dk1"/>
                </a:solidFill>
                <a:latin typeface="Average"/>
                <a:ea typeface="Average"/>
                <a:cs typeface="Average"/>
                <a:sym typeface="Average"/>
              </a:rPr>
              <a:t>But nevertheless some countries with money do not have as good justice as others with less money. For example, the Czech Republic is in a higher rank despite being a developing country.</a:t>
            </a:r>
            <a:endParaRPr sz="2200">
              <a:solidFill>
                <a:schemeClr val="dk1"/>
              </a:solidFill>
              <a:latin typeface="Average"/>
              <a:ea typeface="Average"/>
              <a:cs typeface="Average"/>
              <a:sym typeface="Average"/>
            </a:endParaRPr>
          </a:p>
          <a:p>
            <a:pPr indent="0" lvl="0" marL="0" rtl="0" algn="just">
              <a:spcBef>
                <a:spcPts val="0"/>
              </a:spcBef>
              <a:spcAft>
                <a:spcPts val="0"/>
              </a:spcAft>
              <a:buNone/>
            </a:pPr>
            <a:r>
              <a:rPr lang="es" sz="2200">
                <a:solidFill>
                  <a:schemeClr val="dk1"/>
                </a:solidFill>
                <a:latin typeface="Average"/>
                <a:ea typeface="Average"/>
                <a:cs typeface="Average"/>
                <a:sym typeface="Average"/>
              </a:rPr>
              <a:t>In general, good justice is expensive and is something that poor countries face.</a:t>
            </a:r>
            <a:endParaRPr sz="2200">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Effect filter="fade" transition="in">
                                      <p:cBhvr>
                                        <p:cTn dur="1000"/>
                                        <p:tgtEl>
                                          <p:spTgt spid="311">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1">
                                            <p:txEl>
                                              <p:pRg end="1" st="1"/>
                                            </p:txEl>
                                          </p:spTgt>
                                        </p:tgtEl>
                                        <p:attrNameLst>
                                          <p:attrName>style.visibility</p:attrName>
                                        </p:attrNameLst>
                                      </p:cBhvr>
                                      <p:to>
                                        <p:strVal val="visible"/>
                                      </p:to>
                                    </p:set>
                                    <p:animEffect filter="fade" transition="in">
                                      <p:cBhvr>
                                        <p:cTn dur="1000"/>
                                        <p:tgtEl>
                                          <p:spTgt spid="311">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9"/>
          <p:cNvSpPr txBox="1"/>
          <p:nvPr>
            <p:ph idx="4294967295" type="title"/>
          </p:nvPr>
        </p:nvSpPr>
        <p:spPr>
          <a:xfrm>
            <a:off x="311700" y="241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latin typeface="Average"/>
                <a:ea typeface="Average"/>
                <a:cs typeface="Average"/>
                <a:sym typeface="Average"/>
              </a:rPr>
              <a:t>7</a:t>
            </a:r>
            <a:r>
              <a:rPr lang="es">
                <a:latin typeface="Average"/>
                <a:ea typeface="Average"/>
                <a:cs typeface="Average"/>
                <a:sym typeface="Average"/>
              </a:rPr>
              <a:t>. </a:t>
            </a:r>
            <a:r>
              <a:rPr lang="es">
                <a:solidFill>
                  <a:schemeClr val="accent3"/>
                </a:solidFill>
                <a:latin typeface="Average"/>
                <a:ea typeface="Average"/>
                <a:cs typeface="Average"/>
                <a:sym typeface="Average"/>
              </a:rPr>
              <a:t>CIVIL RIGHTS SURVEY</a:t>
            </a:r>
            <a:endParaRPr>
              <a:latin typeface="Average"/>
              <a:ea typeface="Average"/>
              <a:cs typeface="Average"/>
              <a:sym typeface="Average"/>
            </a:endParaRPr>
          </a:p>
        </p:txBody>
      </p:sp>
      <p:sp>
        <p:nvSpPr>
          <p:cNvPr id="319" name="Google Shape;319;p49"/>
          <p:cNvSpPr txBox="1"/>
          <p:nvPr/>
        </p:nvSpPr>
        <p:spPr>
          <a:xfrm>
            <a:off x="229200" y="840873"/>
            <a:ext cx="8211900" cy="1469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s" sz="1800">
                <a:solidFill>
                  <a:schemeClr val="dk1"/>
                </a:solidFill>
                <a:latin typeface="Average"/>
                <a:ea typeface="Average"/>
                <a:cs typeface="Average"/>
                <a:sym typeface="Average"/>
              </a:rPr>
              <a:t>In our work we  interviewed seventy people and these are their answers:</a:t>
            </a:r>
            <a:endParaRPr sz="1800">
              <a:solidFill>
                <a:schemeClr val="dk1"/>
              </a:solidFill>
              <a:latin typeface="Average"/>
              <a:ea typeface="Average"/>
              <a:cs typeface="Average"/>
              <a:sym typeface="Average"/>
            </a:endParaRPr>
          </a:p>
          <a:p>
            <a:pPr indent="0" lvl="0" marL="0" rtl="0" algn="just">
              <a:lnSpc>
                <a:spcPct val="115000"/>
              </a:lnSpc>
              <a:spcBef>
                <a:spcPts val="0"/>
              </a:spcBef>
              <a:spcAft>
                <a:spcPts val="0"/>
              </a:spcAft>
              <a:buNone/>
            </a:pPr>
            <a:r>
              <a:rPr lang="es" sz="1800">
                <a:solidFill>
                  <a:schemeClr val="dk1"/>
                </a:solidFill>
                <a:latin typeface="Average"/>
                <a:ea typeface="Average"/>
                <a:cs typeface="Average"/>
                <a:sym typeface="Average"/>
              </a:rPr>
              <a:t>1.</a:t>
            </a:r>
            <a:r>
              <a:rPr b="1" lang="es" sz="1800" u="sng">
                <a:solidFill>
                  <a:schemeClr val="dk1"/>
                </a:solidFill>
                <a:latin typeface="Average"/>
                <a:ea typeface="Average"/>
                <a:cs typeface="Average"/>
                <a:sym typeface="Average"/>
              </a:rPr>
              <a:t>What do you think on Civil Rights?</a:t>
            </a:r>
            <a:endParaRPr sz="1800" u="sng">
              <a:solidFill>
                <a:schemeClr val="dk1"/>
              </a:solidFill>
              <a:latin typeface="Average"/>
              <a:ea typeface="Average"/>
              <a:cs typeface="Average"/>
              <a:sym typeface="Average"/>
            </a:endParaRPr>
          </a:p>
          <a:p>
            <a:pPr indent="0" lvl="0" marL="0" rtl="0" algn="just">
              <a:spcBef>
                <a:spcPts val="0"/>
              </a:spcBef>
              <a:spcAft>
                <a:spcPts val="0"/>
              </a:spcAft>
              <a:buNone/>
            </a:pPr>
            <a:r>
              <a:rPr lang="es" sz="1800">
                <a:solidFill>
                  <a:srgbClr val="FFFFFF"/>
                </a:solidFill>
                <a:latin typeface="Average"/>
                <a:ea typeface="Average"/>
                <a:cs typeface="Average"/>
                <a:sym typeface="Average"/>
              </a:rPr>
              <a:t> 62,9% think that the civil rights could be better, 34,3% think that they are essential and very little people think that some of them are useless.</a:t>
            </a:r>
            <a:endParaRPr sz="1800">
              <a:solidFill>
                <a:srgbClr val="FFFFFF"/>
              </a:solidFill>
              <a:latin typeface="Average"/>
              <a:ea typeface="Average"/>
              <a:cs typeface="Average"/>
              <a:sym typeface="Average"/>
            </a:endParaRPr>
          </a:p>
          <a:p>
            <a:pPr indent="0" lvl="0" marL="0" rtl="0" algn="l">
              <a:spcBef>
                <a:spcPts val="0"/>
              </a:spcBef>
              <a:spcAft>
                <a:spcPts val="0"/>
              </a:spcAft>
              <a:buNone/>
            </a:pPr>
            <a:r>
              <a:t/>
            </a:r>
            <a:endParaRPr sz="1800">
              <a:solidFill>
                <a:srgbClr val="FFFFFF"/>
              </a:solidFill>
              <a:latin typeface="Average"/>
              <a:ea typeface="Average"/>
              <a:cs typeface="Average"/>
              <a:sym typeface="Average"/>
            </a:endParaRPr>
          </a:p>
        </p:txBody>
      </p:sp>
      <p:grpSp>
        <p:nvGrpSpPr>
          <p:cNvPr id="320" name="Google Shape;320;p49"/>
          <p:cNvGrpSpPr/>
          <p:nvPr/>
        </p:nvGrpSpPr>
        <p:grpSpPr>
          <a:xfrm>
            <a:off x="1929814" y="2336916"/>
            <a:ext cx="5284363" cy="2491305"/>
            <a:chOff x="4592600" y="2571750"/>
            <a:chExt cx="4239701" cy="1897125"/>
          </a:xfrm>
        </p:grpSpPr>
        <p:pic>
          <p:nvPicPr>
            <p:cNvPr descr="Gráfico de respuestas de formularios. Título de la pregunta: ¿Qué piensas sobre los derechos civiles?. Número de respuestas: 70 respuestas." id="321" name="Google Shape;321;p49"/>
            <p:cNvPicPr preferRelativeResize="0"/>
            <p:nvPr/>
          </p:nvPicPr>
          <p:blipFill rotWithShape="1">
            <a:blip r:embed="rId3">
              <a:alphaModFix/>
            </a:blip>
            <a:srcRect b="0" l="17925" r="0" t="22311"/>
            <a:stretch/>
          </p:blipFill>
          <p:spPr>
            <a:xfrm>
              <a:off x="4592600" y="2571750"/>
              <a:ext cx="4239701" cy="1897125"/>
            </a:xfrm>
            <a:prstGeom prst="rect">
              <a:avLst/>
            </a:prstGeom>
            <a:noFill/>
            <a:ln>
              <a:noFill/>
            </a:ln>
          </p:spPr>
        </p:pic>
        <p:sp>
          <p:nvSpPr>
            <p:cNvPr id="322" name="Google Shape;322;p49"/>
            <p:cNvSpPr txBox="1"/>
            <p:nvPr/>
          </p:nvSpPr>
          <p:spPr>
            <a:xfrm>
              <a:off x="7059600" y="2704950"/>
              <a:ext cx="1772700" cy="1040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100"/>
                <a:t> </a:t>
              </a:r>
              <a:r>
                <a:rPr lang="es" sz="1000"/>
                <a:t>They are essential</a:t>
              </a:r>
              <a:endParaRPr sz="1000"/>
            </a:p>
            <a:p>
              <a:pPr indent="0" lvl="0" marL="0" rtl="0" algn="l">
                <a:spcBef>
                  <a:spcPts val="0"/>
                </a:spcBef>
                <a:spcAft>
                  <a:spcPts val="0"/>
                </a:spcAft>
                <a:buNone/>
              </a:pPr>
              <a:r>
                <a:rPr lang="es" sz="1000"/>
                <a:t>Some of them are useless</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s" sz="1000"/>
                <a:t>They could be better</a:t>
              </a:r>
              <a:endParaRPr sz="1000"/>
            </a:p>
            <a:p>
              <a:pPr indent="0" lvl="0" marL="0" rtl="0" algn="l">
                <a:spcBef>
                  <a:spcPts val="0"/>
                </a:spcBef>
                <a:spcAft>
                  <a:spcPts val="0"/>
                </a:spcAft>
                <a:buNone/>
              </a:pPr>
              <a:r>
                <a:t/>
              </a:r>
              <a:endParaRPr>
                <a:latin typeface="Average"/>
                <a:ea typeface="Average"/>
                <a:cs typeface="Average"/>
                <a:sym typeface="Average"/>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0"/>
          <p:cNvSpPr txBox="1"/>
          <p:nvPr>
            <p:ph idx="1" type="body"/>
          </p:nvPr>
        </p:nvSpPr>
        <p:spPr>
          <a:xfrm>
            <a:off x="235500" y="301025"/>
            <a:ext cx="8635800" cy="206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s">
                <a:solidFill>
                  <a:srgbClr val="FFFFFF"/>
                </a:solidFill>
              </a:rPr>
              <a:t>2.</a:t>
            </a:r>
            <a:r>
              <a:rPr b="1" lang="es" u="sng">
                <a:solidFill>
                  <a:srgbClr val="FFFFFF"/>
                </a:solidFill>
              </a:rPr>
              <a:t> Do you think that the right to equality is honoured in Spai</a:t>
            </a:r>
            <a:r>
              <a:rPr b="1" lang="es" u="sng">
                <a:solidFill>
                  <a:srgbClr val="FFFFFF"/>
                </a:solidFill>
              </a:rPr>
              <a:t>n?</a:t>
            </a:r>
            <a:endParaRPr b="1" u="sng">
              <a:solidFill>
                <a:srgbClr val="FFFFFF"/>
              </a:solidFill>
            </a:endParaRPr>
          </a:p>
          <a:p>
            <a:pPr indent="0" lvl="0" marL="0" rtl="0" algn="l">
              <a:lnSpc>
                <a:spcPct val="100000"/>
              </a:lnSpc>
              <a:spcBef>
                <a:spcPts val="0"/>
              </a:spcBef>
              <a:spcAft>
                <a:spcPts val="0"/>
              </a:spcAft>
              <a:buNone/>
            </a:pPr>
            <a:r>
              <a:t/>
            </a:r>
            <a:endParaRPr b="1" u="sng">
              <a:solidFill>
                <a:srgbClr val="FFFFFF"/>
              </a:solidFill>
            </a:endParaRPr>
          </a:p>
          <a:p>
            <a:pPr indent="0" lvl="0" marL="0" rtl="0" algn="l">
              <a:spcBef>
                <a:spcPts val="0"/>
              </a:spcBef>
              <a:spcAft>
                <a:spcPts val="0"/>
              </a:spcAft>
              <a:buNone/>
            </a:pPr>
            <a:r>
              <a:rPr lang="es">
                <a:solidFill>
                  <a:srgbClr val="FFFFFF"/>
                </a:solidFill>
              </a:rPr>
              <a:t> 60% of people think that the right to equality in our country isn’t totally honoured and there are many limitations. </a:t>
            </a:r>
            <a:endParaRPr>
              <a:solidFill>
                <a:srgbClr val="FFFFFF"/>
              </a:solidFill>
            </a:endParaRPr>
          </a:p>
          <a:p>
            <a:pPr indent="0" lvl="0" marL="0" rtl="0" algn="l">
              <a:spcBef>
                <a:spcPts val="0"/>
              </a:spcBef>
              <a:spcAft>
                <a:spcPts val="0"/>
              </a:spcAft>
              <a:buNone/>
            </a:pPr>
            <a:r>
              <a:rPr lang="es">
                <a:solidFill>
                  <a:srgbClr val="FFFFFF"/>
                </a:solidFill>
              </a:rPr>
              <a:t>A remarkable thing is that a great percentage (34.3%) believe that this right isn’t honoured.</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ctr">
              <a:spcBef>
                <a:spcPts val="0"/>
              </a:spcBef>
              <a:spcAft>
                <a:spcPts val="0"/>
              </a:spcAft>
              <a:buNone/>
            </a:pPr>
            <a:r>
              <a:t/>
            </a:r>
            <a:endParaRPr>
              <a:solidFill>
                <a:srgbClr val="FFFFFF"/>
              </a:solidFill>
            </a:endParaRPr>
          </a:p>
          <a:p>
            <a:pPr indent="0" lvl="0" marL="0" rtl="0" algn="ctr">
              <a:spcBef>
                <a:spcPts val="0"/>
              </a:spcBef>
              <a:spcAft>
                <a:spcPts val="1600"/>
              </a:spcAft>
              <a:buNone/>
            </a:pPr>
            <a:r>
              <a:t/>
            </a:r>
            <a:endParaRPr>
              <a:solidFill>
                <a:srgbClr val="FFFFFF"/>
              </a:solidFill>
            </a:endParaRPr>
          </a:p>
        </p:txBody>
      </p:sp>
      <p:pic>
        <p:nvPicPr>
          <p:cNvPr descr="Gráfico de respuestas de formularios. Título de la pregunta: ¿Crees que en este país se cumple el derecho a la igualdad?. Número de respuestas: 70 respuestas." id="328" name="Google Shape;328;p50"/>
          <p:cNvPicPr preferRelativeResize="0"/>
          <p:nvPr/>
        </p:nvPicPr>
        <p:blipFill rotWithShape="1">
          <a:blip r:embed="rId3">
            <a:alphaModFix/>
          </a:blip>
          <a:srcRect b="0" l="0" r="0" t="22311"/>
          <a:stretch/>
        </p:blipFill>
        <p:spPr>
          <a:xfrm>
            <a:off x="1089275" y="2417175"/>
            <a:ext cx="6965450" cy="2497138"/>
          </a:xfrm>
          <a:prstGeom prst="rect">
            <a:avLst/>
          </a:prstGeom>
          <a:noFill/>
          <a:ln>
            <a:noFill/>
          </a:ln>
        </p:spPr>
      </p:pic>
      <p:sp>
        <p:nvSpPr>
          <p:cNvPr id="329" name="Google Shape;329;p50"/>
          <p:cNvSpPr txBox="1"/>
          <p:nvPr/>
        </p:nvSpPr>
        <p:spPr>
          <a:xfrm>
            <a:off x="5649425" y="2633150"/>
            <a:ext cx="2094000" cy="20652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highlight>
                  <a:srgbClr val="F3F3F3"/>
                </a:highlight>
              </a:rPr>
              <a:t>No</a:t>
            </a:r>
            <a:endParaRPr sz="1200">
              <a:highlight>
                <a:srgbClr val="F3F3F3"/>
              </a:highlight>
            </a:endParaRPr>
          </a:p>
          <a:p>
            <a:pPr indent="0" lvl="0" marL="0" rtl="0" algn="l">
              <a:spcBef>
                <a:spcPts val="0"/>
              </a:spcBef>
              <a:spcAft>
                <a:spcPts val="0"/>
              </a:spcAft>
              <a:buNone/>
            </a:pPr>
            <a:r>
              <a:rPr lang="es" sz="1200">
                <a:highlight>
                  <a:srgbClr val="F3F3F3"/>
                </a:highlight>
              </a:rPr>
              <a:t>Yes</a:t>
            </a:r>
            <a:endParaRPr sz="1200">
              <a:highlight>
                <a:srgbClr val="F3F3F3"/>
              </a:highlight>
            </a:endParaRPr>
          </a:p>
          <a:p>
            <a:pPr indent="0" lvl="0" marL="0" rtl="0" algn="l">
              <a:spcBef>
                <a:spcPts val="0"/>
              </a:spcBef>
              <a:spcAft>
                <a:spcPts val="0"/>
              </a:spcAft>
              <a:buNone/>
            </a:pPr>
            <a:r>
              <a:rPr lang="es" sz="1200">
                <a:highlight>
                  <a:srgbClr val="F3F3F3"/>
                </a:highlight>
              </a:rPr>
              <a:t>Not fully because there are still some limitations.</a:t>
            </a:r>
            <a:endParaRPr sz="1200">
              <a:highlight>
                <a:srgbClr val="F3F3F3"/>
              </a:highlight>
            </a:endParaRPr>
          </a:p>
          <a:p>
            <a:pPr indent="0" lvl="0" marL="0" rtl="0" algn="l">
              <a:spcBef>
                <a:spcPts val="0"/>
              </a:spcBef>
              <a:spcAft>
                <a:spcPts val="0"/>
              </a:spcAft>
              <a:buNone/>
            </a:pPr>
            <a:r>
              <a:rPr lang="es" sz="1200">
                <a:highlight>
                  <a:srgbClr val="F3F3F3"/>
                </a:highlight>
              </a:rPr>
              <a:t> </a:t>
            </a:r>
            <a:endParaRPr sz="1200">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1800" u="sng">
                <a:solidFill>
                  <a:srgbClr val="FFFFFF"/>
                </a:solidFill>
                <a:latin typeface="Average"/>
                <a:ea typeface="Average"/>
                <a:cs typeface="Average"/>
                <a:sym typeface="Average"/>
              </a:rPr>
              <a:t>3. </a:t>
            </a:r>
            <a:r>
              <a:rPr b="1" lang="es" sz="1800" u="sng">
                <a:solidFill>
                  <a:srgbClr val="FFFFFF"/>
                </a:solidFill>
                <a:latin typeface="Average"/>
                <a:ea typeface="Average"/>
                <a:cs typeface="Average"/>
                <a:sym typeface="Average"/>
              </a:rPr>
              <a:t>Civil Rights defend fields such as:</a:t>
            </a:r>
            <a:endParaRPr b="1" sz="1800" u="sng">
              <a:solidFill>
                <a:srgbClr val="FFFFFF"/>
              </a:solidFill>
              <a:latin typeface="Average"/>
              <a:ea typeface="Average"/>
              <a:cs typeface="Average"/>
              <a:sym typeface="Average"/>
            </a:endParaRPr>
          </a:p>
        </p:txBody>
      </p:sp>
      <p:sp>
        <p:nvSpPr>
          <p:cNvPr id="335" name="Google Shape;335;p51"/>
          <p:cNvSpPr txBox="1"/>
          <p:nvPr>
            <p:ph idx="1" type="body"/>
          </p:nvPr>
        </p:nvSpPr>
        <p:spPr>
          <a:xfrm>
            <a:off x="311700" y="1017725"/>
            <a:ext cx="8520600" cy="1251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solidFill>
                  <a:srgbClr val="FFFFFF"/>
                </a:solidFill>
              </a:rPr>
              <a:t>80% of people think that the civil rights defend mostly the people, its nature and features. Very little people think that they protect businesses and but more people believe that they don't protect anything at all.</a:t>
            </a:r>
            <a:endParaRPr>
              <a:solidFill>
                <a:srgbClr val="FFFFFF"/>
              </a:solidFill>
            </a:endParaRPr>
          </a:p>
        </p:txBody>
      </p:sp>
      <p:pic>
        <p:nvPicPr>
          <p:cNvPr descr="Gráfico de respuestas de formularios. Título de la pregunta: El derecho civil estudia:. Número de respuestas: 60 de 70 respuestas correctas." id="336" name="Google Shape;336;p51"/>
          <p:cNvPicPr preferRelativeResize="0"/>
          <p:nvPr/>
        </p:nvPicPr>
        <p:blipFill rotWithShape="1">
          <a:blip r:embed="rId3">
            <a:alphaModFix/>
          </a:blip>
          <a:srcRect b="0" l="0" r="0" t="24845"/>
          <a:stretch/>
        </p:blipFill>
        <p:spPr>
          <a:xfrm>
            <a:off x="1110200" y="2571750"/>
            <a:ext cx="6886126" cy="2094175"/>
          </a:xfrm>
          <a:prstGeom prst="rect">
            <a:avLst/>
          </a:prstGeom>
          <a:noFill/>
          <a:ln>
            <a:noFill/>
          </a:ln>
        </p:spPr>
      </p:pic>
      <p:sp>
        <p:nvSpPr>
          <p:cNvPr id="337" name="Google Shape;337;p51"/>
          <p:cNvSpPr txBox="1"/>
          <p:nvPr/>
        </p:nvSpPr>
        <p:spPr>
          <a:xfrm>
            <a:off x="1110200" y="2733350"/>
            <a:ext cx="1700400" cy="16512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200"/>
              <a:t>People, its nature and features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s" sz="1200"/>
              <a:t>Businesses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s" sz="1200"/>
              <a:t>Nothing</a:t>
            </a:r>
            <a:endParaRPr sz="1200"/>
          </a:p>
          <a:p>
            <a:pPr indent="0" lvl="0" marL="0" rtl="0" algn="l">
              <a:spcBef>
                <a:spcPts val="0"/>
              </a:spcBef>
              <a:spcAft>
                <a:spcPts val="0"/>
              </a:spcAft>
              <a:buNone/>
            </a:pPr>
            <a:r>
              <a:t/>
            </a:r>
            <a:endParaRPr sz="1100"/>
          </a:p>
          <a:p>
            <a:pPr indent="0" lvl="0" marL="0" rtl="0" algn="l">
              <a:spcBef>
                <a:spcPts val="0"/>
              </a:spcBef>
              <a:spcAft>
                <a:spcPts val="0"/>
              </a:spcAft>
              <a:buNone/>
            </a:pPr>
            <a:r>
              <a:t/>
            </a:r>
            <a:endParaRPr>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idx="1" type="body"/>
          </p:nvPr>
        </p:nvSpPr>
        <p:spPr>
          <a:xfrm>
            <a:off x="300400" y="452700"/>
            <a:ext cx="3806100" cy="4181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a:solidFill>
                  <a:srgbClr val="FFFFFF"/>
                </a:solidFill>
                <a:latin typeface="Arial"/>
                <a:ea typeface="Arial"/>
                <a:cs typeface="Arial"/>
                <a:sym typeface="Arial"/>
              </a:rPr>
              <a:t>This phenomenon is not exclusive to our country. The nationalist phenomenon seems to extend to the rest of the continent, as we see in the map published in a newspaper. </a:t>
            </a:r>
            <a:endParaRPr>
              <a:solidFill>
                <a:srgbClr val="FFFFFF"/>
              </a:solidFill>
              <a:latin typeface="Arial"/>
              <a:ea typeface="Arial"/>
              <a:cs typeface="Arial"/>
              <a:sym typeface="Arial"/>
            </a:endParaRPr>
          </a:p>
          <a:p>
            <a:pPr indent="0" lvl="0" marL="0" rtl="0" algn="just">
              <a:spcBef>
                <a:spcPts val="1600"/>
              </a:spcBef>
              <a:spcAft>
                <a:spcPts val="1600"/>
              </a:spcAft>
              <a:buNone/>
            </a:pPr>
            <a:r>
              <a:rPr lang="es">
                <a:solidFill>
                  <a:srgbClr val="FFFFFF"/>
                </a:solidFill>
                <a:latin typeface="Arial"/>
                <a:ea typeface="Arial"/>
                <a:cs typeface="Arial"/>
                <a:sym typeface="Arial"/>
              </a:rPr>
              <a:t>Examples of this are the Corsican nationalism in France, the northern league in Italy, the recent referendum in Scotland or the tensions with the Flemish population in Belgium.</a:t>
            </a:r>
            <a:endParaRPr>
              <a:solidFill>
                <a:srgbClr val="FFFFFF"/>
              </a:solidFill>
              <a:latin typeface="Arial"/>
              <a:ea typeface="Arial"/>
              <a:cs typeface="Arial"/>
              <a:sym typeface="Arial"/>
            </a:endParaRPr>
          </a:p>
        </p:txBody>
      </p:sp>
      <p:pic>
        <p:nvPicPr>
          <p:cNvPr id="85" name="Google Shape;85;p16"/>
          <p:cNvPicPr preferRelativeResize="0"/>
          <p:nvPr/>
        </p:nvPicPr>
        <p:blipFill rotWithShape="1">
          <a:blip r:embed="rId3">
            <a:alphaModFix/>
          </a:blip>
          <a:srcRect b="0" l="0" r="0" t="0"/>
          <a:stretch/>
        </p:blipFill>
        <p:spPr>
          <a:xfrm>
            <a:off x="4891825" y="289200"/>
            <a:ext cx="3330725" cy="4344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4">
                                            <p:txEl>
                                              <p:pRg end="0" st="0"/>
                                            </p:txEl>
                                          </p:spTgt>
                                        </p:tgtEl>
                                        <p:attrNameLst>
                                          <p:attrName>style.visibility</p:attrName>
                                        </p:attrNameLst>
                                      </p:cBhvr>
                                      <p:to>
                                        <p:strVal val="visible"/>
                                      </p:to>
                                    </p:set>
                                    <p:animEffect filter="fade" transition="in">
                                      <p:cBhvr>
                                        <p:cTn dur="2500"/>
                                        <p:tgtEl>
                                          <p:spTgt spid="84">
                                            <p:txEl>
                                              <p:pRg end="0" st="0"/>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84">
                                            <p:txEl>
                                              <p:pRg end="1" st="1"/>
                                            </p:txEl>
                                          </p:spTgt>
                                        </p:tgtEl>
                                        <p:attrNameLst>
                                          <p:attrName>style.visibility</p:attrName>
                                        </p:attrNameLst>
                                      </p:cBhvr>
                                      <p:to>
                                        <p:strVal val="visible"/>
                                      </p:to>
                                    </p:set>
                                    <p:animEffect filter="fade" transition="in">
                                      <p:cBhvr>
                                        <p:cTn dur="2500"/>
                                        <p:tgtEl>
                                          <p:spTgt spid="8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1800" u="sng">
                <a:solidFill>
                  <a:srgbClr val="FFFFFF"/>
                </a:solidFill>
                <a:latin typeface="Average"/>
                <a:ea typeface="Average"/>
                <a:cs typeface="Average"/>
                <a:sym typeface="Average"/>
              </a:rPr>
              <a:t>4. </a:t>
            </a:r>
            <a:r>
              <a:rPr b="1" lang="es" sz="1800" u="sng">
                <a:solidFill>
                  <a:srgbClr val="FFFFFF"/>
                </a:solidFill>
                <a:latin typeface="Average"/>
                <a:ea typeface="Average"/>
                <a:cs typeface="Average"/>
                <a:sym typeface="Average"/>
              </a:rPr>
              <a:t>Which is the most violated civil right? </a:t>
            </a:r>
            <a:endParaRPr b="1" sz="1800" u="sng">
              <a:solidFill>
                <a:srgbClr val="FFFFFF"/>
              </a:solidFill>
              <a:latin typeface="Average"/>
              <a:ea typeface="Average"/>
              <a:cs typeface="Average"/>
              <a:sym typeface="Average"/>
            </a:endParaRPr>
          </a:p>
        </p:txBody>
      </p:sp>
      <p:sp>
        <p:nvSpPr>
          <p:cNvPr id="343" name="Google Shape;343;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solidFill>
                  <a:srgbClr val="FFFFFF"/>
                </a:solidFill>
              </a:rPr>
              <a:t>25,7% of people think that the most violated civil right is the right to privacy, followed by  the right to  freedom of speech (</a:t>
            </a:r>
            <a:r>
              <a:rPr lang="es">
                <a:solidFill>
                  <a:srgbClr val="FFFFFF"/>
                </a:solidFill>
              </a:rPr>
              <a:t>22,9%).</a:t>
            </a:r>
            <a:endParaRPr>
              <a:solidFill>
                <a:srgbClr val="FFFFFF"/>
              </a:solidFill>
            </a:endParaRPr>
          </a:p>
        </p:txBody>
      </p:sp>
      <p:pic>
        <p:nvPicPr>
          <p:cNvPr id="344" name="Google Shape;344;p52"/>
          <p:cNvPicPr preferRelativeResize="0"/>
          <p:nvPr/>
        </p:nvPicPr>
        <p:blipFill rotWithShape="1">
          <a:blip r:embed="rId3">
            <a:alphaModFix/>
          </a:blip>
          <a:srcRect b="21669" l="23467" r="24349" t="45915"/>
          <a:stretch/>
        </p:blipFill>
        <p:spPr>
          <a:xfrm>
            <a:off x="1441388" y="2531675"/>
            <a:ext cx="6261225" cy="2186724"/>
          </a:xfrm>
          <a:prstGeom prst="rect">
            <a:avLst/>
          </a:prstGeom>
          <a:noFill/>
          <a:ln>
            <a:noFill/>
          </a:ln>
        </p:spPr>
      </p:pic>
      <p:sp>
        <p:nvSpPr>
          <p:cNvPr id="345" name="Google Shape;345;p52"/>
          <p:cNvSpPr txBox="1"/>
          <p:nvPr/>
        </p:nvSpPr>
        <p:spPr>
          <a:xfrm>
            <a:off x="5510200" y="2703738"/>
            <a:ext cx="2192400" cy="1842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100"/>
              <a:t> Right to intimacy/privacy</a:t>
            </a:r>
            <a:endParaRPr sz="1100"/>
          </a:p>
          <a:p>
            <a:pPr indent="0" lvl="0" marL="0" rtl="0" algn="l">
              <a:spcBef>
                <a:spcPts val="0"/>
              </a:spcBef>
              <a:spcAft>
                <a:spcPts val="0"/>
              </a:spcAft>
              <a:buNone/>
            </a:pPr>
            <a:r>
              <a:rPr lang="es" sz="1100"/>
              <a:t> free circulation </a:t>
            </a:r>
            <a:endParaRPr sz="1100"/>
          </a:p>
          <a:p>
            <a:pPr indent="0" lvl="0" marL="0" rtl="0" algn="l">
              <a:spcBef>
                <a:spcPts val="0"/>
              </a:spcBef>
              <a:spcAft>
                <a:spcPts val="0"/>
              </a:spcAft>
              <a:buNone/>
            </a:pPr>
            <a:r>
              <a:rPr lang="es" sz="1100"/>
              <a:t>right of asylum</a:t>
            </a:r>
            <a:endParaRPr sz="1100"/>
          </a:p>
          <a:p>
            <a:pPr indent="0" lvl="0" marL="0" rtl="0" algn="l">
              <a:spcBef>
                <a:spcPts val="0"/>
              </a:spcBef>
              <a:spcAft>
                <a:spcPts val="0"/>
              </a:spcAft>
              <a:buNone/>
            </a:pPr>
            <a:r>
              <a:rPr lang="es" sz="1100"/>
              <a:t>right to nationality</a:t>
            </a:r>
            <a:endParaRPr sz="1100"/>
          </a:p>
          <a:p>
            <a:pPr indent="0" lvl="0" marL="0" rtl="0" algn="l">
              <a:spcBef>
                <a:spcPts val="0"/>
              </a:spcBef>
              <a:spcAft>
                <a:spcPts val="0"/>
              </a:spcAft>
              <a:buNone/>
            </a:pPr>
            <a:r>
              <a:rPr lang="es" sz="1100"/>
              <a:t>right to free marriage</a:t>
            </a:r>
            <a:endParaRPr sz="1100"/>
          </a:p>
          <a:p>
            <a:pPr indent="0" lvl="0" marL="0" rtl="0" algn="l">
              <a:spcBef>
                <a:spcPts val="0"/>
              </a:spcBef>
              <a:spcAft>
                <a:spcPts val="0"/>
              </a:spcAft>
              <a:buNone/>
            </a:pPr>
            <a:r>
              <a:rPr lang="es" sz="1100"/>
              <a:t> freedom of speech</a:t>
            </a:r>
            <a:endParaRPr sz="1100"/>
          </a:p>
          <a:p>
            <a:pPr indent="0" lvl="0" marL="0" rtl="0" algn="l">
              <a:spcBef>
                <a:spcPts val="0"/>
              </a:spcBef>
              <a:spcAft>
                <a:spcPts val="0"/>
              </a:spcAft>
              <a:buNone/>
            </a:pPr>
            <a:r>
              <a:rPr lang="es" sz="1100"/>
              <a:t>freed</a:t>
            </a:r>
            <a:r>
              <a:rPr lang="es" sz="1100"/>
              <a:t>o</a:t>
            </a:r>
            <a:r>
              <a:rPr lang="es" sz="1100"/>
              <a:t>m of assembly</a:t>
            </a:r>
            <a:endParaRPr sz="1100"/>
          </a:p>
          <a:p>
            <a:pPr indent="0" lvl="0" marL="0" rtl="0" algn="l">
              <a:spcBef>
                <a:spcPts val="0"/>
              </a:spcBef>
              <a:spcAft>
                <a:spcPts val="0"/>
              </a:spcAft>
              <a:buNone/>
            </a:pPr>
            <a:r>
              <a:rPr lang="es" sz="1100"/>
              <a:t>right to work</a:t>
            </a:r>
            <a:endParaRPr sz="1100"/>
          </a:p>
          <a:p>
            <a:pPr indent="0" lvl="0" marL="0" rtl="0" algn="l">
              <a:spcBef>
                <a:spcPts val="0"/>
              </a:spcBef>
              <a:spcAft>
                <a:spcPts val="0"/>
              </a:spcAft>
              <a:buNone/>
            </a:pPr>
            <a:r>
              <a:t/>
            </a:r>
            <a:endParaRPr>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s" sz="2200">
                <a:solidFill>
                  <a:srgbClr val="FFFFFF"/>
                </a:solidFill>
              </a:rPr>
              <a:t>To sum up, we could affirm that c</a:t>
            </a:r>
            <a:r>
              <a:rPr lang="es" sz="2200">
                <a:solidFill>
                  <a:srgbClr val="FFFFFF"/>
                </a:solidFill>
              </a:rPr>
              <a:t>ivil rights are one of the aspects that guarantee a democratic system but the proper development of these rights depends on the economic development of the country. Countries need large investments of money to guarantee them. This is the case of the right of asylum due to the massive influx of </a:t>
            </a:r>
            <a:r>
              <a:rPr lang="es" sz="2200">
                <a:solidFill>
                  <a:srgbClr val="FFFFFF"/>
                </a:solidFill>
              </a:rPr>
              <a:t>immigrants</a:t>
            </a:r>
            <a:r>
              <a:rPr lang="es" sz="2200">
                <a:solidFill>
                  <a:srgbClr val="FFFFFF"/>
                </a:solidFill>
              </a:rPr>
              <a:t>.</a:t>
            </a:r>
            <a:endParaRPr sz="2200">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4"/>
          <p:cNvSpPr txBox="1"/>
          <p:nvPr>
            <p:ph type="title"/>
          </p:nvPr>
        </p:nvSpPr>
        <p:spPr>
          <a:xfrm>
            <a:off x="389050" y="2049950"/>
            <a:ext cx="3752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Credits</a:t>
            </a:r>
            <a:endParaRPr/>
          </a:p>
        </p:txBody>
      </p:sp>
      <p:sp>
        <p:nvSpPr>
          <p:cNvPr id="356" name="Google Shape;356;p54"/>
          <p:cNvSpPr txBox="1"/>
          <p:nvPr>
            <p:ph idx="1" type="body"/>
          </p:nvPr>
        </p:nvSpPr>
        <p:spPr>
          <a:xfrm>
            <a:off x="568500" y="3292250"/>
            <a:ext cx="8007000" cy="145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2400"/>
              <a:t>More than thirty students developed this research work.</a:t>
            </a:r>
            <a:endParaRPr sz="2400"/>
          </a:p>
          <a:p>
            <a:pPr indent="0" lvl="0" marL="0" rtl="0" algn="ctr">
              <a:spcBef>
                <a:spcPts val="1600"/>
              </a:spcBef>
              <a:spcAft>
                <a:spcPts val="0"/>
              </a:spcAft>
              <a:buNone/>
            </a:pPr>
            <a:r>
              <a:rPr lang="es" sz="2400"/>
              <a:t>Also eleven teachers act as guides of the investigation.</a:t>
            </a:r>
            <a:endParaRPr sz="2400"/>
          </a:p>
          <a:p>
            <a:pPr indent="0" lvl="0" marL="0" rtl="0" algn="ctr">
              <a:spcBef>
                <a:spcPts val="1600"/>
              </a:spcBef>
              <a:spcAft>
                <a:spcPts val="1600"/>
              </a:spcAft>
              <a:buNone/>
            </a:pPr>
            <a:r>
              <a:rPr lang="es" sz="2400"/>
              <a:t>Thanks for your attention</a:t>
            </a:r>
            <a:endParaRPr sz="2400"/>
          </a:p>
        </p:txBody>
      </p:sp>
      <p:pic>
        <p:nvPicPr>
          <p:cNvPr id="357" name="Google Shape;357;p54"/>
          <p:cNvPicPr preferRelativeResize="0"/>
          <p:nvPr/>
        </p:nvPicPr>
        <p:blipFill>
          <a:blip r:embed="rId3">
            <a:alphaModFix/>
          </a:blip>
          <a:stretch>
            <a:fillRect/>
          </a:stretch>
        </p:blipFill>
        <p:spPr>
          <a:xfrm>
            <a:off x="3671650" y="326075"/>
            <a:ext cx="5033626" cy="2831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6">
                                            <p:txEl>
                                              <p:pRg end="0" st="0"/>
                                            </p:txEl>
                                          </p:spTgt>
                                        </p:tgtEl>
                                        <p:attrNameLst>
                                          <p:attrName>style.visibility</p:attrName>
                                        </p:attrNameLst>
                                      </p:cBhvr>
                                      <p:to>
                                        <p:strVal val="visible"/>
                                      </p:to>
                                    </p:set>
                                    <p:animEffect filter="fade" transition="in">
                                      <p:cBhvr>
                                        <p:cTn dur="2600"/>
                                        <p:tgtEl>
                                          <p:spTgt spid="356">
                                            <p:txEl>
                                              <p:pRg end="0" st="0"/>
                                            </p:txEl>
                                          </p:spTgt>
                                        </p:tgtEl>
                                      </p:cBhvr>
                                    </p:animEffect>
                                  </p:childTnLst>
                                </p:cTn>
                              </p:par>
                            </p:childTnLst>
                          </p:cTn>
                        </p:par>
                        <p:par>
                          <p:cTn fill="hold">
                            <p:stCondLst>
                              <p:cond delay="3600"/>
                            </p:stCondLst>
                            <p:childTnLst>
                              <p:par>
                                <p:cTn fill="hold" nodeType="afterEffect" presetClass="entr" presetID="10" presetSubtype="0">
                                  <p:stCondLst>
                                    <p:cond delay="0"/>
                                  </p:stCondLst>
                                  <p:childTnLst>
                                    <p:set>
                                      <p:cBhvr>
                                        <p:cTn dur="1" fill="hold">
                                          <p:stCondLst>
                                            <p:cond delay="0"/>
                                          </p:stCondLst>
                                        </p:cTn>
                                        <p:tgtEl>
                                          <p:spTgt spid="356">
                                            <p:txEl>
                                              <p:pRg end="1" st="1"/>
                                            </p:txEl>
                                          </p:spTgt>
                                        </p:tgtEl>
                                        <p:attrNameLst>
                                          <p:attrName>style.visibility</p:attrName>
                                        </p:attrNameLst>
                                      </p:cBhvr>
                                      <p:to>
                                        <p:strVal val="visible"/>
                                      </p:to>
                                    </p:set>
                                    <p:animEffect filter="fade" transition="in">
                                      <p:cBhvr>
                                        <p:cTn dur="2600"/>
                                        <p:tgtEl>
                                          <p:spTgt spid="356">
                                            <p:txEl>
                                              <p:pRg end="1" st="1"/>
                                            </p:txEl>
                                          </p:spTgt>
                                        </p:tgtEl>
                                      </p:cBhvr>
                                    </p:animEffect>
                                  </p:childTnLst>
                                </p:cTn>
                              </p:par>
                            </p:childTnLst>
                          </p:cTn>
                        </p:par>
                        <p:par>
                          <p:cTn fill="hold">
                            <p:stCondLst>
                              <p:cond delay="6200"/>
                            </p:stCondLst>
                            <p:childTnLst>
                              <p:par>
                                <p:cTn fill="hold" nodeType="afterEffect" presetClass="entr" presetID="10" presetSubtype="0">
                                  <p:stCondLst>
                                    <p:cond delay="0"/>
                                  </p:stCondLst>
                                  <p:childTnLst>
                                    <p:set>
                                      <p:cBhvr>
                                        <p:cTn dur="1" fill="hold">
                                          <p:stCondLst>
                                            <p:cond delay="0"/>
                                          </p:stCondLst>
                                        </p:cTn>
                                        <p:tgtEl>
                                          <p:spTgt spid="356">
                                            <p:txEl>
                                              <p:pRg end="2" st="2"/>
                                            </p:txEl>
                                          </p:spTgt>
                                        </p:tgtEl>
                                        <p:attrNameLst>
                                          <p:attrName>style.visibility</p:attrName>
                                        </p:attrNameLst>
                                      </p:cBhvr>
                                      <p:to>
                                        <p:strVal val="visible"/>
                                      </p:to>
                                    </p:set>
                                    <p:animEffect filter="fade" transition="in">
                                      <p:cBhvr>
                                        <p:cTn dur="2600"/>
                                        <p:tgtEl>
                                          <p:spTgt spid="35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idx="1" type="body"/>
          </p:nvPr>
        </p:nvSpPr>
        <p:spPr>
          <a:xfrm>
            <a:off x="313800" y="85900"/>
            <a:ext cx="8518500" cy="2237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a:solidFill>
                  <a:srgbClr val="FFFFFF"/>
                </a:solidFill>
                <a:latin typeface="Arial"/>
                <a:ea typeface="Arial"/>
                <a:cs typeface="Arial"/>
                <a:sym typeface="Arial"/>
              </a:rPr>
              <a:t>Lots of options have been </a:t>
            </a:r>
            <a:r>
              <a:rPr lang="es">
                <a:solidFill>
                  <a:srgbClr val="FFFFFF"/>
                </a:solidFill>
                <a:latin typeface="Arial"/>
                <a:ea typeface="Arial"/>
                <a:cs typeface="Arial"/>
                <a:sym typeface="Arial"/>
              </a:rPr>
              <a:t>evaluated</a:t>
            </a:r>
            <a:r>
              <a:rPr lang="es">
                <a:solidFill>
                  <a:srgbClr val="FFFFFF"/>
                </a:solidFill>
                <a:latin typeface="Arial"/>
                <a:ea typeface="Arial"/>
                <a:cs typeface="Arial"/>
                <a:sym typeface="Arial"/>
              </a:rPr>
              <a:t> and the majority of the experts conclude that an </a:t>
            </a:r>
            <a:r>
              <a:rPr lang="es">
                <a:solidFill>
                  <a:srgbClr val="FFFFFF"/>
                </a:solidFill>
                <a:latin typeface="Arial"/>
                <a:ea typeface="Arial"/>
                <a:cs typeface="Arial"/>
                <a:sym typeface="Arial"/>
              </a:rPr>
              <a:t>unilateral declaration of independence does not seem to be the best option. In any case, it must be an agreed solution that includes all sensitivities, be it a legal referendum or federalism</a:t>
            </a:r>
            <a:r>
              <a:rPr lang="es">
                <a:solidFill>
                  <a:srgbClr val="FFFFFF"/>
                </a:solidFill>
                <a:latin typeface="Arial"/>
                <a:ea typeface="Arial"/>
                <a:cs typeface="Arial"/>
                <a:sym typeface="Arial"/>
              </a:rPr>
              <a:t>.</a:t>
            </a:r>
            <a:endParaRPr>
              <a:solidFill>
                <a:srgbClr val="FFFFFF"/>
              </a:solidFill>
              <a:latin typeface="Arial"/>
              <a:ea typeface="Arial"/>
              <a:cs typeface="Arial"/>
              <a:sym typeface="Arial"/>
            </a:endParaRPr>
          </a:p>
          <a:p>
            <a:pPr indent="0" lvl="0" marL="0" rtl="0" algn="just">
              <a:spcBef>
                <a:spcPts val="1600"/>
              </a:spcBef>
              <a:spcAft>
                <a:spcPts val="1600"/>
              </a:spcAft>
              <a:buNone/>
            </a:pPr>
            <a:r>
              <a:rPr lang="es">
                <a:solidFill>
                  <a:srgbClr val="FFFFFF"/>
                </a:solidFill>
                <a:latin typeface="Arial"/>
                <a:ea typeface="Arial"/>
                <a:cs typeface="Arial"/>
                <a:sym typeface="Arial"/>
              </a:rPr>
              <a:t>In these times of integration and European globalization, nationalist claims do not make much sense.</a:t>
            </a:r>
            <a:endParaRPr>
              <a:solidFill>
                <a:srgbClr val="FFFFFF"/>
              </a:solidFill>
              <a:latin typeface="Arial"/>
              <a:ea typeface="Arial"/>
              <a:cs typeface="Arial"/>
              <a:sym typeface="Arial"/>
            </a:endParaRPr>
          </a:p>
        </p:txBody>
      </p:sp>
      <p:pic>
        <p:nvPicPr>
          <p:cNvPr id="91" name="Google Shape;91;p17"/>
          <p:cNvPicPr preferRelativeResize="0"/>
          <p:nvPr/>
        </p:nvPicPr>
        <p:blipFill rotWithShape="1">
          <a:blip r:embed="rId3">
            <a:alphaModFix/>
          </a:blip>
          <a:srcRect b="0" l="0" r="0" t="0"/>
          <a:stretch/>
        </p:blipFill>
        <p:spPr>
          <a:xfrm>
            <a:off x="1364301" y="2456125"/>
            <a:ext cx="5708175" cy="2470074"/>
          </a:xfrm>
          <a:prstGeom prst="rect">
            <a:avLst/>
          </a:prstGeom>
          <a:noFill/>
          <a:ln>
            <a:noFill/>
          </a:ln>
        </p:spPr>
      </p:pic>
      <p:pic>
        <p:nvPicPr>
          <p:cNvPr id="92" name="Google Shape;92;p17"/>
          <p:cNvPicPr preferRelativeResize="0"/>
          <p:nvPr/>
        </p:nvPicPr>
        <p:blipFill rotWithShape="1">
          <a:blip r:embed="rId4">
            <a:alphaModFix/>
          </a:blip>
          <a:srcRect b="0" l="0" r="0" t="0"/>
          <a:stretch/>
        </p:blipFill>
        <p:spPr>
          <a:xfrm>
            <a:off x="5241424" y="3601249"/>
            <a:ext cx="3752512" cy="1443380"/>
          </a:xfrm>
          <a:prstGeom prst="rect">
            <a:avLst/>
          </a:prstGeom>
          <a:noFill/>
          <a:ln>
            <a:noFill/>
          </a:ln>
        </p:spPr>
      </p:pic>
      <p:pic>
        <p:nvPicPr>
          <p:cNvPr id="93" name="Google Shape;93;p17"/>
          <p:cNvPicPr preferRelativeResize="0"/>
          <p:nvPr/>
        </p:nvPicPr>
        <p:blipFill rotWithShape="1">
          <a:blip r:embed="rId5">
            <a:alphaModFix/>
          </a:blip>
          <a:srcRect b="0" l="0" r="0" t="0"/>
          <a:stretch/>
        </p:blipFill>
        <p:spPr>
          <a:xfrm>
            <a:off x="566316" y="3437800"/>
            <a:ext cx="2502809" cy="1606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0">
                                            <p:txEl>
                                              <p:pRg end="0" st="0"/>
                                            </p:txEl>
                                          </p:spTgt>
                                        </p:tgtEl>
                                        <p:attrNameLst>
                                          <p:attrName>style.visibility</p:attrName>
                                        </p:attrNameLst>
                                      </p:cBhvr>
                                      <p:to>
                                        <p:strVal val="visible"/>
                                      </p:to>
                                    </p:set>
                                    <p:animEffect filter="fade" transition="in">
                                      <p:cBhvr>
                                        <p:cTn dur="1000"/>
                                        <p:tgtEl>
                                          <p:spTgt spid="90">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0">
                                            <p:txEl>
                                              <p:pRg end="1" st="1"/>
                                            </p:txEl>
                                          </p:spTgt>
                                        </p:tgtEl>
                                        <p:attrNameLst>
                                          <p:attrName>style.visibility</p:attrName>
                                        </p:attrNameLst>
                                      </p:cBhvr>
                                      <p:to>
                                        <p:strVal val="visible"/>
                                      </p:to>
                                    </p:set>
                                    <p:animEffect filter="fade" transition="in">
                                      <p:cBhvr>
                                        <p:cTn dur="1000"/>
                                        <p:tgtEl>
                                          <p:spTgt spid="90">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1000"/>
                                        <p:tgtEl>
                                          <p:spTgt spid="93"/>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2" presetSubtype="2">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1000"/>
                                        <p:tgtEl>
                                          <p:spTgt spid="9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242400" y="218825"/>
            <a:ext cx="8659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2400">
                <a:latin typeface="Average"/>
                <a:ea typeface="Average"/>
                <a:cs typeface="Average"/>
                <a:sym typeface="Average"/>
              </a:rPr>
              <a:t>2</a:t>
            </a:r>
            <a:r>
              <a:rPr b="1" lang="es" sz="2400">
                <a:latin typeface="Average"/>
                <a:ea typeface="Average"/>
                <a:cs typeface="Average"/>
                <a:sym typeface="Average"/>
              </a:rPr>
              <a:t>. HEALTH, HOUSING AND EDUCATION RIGHTS  </a:t>
            </a:r>
            <a:endParaRPr b="1" sz="2400">
              <a:latin typeface="Average"/>
              <a:ea typeface="Average"/>
              <a:cs typeface="Average"/>
              <a:sym typeface="Average"/>
            </a:endParaRPr>
          </a:p>
        </p:txBody>
      </p:sp>
      <p:sp>
        <p:nvSpPr>
          <p:cNvPr id="99" name="Google Shape;99;p18"/>
          <p:cNvSpPr txBox="1"/>
          <p:nvPr>
            <p:ph idx="1" type="body"/>
          </p:nvPr>
        </p:nvSpPr>
        <p:spPr>
          <a:xfrm>
            <a:off x="447675" y="1106950"/>
            <a:ext cx="4588500" cy="1642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a:solidFill>
                  <a:srgbClr val="FFFFFF"/>
                </a:solidFill>
              </a:rPr>
              <a:t>The objective of this research is to explain why all Spaniards born or not in Spain have the right to sanitation, public education and decent housing. And to what extent do the Spaniards have these right</a:t>
            </a:r>
            <a:r>
              <a:rPr lang="es"/>
              <a:t>s.</a:t>
            </a:r>
            <a:endParaRPr/>
          </a:p>
          <a:p>
            <a:pPr indent="0" lvl="0" marL="0" rtl="0" algn="l">
              <a:spcBef>
                <a:spcPts val="1600"/>
              </a:spcBef>
              <a:spcAft>
                <a:spcPts val="1600"/>
              </a:spcAft>
              <a:buNone/>
            </a:pPr>
            <a:r>
              <a:t/>
            </a:r>
            <a:endParaRPr/>
          </a:p>
        </p:txBody>
      </p:sp>
      <p:pic>
        <p:nvPicPr>
          <p:cNvPr id="100" name="Google Shape;100;p18"/>
          <p:cNvPicPr preferRelativeResize="0"/>
          <p:nvPr/>
        </p:nvPicPr>
        <p:blipFill rotWithShape="1">
          <a:blip r:embed="rId3">
            <a:alphaModFix/>
          </a:blip>
          <a:srcRect b="9150" l="0" r="0" t="-9150"/>
          <a:stretch/>
        </p:blipFill>
        <p:spPr>
          <a:xfrm>
            <a:off x="5238008" y="1106950"/>
            <a:ext cx="3594292" cy="2156575"/>
          </a:xfrm>
          <a:prstGeom prst="rect">
            <a:avLst/>
          </a:prstGeom>
          <a:noFill/>
          <a:ln>
            <a:noFill/>
          </a:ln>
        </p:spPr>
      </p:pic>
      <p:pic>
        <p:nvPicPr>
          <p:cNvPr id="101" name="Google Shape;101;p18"/>
          <p:cNvPicPr preferRelativeResize="0"/>
          <p:nvPr/>
        </p:nvPicPr>
        <p:blipFill>
          <a:blip r:embed="rId4">
            <a:alphaModFix/>
          </a:blip>
          <a:stretch>
            <a:fillRect/>
          </a:stretch>
        </p:blipFill>
        <p:spPr>
          <a:xfrm>
            <a:off x="3884125" y="2876875"/>
            <a:ext cx="5011350" cy="1971176"/>
          </a:xfrm>
          <a:prstGeom prst="rect">
            <a:avLst/>
          </a:prstGeom>
          <a:noFill/>
          <a:ln>
            <a:noFill/>
          </a:ln>
        </p:spPr>
      </p:pic>
      <p:pic>
        <p:nvPicPr>
          <p:cNvPr id="102" name="Google Shape;102;p18"/>
          <p:cNvPicPr preferRelativeResize="0"/>
          <p:nvPr/>
        </p:nvPicPr>
        <p:blipFill>
          <a:blip r:embed="rId5">
            <a:alphaModFix/>
          </a:blip>
          <a:stretch>
            <a:fillRect/>
          </a:stretch>
        </p:blipFill>
        <p:spPr>
          <a:xfrm>
            <a:off x="1106754" y="2846306"/>
            <a:ext cx="2483875" cy="215657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par>
                          <p:cTn fill="hold">
                            <p:stCondLst>
                              <p:cond delay="2000"/>
                            </p:stCondLst>
                            <p:childTnLst>
                              <p:par>
                                <p:cTn fill="hold" nodeType="afterEffect" presetClass="entr" presetID="2" presetSubtype="1">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1000"/>
                                        <p:tgtEl>
                                          <p:spTgt spid="100"/>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1000"/>
                                        <p:tgtEl>
                                          <p:spTgt spid="102"/>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2" presetSubtype="2">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1000"/>
                                        <p:tgtEl>
                                          <p:spTgt spid="10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2301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Average"/>
                <a:ea typeface="Average"/>
                <a:cs typeface="Average"/>
                <a:sym typeface="Average"/>
              </a:rPr>
              <a:t>HEALTH RIGHTS</a:t>
            </a:r>
            <a:endParaRPr sz="2400">
              <a:latin typeface="Average"/>
              <a:ea typeface="Average"/>
              <a:cs typeface="Average"/>
              <a:sym typeface="Average"/>
            </a:endParaRPr>
          </a:p>
        </p:txBody>
      </p:sp>
      <p:sp>
        <p:nvSpPr>
          <p:cNvPr id="108" name="Google Shape;108;p19"/>
          <p:cNvSpPr txBox="1"/>
          <p:nvPr>
            <p:ph idx="1" type="body"/>
          </p:nvPr>
        </p:nvSpPr>
        <p:spPr>
          <a:xfrm>
            <a:off x="311700" y="870450"/>
            <a:ext cx="4321500" cy="4106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a:solidFill>
                  <a:srgbClr val="FFFFFF"/>
                </a:solidFill>
                <a:latin typeface="Arial"/>
                <a:ea typeface="Arial"/>
                <a:cs typeface="Arial"/>
                <a:sym typeface="Arial"/>
              </a:rPr>
              <a:t>We believe in a public health system accessible to all Spanish people, in which everybody can have health rights. As regards foreigners, immigrants and visitants, we can affirm that, currently,  they have granted access to all this as well.  </a:t>
            </a:r>
            <a:endParaRPr>
              <a:solidFill>
                <a:srgbClr val="FFFFFF"/>
              </a:solidFill>
              <a:latin typeface="Arial"/>
              <a:ea typeface="Arial"/>
              <a:cs typeface="Arial"/>
              <a:sym typeface="Arial"/>
            </a:endParaRPr>
          </a:p>
          <a:p>
            <a:pPr indent="0" lvl="0" marL="0" rtl="0" algn="just">
              <a:spcBef>
                <a:spcPts val="1600"/>
              </a:spcBef>
              <a:spcAft>
                <a:spcPts val="0"/>
              </a:spcAft>
              <a:buNone/>
            </a:pPr>
            <a:r>
              <a:rPr lang="es">
                <a:solidFill>
                  <a:srgbClr val="FFFFFF"/>
                </a:solidFill>
                <a:latin typeface="Arial"/>
                <a:ea typeface="Arial"/>
                <a:cs typeface="Arial"/>
                <a:sym typeface="Arial"/>
              </a:rPr>
              <a:t>We, as teenagers, claim that they should always have medical assistance according to the conventions included in our constitution and the international civil rights laws</a:t>
            </a:r>
            <a:r>
              <a:rPr lang="es">
                <a:solidFill>
                  <a:srgbClr val="9E9E9E"/>
                </a:solidFill>
                <a:latin typeface="Arial"/>
                <a:ea typeface="Arial"/>
                <a:cs typeface="Arial"/>
                <a:sym typeface="Arial"/>
              </a:rPr>
              <a:t>. </a:t>
            </a:r>
            <a:endParaRPr>
              <a:solidFill>
                <a:srgbClr val="9E9E9E"/>
              </a:solidFill>
              <a:latin typeface="Arial"/>
              <a:ea typeface="Arial"/>
              <a:cs typeface="Arial"/>
              <a:sym typeface="Arial"/>
            </a:endParaRPr>
          </a:p>
          <a:p>
            <a:pPr indent="0" lvl="0" marL="0" rtl="0" algn="just">
              <a:spcBef>
                <a:spcPts val="1600"/>
              </a:spcBef>
              <a:spcAft>
                <a:spcPts val="1600"/>
              </a:spcAft>
              <a:buNone/>
            </a:pPr>
            <a:r>
              <a:t/>
            </a:r>
            <a:endParaRPr sz="2000">
              <a:solidFill>
                <a:schemeClr val="dk1"/>
              </a:solidFill>
              <a:latin typeface="Arial"/>
              <a:ea typeface="Arial"/>
              <a:cs typeface="Arial"/>
              <a:sym typeface="Arial"/>
            </a:endParaRPr>
          </a:p>
        </p:txBody>
      </p:sp>
      <p:pic>
        <p:nvPicPr>
          <p:cNvPr id="109" name="Google Shape;109;p19"/>
          <p:cNvPicPr preferRelativeResize="0"/>
          <p:nvPr/>
        </p:nvPicPr>
        <p:blipFill>
          <a:blip r:embed="rId3">
            <a:alphaModFix/>
          </a:blip>
          <a:stretch>
            <a:fillRect/>
          </a:stretch>
        </p:blipFill>
        <p:spPr>
          <a:xfrm>
            <a:off x="4951700" y="1488200"/>
            <a:ext cx="3880599" cy="275374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8">
                                            <p:txEl>
                                              <p:pRg end="0" st="0"/>
                                            </p:txEl>
                                          </p:spTgt>
                                        </p:tgtEl>
                                        <p:attrNameLst>
                                          <p:attrName>style.visibility</p:attrName>
                                        </p:attrNameLst>
                                      </p:cBhvr>
                                      <p:to>
                                        <p:strVal val="visible"/>
                                      </p:to>
                                    </p:set>
                                    <p:animEffect filter="fade" transition="in">
                                      <p:cBhvr>
                                        <p:cTn dur="2100"/>
                                        <p:tgtEl>
                                          <p:spTgt spid="108">
                                            <p:txEl>
                                              <p:pRg end="0" st="0"/>
                                            </p:txEl>
                                          </p:spTgt>
                                        </p:tgtEl>
                                      </p:cBhvr>
                                    </p:animEffect>
                                  </p:childTnLst>
                                </p:cTn>
                              </p:par>
                            </p:childTnLst>
                          </p:cTn>
                        </p:par>
                        <p:par>
                          <p:cTn fill="hold">
                            <p:stCondLst>
                              <p:cond delay="3100"/>
                            </p:stCondLst>
                            <p:childTnLst>
                              <p:par>
                                <p:cTn fill="hold" nodeType="afterEffect" presetClass="entr" presetID="10" presetSubtype="0">
                                  <p:stCondLst>
                                    <p:cond delay="0"/>
                                  </p:stCondLst>
                                  <p:childTnLst>
                                    <p:set>
                                      <p:cBhvr>
                                        <p:cTn dur="1" fill="hold">
                                          <p:stCondLst>
                                            <p:cond delay="0"/>
                                          </p:stCondLst>
                                        </p:cTn>
                                        <p:tgtEl>
                                          <p:spTgt spid="108">
                                            <p:txEl>
                                              <p:pRg end="1" st="1"/>
                                            </p:txEl>
                                          </p:spTgt>
                                        </p:tgtEl>
                                        <p:attrNameLst>
                                          <p:attrName>style.visibility</p:attrName>
                                        </p:attrNameLst>
                                      </p:cBhvr>
                                      <p:to>
                                        <p:strVal val="visible"/>
                                      </p:to>
                                    </p:set>
                                    <p:animEffect filter="fade" transition="in">
                                      <p:cBhvr>
                                        <p:cTn dur="2100"/>
                                        <p:tgtEl>
                                          <p:spTgt spid="108">
                                            <p:txEl>
                                              <p:pRg end="1" st="1"/>
                                            </p:txEl>
                                          </p:spTgt>
                                        </p:tgtEl>
                                      </p:cBhvr>
                                    </p:animEffect>
                                  </p:childTnLst>
                                </p:cTn>
                              </p:par>
                            </p:childTnLst>
                          </p:cTn>
                        </p:par>
                        <p:par>
                          <p:cTn fill="hold">
                            <p:stCondLst>
                              <p:cond delay="5200"/>
                            </p:stCondLst>
                            <p:childTnLst>
                              <p:par>
                                <p:cTn fill="hold" nodeType="afterEffect" presetClass="entr" presetID="10" presetSubtype="0">
                                  <p:stCondLst>
                                    <p:cond delay="0"/>
                                  </p:stCondLst>
                                  <p:childTnLst>
                                    <p:set>
                                      <p:cBhvr>
                                        <p:cTn dur="1" fill="hold">
                                          <p:stCondLst>
                                            <p:cond delay="0"/>
                                          </p:stCondLst>
                                        </p:cTn>
                                        <p:tgtEl>
                                          <p:spTgt spid="108">
                                            <p:txEl>
                                              <p:pRg end="2" st="2"/>
                                            </p:txEl>
                                          </p:spTgt>
                                        </p:tgtEl>
                                        <p:attrNameLst>
                                          <p:attrName>style.visibility</p:attrName>
                                        </p:attrNameLst>
                                      </p:cBhvr>
                                      <p:to>
                                        <p:strVal val="visible"/>
                                      </p:to>
                                    </p:set>
                                    <p:animEffect filter="fade" transition="in">
                                      <p:cBhvr>
                                        <p:cTn dur="2100"/>
                                        <p:tgtEl>
                                          <p:spTgt spid="108">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Average"/>
                <a:ea typeface="Average"/>
                <a:cs typeface="Average"/>
                <a:sym typeface="Average"/>
              </a:rPr>
              <a:t>HOUSING  RIGHTS</a:t>
            </a:r>
            <a:endParaRPr sz="2400">
              <a:latin typeface="Average"/>
              <a:ea typeface="Average"/>
              <a:cs typeface="Average"/>
              <a:sym typeface="Average"/>
            </a:endParaRPr>
          </a:p>
        </p:txBody>
      </p:sp>
      <p:sp>
        <p:nvSpPr>
          <p:cNvPr id="115" name="Google Shape;115;p20"/>
          <p:cNvSpPr txBox="1"/>
          <p:nvPr>
            <p:ph idx="1" type="body"/>
          </p:nvPr>
        </p:nvSpPr>
        <p:spPr>
          <a:xfrm>
            <a:off x="346650" y="1143575"/>
            <a:ext cx="8450700" cy="227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FFFFFF"/>
                </a:solidFill>
              </a:rPr>
              <a:t>The right to housing has suffered a decline during the economic crisis (especially in 2008) when many people lost their homes because they could not pay the debt they had acquired with the banks.</a:t>
            </a:r>
            <a:endParaRPr>
              <a:solidFill>
                <a:srgbClr val="FFFFFF"/>
              </a:solidFill>
            </a:endParaRPr>
          </a:p>
          <a:p>
            <a:pPr indent="0" lvl="0" marL="0" rtl="0" algn="l">
              <a:spcBef>
                <a:spcPts val="1600"/>
              </a:spcBef>
              <a:spcAft>
                <a:spcPts val="1600"/>
              </a:spcAft>
              <a:buNone/>
            </a:pPr>
            <a:r>
              <a:rPr lang="es">
                <a:solidFill>
                  <a:srgbClr val="FFFFFF"/>
                </a:solidFill>
              </a:rPr>
              <a:t>Solving the problem of the homeless remains a great challenge to achieve. Another big concern is the housing speculation, although banks and people are more aware of risks after the crisis.</a:t>
            </a:r>
            <a:endParaRPr>
              <a:solidFill>
                <a:srgbClr val="FFFFFF"/>
              </a:solidFill>
            </a:endParaRPr>
          </a:p>
        </p:txBody>
      </p:sp>
      <p:pic>
        <p:nvPicPr>
          <p:cNvPr id="116" name="Google Shape;116;p20"/>
          <p:cNvPicPr preferRelativeResize="0"/>
          <p:nvPr/>
        </p:nvPicPr>
        <p:blipFill>
          <a:blip r:embed="rId3">
            <a:alphaModFix/>
          </a:blip>
          <a:stretch>
            <a:fillRect/>
          </a:stretch>
        </p:blipFill>
        <p:spPr>
          <a:xfrm>
            <a:off x="2602550" y="3109750"/>
            <a:ext cx="5744100" cy="1870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1000"/>
                                        <p:tgtEl>
                                          <p:spTgt spid="115">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1000"/>
                                        <p:tgtEl>
                                          <p:spTgt spid="115">
                                            <p:txEl>
                                              <p:pRg end="1" st="1"/>
                                            </p:txEl>
                                          </p:spTgt>
                                        </p:tgtEl>
                                      </p:cBhvr>
                                    </p:animEffect>
                                  </p:childTnLst>
                                </p:cTn>
                              </p:par>
                              <p:par>
                                <p:cTn fill="hold" nodeType="withEffect" presetClass="entr" presetID="2" presetSubtype="2">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1000"/>
                                        <p:tgtEl>
                                          <p:spTgt spid="11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250100" y="473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Average"/>
                <a:ea typeface="Average"/>
                <a:cs typeface="Average"/>
                <a:sym typeface="Average"/>
              </a:rPr>
              <a:t> EDUCATION RIGHTS</a:t>
            </a:r>
            <a:endParaRPr sz="2400">
              <a:latin typeface="Average"/>
              <a:ea typeface="Average"/>
              <a:cs typeface="Average"/>
              <a:sym typeface="Average"/>
            </a:endParaRPr>
          </a:p>
        </p:txBody>
      </p:sp>
      <p:sp>
        <p:nvSpPr>
          <p:cNvPr id="122" name="Google Shape;122;p21"/>
          <p:cNvSpPr txBox="1"/>
          <p:nvPr>
            <p:ph idx="1" type="body"/>
          </p:nvPr>
        </p:nvSpPr>
        <p:spPr>
          <a:xfrm>
            <a:off x="311700" y="1046600"/>
            <a:ext cx="8520600" cy="1881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solidFill>
                  <a:srgbClr val="FFFFFF"/>
                </a:solidFill>
              </a:rPr>
              <a:t>In Spain, all children under 16 must attend school, both private and public. Access to a free public education allows us to use great advances to guarantee great opportunities for our future, both in academic and personal terms. Although university studies are not free, there is a system of government grants and scholarships which provides that students fulfill the requirements.</a:t>
            </a:r>
            <a:endParaRPr/>
          </a:p>
        </p:txBody>
      </p:sp>
      <p:pic>
        <p:nvPicPr>
          <p:cNvPr id="123" name="Google Shape;123;p21"/>
          <p:cNvPicPr preferRelativeResize="0"/>
          <p:nvPr/>
        </p:nvPicPr>
        <p:blipFill>
          <a:blip r:embed="rId3">
            <a:alphaModFix/>
          </a:blip>
          <a:stretch>
            <a:fillRect/>
          </a:stretch>
        </p:blipFill>
        <p:spPr>
          <a:xfrm>
            <a:off x="3631775" y="2541783"/>
            <a:ext cx="5200525" cy="2411153"/>
          </a:xfrm>
          <a:prstGeom prst="rect">
            <a:avLst/>
          </a:prstGeom>
          <a:noFill/>
          <a:ln>
            <a:noFill/>
          </a:ln>
        </p:spPr>
      </p:pic>
      <p:pic>
        <p:nvPicPr>
          <p:cNvPr id="124" name="Google Shape;124;p21"/>
          <p:cNvPicPr preferRelativeResize="0"/>
          <p:nvPr/>
        </p:nvPicPr>
        <p:blipFill>
          <a:blip r:embed="rId4">
            <a:alphaModFix/>
          </a:blip>
          <a:stretch>
            <a:fillRect/>
          </a:stretch>
        </p:blipFill>
        <p:spPr>
          <a:xfrm>
            <a:off x="460400" y="2956775"/>
            <a:ext cx="2872627" cy="1804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1000"/>
                                        <p:tgtEl>
                                          <p:spTgt spid="12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