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y="5143500" cx="9144000"/>
  <p:notesSz cx="6858000" cy="9144000"/>
  <p:embeddedFontLst>
    <p:embeddedFont>
      <p:font typeface="Raleway"/>
      <p:regular r:id="rId38"/>
      <p:bold r:id="rId39"/>
      <p:italic r:id="rId40"/>
      <p:boldItalic r:id="rId41"/>
    </p:embeddedFont>
    <p:embeddedFont>
      <p:font typeface="Lobster"/>
      <p:regular r:id="rId42"/>
    </p:embeddedFont>
    <p:embeddedFont>
      <p:font typeface="Lato"/>
      <p:regular r:id="rId43"/>
      <p:bold r:id="rId44"/>
      <p:italic r:id="rId45"/>
      <p:boldItalic r:id="rId46"/>
    </p:embeddedFont>
    <p:embeddedFont>
      <p:font typeface="Alfa Slab One"/>
      <p:regular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aleway-italic.fntdata"/><Relationship Id="rId20" Type="http://schemas.openxmlformats.org/officeDocument/2006/relationships/slide" Target="slides/slide15.xml"/><Relationship Id="rId42" Type="http://schemas.openxmlformats.org/officeDocument/2006/relationships/font" Target="fonts/Lobster-regular.fntdata"/><Relationship Id="rId41" Type="http://schemas.openxmlformats.org/officeDocument/2006/relationships/font" Target="fonts/Raleway-boldItalic.fntdata"/><Relationship Id="rId22" Type="http://schemas.openxmlformats.org/officeDocument/2006/relationships/slide" Target="slides/slide17.xml"/><Relationship Id="rId44" Type="http://schemas.openxmlformats.org/officeDocument/2006/relationships/font" Target="fonts/Lato-bold.fntdata"/><Relationship Id="rId21" Type="http://schemas.openxmlformats.org/officeDocument/2006/relationships/slide" Target="slides/slide16.xml"/><Relationship Id="rId43" Type="http://schemas.openxmlformats.org/officeDocument/2006/relationships/font" Target="fonts/Lato-regular.fntdata"/><Relationship Id="rId24" Type="http://schemas.openxmlformats.org/officeDocument/2006/relationships/slide" Target="slides/slide19.xml"/><Relationship Id="rId46" Type="http://schemas.openxmlformats.org/officeDocument/2006/relationships/font" Target="fonts/Lato-boldItalic.fntdata"/><Relationship Id="rId23" Type="http://schemas.openxmlformats.org/officeDocument/2006/relationships/slide" Target="slides/slide18.xml"/><Relationship Id="rId45" Type="http://schemas.openxmlformats.org/officeDocument/2006/relationships/font" Target="fonts/Lato-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47" Type="http://schemas.openxmlformats.org/officeDocument/2006/relationships/font" Target="fonts/AlfaSlabOne-regular.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Raleway-bold.fntdata"/><Relationship Id="rId16" Type="http://schemas.openxmlformats.org/officeDocument/2006/relationships/slide" Target="slides/slide11.xml"/><Relationship Id="rId38" Type="http://schemas.openxmlformats.org/officeDocument/2006/relationships/font" Target="fonts/Raleway-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6e296f203e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6e296f203e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6e296f203e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6e296f203e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6e2340ddd5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6e2340ddd5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6e2340ddd5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6e2340ddd5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6e2340ddd5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6e2340ddd5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6e2340ddd5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6e2340ddd5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6ed6464cb8_3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6ed6464cb8_3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6e2340ddd5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6e2340ddd5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6e2340ddd5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6e2340ddd5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6e2340ddd5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6e2340ddd5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6e2340ddd5_2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6e2340ddd5_2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6e2340ddd5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6e2340ddd5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6e2340ddd5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6e2340ddd5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6e2340ddd5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6e2340ddd5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6e2340ddd5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6e2340ddd5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6e2340ddd5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6e2340ddd5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6e2340ddd5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6e2340ddd5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6e2340ddd5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6e2340ddd5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6e2340ddd5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6e2340ddd5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6e2340ddd5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6e2340ddd5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ae18fa57a9c7ffb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2ae18fa57a9c7ffb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6e2340ddd5_2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6e2340ddd5_2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6e2340ddd5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6e2340ddd5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6e2340ddd5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6e2340ddd5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6e2340ddd5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6e2340ddd5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6de8323576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6de8323576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6e2340ddd5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6e2340ddd5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6e2340ddd5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6e2340ddd5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6e296f203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6e296f203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6e296f203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6e296f203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6e296f203e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6e296f203e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p:txBody>
      </p:sp>
      <p:sp>
        <p:nvSpPr>
          <p:cNvPr id="15" name="Google Shape;15;p2"/>
          <p:cNvSpPr txBox="1"/>
          <p:nvPr>
            <p:ph idx="1" type="subTitle"/>
          </p:nvPr>
        </p:nvSpPr>
        <p:spPr>
          <a:xfrm>
            <a:off x="729627" y="3172900"/>
            <a:ext cx="7688100" cy="54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73"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p:nvPr>
            <p:ph idx="1" type="body"/>
          </p:nvPr>
        </p:nvSpPr>
        <p:spPr>
          <a:xfrm>
            <a:off x="729450" y="2272888"/>
            <a:ext cx="7688400" cy="15804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1600"/>
              </a:spcBef>
              <a:spcAft>
                <a:spcPts val="0"/>
              </a:spcAft>
              <a:buClr>
                <a:schemeClr val="lt1"/>
              </a:buClr>
              <a:buSzPts val="1100"/>
              <a:buChar char="○"/>
              <a:defRPr>
                <a:solidFill>
                  <a:schemeClr val="lt1"/>
                </a:solidFill>
              </a:defRPr>
            </a:lvl2pPr>
            <a:lvl3pPr indent="-298450" lvl="2" marL="1371600">
              <a:spcBef>
                <a:spcPts val="1600"/>
              </a:spcBef>
              <a:spcAft>
                <a:spcPts val="0"/>
              </a:spcAft>
              <a:buClr>
                <a:schemeClr val="lt1"/>
              </a:buClr>
              <a:buSzPts val="1100"/>
              <a:buChar char="■"/>
              <a:defRPr>
                <a:solidFill>
                  <a:schemeClr val="lt1"/>
                </a:solidFill>
              </a:defRPr>
            </a:lvl3pPr>
            <a:lvl4pPr indent="-298450" lvl="3" marL="1828800">
              <a:spcBef>
                <a:spcPts val="1600"/>
              </a:spcBef>
              <a:spcAft>
                <a:spcPts val="0"/>
              </a:spcAft>
              <a:buClr>
                <a:schemeClr val="lt1"/>
              </a:buClr>
              <a:buSzPts val="1100"/>
              <a:buChar char="●"/>
              <a:defRPr>
                <a:solidFill>
                  <a:schemeClr val="lt1"/>
                </a:solidFill>
              </a:defRPr>
            </a:lvl4pPr>
            <a:lvl5pPr indent="-298450" lvl="4" marL="2286000">
              <a:spcBef>
                <a:spcPts val="1600"/>
              </a:spcBef>
              <a:spcAft>
                <a:spcPts val="0"/>
              </a:spcAft>
              <a:buClr>
                <a:schemeClr val="lt1"/>
              </a:buClr>
              <a:buSzPts val="1100"/>
              <a:buChar char="○"/>
              <a:defRPr>
                <a:solidFill>
                  <a:schemeClr val="lt1"/>
                </a:solidFill>
              </a:defRPr>
            </a:lvl5pPr>
            <a:lvl6pPr indent="-298450" lvl="5" marL="2743200">
              <a:spcBef>
                <a:spcPts val="1600"/>
              </a:spcBef>
              <a:spcAft>
                <a:spcPts val="0"/>
              </a:spcAft>
              <a:buClr>
                <a:schemeClr val="lt1"/>
              </a:buClr>
              <a:buSzPts val="1100"/>
              <a:buChar char="■"/>
              <a:defRPr>
                <a:solidFill>
                  <a:schemeClr val="lt1"/>
                </a:solidFill>
              </a:defRPr>
            </a:lvl6pPr>
            <a:lvl7pPr indent="-298450" lvl="6" marL="3200400">
              <a:spcBef>
                <a:spcPts val="1600"/>
              </a:spcBef>
              <a:spcAft>
                <a:spcPts val="0"/>
              </a:spcAft>
              <a:buClr>
                <a:schemeClr val="lt1"/>
              </a:buClr>
              <a:buSzPts val="1100"/>
              <a:buChar char="●"/>
              <a:defRPr>
                <a:solidFill>
                  <a:schemeClr val="lt1"/>
                </a:solidFill>
              </a:defRPr>
            </a:lvl7pPr>
            <a:lvl8pPr indent="-298450" lvl="7" marL="3657600">
              <a:spcBef>
                <a:spcPts val="1600"/>
              </a:spcBef>
              <a:spcAft>
                <a:spcPts val="0"/>
              </a:spcAft>
              <a:buClr>
                <a:schemeClr val="lt1"/>
              </a:buClr>
              <a:buSzPts val="1100"/>
              <a:buChar char="○"/>
              <a:defRPr>
                <a:solidFill>
                  <a:schemeClr val="lt1"/>
                </a:solidFill>
              </a:defRPr>
            </a:lvl8pPr>
            <a:lvl9pPr indent="-298450" lvl="8" marL="4114800">
              <a:spcBef>
                <a:spcPts val="1600"/>
              </a:spcBef>
              <a:spcAft>
                <a:spcPts val="1600"/>
              </a:spcAft>
              <a:buClr>
                <a:schemeClr val="lt1"/>
              </a:buClr>
              <a:buSzPts val="1100"/>
              <a:buChar char="■"/>
              <a:defRPr>
                <a:solidFill>
                  <a:schemeClr val="lt1"/>
                </a:solidFill>
              </a:defRPr>
            </a:lvl9pPr>
          </a:lstStyle>
          <a:p/>
        </p:txBody>
      </p:sp>
      <p:sp>
        <p:nvSpPr>
          <p:cNvPr id="79" name="Google Shape;79;p1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1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7"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2" name="Google Shape;22;p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p4"/>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29" name="Google Shape;29;p4"/>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0" name="Google Shape;30;p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5"/>
          <p:cNvSpPr txBox="1"/>
          <p:nvPr>
            <p:ph type="title"/>
          </p:nvPr>
        </p:nvSpPr>
        <p:spPr>
          <a:xfrm>
            <a:off x="729450" y="1318650"/>
            <a:ext cx="76884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37" name="Google Shape;37;p5"/>
          <p:cNvSpPr txBox="1"/>
          <p:nvPr>
            <p:ph idx="1" type="body"/>
          </p:nvPr>
        </p:nvSpPr>
        <p:spPr>
          <a:xfrm>
            <a:off x="729325" y="2078875"/>
            <a:ext cx="37743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8" name="Google Shape;38;p5"/>
          <p:cNvSpPr txBox="1"/>
          <p:nvPr>
            <p:ph idx="2" type="body"/>
          </p:nvPr>
        </p:nvSpPr>
        <p:spPr>
          <a:xfrm>
            <a:off x="4643604" y="2078875"/>
            <a:ext cx="37743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9" name="Google Shape;39;p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txBox="1"/>
          <p:nvPr>
            <p:ph type="title"/>
          </p:nvPr>
        </p:nvSpPr>
        <p:spPr>
          <a:xfrm>
            <a:off x="729450" y="1318650"/>
            <a:ext cx="76884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46" name="Google Shape;46;p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7"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7"/>
          <p:cNvSpPr txBox="1"/>
          <p:nvPr>
            <p:ph type="title"/>
          </p:nvPr>
        </p:nvSpPr>
        <p:spPr>
          <a:xfrm>
            <a:off x="730000" y="1318650"/>
            <a:ext cx="3300900" cy="1381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53" name="Google Shape;53;p7"/>
          <p:cNvSpPr txBox="1"/>
          <p:nvPr>
            <p:ph idx="1" type="body"/>
          </p:nvPr>
        </p:nvSpPr>
        <p:spPr>
          <a:xfrm>
            <a:off x="721225" y="2781725"/>
            <a:ext cx="3300900" cy="1597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4" name="Google Shape;54;p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55"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8"/>
          <p:cNvSpPr txBox="1"/>
          <p:nvPr>
            <p:ph type="title"/>
          </p:nvPr>
        </p:nvSpPr>
        <p:spPr>
          <a:xfrm>
            <a:off x="729450" y="864300"/>
            <a:ext cx="7021200" cy="29850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0" name="Google Shape;60;p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9"/>
          <p:cNvSpPr txBox="1"/>
          <p:nvPr>
            <p:ph type="title"/>
          </p:nvPr>
        </p:nvSpPr>
        <p:spPr>
          <a:xfrm>
            <a:off x="730000" y="1318650"/>
            <a:ext cx="3300900" cy="1687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67" name="Google Shape;67;p9"/>
          <p:cNvSpPr txBox="1"/>
          <p:nvPr>
            <p:ph idx="1" type="subTitle"/>
          </p:nvPr>
        </p:nvSpPr>
        <p:spPr>
          <a:xfrm>
            <a:off x="724950" y="3161525"/>
            <a:ext cx="3300900" cy="759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8" name="Google Shape;68;p9"/>
          <p:cNvSpPr txBox="1"/>
          <p:nvPr>
            <p:ph idx="2" type="body"/>
          </p:nvPr>
        </p:nvSpPr>
        <p:spPr>
          <a:xfrm>
            <a:off x="5174225" y="1352625"/>
            <a:ext cx="3374400" cy="3025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9" name="Google Shape;69;p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p10"/>
          <p:cNvSpPr txBox="1"/>
          <p:nvPr>
            <p:ph idx="1" type="body"/>
          </p:nvPr>
        </p:nvSpPr>
        <p:spPr>
          <a:xfrm>
            <a:off x="724950" y="4372551"/>
            <a:ext cx="7697400" cy="460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300"/>
              <a:buNone/>
              <a:defRPr/>
            </a:lvl1pPr>
          </a:lstStyle>
          <a:p/>
        </p:txBody>
      </p:sp>
      <p:sp>
        <p:nvSpPr>
          <p:cNvPr id="72" name="Google Shape;72;p1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2800"/>
              <a:buFont typeface="Raleway"/>
              <a:buNone/>
              <a:defRPr b="1" sz="2800">
                <a:latin typeface="Raleway"/>
                <a:ea typeface="Raleway"/>
                <a:cs typeface="Raleway"/>
                <a:sym typeface="Raleway"/>
              </a:defRPr>
            </a:lvl1pPr>
            <a:lvl2pPr lvl="1">
              <a:spcBef>
                <a:spcPts val="0"/>
              </a:spcBef>
              <a:spcAft>
                <a:spcPts val="0"/>
              </a:spcAft>
              <a:buSzPts val="2800"/>
              <a:buFont typeface="Raleway"/>
              <a:buNone/>
              <a:defRPr b="1" sz="2800">
                <a:latin typeface="Raleway"/>
                <a:ea typeface="Raleway"/>
                <a:cs typeface="Raleway"/>
                <a:sym typeface="Raleway"/>
              </a:defRPr>
            </a:lvl2pPr>
            <a:lvl3pPr lvl="2">
              <a:spcBef>
                <a:spcPts val="0"/>
              </a:spcBef>
              <a:spcAft>
                <a:spcPts val="0"/>
              </a:spcAft>
              <a:buSzPts val="2800"/>
              <a:buFont typeface="Raleway"/>
              <a:buNone/>
              <a:defRPr b="1" sz="2800">
                <a:latin typeface="Raleway"/>
                <a:ea typeface="Raleway"/>
                <a:cs typeface="Raleway"/>
                <a:sym typeface="Raleway"/>
              </a:defRPr>
            </a:lvl3pPr>
            <a:lvl4pPr lvl="3">
              <a:spcBef>
                <a:spcPts val="0"/>
              </a:spcBef>
              <a:spcAft>
                <a:spcPts val="0"/>
              </a:spcAft>
              <a:buSzPts val="2800"/>
              <a:buFont typeface="Raleway"/>
              <a:buNone/>
              <a:defRPr b="1" sz="2800">
                <a:latin typeface="Raleway"/>
                <a:ea typeface="Raleway"/>
                <a:cs typeface="Raleway"/>
                <a:sym typeface="Raleway"/>
              </a:defRPr>
            </a:lvl4pPr>
            <a:lvl5pPr lvl="4">
              <a:spcBef>
                <a:spcPts val="0"/>
              </a:spcBef>
              <a:spcAft>
                <a:spcPts val="0"/>
              </a:spcAft>
              <a:buSzPts val="2800"/>
              <a:buFont typeface="Raleway"/>
              <a:buNone/>
              <a:defRPr b="1" sz="2800">
                <a:latin typeface="Raleway"/>
                <a:ea typeface="Raleway"/>
                <a:cs typeface="Raleway"/>
                <a:sym typeface="Raleway"/>
              </a:defRPr>
            </a:lvl5pPr>
            <a:lvl6pPr lvl="5">
              <a:spcBef>
                <a:spcPts val="0"/>
              </a:spcBef>
              <a:spcAft>
                <a:spcPts val="0"/>
              </a:spcAft>
              <a:buSzPts val="2800"/>
              <a:buFont typeface="Raleway"/>
              <a:buNone/>
              <a:defRPr b="1" sz="2800">
                <a:latin typeface="Raleway"/>
                <a:ea typeface="Raleway"/>
                <a:cs typeface="Raleway"/>
                <a:sym typeface="Raleway"/>
              </a:defRPr>
            </a:lvl6pPr>
            <a:lvl7pPr lvl="6">
              <a:spcBef>
                <a:spcPts val="0"/>
              </a:spcBef>
              <a:spcAft>
                <a:spcPts val="0"/>
              </a:spcAft>
              <a:buSzPts val="2800"/>
              <a:buFont typeface="Raleway"/>
              <a:buNone/>
              <a:defRPr b="1" sz="2800">
                <a:latin typeface="Raleway"/>
                <a:ea typeface="Raleway"/>
                <a:cs typeface="Raleway"/>
                <a:sym typeface="Raleway"/>
              </a:defRPr>
            </a:lvl7pPr>
            <a:lvl8pPr lvl="7">
              <a:spcBef>
                <a:spcPts val="0"/>
              </a:spcBef>
              <a:spcAft>
                <a:spcPts val="0"/>
              </a:spcAft>
              <a:buSzPts val="2800"/>
              <a:buFont typeface="Raleway"/>
              <a:buNone/>
              <a:defRPr b="1" sz="2800">
                <a:latin typeface="Raleway"/>
                <a:ea typeface="Raleway"/>
                <a:cs typeface="Raleway"/>
                <a:sym typeface="Raleway"/>
              </a:defRPr>
            </a:lvl8pPr>
            <a:lvl9pPr lvl="8">
              <a:spcBef>
                <a:spcPts val="0"/>
              </a:spcBef>
              <a:spcAft>
                <a:spcPts val="0"/>
              </a:spcAft>
              <a:buSzPts val="2800"/>
              <a:buFont typeface="Raleway"/>
              <a:buNone/>
              <a:defRPr b="1" sz="2800">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6.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1.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6.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9.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5.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0.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3.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3"/>
          <p:cNvSpPr txBox="1"/>
          <p:nvPr>
            <p:ph type="ctrTitle"/>
          </p:nvPr>
        </p:nvSpPr>
        <p:spPr>
          <a:xfrm>
            <a:off x="415050" y="1259750"/>
            <a:ext cx="8520600" cy="94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sz="4800"/>
              <a:t>As</a:t>
            </a:r>
            <a:r>
              <a:rPr lang="es" sz="4800"/>
              <a:t>sociations</a:t>
            </a:r>
            <a:endParaRPr b="1" sz="4800"/>
          </a:p>
        </p:txBody>
      </p:sp>
      <p:sp>
        <p:nvSpPr>
          <p:cNvPr id="87" name="Google Shape;87;p13"/>
          <p:cNvSpPr txBox="1"/>
          <p:nvPr>
            <p:ph idx="1" type="subTitle"/>
          </p:nvPr>
        </p:nvSpPr>
        <p:spPr>
          <a:xfrm>
            <a:off x="415050" y="2269950"/>
            <a:ext cx="3064200" cy="60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2400">
                <a:solidFill>
                  <a:srgbClr val="4A86E8"/>
                </a:solidFill>
              </a:rPr>
              <a:t>Project ERASMUS+</a:t>
            </a:r>
            <a:endParaRPr sz="2400">
              <a:solidFill>
                <a:srgbClr val="4A86E8"/>
              </a:solidFill>
            </a:endParaRPr>
          </a:p>
        </p:txBody>
      </p:sp>
      <p:pic>
        <p:nvPicPr>
          <p:cNvPr id="88" name="Google Shape;88;p13"/>
          <p:cNvPicPr preferRelativeResize="0"/>
          <p:nvPr/>
        </p:nvPicPr>
        <p:blipFill>
          <a:blip r:embed="rId3">
            <a:alphaModFix/>
          </a:blip>
          <a:stretch>
            <a:fillRect/>
          </a:stretch>
        </p:blipFill>
        <p:spPr>
          <a:xfrm>
            <a:off x="4519313" y="2497375"/>
            <a:ext cx="2940734" cy="2472625"/>
          </a:xfrm>
          <a:prstGeom prst="rect">
            <a:avLst/>
          </a:prstGeom>
          <a:noFill/>
          <a:ln>
            <a:noFill/>
          </a:ln>
        </p:spPr>
      </p:pic>
      <p:pic>
        <p:nvPicPr>
          <p:cNvPr id="89" name="Google Shape;89;p13"/>
          <p:cNvPicPr preferRelativeResize="0"/>
          <p:nvPr/>
        </p:nvPicPr>
        <p:blipFill>
          <a:blip r:embed="rId4">
            <a:alphaModFix/>
          </a:blip>
          <a:stretch>
            <a:fillRect/>
          </a:stretch>
        </p:blipFill>
        <p:spPr>
          <a:xfrm>
            <a:off x="518406" y="3175350"/>
            <a:ext cx="2857500" cy="1600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2"/>
          <p:cNvSpPr txBox="1"/>
          <p:nvPr>
            <p:ph type="title"/>
          </p:nvPr>
        </p:nvSpPr>
        <p:spPr>
          <a:xfrm>
            <a:off x="-1166275" y="49570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                      </a:t>
            </a:r>
            <a:r>
              <a:rPr b="0" lang="es" sz="3600">
                <a:solidFill>
                  <a:srgbClr val="000000"/>
                </a:solidFill>
                <a:latin typeface="Alfa Slab One"/>
                <a:ea typeface="Alfa Slab One"/>
                <a:cs typeface="Alfa Slab One"/>
                <a:sym typeface="Alfa Slab One"/>
              </a:rPr>
              <a:t>OBJECTIVES</a:t>
            </a:r>
            <a:endParaRPr/>
          </a:p>
        </p:txBody>
      </p:sp>
      <p:sp>
        <p:nvSpPr>
          <p:cNvPr id="149" name="Google Shape;149;p22"/>
          <p:cNvSpPr txBox="1"/>
          <p:nvPr>
            <p:ph idx="1" type="body"/>
          </p:nvPr>
        </p:nvSpPr>
        <p:spPr>
          <a:xfrm>
            <a:off x="143475" y="1631825"/>
            <a:ext cx="5510400" cy="3042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s" sz="1700">
                <a:solidFill>
                  <a:srgbClr val="222222"/>
                </a:solidFill>
                <a:highlight>
                  <a:srgbClr val="F8F9FA"/>
                </a:highlight>
                <a:latin typeface="Georgia"/>
                <a:ea typeface="Georgia"/>
                <a:cs typeface="Georgia"/>
                <a:sym typeface="Georgia"/>
              </a:rPr>
              <a:t>-Promoting the ecological products and food sovereignty.</a:t>
            </a:r>
            <a:endParaRPr sz="1700">
              <a:solidFill>
                <a:srgbClr val="222222"/>
              </a:solidFill>
              <a:highlight>
                <a:srgbClr val="F8F9FA"/>
              </a:highlight>
              <a:latin typeface="Georgia"/>
              <a:ea typeface="Georgia"/>
              <a:cs typeface="Georgia"/>
              <a:sym typeface="Georgia"/>
            </a:endParaRPr>
          </a:p>
          <a:p>
            <a:pPr indent="0" lvl="0" marL="0" rtl="0" algn="l">
              <a:lnSpc>
                <a:spcPct val="100000"/>
              </a:lnSpc>
              <a:spcBef>
                <a:spcPts val="1600"/>
              </a:spcBef>
              <a:spcAft>
                <a:spcPts val="0"/>
              </a:spcAft>
              <a:buNone/>
            </a:pPr>
            <a:r>
              <a:rPr lang="es" sz="1700">
                <a:solidFill>
                  <a:srgbClr val="222222"/>
                </a:solidFill>
                <a:highlight>
                  <a:srgbClr val="F8F9FA"/>
                </a:highlight>
                <a:latin typeface="Georgia"/>
                <a:ea typeface="Georgia"/>
                <a:cs typeface="Georgia"/>
                <a:sym typeface="Georgia"/>
              </a:rPr>
              <a:t>-Promoting the local commerce. Transportation is expensive and pollutes. Consume local and seasonal.                                      </a:t>
            </a:r>
            <a:endParaRPr sz="1700">
              <a:solidFill>
                <a:srgbClr val="222222"/>
              </a:solidFill>
              <a:highlight>
                <a:srgbClr val="F8F9FA"/>
              </a:highlight>
              <a:latin typeface="Georgia"/>
              <a:ea typeface="Georgia"/>
              <a:cs typeface="Georgia"/>
              <a:sym typeface="Georgia"/>
            </a:endParaRPr>
          </a:p>
          <a:p>
            <a:pPr indent="0" lvl="0" marL="0" rtl="0" algn="l">
              <a:lnSpc>
                <a:spcPct val="100000"/>
              </a:lnSpc>
              <a:spcBef>
                <a:spcPts val="1600"/>
              </a:spcBef>
              <a:spcAft>
                <a:spcPts val="0"/>
              </a:spcAft>
              <a:buNone/>
            </a:pPr>
            <a:r>
              <a:rPr lang="es" sz="1700">
                <a:solidFill>
                  <a:srgbClr val="222222"/>
                </a:solidFill>
                <a:highlight>
                  <a:srgbClr val="F8F9FA"/>
                </a:highlight>
                <a:latin typeface="Georgia"/>
                <a:ea typeface="Georgia"/>
                <a:cs typeface="Georgia"/>
                <a:sym typeface="Georgia"/>
              </a:rPr>
              <a:t>-Promoting the consumption of products without pesticides, emulsifiers, additives …</a:t>
            </a:r>
            <a:endParaRPr sz="1700">
              <a:solidFill>
                <a:srgbClr val="222222"/>
              </a:solidFill>
              <a:highlight>
                <a:srgbClr val="F8F9FA"/>
              </a:highlight>
              <a:latin typeface="Georgia"/>
              <a:ea typeface="Georgia"/>
              <a:cs typeface="Georgia"/>
              <a:sym typeface="Georgia"/>
            </a:endParaRPr>
          </a:p>
          <a:p>
            <a:pPr indent="0" lvl="0" marL="0" rtl="0" algn="l">
              <a:lnSpc>
                <a:spcPct val="100000"/>
              </a:lnSpc>
              <a:spcBef>
                <a:spcPts val="1600"/>
              </a:spcBef>
              <a:spcAft>
                <a:spcPts val="0"/>
              </a:spcAft>
              <a:buNone/>
            </a:pPr>
            <a:r>
              <a:rPr lang="es" sz="1700">
                <a:solidFill>
                  <a:srgbClr val="222222"/>
                </a:solidFill>
                <a:highlight>
                  <a:srgbClr val="F8F9FA"/>
                </a:highlight>
                <a:latin typeface="Georgia"/>
                <a:ea typeface="Georgia"/>
                <a:cs typeface="Georgia"/>
                <a:sym typeface="Georgia"/>
              </a:rPr>
              <a:t>-Fighting against excessive consumerism and multinationals monopoly.</a:t>
            </a:r>
            <a:endParaRPr sz="1700">
              <a:solidFill>
                <a:srgbClr val="222222"/>
              </a:solidFill>
              <a:highlight>
                <a:srgbClr val="F8F9FA"/>
              </a:highlight>
              <a:latin typeface="Georgia"/>
              <a:ea typeface="Georgia"/>
              <a:cs typeface="Georgia"/>
              <a:sym typeface="Georgia"/>
            </a:endParaRPr>
          </a:p>
          <a:p>
            <a:pPr indent="0" lvl="0" marL="0" rtl="0" algn="l">
              <a:lnSpc>
                <a:spcPct val="100000"/>
              </a:lnSpc>
              <a:spcBef>
                <a:spcPts val="1600"/>
              </a:spcBef>
              <a:spcAft>
                <a:spcPts val="0"/>
              </a:spcAft>
              <a:buNone/>
            </a:pPr>
            <a:r>
              <a:t/>
            </a:r>
            <a:endParaRPr sz="1800">
              <a:solidFill>
                <a:srgbClr val="000000"/>
              </a:solidFill>
              <a:latin typeface="Comic Sans MS"/>
              <a:ea typeface="Comic Sans MS"/>
              <a:cs typeface="Comic Sans MS"/>
              <a:sym typeface="Comic Sans MS"/>
            </a:endParaRPr>
          </a:p>
          <a:p>
            <a:pPr indent="0" lvl="0" marL="0" rtl="0" algn="l">
              <a:lnSpc>
                <a:spcPct val="100000"/>
              </a:lnSpc>
              <a:spcBef>
                <a:spcPts val="1600"/>
              </a:spcBef>
              <a:spcAft>
                <a:spcPts val="1600"/>
              </a:spcAft>
              <a:buNone/>
            </a:pPr>
            <a:r>
              <a:t/>
            </a:r>
            <a:endParaRPr>
              <a:solidFill>
                <a:srgbClr val="000000"/>
              </a:solidFill>
              <a:latin typeface="Comic Sans MS"/>
              <a:ea typeface="Comic Sans MS"/>
              <a:cs typeface="Comic Sans MS"/>
              <a:sym typeface="Comic Sans MS"/>
            </a:endParaRPr>
          </a:p>
        </p:txBody>
      </p:sp>
      <p:pic>
        <p:nvPicPr>
          <p:cNvPr id="150" name="Google Shape;150;p22"/>
          <p:cNvPicPr preferRelativeResize="0"/>
          <p:nvPr/>
        </p:nvPicPr>
        <p:blipFill>
          <a:blip r:embed="rId3">
            <a:alphaModFix/>
          </a:blip>
          <a:stretch>
            <a:fillRect/>
          </a:stretch>
        </p:blipFill>
        <p:spPr>
          <a:xfrm>
            <a:off x="5653880" y="1908400"/>
            <a:ext cx="3110365" cy="2261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3"/>
          <p:cNvSpPr txBox="1"/>
          <p:nvPr>
            <p:ph type="title"/>
          </p:nvPr>
        </p:nvSpPr>
        <p:spPr>
          <a:xfrm>
            <a:off x="-1959825" y="50977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                         </a:t>
            </a:r>
            <a:r>
              <a:rPr lang="es" sz="3600">
                <a:latin typeface="Alfa Slab One"/>
                <a:ea typeface="Alfa Slab One"/>
                <a:cs typeface="Alfa Slab One"/>
                <a:sym typeface="Alfa Slab One"/>
              </a:rPr>
              <a:t> </a:t>
            </a:r>
            <a:r>
              <a:rPr lang="es" sz="3600">
                <a:latin typeface="Alfa Slab One"/>
                <a:ea typeface="Alfa Slab One"/>
                <a:cs typeface="Alfa Slab One"/>
                <a:sym typeface="Alfa Slab One"/>
              </a:rPr>
              <a:t> </a:t>
            </a:r>
            <a:r>
              <a:rPr lang="es" sz="3600">
                <a:solidFill>
                  <a:srgbClr val="222222"/>
                </a:solidFill>
                <a:highlight>
                  <a:srgbClr val="F8F9FA"/>
                </a:highlight>
                <a:latin typeface="Alfa Slab One"/>
                <a:ea typeface="Alfa Slab One"/>
                <a:cs typeface="Alfa Slab One"/>
                <a:sym typeface="Alfa Slab One"/>
              </a:rPr>
              <a:t>How is it financed?</a:t>
            </a:r>
            <a:endParaRPr sz="3600">
              <a:solidFill>
                <a:srgbClr val="222222"/>
              </a:solidFill>
              <a:highlight>
                <a:srgbClr val="F8F9FA"/>
              </a:highlight>
              <a:latin typeface="Alfa Slab One"/>
              <a:ea typeface="Alfa Slab One"/>
              <a:cs typeface="Alfa Slab One"/>
              <a:sym typeface="Alfa Slab One"/>
            </a:endParaRPr>
          </a:p>
          <a:p>
            <a:pPr indent="0" lvl="0" marL="0" rtl="0" algn="l">
              <a:spcBef>
                <a:spcPts val="0"/>
              </a:spcBef>
              <a:spcAft>
                <a:spcPts val="0"/>
              </a:spcAft>
              <a:buNone/>
            </a:pPr>
            <a:r>
              <a:t/>
            </a:r>
            <a:endParaRPr/>
          </a:p>
        </p:txBody>
      </p:sp>
      <p:sp>
        <p:nvSpPr>
          <p:cNvPr id="156" name="Google Shape;156;p23"/>
          <p:cNvSpPr txBox="1"/>
          <p:nvPr>
            <p:ph idx="1" type="body"/>
          </p:nvPr>
        </p:nvSpPr>
        <p:spPr>
          <a:xfrm>
            <a:off x="3541675" y="1799625"/>
            <a:ext cx="53934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2000">
                <a:solidFill>
                  <a:srgbClr val="000000"/>
                </a:solidFill>
                <a:latin typeface="Georgia"/>
                <a:ea typeface="Georgia"/>
                <a:cs typeface="Georgia"/>
                <a:sym typeface="Georgia"/>
              </a:rPr>
              <a:t>La Borraja</a:t>
            </a:r>
            <a:r>
              <a:rPr lang="es" sz="2000">
                <a:solidFill>
                  <a:srgbClr val="222222"/>
                </a:solidFill>
                <a:highlight>
                  <a:srgbClr val="F8F9FA"/>
                </a:highlight>
                <a:latin typeface="Georgia"/>
                <a:ea typeface="Georgia"/>
                <a:cs typeface="Georgia"/>
                <a:sym typeface="Georgia"/>
              </a:rPr>
              <a:t> has a very simple financing: </a:t>
            </a:r>
            <a:r>
              <a:rPr b="1" lang="es" sz="2000">
                <a:solidFill>
                  <a:srgbClr val="222222"/>
                </a:solidFill>
                <a:highlight>
                  <a:srgbClr val="F8F9FA"/>
                </a:highlight>
                <a:latin typeface="Georgia"/>
                <a:ea typeface="Georgia"/>
                <a:cs typeface="Georgia"/>
                <a:sym typeface="Georgia"/>
              </a:rPr>
              <a:t>with the sale of the products.  </a:t>
            </a:r>
            <a:endParaRPr b="1" sz="2000">
              <a:solidFill>
                <a:srgbClr val="222222"/>
              </a:solidFill>
              <a:highlight>
                <a:srgbClr val="F8F9FA"/>
              </a:highlight>
              <a:latin typeface="Georgia"/>
              <a:ea typeface="Georgia"/>
              <a:cs typeface="Georgia"/>
              <a:sym typeface="Georgia"/>
            </a:endParaRPr>
          </a:p>
          <a:p>
            <a:pPr indent="0" lvl="0" marL="0" rtl="0" algn="l">
              <a:spcBef>
                <a:spcPts val="1600"/>
              </a:spcBef>
              <a:spcAft>
                <a:spcPts val="0"/>
              </a:spcAft>
              <a:buNone/>
            </a:pPr>
            <a:r>
              <a:rPr lang="es" sz="2000">
                <a:solidFill>
                  <a:srgbClr val="222222"/>
                </a:solidFill>
                <a:highlight>
                  <a:srgbClr val="F8F9FA"/>
                </a:highlight>
                <a:latin typeface="Georgia"/>
                <a:ea typeface="Georgia"/>
                <a:cs typeface="Georgia"/>
                <a:sym typeface="Georgia"/>
              </a:rPr>
              <a:t>Although La Borraja wants to minimize mediators, they keep a small percentage of the products sold to pay shopkeepers. </a:t>
            </a:r>
            <a:endParaRPr sz="2000">
              <a:solidFill>
                <a:srgbClr val="222222"/>
              </a:solidFill>
              <a:highlight>
                <a:srgbClr val="F8F9FA"/>
              </a:highlight>
              <a:latin typeface="Georgia"/>
              <a:ea typeface="Georgia"/>
              <a:cs typeface="Georgia"/>
              <a:sym typeface="Georgia"/>
            </a:endParaRPr>
          </a:p>
          <a:p>
            <a:pPr indent="0" lvl="0" marL="0" rtl="0" algn="l">
              <a:spcBef>
                <a:spcPts val="1600"/>
              </a:spcBef>
              <a:spcAft>
                <a:spcPts val="0"/>
              </a:spcAft>
              <a:buNone/>
            </a:pPr>
            <a:r>
              <a:rPr lang="es" sz="2000">
                <a:solidFill>
                  <a:srgbClr val="222222"/>
                </a:solidFill>
                <a:highlight>
                  <a:srgbClr val="F8F9FA"/>
                </a:highlight>
                <a:latin typeface="Georgia"/>
                <a:ea typeface="Georgia"/>
                <a:cs typeface="Georgia"/>
                <a:sym typeface="Georgia"/>
              </a:rPr>
              <a:t>The premises are subsidized by the City Council.</a:t>
            </a:r>
            <a:endParaRPr sz="2000">
              <a:solidFill>
                <a:srgbClr val="222222"/>
              </a:solidFill>
              <a:highlight>
                <a:srgbClr val="F8F9FA"/>
              </a:highlight>
              <a:latin typeface="Georgia"/>
              <a:ea typeface="Georgia"/>
              <a:cs typeface="Georgia"/>
              <a:sym typeface="Georgia"/>
            </a:endParaRPr>
          </a:p>
          <a:p>
            <a:pPr indent="0" lvl="0" marL="0" rtl="0" algn="l">
              <a:spcBef>
                <a:spcPts val="1600"/>
              </a:spcBef>
              <a:spcAft>
                <a:spcPts val="1600"/>
              </a:spcAft>
              <a:buNone/>
            </a:pPr>
            <a:r>
              <a:t/>
            </a:r>
            <a:endParaRPr sz="2000">
              <a:solidFill>
                <a:srgbClr val="000000"/>
              </a:solidFill>
              <a:latin typeface="Comic Sans MS"/>
              <a:ea typeface="Comic Sans MS"/>
              <a:cs typeface="Comic Sans MS"/>
              <a:sym typeface="Comic Sans MS"/>
            </a:endParaRPr>
          </a:p>
        </p:txBody>
      </p:sp>
      <p:pic>
        <p:nvPicPr>
          <p:cNvPr id="157" name="Google Shape;157;p23"/>
          <p:cNvPicPr preferRelativeResize="0"/>
          <p:nvPr/>
        </p:nvPicPr>
        <p:blipFill>
          <a:blip r:embed="rId3">
            <a:alphaModFix/>
          </a:blip>
          <a:stretch>
            <a:fillRect/>
          </a:stretch>
        </p:blipFill>
        <p:spPr>
          <a:xfrm>
            <a:off x="461300" y="3147425"/>
            <a:ext cx="2846450" cy="1885774"/>
          </a:xfrm>
          <a:prstGeom prst="rect">
            <a:avLst/>
          </a:prstGeom>
          <a:noFill/>
          <a:ln>
            <a:noFill/>
          </a:ln>
        </p:spPr>
      </p:pic>
      <p:pic>
        <p:nvPicPr>
          <p:cNvPr id="158" name="Google Shape;158;p23"/>
          <p:cNvPicPr preferRelativeResize="0"/>
          <p:nvPr/>
        </p:nvPicPr>
        <p:blipFill rotWithShape="1">
          <a:blip r:embed="rId4">
            <a:alphaModFix/>
          </a:blip>
          <a:srcRect b="0" l="0" r="0" t="-16672"/>
          <a:stretch/>
        </p:blipFill>
        <p:spPr>
          <a:xfrm>
            <a:off x="745138" y="1239838"/>
            <a:ext cx="2278775" cy="18230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FA8DC"/>
        </a:solidFill>
      </p:bgPr>
    </p:bg>
    <p:spTree>
      <p:nvGrpSpPr>
        <p:cNvPr id="162" name="Shape 162"/>
        <p:cNvGrpSpPr/>
        <p:nvPr/>
      </p:nvGrpSpPr>
      <p:grpSpPr>
        <a:xfrm>
          <a:off x="0" y="0"/>
          <a:ext cx="0" cy="0"/>
          <a:chOff x="0" y="0"/>
          <a:chExt cx="0" cy="0"/>
        </a:xfrm>
      </p:grpSpPr>
      <p:pic>
        <p:nvPicPr>
          <p:cNvPr descr="Resultado de imagen de fundacion casa medina sidonia" id="163" name="Google Shape;163;p24"/>
          <p:cNvPicPr preferRelativeResize="0"/>
          <p:nvPr/>
        </p:nvPicPr>
        <p:blipFill>
          <a:blip r:embed="rId3">
            <a:alphaModFix/>
          </a:blip>
          <a:stretch>
            <a:fillRect/>
          </a:stretch>
        </p:blipFill>
        <p:spPr>
          <a:xfrm>
            <a:off x="3581950" y="3703325"/>
            <a:ext cx="5390475" cy="1296450"/>
          </a:xfrm>
          <a:prstGeom prst="rect">
            <a:avLst/>
          </a:prstGeom>
          <a:noFill/>
          <a:ln>
            <a:noFill/>
          </a:ln>
        </p:spPr>
      </p:pic>
      <p:sp>
        <p:nvSpPr>
          <p:cNvPr id="164" name="Google Shape;164;p24"/>
          <p:cNvSpPr txBox="1"/>
          <p:nvPr>
            <p:ph type="title"/>
          </p:nvPr>
        </p:nvSpPr>
        <p:spPr>
          <a:xfrm>
            <a:off x="391350" y="1380100"/>
            <a:ext cx="7606500" cy="198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sz="6000">
                <a:latin typeface="Georgia"/>
                <a:ea typeface="Georgia"/>
                <a:cs typeface="Georgia"/>
                <a:sym typeface="Georgia"/>
              </a:rPr>
              <a:t>MEDINA SIDONIA</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5"/>
          <p:cNvSpPr txBox="1"/>
          <p:nvPr>
            <p:ph type="title"/>
          </p:nvPr>
        </p:nvSpPr>
        <p:spPr>
          <a:xfrm>
            <a:off x="-1255275" y="477400"/>
            <a:ext cx="6398100" cy="535200"/>
          </a:xfrm>
          <a:prstGeom prst="rect">
            <a:avLst/>
          </a:prstGeom>
        </p:spPr>
        <p:txBody>
          <a:bodyPr anchorCtr="0" anchor="t" bIns="91425" lIns="91425" spcFirstLastPara="1" rIns="91425" wrap="square" tIns="91425">
            <a:noAutofit/>
          </a:bodyPr>
          <a:lstStyle/>
          <a:p>
            <a:pPr indent="0" lvl="0" marL="2286000" rtl="0" algn="l">
              <a:spcBef>
                <a:spcPts val="0"/>
              </a:spcBef>
              <a:spcAft>
                <a:spcPts val="0"/>
              </a:spcAft>
              <a:buNone/>
            </a:pPr>
            <a:r>
              <a:rPr lang="es" sz="3600">
                <a:solidFill>
                  <a:srgbClr val="000000"/>
                </a:solidFill>
                <a:latin typeface="Alfa Slab One"/>
                <a:ea typeface="Alfa Slab One"/>
                <a:cs typeface="Alfa Slab One"/>
                <a:sym typeface="Alfa Slab One"/>
              </a:rPr>
              <a:t>WHAT IS IT?</a:t>
            </a:r>
            <a:endParaRPr sz="3600">
              <a:solidFill>
                <a:srgbClr val="000000"/>
              </a:solidFill>
              <a:latin typeface="Alfa Slab One"/>
              <a:ea typeface="Alfa Slab One"/>
              <a:cs typeface="Alfa Slab One"/>
              <a:sym typeface="Alfa Slab One"/>
            </a:endParaRPr>
          </a:p>
          <a:p>
            <a:pPr indent="0" lvl="0" marL="0" rtl="0" algn="l">
              <a:spcBef>
                <a:spcPts val="0"/>
              </a:spcBef>
              <a:spcAft>
                <a:spcPts val="0"/>
              </a:spcAft>
              <a:buNone/>
            </a:pPr>
            <a:r>
              <a:t/>
            </a:r>
            <a:endParaRPr/>
          </a:p>
        </p:txBody>
      </p:sp>
      <p:sp>
        <p:nvSpPr>
          <p:cNvPr id="170" name="Google Shape;170;p25"/>
          <p:cNvSpPr txBox="1"/>
          <p:nvPr>
            <p:ph idx="1" type="body"/>
          </p:nvPr>
        </p:nvSpPr>
        <p:spPr>
          <a:xfrm>
            <a:off x="518250" y="1574625"/>
            <a:ext cx="4507800" cy="2597700"/>
          </a:xfrm>
          <a:prstGeom prst="rect">
            <a:avLst/>
          </a:prstGeom>
        </p:spPr>
        <p:txBody>
          <a:bodyPr anchorCtr="0" anchor="t" bIns="91425" lIns="91425" spcFirstLastPara="1" rIns="91425" wrap="square" tIns="91425">
            <a:noAutofit/>
          </a:bodyPr>
          <a:lstStyle/>
          <a:p>
            <a:pPr indent="0" lvl="0" marL="0" marR="38100" rtl="0" algn="l">
              <a:lnSpc>
                <a:spcPct val="128571"/>
              </a:lnSpc>
              <a:spcBef>
                <a:spcPts val="0"/>
              </a:spcBef>
              <a:spcAft>
                <a:spcPts val="0"/>
              </a:spcAft>
              <a:buNone/>
            </a:pPr>
            <a:r>
              <a:rPr lang="es" sz="1600">
                <a:solidFill>
                  <a:srgbClr val="222222"/>
                </a:solidFill>
                <a:highlight>
                  <a:srgbClr val="F8F9FA"/>
                </a:highlight>
                <a:latin typeface="Arial"/>
                <a:ea typeface="Arial"/>
                <a:cs typeface="Arial"/>
                <a:sym typeface="Arial"/>
              </a:rPr>
              <a:t>A non-profit organization created in </a:t>
            </a:r>
            <a:r>
              <a:rPr b="1" lang="es" sz="1600">
                <a:solidFill>
                  <a:srgbClr val="222222"/>
                </a:solidFill>
                <a:highlight>
                  <a:srgbClr val="F8F9FA"/>
                </a:highlight>
                <a:latin typeface="Arial"/>
                <a:ea typeface="Arial"/>
                <a:cs typeface="Arial"/>
                <a:sym typeface="Arial"/>
              </a:rPr>
              <a:t>1990</a:t>
            </a:r>
            <a:r>
              <a:rPr lang="es" sz="1600">
                <a:solidFill>
                  <a:srgbClr val="222222"/>
                </a:solidFill>
                <a:highlight>
                  <a:srgbClr val="F8F9FA"/>
                </a:highlight>
                <a:latin typeface="Arial"/>
                <a:ea typeface="Arial"/>
                <a:cs typeface="Arial"/>
                <a:sym typeface="Arial"/>
              </a:rPr>
              <a:t> by </a:t>
            </a:r>
            <a:r>
              <a:rPr b="1" lang="es" sz="1600">
                <a:solidFill>
                  <a:srgbClr val="222222"/>
                </a:solidFill>
                <a:highlight>
                  <a:srgbClr val="F8F9FA"/>
                </a:highlight>
                <a:latin typeface="Arial"/>
                <a:ea typeface="Arial"/>
                <a:cs typeface="Arial"/>
                <a:sym typeface="Arial"/>
              </a:rPr>
              <a:t>Mrs. Luisa Isabel Álvarez de Toledo</a:t>
            </a:r>
            <a:r>
              <a:rPr lang="es" sz="1600">
                <a:solidFill>
                  <a:srgbClr val="222222"/>
                </a:solidFill>
                <a:highlight>
                  <a:srgbClr val="F8F9FA"/>
                </a:highlight>
                <a:latin typeface="Arial"/>
                <a:ea typeface="Arial"/>
                <a:cs typeface="Arial"/>
                <a:sym typeface="Arial"/>
              </a:rPr>
              <a:t>, Duchess of </a:t>
            </a:r>
            <a:r>
              <a:rPr b="1" lang="es" sz="1600">
                <a:solidFill>
                  <a:srgbClr val="222222"/>
                </a:solidFill>
                <a:highlight>
                  <a:srgbClr val="F8F9FA"/>
                </a:highlight>
                <a:latin typeface="Arial"/>
                <a:ea typeface="Arial"/>
                <a:cs typeface="Arial"/>
                <a:sym typeface="Arial"/>
              </a:rPr>
              <a:t>Medina Sidonia</a:t>
            </a:r>
            <a:r>
              <a:rPr lang="es" sz="1600">
                <a:solidFill>
                  <a:srgbClr val="222222"/>
                </a:solidFill>
                <a:highlight>
                  <a:srgbClr val="F8F9FA"/>
                </a:highlight>
                <a:latin typeface="Arial"/>
                <a:ea typeface="Arial"/>
                <a:cs typeface="Arial"/>
                <a:sym typeface="Arial"/>
              </a:rPr>
              <a:t>, to preserve the Guzmanes Palace as well as its garden and all the documents of the House of Medina Sidonia (compilation which goes over </a:t>
            </a:r>
            <a:r>
              <a:rPr b="1" lang="es" sz="1600">
                <a:solidFill>
                  <a:srgbClr val="222222"/>
                </a:solidFill>
                <a:highlight>
                  <a:srgbClr val="F8F9FA"/>
                </a:highlight>
                <a:latin typeface="Arial"/>
                <a:ea typeface="Arial"/>
                <a:cs typeface="Arial"/>
                <a:sym typeface="Arial"/>
              </a:rPr>
              <a:t>6000 files</a:t>
            </a:r>
            <a:r>
              <a:rPr lang="es" sz="1600">
                <a:solidFill>
                  <a:srgbClr val="222222"/>
                </a:solidFill>
                <a:highlight>
                  <a:srgbClr val="F8F9FA"/>
                </a:highlight>
                <a:latin typeface="Arial"/>
                <a:ea typeface="Arial"/>
                <a:cs typeface="Arial"/>
                <a:sym typeface="Arial"/>
              </a:rPr>
              <a:t>). </a:t>
            </a:r>
            <a:endParaRPr sz="1600">
              <a:solidFill>
                <a:srgbClr val="222222"/>
              </a:solidFill>
              <a:highlight>
                <a:srgbClr val="F8F9FA"/>
              </a:highlight>
              <a:latin typeface="Arial"/>
              <a:ea typeface="Arial"/>
              <a:cs typeface="Arial"/>
              <a:sym typeface="Arial"/>
            </a:endParaRPr>
          </a:p>
          <a:p>
            <a:pPr indent="0" lvl="0" marL="0" marR="38100" rtl="0" algn="l">
              <a:lnSpc>
                <a:spcPct val="128571"/>
              </a:lnSpc>
              <a:spcBef>
                <a:spcPts val="0"/>
              </a:spcBef>
              <a:spcAft>
                <a:spcPts val="0"/>
              </a:spcAft>
              <a:buNone/>
            </a:pPr>
            <a:r>
              <a:t/>
            </a:r>
            <a:endParaRPr sz="1600">
              <a:solidFill>
                <a:srgbClr val="222222"/>
              </a:solidFill>
              <a:highlight>
                <a:srgbClr val="F8F9FA"/>
              </a:highlight>
              <a:latin typeface="Arial"/>
              <a:ea typeface="Arial"/>
              <a:cs typeface="Arial"/>
              <a:sym typeface="Arial"/>
            </a:endParaRPr>
          </a:p>
          <a:p>
            <a:pPr indent="0" lvl="0" marL="0" marR="38100" rtl="0" algn="l">
              <a:lnSpc>
                <a:spcPct val="128571"/>
              </a:lnSpc>
              <a:spcBef>
                <a:spcPts val="0"/>
              </a:spcBef>
              <a:spcAft>
                <a:spcPts val="0"/>
              </a:spcAft>
              <a:buNone/>
            </a:pPr>
            <a:r>
              <a:rPr lang="es" sz="1600">
                <a:solidFill>
                  <a:srgbClr val="222222"/>
                </a:solidFill>
                <a:highlight>
                  <a:srgbClr val="F8F9FA"/>
                </a:highlight>
                <a:latin typeface="Arial"/>
                <a:ea typeface="Arial"/>
                <a:cs typeface="Arial"/>
                <a:sym typeface="Arial"/>
              </a:rPr>
              <a:t>When the duchess' father died without any will, the foundation was created to protect the files and the three houses he owned. </a:t>
            </a:r>
            <a:endParaRPr sz="1600">
              <a:solidFill>
                <a:srgbClr val="222222"/>
              </a:solidFill>
              <a:highlight>
                <a:srgbClr val="F8F9FA"/>
              </a:highlight>
              <a:latin typeface="Arial"/>
              <a:ea typeface="Arial"/>
              <a:cs typeface="Arial"/>
              <a:sym typeface="Arial"/>
            </a:endParaRPr>
          </a:p>
          <a:p>
            <a:pPr indent="0" lvl="0" marL="0" rtl="0" algn="l">
              <a:spcBef>
                <a:spcPts val="0"/>
              </a:spcBef>
              <a:spcAft>
                <a:spcPts val="1600"/>
              </a:spcAft>
              <a:buNone/>
            </a:pPr>
            <a:r>
              <a:t/>
            </a:r>
            <a:endParaRPr sz="1600">
              <a:solidFill>
                <a:srgbClr val="000000"/>
              </a:solidFill>
              <a:latin typeface="Arial"/>
              <a:ea typeface="Arial"/>
              <a:cs typeface="Arial"/>
              <a:sym typeface="Arial"/>
            </a:endParaRPr>
          </a:p>
        </p:txBody>
      </p:sp>
      <p:pic>
        <p:nvPicPr>
          <p:cNvPr descr="Resultado de imagen de fundacion casa medina sidonia" id="171" name="Google Shape;171;p25"/>
          <p:cNvPicPr preferRelativeResize="0"/>
          <p:nvPr/>
        </p:nvPicPr>
        <p:blipFill>
          <a:blip r:embed="rId3">
            <a:alphaModFix/>
          </a:blip>
          <a:stretch>
            <a:fillRect/>
          </a:stretch>
        </p:blipFill>
        <p:spPr>
          <a:xfrm>
            <a:off x="5687250" y="3192866"/>
            <a:ext cx="2841350" cy="1596484"/>
          </a:xfrm>
          <a:prstGeom prst="rect">
            <a:avLst/>
          </a:prstGeom>
          <a:noFill/>
          <a:ln>
            <a:noFill/>
          </a:ln>
        </p:spPr>
      </p:pic>
      <p:pic>
        <p:nvPicPr>
          <p:cNvPr descr="Resultado de imagen de fundacion casa medina sidonia" id="172" name="Google Shape;172;p25"/>
          <p:cNvPicPr preferRelativeResize="0"/>
          <p:nvPr/>
        </p:nvPicPr>
        <p:blipFill>
          <a:blip r:embed="rId4">
            <a:alphaModFix/>
          </a:blip>
          <a:stretch>
            <a:fillRect/>
          </a:stretch>
        </p:blipFill>
        <p:spPr>
          <a:xfrm>
            <a:off x="5687250" y="1119875"/>
            <a:ext cx="2841350" cy="18942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6"/>
          <p:cNvSpPr txBox="1"/>
          <p:nvPr>
            <p:ph type="title"/>
          </p:nvPr>
        </p:nvSpPr>
        <p:spPr>
          <a:xfrm>
            <a:off x="-265750" y="464000"/>
            <a:ext cx="7688700" cy="53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0" lang="es" sz="3600">
                <a:solidFill>
                  <a:srgbClr val="000000"/>
                </a:solidFill>
                <a:latin typeface="Alfa Slab One"/>
                <a:ea typeface="Alfa Slab One"/>
                <a:cs typeface="Alfa Slab One"/>
                <a:sym typeface="Alfa Slab One"/>
              </a:rPr>
              <a:t>ORGANIZATION CHART</a:t>
            </a:r>
            <a:endParaRPr b="0" sz="3600">
              <a:solidFill>
                <a:srgbClr val="000000"/>
              </a:solidFill>
              <a:latin typeface="Alfa Slab One"/>
              <a:ea typeface="Alfa Slab One"/>
              <a:cs typeface="Alfa Slab One"/>
              <a:sym typeface="Alfa Slab One"/>
            </a:endParaRPr>
          </a:p>
          <a:p>
            <a:pPr indent="0" lvl="0" marL="0" rtl="0" algn="l">
              <a:spcBef>
                <a:spcPts val="0"/>
              </a:spcBef>
              <a:spcAft>
                <a:spcPts val="0"/>
              </a:spcAft>
              <a:buNone/>
            </a:pPr>
            <a:r>
              <a:t/>
            </a:r>
            <a:endParaRPr>
              <a:latin typeface="Alfa Slab One"/>
              <a:ea typeface="Alfa Slab One"/>
              <a:cs typeface="Alfa Slab One"/>
              <a:sym typeface="Alfa Slab One"/>
            </a:endParaRPr>
          </a:p>
        </p:txBody>
      </p:sp>
      <p:sp>
        <p:nvSpPr>
          <p:cNvPr id="178" name="Google Shape;178;p26"/>
          <p:cNvSpPr txBox="1"/>
          <p:nvPr>
            <p:ph idx="1" type="body"/>
          </p:nvPr>
        </p:nvSpPr>
        <p:spPr>
          <a:xfrm>
            <a:off x="68950" y="1479100"/>
            <a:ext cx="6005100" cy="389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sz="1800">
                <a:solidFill>
                  <a:srgbClr val="000000"/>
                </a:solidFill>
                <a:latin typeface="Arial"/>
                <a:ea typeface="Arial"/>
                <a:cs typeface="Arial"/>
                <a:sym typeface="Arial"/>
              </a:rPr>
              <a:t>Founding president</a:t>
            </a:r>
            <a:r>
              <a:rPr lang="es" sz="1800">
                <a:latin typeface="Arial"/>
                <a:ea typeface="Arial"/>
                <a:cs typeface="Arial"/>
                <a:sym typeface="Arial"/>
              </a:rPr>
              <a:t>: </a:t>
            </a:r>
            <a:r>
              <a:rPr lang="es" sz="1600">
                <a:solidFill>
                  <a:srgbClr val="000000"/>
                </a:solidFill>
                <a:latin typeface="Arial"/>
                <a:ea typeface="Arial"/>
                <a:cs typeface="Arial"/>
                <a:sym typeface="Arial"/>
              </a:rPr>
              <a:t>Doña Luisa Isabel Álvarez de Toledo (deceased)</a:t>
            </a:r>
            <a:endParaRPr sz="1600">
              <a:solidFill>
                <a:srgbClr val="000000"/>
              </a:solidFill>
              <a:latin typeface="Arial"/>
              <a:ea typeface="Arial"/>
              <a:cs typeface="Arial"/>
              <a:sym typeface="Arial"/>
            </a:endParaRPr>
          </a:p>
          <a:p>
            <a:pPr indent="0" lvl="0" marL="0" rtl="0" algn="l">
              <a:spcBef>
                <a:spcPts val="1600"/>
              </a:spcBef>
              <a:spcAft>
                <a:spcPts val="0"/>
              </a:spcAft>
              <a:buNone/>
            </a:pPr>
            <a:r>
              <a:rPr b="1" lang="es" sz="1800">
                <a:solidFill>
                  <a:srgbClr val="000000"/>
                </a:solidFill>
                <a:latin typeface="Arial"/>
                <a:ea typeface="Arial"/>
                <a:cs typeface="Arial"/>
                <a:sym typeface="Arial"/>
              </a:rPr>
              <a:t>Current life president</a:t>
            </a:r>
            <a:r>
              <a:rPr lang="es" sz="1800">
                <a:solidFill>
                  <a:srgbClr val="000000"/>
                </a:solidFill>
                <a:latin typeface="Arial"/>
                <a:ea typeface="Arial"/>
                <a:cs typeface="Arial"/>
                <a:sym typeface="Arial"/>
              </a:rPr>
              <a:t>: </a:t>
            </a:r>
            <a:r>
              <a:rPr lang="es" sz="1600">
                <a:solidFill>
                  <a:srgbClr val="000000"/>
                </a:solidFill>
                <a:latin typeface="Arial"/>
                <a:ea typeface="Arial"/>
                <a:cs typeface="Arial"/>
                <a:sym typeface="Arial"/>
              </a:rPr>
              <a:t>Doña Liliane Marie Dahlmann.</a:t>
            </a:r>
            <a:r>
              <a:rPr lang="es" sz="1600">
                <a:solidFill>
                  <a:srgbClr val="000000"/>
                </a:solidFill>
                <a:latin typeface="Arial"/>
                <a:ea typeface="Arial"/>
                <a:cs typeface="Arial"/>
                <a:sym typeface="Arial"/>
              </a:rPr>
              <a:t> </a:t>
            </a:r>
            <a:r>
              <a:rPr b="1" lang="es" sz="1800">
                <a:solidFill>
                  <a:srgbClr val="000000"/>
                </a:solidFill>
                <a:latin typeface="Arial"/>
                <a:ea typeface="Arial"/>
                <a:cs typeface="Arial"/>
                <a:sym typeface="Arial"/>
              </a:rPr>
              <a:t>Leadership</a:t>
            </a:r>
            <a:r>
              <a:rPr lang="es" sz="1800">
                <a:solidFill>
                  <a:srgbClr val="000000"/>
                </a:solidFill>
                <a:latin typeface="Arial"/>
                <a:ea typeface="Arial"/>
                <a:cs typeface="Arial"/>
                <a:sym typeface="Arial"/>
              </a:rPr>
              <a:t>: </a:t>
            </a:r>
            <a:r>
              <a:rPr lang="es" sz="1600">
                <a:solidFill>
                  <a:srgbClr val="000000"/>
                </a:solidFill>
                <a:latin typeface="Arial"/>
                <a:ea typeface="Arial"/>
                <a:cs typeface="Arial"/>
                <a:sym typeface="Arial"/>
              </a:rPr>
              <a:t>Leoncio Alonso González de Gregorio Álvarez de Toledo(</a:t>
            </a:r>
            <a:r>
              <a:rPr lang="es" sz="1600">
                <a:solidFill>
                  <a:srgbClr val="222222"/>
                </a:solidFill>
                <a:highlight>
                  <a:srgbClr val="F8F9FA"/>
                </a:highlight>
                <a:latin typeface="Arial"/>
                <a:ea typeface="Arial"/>
                <a:cs typeface="Arial"/>
                <a:sym typeface="Arial"/>
              </a:rPr>
              <a:t>son of the duchess who, along with his brothers, claims a part of the duchess's inheritance; these situation was longtime controversial because the duchess ' will left everything to his partner)</a:t>
            </a:r>
            <a:endParaRPr sz="1600">
              <a:solidFill>
                <a:srgbClr val="222222"/>
              </a:solidFill>
              <a:highlight>
                <a:srgbClr val="F8F9FA"/>
              </a:highlight>
              <a:latin typeface="Arial"/>
              <a:ea typeface="Arial"/>
              <a:cs typeface="Arial"/>
              <a:sym typeface="Arial"/>
            </a:endParaRPr>
          </a:p>
          <a:p>
            <a:pPr indent="0" lvl="0" marL="0" rtl="0" algn="l">
              <a:spcBef>
                <a:spcPts val="1600"/>
              </a:spcBef>
              <a:spcAft>
                <a:spcPts val="1600"/>
              </a:spcAft>
              <a:buNone/>
            </a:pPr>
            <a:r>
              <a:rPr b="1" lang="es" sz="1800">
                <a:solidFill>
                  <a:srgbClr val="000000"/>
                </a:solidFill>
                <a:latin typeface="Arial"/>
                <a:ea typeface="Arial"/>
                <a:cs typeface="Arial"/>
                <a:sym typeface="Arial"/>
              </a:rPr>
              <a:t>Vocals</a:t>
            </a:r>
            <a:r>
              <a:rPr lang="es" sz="1600">
                <a:solidFill>
                  <a:srgbClr val="000000"/>
                </a:solidFill>
                <a:latin typeface="Arial"/>
                <a:ea typeface="Arial"/>
                <a:cs typeface="Arial"/>
                <a:sym typeface="Arial"/>
              </a:rPr>
              <a:t>: Don Laureano Rodríguez Liañez; Don Manuel Jesús Barba Calvo; Doña Marta Solórzano</a:t>
            </a:r>
            <a:endParaRPr b="1" sz="1600">
              <a:solidFill>
                <a:srgbClr val="000000"/>
              </a:solidFill>
              <a:latin typeface="Comic Sans MS"/>
              <a:ea typeface="Comic Sans MS"/>
              <a:cs typeface="Comic Sans MS"/>
              <a:sym typeface="Comic Sans MS"/>
            </a:endParaRPr>
          </a:p>
        </p:txBody>
      </p:sp>
      <p:pic>
        <p:nvPicPr>
          <p:cNvPr descr="Resultado de imagen de doña luisa isabel alvarez de toledo" id="179" name="Google Shape;179;p26"/>
          <p:cNvPicPr preferRelativeResize="0"/>
          <p:nvPr/>
        </p:nvPicPr>
        <p:blipFill>
          <a:blip r:embed="rId3">
            <a:alphaModFix/>
          </a:blip>
          <a:stretch>
            <a:fillRect/>
          </a:stretch>
        </p:blipFill>
        <p:spPr>
          <a:xfrm>
            <a:off x="6074050" y="2275275"/>
            <a:ext cx="2953975" cy="15712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7"/>
          <p:cNvSpPr txBox="1"/>
          <p:nvPr>
            <p:ph type="title"/>
          </p:nvPr>
        </p:nvSpPr>
        <p:spPr>
          <a:xfrm>
            <a:off x="-1902850" y="475475"/>
            <a:ext cx="7688700" cy="53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0" lang="es" sz="3600">
                <a:solidFill>
                  <a:srgbClr val="000000"/>
                </a:solidFill>
                <a:latin typeface="Alfa Slab One"/>
                <a:ea typeface="Alfa Slab One"/>
                <a:cs typeface="Alfa Slab One"/>
                <a:sym typeface="Alfa Slab One"/>
              </a:rPr>
              <a:t>OBJECTIVES</a:t>
            </a:r>
            <a:endParaRPr b="0" sz="3600">
              <a:solidFill>
                <a:srgbClr val="000000"/>
              </a:solidFill>
              <a:latin typeface="Alfa Slab One"/>
              <a:ea typeface="Alfa Slab One"/>
              <a:cs typeface="Alfa Slab One"/>
              <a:sym typeface="Alfa Slab One"/>
            </a:endParaRPr>
          </a:p>
          <a:p>
            <a:pPr indent="0" lvl="0" marL="0" rtl="0" algn="ctr">
              <a:spcBef>
                <a:spcPts val="0"/>
              </a:spcBef>
              <a:spcAft>
                <a:spcPts val="0"/>
              </a:spcAft>
              <a:buNone/>
            </a:pPr>
            <a:r>
              <a:t/>
            </a:r>
            <a:endParaRPr b="0" sz="2800">
              <a:solidFill>
                <a:srgbClr val="000000"/>
              </a:solidFill>
              <a:latin typeface="Alfa Slab One"/>
              <a:ea typeface="Alfa Slab One"/>
              <a:cs typeface="Alfa Slab One"/>
              <a:sym typeface="Alfa Slab One"/>
            </a:endParaRPr>
          </a:p>
        </p:txBody>
      </p:sp>
      <p:sp>
        <p:nvSpPr>
          <p:cNvPr id="185" name="Google Shape;185;p27"/>
          <p:cNvSpPr txBox="1"/>
          <p:nvPr>
            <p:ph idx="1" type="body"/>
          </p:nvPr>
        </p:nvSpPr>
        <p:spPr>
          <a:xfrm>
            <a:off x="39950" y="1598500"/>
            <a:ext cx="5745900" cy="3662400"/>
          </a:xfrm>
          <a:prstGeom prst="rect">
            <a:avLst/>
          </a:prstGeom>
        </p:spPr>
        <p:txBody>
          <a:bodyPr anchorCtr="0" anchor="t" bIns="91425" lIns="91425" spcFirstLastPara="1" rIns="91425" wrap="square" tIns="91425">
            <a:noAutofit/>
          </a:bodyPr>
          <a:lstStyle/>
          <a:p>
            <a:pPr indent="0" lvl="0" marL="0" marR="38100" rtl="0" algn="l">
              <a:lnSpc>
                <a:spcPct val="128571"/>
              </a:lnSpc>
              <a:spcBef>
                <a:spcPts val="0"/>
              </a:spcBef>
              <a:spcAft>
                <a:spcPts val="0"/>
              </a:spcAft>
              <a:buNone/>
            </a:pPr>
            <a:r>
              <a:rPr lang="es" sz="1700">
                <a:solidFill>
                  <a:srgbClr val="222222"/>
                </a:solidFill>
                <a:highlight>
                  <a:srgbClr val="F8F9FA"/>
                </a:highlight>
                <a:latin typeface="Arial"/>
                <a:ea typeface="Arial"/>
                <a:cs typeface="Arial"/>
                <a:sym typeface="Arial"/>
              </a:rPr>
              <a:t>K</a:t>
            </a:r>
            <a:r>
              <a:rPr lang="es" sz="1700">
                <a:solidFill>
                  <a:srgbClr val="222222"/>
                </a:solidFill>
                <a:highlight>
                  <a:srgbClr val="F8F9FA"/>
                </a:highlight>
                <a:latin typeface="Arial"/>
                <a:ea typeface="Arial"/>
                <a:cs typeface="Arial"/>
                <a:sym typeface="Arial"/>
              </a:rPr>
              <a:t>eep and spread the importance of the properties</a:t>
            </a:r>
            <a:r>
              <a:rPr lang="es" sz="1700">
                <a:solidFill>
                  <a:srgbClr val="000000"/>
                </a:solidFill>
                <a:latin typeface="Comic Sans MS"/>
                <a:ea typeface="Comic Sans MS"/>
                <a:cs typeface="Comic Sans MS"/>
                <a:sym typeface="Comic Sans MS"/>
              </a:rPr>
              <a:t>:</a:t>
            </a:r>
            <a:endParaRPr b="1" baseline="30000" sz="1700">
              <a:solidFill>
                <a:srgbClr val="000000"/>
              </a:solidFill>
              <a:latin typeface="Comic Sans MS"/>
              <a:ea typeface="Comic Sans MS"/>
              <a:cs typeface="Comic Sans MS"/>
              <a:sym typeface="Comic Sans MS"/>
            </a:endParaRPr>
          </a:p>
          <a:p>
            <a:pPr indent="-336550" lvl="0" marL="457200" marR="38100" rtl="0" algn="l">
              <a:lnSpc>
                <a:spcPct val="128571"/>
              </a:lnSpc>
              <a:spcBef>
                <a:spcPts val="0"/>
              </a:spcBef>
              <a:spcAft>
                <a:spcPts val="0"/>
              </a:spcAft>
              <a:buClr>
                <a:srgbClr val="000000"/>
              </a:buClr>
              <a:buSzPts val="1700"/>
              <a:buFont typeface="Comic Sans MS"/>
              <a:buChar char="-"/>
            </a:pPr>
            <a:r>
              <a:rPr b="1" lang="es" sz="1700">
                <a:solidFill>
                  <a:srgbClr val="222222"/>
                </a:solidFill>
                <a:highlight>
                  <a:srgbClr val="F8F9FA"/>
                </a:highlight>
                <a:latin typeface="Arial"/>
                <a:ea typeface="Arial"/>
                <a:cs typeface="Arial"/>
                <a:sym typeface="Arial"/>
              </a:rPr>
              <a:t>The Palace of the Guzmanes</a:t>
            </a:r>
            <a:r>
              <a:rPr lang="es" sz="1700">
                <a:solidFill>
                  <a:srgbClr val="222222"/>
                </a:solidFill>
                <a:highlight>
                  <a:srgbClr val="F8F9FA"/>
                </a:highlight>
                <a:latin typeface="Arial"/>
                <a:ea typeface="Arial"/>
                <a:cs typeface="Arial"/>
                <a:sym typeface="Arial"/>
              </a:rPr>
              <a:t>, declared in 1978 Monument of Cultural Interest; </a:t>
            </a:r>
            <a:endParaRPr sz="1700">
              <a:solidFill>
                <a:srgbClr val="222222"/>
              </a:solidFill>
              <a:highlight>
                <a:srgbClr val="F8F9FA"/>
              </a:highlight>
              <a:latin typeface="Arial"/>
              <a:ea typeface="Arial"/>
              <a:cs typeface="Arial"/>
              <a:sym typeface="Arial"/>
            </a:endParaRPr>
          </a:p>
          <a:p>
            <a:pPr indent="-336550" lvl="0" marL="457200" marR="38100" rtl="0" algn="l">
              <a:lnSpc>
                <a:spcPct val="128571"/>
              </a:lnSpc>
              <a:spcBef>
                <a:spcPts val="0"/>
              </a:spcBef>
              <a:spcAft>
                <a:spcPts val="0"/>
              </a:spcAft>
              <a:buClr>
                <a:srgbClr val="000000"/>
              </a:buClr>
              <a:buSzPts val="1700"/>
              <a:buFont typeface="Comic Sans MS"/>
              <a:buChar char="-"/>
            </a:pPr>
            <a:r>
              <a:rPr lang="es" sz="1700">
                <a:solidFill>
                  <a:srgbClr val="222222"/>
                </a:solidFill>
                <a:highlight>
                  <a:srgbClr val="F8F9FA"/>
                </a:highlight>
                <a:latin typeface="Arial"/>
                <a:ea typeface="Arial"/>
                <a:cs typeface="Arial"/>
                <a:sym typeface="Arial"/>
              </a:rPr>
              <a:t>His pictorial heritage and the furniture in the palace;</a:t>
            </a:r>
            <a:endParaRPr sz="1700">
              <a:solidFill>
                <a:srgbClr val="222222"/>
              </a:solidFill>
              <a:highlight>
                <a:srgbClr val="F8F9FA"/>
              </a:highlight>
              <a:latin typeface="Arial"/>
              <a:ea typeface="Arial"/>
              <a:cs typeface="Arial"/>
              <a:sym typeface="Arial"/>
            </a:endParaRPr>
          </a:p>
          <a:p>
            <a:pPr indent="-336550" lvl="0" marL="457200" marR="38100" rtl="0" algn="l">
              <a:lnSpc>
                <a:spcPct val="128571"/>
              </a:lnSpc>
              <a:spcBef>
                <a:spcPts val="0"/>
              </a:spcBef>
              <a:spcAft>
                <a:spcPts val="0"/>
              </a:spcAft>
              <a:buClr>
                <a:srgbClr val="000000"/>
              </a:buClr>
              <a:buSzPts val="1700"/>
              <a:buFont typeface="Comic Sans MS"/>
              <a:buChar char="-"/>
            </a:pPr>
            <a:r>
              <a:rPr lang="es" sz="1700">
                <a:solidFill>
                  <a:srgbClr val="222222"/>
                </a:solidFill>
                <a:highlight>
                  <a:srgbClr val="F8F9FA"/>
                </a:highlight>
                <a:latin typeface="Arial"/>
                <a:ea typeface="Arial"/>
                <a:cs typeface="Arial"/>
                <a:sym typeface="Arial"/>
              </a:rPr>
              <a:t>The garden, laid out in</a:t>
            </a:r>
            <a:r>
              <a:rPr b="1" lang="es" sz="1700">
                <a:solidFill>
                  <a:srgbClr val="222222"/>
                </a:solidFill>
                <a:highlight>
                  <a:srgbClr val="F8F9FA"/>
                </a:highlight>
                <a:latin typeface="Arial"/>
                <a:ea typeface="Arial"/>
                <a:cs typeface="Arial"/>
                <a:sym typeface="Arial"/>
              </a:rPr>
              <a:t> 1541</a:t>
            </a:r>
            <a:r>
              <a:rPr lang="es" sz="1700">
                <a:solidFill>
                  <a:srgbClr val="222222"/>
                </a:solidFill>
                <a:highlight>
                  <a:srgbClr val="F8F9FA"/>
                </a:highlight>
                <a:latin typeface="Arial"/>
                <a:ea typeface="Arial"/>
                <a:cs typeface="Arial"/>
                <a:sym typeface="Arial"/>
              </a:rPr>
              <a:t>;</a:t>
            </a:r>
            <a:endParaRPr sz="1700">
              <a:solidFill>
                <a:srgbClr val="000000"/>
              </a:solidFill>
              <a:latin typeface="Comic Sans MS"/>
              <a:ea typeface="Comic Sans MS"/>
              <a:cs typeface="Comic Sans MS"/>
              <a:sym typeface="Comic Sans MS"/>
            </a:endParaRPr>
          </a:p>
          <a:p>
            <a:pPr indent="0" lvl="0" marL="0" rtl="0" algn="l">
              <a:spcBef>
                <a:spcPts val="0"/>
              </a:spcBef>
              <a:spcAft>
                <a:spcPts val="1600"/>
              </a:spcAft>
              <a:buNone/>
            </a:pPr>
            <a:r>
              <a:rPr lang="es" sz="1800">
                <a:solidFill>
                  <a:srgbClr val="000000"/>
                </a:solidFill>
                <a:latin typeface="Comic Sans MS"/>
                <a:ea typeface="Comic Sans MS"/>
                <a:cs typeface="Comic Sans MS"/>
                <a:sym typeface="Comic Sans MS"/>
              </a:rPr>
              <a:t> </a:t>
            </a:r>
            <a:endParaRPr sz="1600">
              <a:solidFill>
                <a:srgbClr val="000000"/>
              </a:solidFill>
              <a:latin typeface="Comic Sans MS"/>
              <a:ea typeface="Comic Sans MS"/>
              <a:cs typeface="Comic Sans MS"/>
              <a:sym typeface="Comic Sans MS"/>
            </a:endParaRPr>
          </a:p>
        </p:txBody>
      </p:sp>
      <p:pic>
        <p:nvPicPr>
          <p:cNvPr id="186" name="Google Shape;186;p27"/>
          <p:cNvPicPr preferRelativeResize="0"/>
          <p:nvPr/>
        </p:nvPicPr>
        <p:blipFill>
          <a:blip r:embed="rId3">
            <a:alphaModFix/>
          </a:blip>
          <a:stretch>
            <a:fillRect/>
          </a:stretch>
        </p:blipFill>
        <p:spPr>
          <a:xfrm>
            <a:off x="5565650" y="1822250"/>
            <a:ext cx="3578350" cy="2687025"/>
          </a:xfrm>
          <a:prstGeom prst="rect">
            <a:avLst/>
          </a:prstGeom>
          <a:noFill/>
          <a:ln>
            <a:noFill/>
          </a:ln>
        </p:spPr>
      </p:pic>
      <p:pic>
        <p:nvPicPr>
          <p:cNvPr id="187" name="Google Shape;187;p27"/>
          <p:cNvPicPr preferRelativeResize="0"/>
          <p:nvPr/>
        </p:nvPicPr>
        <p:blipFill>
          <a:blip r:embed="rId4">
            <a:alphaModFix/>
          </a:blip>
          <a:stretch>
            <a:fillRect/>
          </a:stretch>
        </p:blipFill>
        <p:spPr>
          <a:xfrm>
            <a:off x="1557750" y="3339950"/>
            <a:ext cx="2885450" cy="19209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8"/>
          <p:cNvSpPr txBox="1"/>
          <p:nvPr>
            <p:ph idx="1" type="body"/>
          </p:nvPr>
        </p:nvSpPr>
        <p:spPr>
          <a:xfrm>
            <a:off x="4776075" y="1306275"/>
            <a:ext cx="45090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800">
                <a:solidFill>
                  <a:srgbClr val="000000"/>
                </a:solidFill>
                <a:latin typeface="Arial"/>
                <a:ea typeface="Arial"/>
                <a:cs typeface="Arial"/>
                <a:sym typeface="Arial"/>
              </a:rPr>
              <a:t>But the </a:t>
            </a:r>
            <a:r>
              <a:rPr b="1" lang="es" sz="1800">
                <a:solidFill>
                  <a:srgbClr val="000000"/>
                </a:solidFill>
                <a:latin typeface="Arial"/>
                <a:ea typeface="Arial"/>
                <a:cs typeface="Arial"/>
                <a:sym typeface="Arial"/>
              </a:rPr>
              <a:t>most important</a:t>
            </a:r>
            <a:r>
              <a:rPr lang="es" sz="1800">
                <a:solidFill>
                  <a:srgbClr val="000000"/>
                </a:solidFill>
                <a:latin typeface="Arial"/>
                <a:ea typeface="Arial"/>
                <a:cs typeface="Arial"/>
                <a:sym typeface="Arial"/>
              </a:rPr>
              <a:t> is t</a:t>
            </a:r>
            <a:r>
              <a:rPr lang="es" sz="1800">
                <a:solidFill>
                  <a:srgbClr val="000000"/>
                </a:solidFill>
                <a:highlight>
                  <a:srgbClr val="F8F9FA"/>
                </a:highlight>
                <a:latin typeface="Arial"/>
                <a:ea typeface="Arial"/>
                <a:cs typeface="Arial"/>
                <a:sym typeface="Arial"/>
              </a:rPr>
              <a:t>he </a:t>
            </a:r>
            <a:r>
              <a:rPr lang="es" sz="1800">
                <a:solidFill>
                  <a:srgbClr val="222222"/>
                </a:solidFill>
                <a:highlight>
                  <a:srgbClr val="F8F9FA"/>
                </a:highlight>
                <a:latin typeface="Arial"/>
                <a:ea typeface="Arial"/>
                <a:cs typeface="Arial"/>
                <a:sym typeface="Arial"/>
              </a:rPr>
              <a:t>historical archive composed of more than six million documents mainly generated by the House of Medina Sidonia and its integrated noble houses. </a:t>
            </a:r>
            <a:endParaRPr sz="1800">
              <a:solidFill>
                <a:srgbClr val="222222"/>
              </a:solidFill>
              <a:highlight>
                <a:srgbClr val="F8F9FA"/>
              </a:highlight>
              <a:latin typeface="Arial"/>
              <a:ea typeface="Arial"/>
              <a:cs typeface="Arial"/>
              <a:sym typeface="Arial"/>
            </a:endParaRPr>
          </a:p>
          <a:p>
            <a:pPr indent="0" lvl="0" marL="0" rtl="0" algn="l">
              <a:spcBef>
                <a:spcPts val="1600"/>
              </a:spcBef>
              <a:spcAft>
                <a:spcPts val="0"/>
              </a:spcAft>
              <a:buNone/>
            </a:pPr>
            <a:r>
              <a:rPr lang="es" sz="1800">
                <a:solidFill>
                  <a:srgbClr val="222222"/>
                </a:solidFill>
                <a:highlight>
                  <a:srgbClr val="F8F9FA"/>
                </a:highlight>
                <a:latin typeface="Arial"/>
                <a:ea typeface="Arial"/>
                <a:cs typeface="Arial"/>
                <a:sym typeface="Arial"/>
              </a:rPr>
              <a:t>The documents are dated from the twelfth and the thirteenth centuries. But most of them are related to </a:t>
            </a:r>
            <a:r>
              <a:rPr b="1" lang="es" sz="1800">
                <a:solidFill>
                  <a:srgbClr val="222222"/>
                </a:solidFill>
                <a:highlight>
                  <a:srgbClr val="F8F9FA"/>
                </a:highlight>
                <a:latin typeface="Arial"/>
                <a:ea typeface="Arial"/>
                <a:cs typeface="Arial"/>
                <a:sym typeface="Arial"/>
              </a:rPr>
              <a:t>America´s discovery</a:t>
            </a:r>
            <a:r>
              <a:rPr lang="es" sz="1800">
                <a:solidFill>
                  <a:srgbClr val="222222"/>
                </a:solidFill>
                <a:highlight>
                  <a:srgbClr val="F8F9FA"/>
                </a:highlight>
                <a:latin typeface="Arial"/>
                <a:ea typeface="Arial"/>
                <a:cs typeface="Arial"/>
                <a:sym typeface="Arial"/>
              </a:rPr>
              <a:t> and the history of Spain from that historical moment.</a:t>
            </a:r>
            <a:endParaRPr sz="1800">
              <a:solidFill>
                <a:srgbClr val="222222"/>
              </a:solidFill>
              <a:highlight>
                <a:srgbClr val="F8F9FA"/>
              </a:highlight>
              <a:latin typeface="Arial"/>
              <a:ea typeface="Arial"/>
              <a:cs typeface="Arial"/>
              <a:sym typeface="Arial"/>
            </a:endParaRPr>
          </a:p>
          <a:p>
            <a:pPr indent="0" lvl="0" marL="457200" rtl="0" algn="l">
              <a:spcBef>
                <a:spcPts val="1600"/>
              </a:spcBef>
              <a:spcAft>
                <a:spcPts val="0"/>
              </a:spcAft>
              <a:buNone/>
            </a:pPr>
            <a:r>
              <a:t/>
            </a:r>
            <a:endParaRPr sz="1600">
              <a:solidFill>
                <a:srgbClr val="000000"/>
              </a:solidFill>
              <a:latin typeface="Comic Sans MS"/>
              <a:ea typeface="Comic Sans MS"/>
              <a:cs typeface="Comic Sans MS"/>
              <a:sym typeface="Comic Sans MS"/>
            </a:endParaRPr>
          </a:p>
          <a:p>
            <a:pPr indent="0" lvl="0" marL="0" rtl="0" algn="l">
              <a:spcBef>
                <a:spcPts val="1600"/>
              </a:spcBef>
              <a:spcAft>
                <a:spcPts val="1600"/>
              </a:spcAft>
              <a:buNone/>
            </a:pPr>
            <a:r>
              <a:t/>
            </a:r>
            <a:endParaRPr/>
          </a:p>
        </p:txBody>
      </p:sp>
      <p:pic>
        <p:nvPicPr>
          <p:cNvPr id="193" name="Google Shape;193;p28"/>
          <p:cNvPicPr preferRelativeResize="0"/>
          <p:nvPr/>
        </p:nvPicPr>
        <p:blipFill>
          <a:blip r:embed="rId3">
            <a:alphaModFix/>
          </a:blip>
          <a:stretch>
            <a:fillRect/>
          </a:stretch>
        </p:blipFill>
        <p:spPr>
          <a:xfrm>
            <a:off x="221125" y="1454025"/>
            <a:ext cx="4350876" cy="29022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9"/>
          <p:cNvSpPr txBox="1"/>
          <p:nvPr>
            <p:ph type="title"/>
          </p:nvPr>
        </p:nvSpPr>
        <p:spPr>
          <a:xfrm rot="268">
            <a:off x="-798939" y="510366"/>
            <a:ext cx="7688700" cy="53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sz="3600">
                <a:solidFill>
                  <a:srgbClr val="222222"/>
                </a:solidFill>
                <a:highlight>
                  <a:srgbClr val="F8F9FA"/>
                </a:highlight>
                <a:latin typeface="Alfa Slab One"/>
                <a:ea typeface="Alfa Slab One"/>
                <a:cs typeface="Alfa Slab One"/>
                <a:sym typeface="Alfa Slab One"/>
              </a:rPr>
              <a:t>How is it financed?</a:t>
            </a:r>
            <a:r>
              <a:rPr b="0" lang="es" sz="2800">
                <a:solidFill>
                  <a:srgbClr val="000000"/>
                </a:solidFill>
                <a:latin typeface="Alfa Slab One"/>
                <a:ea typeface="Alfa Slab One"/>
                <a:cs typeface="Alfa Slab One"/>
                <a:sym typeface="Alfa Slab One"/>
              </a:rPr>
              <a:t> </a:t>
            </a:r>
            <a:endParaRPr>
              <a:latin typeface="Alfa Slab One"/>
              <a:ea typeface="Alfa Slab One"/>
              <a:cs typeface="Alfa Slab One"/>
              <a:sym typeface="Alfa Slab One"/>
            </a:endParaRPr>
          </a:p>
        </p:txBody>
      </p:sp>
      <p:sp>
        <p:nvSpPr>
          <p:cNvPr id="199" name="Google Shape;199;p29"/>
          <p:cNvSpPr txBox="1"/>
          <p:nvPr>
            <p:ph idx="1" type="body"/>
          </p:nvPr>
        </p:nvSpPr>
        <p:spPr>
          <a:xfrm>
            <a:off x="4153400" y="1648100"/>
            <a:ext cx="4767000" cy="307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800">
                <a:solidFill>
                  <a:srgbClr val="222222"/>
                </a:solidFill>
                <a:highlight>
                  <a:srgbClr val="F8F9FA"/>
                </a:highlight>
                <a:latin typeface="Arial"/>
                <a:ea typeface="Arial"/>
                <a:cs typeface="Arial"/>
                <a:sym typeface="Arial"/>
              </a:rPr>
              <a:t>The foundation is maintained thanks to </a:t>
            </a:r>
            <a:r>
              <a:rPr b="1" lang="es" sz="1800">
                <a:solidFill>
                  <a:srgbClr val="222222"/>
                </a:solidFill>
                <a:highlight>
                  <a:srgbClr val="F8F9FA"/>
                </a:highlight>
                <a:latin typeface="Arial"/>
                <a:ea typeface="Arial"/>
                <a:cs typeface="Arial"/>
                <a:sym typeface="Arial"/>
              </a:rPr>
              <a:t>the capital of the duchess</a:t>
            </a:r>
            <a:r>
              <a:rPr lang="es" sz="1800">
                <a:solidFill>
                  <a:srgbClr val="222222"/>
                </a:solidFill>
                <a:highlight>
                  <a:srgbClr val="F8F9FA"/>
                </a:highlight>
                <a:latin typeface="Arial"/>
                <a:ea typeface="Arial"/>
                <a:cs typeface="Arial"/>
                <a:sym typeface="Arial"/>
              </a:rPr>
              <a:t>, received from her father and some contributions from the </a:t>
            </a:r>
            <a:r>
              <a:rPr b="1" lang="es" sz="1800">
                <a:solidFill>
                  <a:srgbClr val="222222"/>
                </a:solidFill>
                <a:highlight>
                  <a:srgbClr val="F8F9FA"/>
                </a:highlight>
                <a:latin typeface="Arial"/>
                <a:ea typeface="Arial"/>
                <a:cs typeface="Arial"/>
                <a:sym typeface="Arial"/>
              </a:rPr>
              <a:t>Spanish government</a:t>
            </a:r>
            <a:r>
              <a:rPr lang="es" sz="1800">
                <a:solidFill>
                  <a:srgbClr val="222222"/>
                </a:solidFill>
                <a:highlight>
                  <a:srgbClr val="F8F9FA"/>
                </a:highlight>
                <a:latin typeface="Arial"/>
                <a:ea typeface="Arial"/>
                <a:cs typeface="Arial"/>
                <a:sym typeface="Arial"/>
              </a:rPr>
              <a:t>. In order to get more funds, the foundation organises also conferences, seminars, poetry days, exhibitions , guided visits to the palace, concerts ..; and it receives some donations.</a:t>
            </a:r>
            <a:endParaRPr sz="1800">
              <a:solidFill>
                <a:srgbClr val="222222"/>
              </a:solidFill>
              <a:highlight>
                <a:srgbClr val="F8F9FA"/>
              </a:highlight>
              <a:latin typeface="Arial"/>
              <a:ea typeface="Arial"/>
              <a:cs typeface="Arial"/>
              <a:sym typeface="Arial"/>
            </a:endParaRPr>
          </a:p>
          <a:p>
            <a:pPr indent="0" lvl="0" marL="457200" rtl="0" algn="l">
              <a:spcBef>
                <a:spcPts val="1600"/>
              </a:spcBef>
              <a:spcAft>
                <a:spcPts val="1600"/>
              </a:spcAft>
              <a:buNone/>
            </a:pPr>
            <a:r>
              <a:t/>
            </a:r>
            <a:endParaRPr sz="1800">
              <a:solidFill>
                <a:srgbClr val="000000"/>
              </a:solidFill>
              <a:latin typeface="Arial"/>
              <a:ea typeface="Arial"/>
              <a:cs typeface="Arial"/>
              <a:sym typeface="Arial"/>
            </a:endParaRPr>
          </a:p>
        </p:txBody>
      </p:sp>
      <p:pic>
        <p:nvPicPr>
          <p:cNvPr descr="Resultado de imagen de fundacion casa medina sidonia" id="200" name="Google Shape;200;p29"/>
          <p:cNvPicPr preferRelativeResize="0"/>
          <p:nvPr/>
        </p:nvPicPr>
        <p:blipFill rotWithShape="1">
          <a:blip r:embed="rId3">
            <a:alphaModFix/>
          </a:blip>
          <a:srcRect b="8870" l="0" r="0" t="-8870"/>
          <a:stretch/>
        </p:blipFill>
        <p:spPr>
          <a:xfrm>
            <a:off x="331875" y="1548925"/>
            <a:ext cx="3591900" cy="25849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E7CC3"/>
        </a:solidFill>
      </p:bgPr>
    </p:bg>
    <p:spTree>
      <p:nvGrpSpPr>
        <p:cNvPr id="204" name="Shape 204"/>
        <p:cNvGrpSpPr/>
        <p:nvPr/>
      </p:nvGrpSpPr>
      <p:grpSpPr>
        <a:xfrm>
          <a:off x="0" y="0"/>
          <a:ext cx="0" cy="0"/>
          <a:chOff x="0" y="0"/>
          <a:chExt cx="0" cy="0"/>
        </a:xfrm>
      </p:grpSpPr>
      <p:pic>
        <p:nvPicPr>
          <p:cNvPr descr="Resultado de imagen de ecologistas en accion logo" id="205" name="Google Shape;205;p30"/>
          <p:cNvPicPr preferRelativeResize="0"/>
          <p:nvPr/>
        </p:nvPicPr>
        <p:blipFill>
          <a:blip r:embed="rId3">
            <a:alphaModFix/>
          </a:blip>
          <a:stretch>
            <a:fillRect/>
          </a:stretch>
        </p:blipFill>
        <p:spPr>
          <a:xfrm>
            <a:off x="5143496" y="4038550"/>
            <a:ext cx="3882475" cy="958000"/>
          </a:xfrm>
          <a:prstGeom prst="rect">
            <a:avLst/>
          </a:prstGeom>
          <a:noFill/>
          <a:ln>
            <a:noFill/>
          </a:ln>
        </p:spPr>
      </p:pic>
      <p:sp>
        <p:nvSpPr>
          <p:cNvPr id="206" name="Google Shape;206;p30"/>
          <p:cNvSpPr txBox="1"/>
          <p:nvPr>
            <p:ph type="title"/>
          </p:nvPr>
        </p:nvSpPr>
        <p:spPr>
          <a:xfrm>
            <a:off x="842875" y="1079250"/>
            <a:ext cx="7306800" cy="298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sz="6000">
                <a:latin typeface="Georgia"/>
                <a:ea typeface="Georgia"/>
                <a:cs typeface="Georgia"/>
                <a:sym typeface="Georgia"/>
              </a:rPr>
              <a:t>ECOLOGISTAS EN ACCIÓN</a:t>
            </a:r>
            <a:endParaRPr sz="6000">
              <a:latin typeface="Georgia"/>
              <a:ea typeface="Georgia"/>
              <a:cs typeface="Georgia"/>
              <a:sym typeface="Georgi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1"/>
          <p:cNvSpPr txBox="1"/>
          <p:nvPr>
            <p:ph type="title"/>
          </p:nvPr>
        </p:nvSpPr>
        <p:spPr>
          <a:xfrm>
            <a:off x="-2048050" y="510375"/>
            <a:ext cx="7688700" cy="535200"/>
          </a:xfrm>
          <a:prstGeom prst="rect">
            <a:avLst/>
          </a:prstGeom>
        </p:spPr>
        <p:txBody>
          <a:bodyPr anchorCtr="0" anchor="t" bIns="91425" lIns="91425" spcFirstLastPara="1" rIns="91425" wrap="square" tIns="91425">
            <a:noAutofit/>
          </a:bodyPr>
          <a:lstStyle/>
          <a:p>
            <a:pPr indent="0" lvl="0" marL="2286000" rtl="0" algn="l">
              <a:spcBef>
                <a:spcPts val="0"/>
              </a:spcBef>
              <a:spcAft>
                <a:spcPts val="0"/>
              </a:spcAft>
              <a:buNone/>
            </a:pPr>
            <a:r>
              <a:rPr lang="es" sz="3600">
                <a:solidFill>
                  <a:srgbClr val="000000"/>
                </a:solidFill>
                <a:latin typeface="Alfa Slab One"/>
                <a:ea typeface="Alfa Slab One"/>
                <a:cs typeface="Alfa Slab One"/>
                <a:sym typeface="Alfa Slab One"/>
              </a:rPr>
              <a:t>WHAT IS IT?</a:t>
            </a:r>
            <a:r>
              <a:rPr lang="es" sz="2800">
                <a:solidFill>
                  <a:schemeClr val="lt1"/>
                </a:solidFill>
                <a:latin typeface="Alfa Slab One"/>
                <a:ea typeface="Alfa Slab One"/>
                <a:cs typeface="Alfa Slab One"/>
                <a:sym typeface="Alfa Slab One"/>
              </a:rPr>
              <a:t>é es?</a:t>
            </a:r>
            <a:endParaRPr sz="2800">
              <a:solidFill>
                <a:schemeClr val="lt1"/>
              </a:solidFill>
              <a:latin typeface="Alfa Slab One"/>
              <a:ea typeface="Alfa Slab One"/>
              <a:cs typeface="Alfa Slab One"/>
              <a:sym typeface="Alfa Slab One"/>
            </a:endParaRPr>
          </a:p>
          <a:p>
            <a:pPr indent="0" lvl="0" marL="0" rtl="0" algn="l">
              <a:spcBef>
                <a:spcPts val="0"/>
              </a:spcBef>
              <a:spcAft>
                <a:spcPts val="0"/>
              </a:spcAft>
              <a:buNone/>
            </a:pPr>
            <a:r>
              <a:t/>
            </a:r>
            <a:endParaRPr/>
          </a:p>
        </p:txBody>
      </p:sp>
      <p:sp>
        <p:nvSpPr>
          <p:cNvPr id="212" name="Google Shape;212;p31"/>
          <p:cNvSpPr txBox="1"/>
          <p:nvPr/>
        </p:nvSpPr>
        <p:spPr>
          <a:xfrm>
            <a:off x="99000" y="1254300"/>
            <a:ext cx="60807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800"/>
              <a:t>Ecologistas en Acción of Sanlúcar has its origin in the environmental association </a:t>
            </a:r>
            <a:r>
              <a:rPr b="1" lang="es" sz="1800"/>
              <a:t>Al-Jaramil</a:t>
            </a:r>
            <a:r>
              <a:rPr lang="es" sz="1800"/>
              <a:t>, which was born in </a:t>
            </a:r>
            <a:r>
              <a:rPr b="1" lang="es" sz="1800"/>
              <a:t>1989</a:t>
            </a:r>
            <a:r>
              <a:rPr lang="es" sz="1800"/>
              <a:t> with the union of three Sanlúcar environmental groups with the aim of uniting efforts in the conservation of nature </a:t>
            </a:r>
            <a:r>
              <a:rPr b="1" lang="es" sz="1800"/>
              <a:t>(chameleon, Iberian lynx…)</a:t>
            </a:r>
            <a:r>
              <a:rPr lang="es" sz="1800"/>
              <a:t>, defending the quality of the</a:t>
            </a:r>
            <a:r>
              <a:rPr lang="es" sz="1800"/>
              <a:t> environment and promoting peace</a:t>
            </a:r>
            <a:r>
              <a:rPr lang="es" sz="1800"/>
              <a:t>.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s" sz="1800"/>
              <a:t>Along these lines, its transformation into Ecologistas en Acción is due to the process of unifying environmental movement throughout the State.</a:t>
            </a:r>
            <a:endParaRPr sz="1800"/>
          </a:p>
          <a:p>
            <a:pPr indent="0" lvl="0" marL="0" rtl="0" algn="l">
              <a:spcBef>
                <a:spcPts val="0"/>
              </a:spcBef>
              <a:spcAft>
                <a:spcPts val="0"/>
              </a:spcAft>
              <a:buNone/>
            </a:pPr>
            <a:r>
              <a:rPr lang="es" sz="1800"/>
              <a:t>People know their activities because they inform and explain about them using their own resources and sometimes mass media.</a:t>
            </a:r>
            <a:endParaRPr sz="1800"/>
          </a:p>
          <a:p>
            <a:pPr indent="0" lvl="0" marL="0" rtl="0" algn="l">
              <a:spcBef>
                <a:spcPts val="0"/>
              </a:spcBef>
              <a:spcAft>
                <a:spcPts val="0"/>
              </a:spcAft>
              <a:buNone/>
            </a:pPr>
            <a:r>
              <a:t/>
            </a:r>
            <a:endParaRPr/>
          </a:p>
        </p:txBody>
      </p:sp>
      <p:pic>
        <p:nvPicPr>
          <p:cNvPr id="213" name="Google Shape;213;p31"/>
          <p:cNvPicPr preferRelativeResize="0"/>
          <p:nvPr/>
        </p:nvPicPr>
        <p:blipFill>
          <a:blip r:embed="rId3">
            <a:alphaModFix/>
          </a:blip>
          <a:stretch>
            <a:fillRect/>
          </a:stretch>
        </p:blipFill>
        <p:spPr>
          <a:xfrm>
            <a:off x="6179701" y="1353422"/>
            <a:ext cx="2582150" cy="1724328"/>
          </a:xfrm>
          <a:prstGeom prst="rect">
            <a:avLst/>
          </a:prstGeom>
          <a:noFill/>
          <a:ln>
            <a:noFill/>
          </a:ln>
        </p:spPr>
      </p:pic>
      <p:pic>
        <p:nvPicPr>
          <p:cNvPr id="214" name="Google Shape;214;p31"/>
          <p:cNvPicPr preferRelativeResize="0"/>
          <p:nvPr/>
        </p:nvPicPr>
        <p:blipFill>
          <a:blip r:embed="rId4">
            <a:alphaModFix/>
          </a:blip>
          <a:stretch>
            <a:fillRect/>
          </a:stretch>
        </p:blipFill>
        <p:spPr>
          <a:xfrm>
            <a:off x="6208575" y="3226750"/>
            <a:ext cx="2524400" cy="18309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4"/>
          <p:cNvSpPr txBox="1"/>
          <p:nvPr>
            <p:ph type="title"/>
          </p:nvPr>
        </p:nvSpPr>
        <p:spPr>
          <a:xfrm>
            <a:off x="464925" y="4075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4800"/>
              <a:t>Index</a:t>
            </a:r>
            <a:endParaRPr sz="4800"/>
          </a:p>
        </p:txBody>
      </p:sp>
      <p:sp>
        <p:nvSpPr>
          <p:cNvPr id="95" name="Google Shape;95;p14"/>
          <p:cNvSpPr txBox="1"/>
          <p:nvPr>
            <p:ph idx="1" type="body"/>
          </p:nvPr>
        </p:nvSpPr>
        <p:spPr>
          <a:xfrm>
            <a:off x="112225" y="1548925"/>
            <a:ext cx="7688700" cy="1168500"/>
          </a:xfrm>
          <a:prstGeom prst="rect">
            <a:avLst/>
          </a:prstGeom>
        </p:spPr>
        <p:txBody>
          <a:bodyPr anchorCtr="0" anchor="t" bIns="91425" lIns="91425" spcFirstLastPara="1" rIns="91425" wrap="square" tIns="91425">
            <a:noAutofit/>
          </a:bodyPr>
          <a:lstStyle/>
          <a:p>
            <a:pPr indent="-330200" lvl="0" marL="457200" rtl="0" algn="l">
              <a:lnSpc>
                <a:spcPct val="200000"/>
              </a:lnSpc>
              <a:spcBef>
                <a:spcPts val="0"/>
              </a:spcBef>
              <a:spcAft>
                <a:spcPts val="0"/>
              </a:spcAft>
              <a:buClr>
                <a:srgbClr val="000000"/>
              </a:buClr>
              <a:buSzPts val="1600"/>
              <a:buAutoNum type="arabicPeriod"/>
            </a:pPr>
            <a:r>
              <a:rPr lang="es" sz="1600">
                <a:solidFill>
                  <a:srgbClr val="000000"/>
                </a:solidFill>
              </a:rPr>
              <a:t>Associationism</a:t>
            </a:r>
            <a:endParaRPr sz="1600">
              <a:solidFill>
                <a:srgbClr val="000000"/>
              </a:solidFill>
            </a:endParaRPr>
          </a:p>
          <a:p>
            <a:pPr indent="-330200" lvl="0" marL="457200" rtl="0" algn="l">
              <a:lnSpc>
                <a:spcPct val="200000"/>
              </a:lnSpc>
              <a:spcBef>
                <a:spcPts val="0"/>
              </a:spcBef>
              <a:spcAft>
                <a:spcPts val="0"/>
              </a:spcAft>
              <a:buClr>
                <a:srgbClr val="000000"/>
              </a:buClr>
              <a:buSzPts val="1600"/>
              <a:buAutoNum type="arabicPeriod"/>
            </a:pPr>
            <a:r>
              <a:rPr lang="es" sz="1600">
                <a:solidFill>
                  <a:srgbClr val="000000"/>
                </a:solidFill>
              </a:rPr>
              <a:t>La Borraja</a:t>
            </a:r>
            <a:endParaRPr sz="1600">
              <a:solidFill>
                <a:srgbClr val="000000"/>
              </a:solidFill>
            </a:endParaRPr>
          </a:p>
          <a:p>
            <a:pPr indent="-330200" lvl="0" marL="457200" rtl="0" algn="l">
              <a:lnSpc>
                <a:spcPct val="200000"/>
              </a:lnSpc>
              <a:spcBef>
                <a:spcPts val="0"/>
              </a:spcBef>
              <a:spcAft>
                <a:spcPts val="0"/>
              </a:spcAft>
              <a:buClr>
                <a:srgbClr val="000000"/>
              </a:buClr>
              <a:buSzPts val="1600"/>
              <a:buAutoNum type="arabicPeriod"/>
            </a:pPr>
            <a:r>
              <a:rPr lang="es" sz="1600">
                <a:solidFill>
                  <a:srgbClr val="000000"/>
                </a:solidFill>
              </a:rPr>
              <a:t>House Medina Sidonia Foundation</a:t>
            </a:r>
            <a:endParaRPr sz="1600">
              <a:solidFill>
                <a:srgbClr val="000000"/>
              </a:solidFill>
            </a:endParaRPr>
          </a:p>
          <a:p>
            <a:pPr indent="-330200" lvl="0" marL="457200" rtl="0" algn="l">
              <a:lnSpc>
                <a:spcPct val="200000"/>
              </a:lnSpc>
              <a:spcBef>
                <a:spcPts val="0"/>
              </a:spcBef>
              <a:spcAft>
                <a:spcPts val="0"/>
              </a:spcAft>
              <a:buClr>
                <a:srgbClr val="000000"/>
              </a:buClr>
              <a:buSzPts val="1600"/>
              <a:buAutoNum type="arabicPeriod"/>
            </a:pPr>
            <a:r>
              <a:rPr lang="es" sz="1600">
                <a:solidFill>
                  <a:srgbClr val="000000"/>
                </a:solidFill>
              </a:rPr>
              <a:t>Ecologistas en acción</a:t>
            </a:r>
            <a:endParaRPr sz="1600">
              <a:solidFill>
                <a:srgbClr val="000000"/>
              </a:solidFill>
            </a:endParaRPr>
          </a:p>
          <a:p>
            <a:pPr indent="-330200" lvl="0" marL="457200" rtl="0" algn="l">
              <a:lnSpc>
                <a:spcPct val="200000"/>
              </a:lnSpc>
              <a:spcBef>
                <a:spcPts val="0"/>
              </a:spcBef>
              <a:spcAft>
                <a:spcPts val="0"/>
              </a:spcAft>
              <a:buClr>
                <a:srgbClr val="000000"/>
              </a:buClr>
              <a:buSzPts val="1600"/>
              <a:buAutoNum type="arabicPeriod"/>
            </a:pPr>
            <a:r>
              <a:rPr lang="es" sz="1600">
                <a:solidFill>
                  <a:srgbClr val="000000"/>
                </a:solidFill>
              </a:rPr>
              <a:t>Association of friends of the Saharaui people  “La Jaima”</a:t>
            </a:r>
            <a:endParaRPr sz="1600">
              <a:solidFill>
                <a:srgbClr val="000000"/>
              </a:solidFill>
            </a:endParaRPr>
          </a:p>
          <a:p>
            <a:pPr indent="0" lvl="0" marL="457200" rtl="0" algn="l">
              <a:lnSpc>
                <a:spcPct val="200000"/>
              </a:lnSpc>
              <a:spcBef>
                <a:spcPts val="1600"/>
              </a:spcBef>
              <a:spcAft>
                <a:spcPts val="0"/>
              </a:spcAft>
              <a:buNone/>
            </a:pPr>
            <a:r>
              <a:t/>
            </a:r>
            <a:endParaRPr>
              <a:solidFill>
                <a:srgbClr val="000000"/>
              </a:solidFill>
            </a:endParaRPr>
          </a:p>
          <a:p>
            <a:pPr indent="0" lvl="0" marL="457200" rtl="0" algn="l">
              <a:spcBef>
                <a:spcPts val="1600"/>
              </a:spcBef>
              <a:spcAft>
                <a:spcPts val="0"/>
              </a:spcAft>
              <a:buNone/>
            </a:pPr>
            <a:r>
              <a:t/>
            </a:r>
            <a:endParaRPr>
              <a:solidFill>
                <a:srgbClr val="000000"/>
              </a:solidFill>
            </a:endParaRPr>
          </a:p>
          <a:p>
            <a:pPr indent="0" lvl="0" marL="457200" rtl="0" algn="l">
              <a:spcBef>
                <a:spcPts val="1600"/>
              </a:spcBef>
              <a:spcAft>
                <a:spcPts val="0"/>
              </a:spcAft>
              <a:buNone/>
            </a:pPr>
            <a:r>
              <a:t/>
            </a:r>
            <a:endParaRPr>
              <a:solidFill>
                <a:srgbClr val="000000"/>
              </a:solidFill>
            </a:endParaRPr>
          </a:p>
          <a:p>
            <a:pPr indent="0" lvl="0" marL="457200" rtl="0" algn="l">
              <a:spcBef>
                <a:spcPts val="1600"/>
              </a:spcBef>
              <a:spcAft>
                <a:spcPts val="0"/>
              </a:spcAft>
              <a:buNone/>
            </a:pPr>
            <a:r>
              <a:t/>
            </a:r>
            <a:endParaRPr>
              <a:solidFill>
                <a:srgbClr val="000000"/>
              </a:solidFill>
            </a:endParaRPr>
          </a:p>
          <a:p>
            <a:pPr indent="0" lvl="0" marL="457200" rtl="0" algn="l">
              <a:spcBef>
                <a:spcPts val="1600"/>
              </a:spcBef>
              <a:spcAft>
                <a:spcPts val="0"/>
              </a:spcAft>
              <a:buNone/>
            </a:pPr>
            <a:r>
              <a:t/>
            </a:r>
            <a:endParaRPr>
              <a:solidFill>
                <a:srgbClr val="000000"/>
              </a:solidFill>
            </a:endParaRPr>
          </a:p>
          <a:p>
            <a:pPr indent="0" lvl="0" marL="457200" rtl="0" algn="l">
              <a:spcBef>
                <a:spcPts val="1600"/>
              </a:spcBef>
              <a:spcAft>
                <a:spcPts val="1600"/>
              </a:spcAft>
              <a:buNone/>
            </a:pPr>
            <a:r>
              <a:t/>
            </a:r>
            <a:endParaRPr>
              <a:solidFill>
                <a:srgbClr val="000000"/>
              </a:solidFill>
            </a:endParaRPr>
          </a:p>
        </p:txBody>
      </p:sp>
      <p:pic>
        <p:nvPicPr>
          <p:cNvPr descr="Resultado de imagen de asociaciones" id="96" name="Google Shape;96;p14"/>
          <p:cNvPicPr preferRelativeResize="0"/>
          <p:nvPr/>
        </p:nvPicPr>
        <p:blipFill>
          <a:blip r:embed="rId3">
            <a:alphaModFix/>
          </a:blip>
          <a:stretch>
            <a:fillRect/>
          </a:stretch>
        </p:blipFill>
        <p:spPr>
          <a:xfrm>
            <a:off x="5651800" y="1548923"/>
            <a:ext cx="3372950" cy="23235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2"/>
          <p:cNvSpPr txBox="1"/>
          <p:nvPr>
            <p:ph type="title"/>
          </p:nvPr>
        </p:nvSpPr>
        <p:spPr>
          <a:xfrm>
            <a:off x="-284550" y="451625"/>
            <a:ext cx="7688700" cy="53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0" lang="es" sz="3600">
                <a:solidFill>
                  <a:srgbClr val="000000"/>
                </a:solidFill>
                <a:latin typeface="Alfa Slab One"/>
                <a:ea typeface="Alfa Slab One"/>
                <a:cs typeface="Alfa Slab One"/>
                <a:sym typeface="Alfa Slab One"/>
              </a:rPr>
              <a:t>ORGANIZATION CHART</a:t>
            </a:r>
            <a:endParaRPr>
              <a:solidFill>
                <a:srgbClr val="000000"/>
              </a:solidFill>
              <a:latin typeface="Alfa Slab One"/>
              <a:ea typeface="Alfa Slab One"/>
              <a:cs typeface="Alfa Slab One"/>
              <a:sym typeface="Alfa Slab One"/>
            </a:endParaRPr>
          </a:p>
        </p:txBody>
      </p:sp>
      <p:sp>
        <p:nvSpPr>
          <p:cNvPr id="220" name="Google Shape;220;p32"/>
          <p:cNvSpPr txBox="1"/>
          <p:nvPr>
            <p:ph idx="1" type="body"/>
          </p:nvPr>
        </p:nvSpPr>
        <p:spPr>
          <a:xfrm>
            <a:off x="3081125" y="1344800"/>
            <a:ext cx="5841300" cy="327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800">
                <a:solidFill>
                  <a:srgbClr val="000000"/>
                </a:solidFill>
                <a:latin typeface="Georgia"/>
                <a:ea typeface="Georgia"/>
                <a:cs typeface="Georgia"/>
                <a:sym typeface="Georgia"/>
              </a:rPr>
              <a:t>The organization is territorially structured through </a:t>
            </a:r>
            <a:r>
              <a:rPr b="1" lang="es" sz="1800">
                <a:solidFill>
                  <a:srgbClr val="000000"/>
                </a:solidFill>
                <a:latin typeface="Georgia"/>
                <a:ea typeface="Georgia"/>
                <a:cs typeface="Georgia"/>
                <a:sym typeface="Georgia"/>
              </a:rPr>
              <a:t>federations and groups</a:t>
            </a:r>
            <a:r>
              <a:rPr lang="es" sz="1800">
                <a:solidFill>
                  <a:srgbClr val="000000"/>
                </a:solidFill>
                <a:latin typeface="Georgia"/>
                <a:ea typeface="Georgia"/>
                <a:cs typeface="Georgia"/>
                <a:sym typeface="Georgia"/>
              </a:rPr>
              <a:t>, which are the organisational and decision-making basis of the association. </a:t>
            </a:r>
            <a:endParaRPr sz="1800">
              <a:solidFill>
                <a:srgbClr val="000000"/>
              </a:solidFill>
              <a:latin typeface="Georgia"/>
              <a:ea typeface="Georgia"/>
              <a:cs typeface="Georgia"/>
              <a:sym typeface="Georgia"/>
            </a:endParaRPr>
          </a:p>
          <a:p>
            <a:pPr indent="0" lvl="0" marL="0" rtl="0" algn="l">
              <a:spcBef>
                <a:spcPts val="1600"/>
              </a:spcBef>
              <a:spcAft>
                <a:spcPts val="0"/>
              </a:spcAft>
              <a:buNone/>
            </a:pPr>
            <a:r>
              <a:rPr lang="es" sz="1800">
                <a:solidFill>
                  <a:srgbClr val="000000"/>
                </a:solidFill>
                <a:latin typeface="Georgia"/>
                <a:ea typeface="Georgia"/>
                <a:cs typeface="Georgia"/>
                <a:sym typeface="Georgia"/>
              </a:rPr>
              <a:t>This decentralized organization chart is based on the principles of an assembly as the highest </a:t>
            </a:r>
            <a:r>
              <a:rPr b="1" lang="es" sz="1800">
                <a:solidFill>
                  <a:srgbClr val="000000"/>
                </a:solidFill>
                <a:latin typeface="Georgia"/>
                <a:ea typeface="Georgia"/>
                <a:cs typeface="Georgia"/>
                <a:sym typeface="Georgia"/>
              </a:rPr>
              <a:t>decision-making body</a:t>
            </a:r>
            <a:r>
              <a:rPr lang="es" sz="1800">
                <a:solidFill>
                  <a:srgbClr val="000000"/>
                </a:solidFill>
                <a:latin typeface="Georgia"/>
                <a:ea typeface="Georgia"/>
                <a:cs typeface="Georgia"/>
                <a:sym typeface="Georgia"/>
              </a:rPr>
              <a:t>. All the groups that make up the confederation share the same ideological principles and they meet in the annual confederal assembly to decide the </a:t>
            </a:r>
            <a:r>
              <a:rPr b="1" lang="es" sz="1800">
                <a:solidFill>
                  <a:srgbClr val="000000"/>
                </a:solidFill>
                <a:latin typeface="Georgia"/>
                <a:ea typeface="Georgia"/>
                <a:cs typeface="Georgia"/>
                <a:sym typeface="Georgia"/>
              </a:rPr>
              <a:t>strategic lines of the organization.</a:t>
            </a:r>
            <a:endParaRPr b="1" sz="1800">
              <a:solidFill>
                <a:srgbClr val="000000"/>
              </a:solidFill>
              <a:latin typeface="Georgia"/>
              <a:ea typeface="Georgia"/>
              <a:cs typeface="Georgia"/>
              <a:sym typeface="Georgia"/>
            </a:endParaRPr>
          </a:p>
          <a:p>
            <a:pPr indent="0" lvl="0" marL="0" rtl="0" algn="l">
              <a:spcBef>
                <a:spcPts val="1600"/>
              </a:spcBef>
              <a:spcAft>
                <a:spcPts val="0"/>
              </a:spcAft>
              <a:buNone/>
            </a:pPr>
            <a:r>
              <a:t/>
            </a:r>
            <a:endParaRPr sz="1800">
              <a:solidFill>
                <a:srgbClr val="000000"/>
              </a:solidFill>
              <a:latin typeface="Georgia"/>
              <a:ea typeface="Georgia"/>
              <a:cs typeface="Georgia"/>
              <a:sym typeface="Georgia"/>
            </a:endParaRPr>
          </a:p>
          <a:p>
            <a:pPr indent="0" lvl="0" marL="0" rtl="0" algn="l">
              <a:spcBef>
                <a:spcPts val="1600"/>
              </a:spcBef>
              <a:spcAft>
                <a:spcPts val="0"/>
              </a:spcAft>
              <a:buNone/>
            </a:pPr>
            <a:r>
              <a:t/>
            </a:r>
            <a:endParaRPr sz="1800">
              <a:solidFill>
                <a:srgbClr val="000000"/>
              </a:solidFill>
              <a:latin typeface="Comic Sans MS"/>
              <a:ea typeface="Comic Sans MS"/>
              <a:cs typeface="Comic Sans MS"/>
              <a:sym typeface="Comic Sans MS"/>
            </a:endParaRPr>
          </a:p>
          <a:p>
            <a:pPr indent="0" lvl="0" marL="0" rtl="0" algn="l">
              <a:spcBef>
                <a:spcPts val="1600"/>
              </a:spcBef>
              <a:spcAft>
                <a:spcPts val="0"/>
              </a:spcAft>
              <a:buNone/>
            </a:pPr>
            <a:r>
              <a:t/>
            </a:r>
            <a:endParaRPr sz="1800">
              <a:solidFill>
                <a:srgbClr val="000000"/>
              </a:solidFill>
              <a:latin typeface="Comic Sans MS"/>
              <a:ea typeface="Comic Sans MS"/>
              <a:cs typeface="Comic Sans MS"/>
              <a:sym typeface="Comic Sans MS"/>
            </a:endParaRPr>
          </a:p>
          <a:p>
            <a:pPr indent="0" lvl="0" marL="0" rtl="0" algn="l">
              <a:spcBef>
                <a:spcPts val="1600"/>
              </a:spcBef>
              <a:spcAft>
                <a:spcPts val="1600"/>
              </a:spcAft>
              <a:buNone/>
            </a:pPr>
            <a:r>
              <a:t/>
            </a:r>
            <a:endParaRPr>
              <a:solidFill>
                <a:srgbClr val="000000"/>
              </a:solidFill>
              <a:latin typeface="Comic Sans MS"/>
              <a:ea typeface="Comic Sans MS"/>
              <a:cs typeface="Comic Sans MS"/>
              <a:sym typeface="Comic Sans MS"/>
            </a:endParaRPr>
          </a:p>
        </p:txBody>
      </p:sp>
      <p:pic>
        <p:nvPicPr>
          <p:cNvPr id="221" name="Google Shape;221;p32"/>
          <p:cNvPicPr preferRelativeResize="0"/>
          <p:nvPr/>
        </p:nvPicPr>
        <p:blipFill>
          <a:blip r:embed="rId3">
            <a:alphaModFix/>
          </a:blip>
          <a:stretch>
            <a:fillRect/>
          </a:stretch>
        </p:blipFill>
        <p:spPr>
          <a:xfrm>
            <a:off x="132225" y="1830225"/>
            <a:ext cx="2882525" cy="21393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3"/>
          <p:cNvSpPr txBox="1"/>
          <p:nvPr>
            <p:ph type="title"/>
          </p:nvPr>
        </p:nvSpPr>
        <p:spPr>
          <a:xfrm>
            <a:off x="-1256300" y="474800"/>
            <a:ext cx="7688700" cy="53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0" lang="es" sz="3600">
                <a:solidFill>
                  <a:srgbClr val="000000"/>
                </a:solidFill>
                <a:latin typeface="Alfa Slab One"/>
                <a:ea typeface="Alfa Slab One"/>
                <a:cs typeface="Alfa Slab One"/>
                <a:sym typeface="Alfa Slab One"/>
              </a:rPr>
              <a:t>OBJECTIVES</a:t>
            </a:r>
            <a:endParaRPr b="0" sz="2800">
              <a:solidFill>
                <a:srgbClr val="000000"/>
              </a:solidFill>
              <a:latin typeface="Alfa Slab One"/>
              <a:ea typeface="Alfa Slab One"/>
              <a:cs typeface="Alfa Slab One"/>
              <a:sym typeface="Alfa Slab One"/>
            </a:endParaRPr>
          </a:p>
          <a:p>
            <a:pPr indent="0" lvl="0" marL="0" rtl="0" algn="l">
              <a:spcBef>
                <a:spcPts val="0"/>
              </a:spcBef>
              <a:spcAft>
                <a:spcPts val="0"/>
              </a:spcAft>
              <a:buNone/>
            </a:pPr>
            <a:r>
              <a:t/>
            </a:r>
            <a:endParaRPr/>
          </a:p>
        </p:txBody>
      </p:sp>
      <p:sp>
        <p:nvSpPr>
          <p:cNvPr id="227" name="Google Shape;227;p33"/>
          <p:cNvSpPr txBox="1"/>
          <p:nvPr>
            <p:ph idx="1" type="body"/>
          </p:nvPr>
        </p:nvSpPr>
        <p:spPr>
          <a:xfrm>
            <a:off x="727653" y="1156948"/>
            <a:ext cx="7688700" cy="39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600">
                <a:solidFill>
                  <a:srgbClr val="000000"/>
                </a:solidFill>
                <a:latin typeface="Georgia"/>
                <a:ea typeface="Georgia"/>
                <a:cs typeface="Georgia"/>
                <a:sym typeface="Georgia"/>
              </a:rPr>
              <a:t>Among the many activities they have been developing we can underline:</a:t>
            </a:r>
            <a:endParaRPr sz="1600">
              <a:solidFill>
                <a:srgbClr val="000000"/>
              </a:solidFill>
              <a:latin typeface="Georgia"/>
              <a:ea typeface="Georgia"/>
              <a:cs typeface="Georgia"/>
              <a:sym typeface="Georgia"/>
            </a:endParaRPr>
          </a:p>
          <a:p>
            <a:pPr indent="-330200" lvl="0" marL="457200" rtl="0" algn="l">
              <a:spcBef>
                <a:spcPts val="1600"/>
              </a:spcBef>
              <a:spcAft>
                <a:spcPts val="0"/>
              </a:spcAft>
              <a:buClr>
                <a:srgbClr val="000000"/>
              </a:buClr>
              <a:buSzPts val="1600"/>
              <a:buFont typeface="Georgia"/>
              <a:buChar char="-"/>
            </a:pPr>
            <a:r>
              <a:rPr lang="es" sz="1600">
                <a:solidFill>
                  <a:srgbClr val="000000"/>
                </a:solidFill>
                <a:latin typeface="Georgia"/>
                <a:ea typeface="Georgia"/>
                <a:cs typeface="Georgia"/>
                <a:sym typeface="Georgia"/>
              </a:rPr>
              <a:t>Developing </a:t>
            </a:r>
            <a:r>
              <a:rPr lang="es" sz="1600">
                <a:solidFill>
                  <a:srgbClr val="000000"/>
                </a:solidFill>
                <a:latin typeface="Georgia"/>
                <a:ea typeface="Georgia"/>
                <a:cs typeface="Georgia"/>
                <a:sym typeface="Georgia"/>
              </a:rPr>
              <a:t> a network of </a:t>
            </a:r>
            <a:r>
              <a:rPr b="1" lang="es" sz="1600">
                <a:solidFill>
                  <a:srgbClr val="000000"/>
                </a:solidFill>
                <a:latin typeface="Georgia"/>
                <a:ea typeface="Georgia"/>
                <a:cs typeface="Georgia"/>
                <a:sym typeface="Georgia"/>
              </a:rPr>
              <a:t>protected areas.</a:t>
            </a:r>
            <a:endParaRPr b="1" sz="1600">
              <a:solidFill>
                <a:srgbClr val="000000"/>
              </a:solidFill>
              <a:latin typeface="Georgia"/>
              <a:ea typeface="Georgia"/>
              <a:cs typeface="Georgia"/>
              <a:sym typeface="Georgia"/>
            </a:endParaRPr>
          </a:p>
          <a:p>
            <a:pPr indent="-330200" lvl="0" marL="457200" rtl="0" algn="l">
              <a:spcBef>
                <a:spcPts val="0"/>
              </a:spcBef>
              <a:spcAft>
                <a:spcPts val="0"/>
              </a:spcAft>
              <a:buClr>
                <a:srgbClr val="000000"/>
              </a:buClr>
              <a:buSzPts val="1600"/>
              <a:buFont typeface="Georgia"/>
              <a:buChar char="-"/>
            </a:pPr>
            <a:r>
              <a:rPr b="1" lang="es" sz="1600">
                <a:solidFill>
                  <a:srgbClr val="000000"/>
                </a:solidFill>
                <a:latin typeface="Georgia"/>
                <a:ea typeface="Georgia"/>
                <a:cs typeface="Georgia"/>
                <a:sym typeface="Georgia"/>
              </a:rPr>
              <a:t>Protecting wetlands </a:t>
            </a:r>
            <a:r>
              <a:rPr lang="es" sz="1600">
                <a:solidFill>
                  <a:srgbClr val="000000"/>
                </a:solidFill>
                <a:latin typeface="Georgia"/>
                <a:ea typeface="Georgia"/>
                <a:cs typeface="Georgia"/>
                <a:sym typeface="Georgia"/>
              </a:rPr>
              <a:t>(marshes and salt marshes) in order to preserve, among other values, very important populations of waterfowl.</a:t>
            </a:r>
            <a:endParaRPr sz="1600">
              <a:solidFill>
                <a:srgbClr val="000000"/>
              </a:solidFill>
              <a:latin typeface="Georgia"/>
              <a:ea typeface="Georgia"/>
              <a:cs typeface="Georgia"/>
              <a:sym typeface="Georgia"/>
            </a:endParaRPr>
          </a:p>
          <a:p>
            <a:pPr indent="-330200" lvl="0" marL="457200" rtl="0" algn="l">
              <a:spcBef>
                <a:spcPts val="0"/>
              </a:spcBef>
              <a:spcAft>
                <a:spcPts val="0"/>
              </a:spcAft>
              <a:buClr>
                <a:srgbClr val="000000"/>
              </a:buClr>
              <a:buSzPts val="1600"/>
              <a:buFont typeface="Georgia"/>
              <a:buChar char="-"/>
            </a:pPr>
            <a:r>
              <a:rPr b="1" lang="es" sz="1600">
                <a:solidFill>
                  <a:srgbClr val="000000"/>
                </a:solidFill>
                <a:latin typeface="Georgia"/>
                <a:ea typeface="Georgia"/>
                <a:cs typeface="Georgia"/>
                <a:sym typeface="Georgia"/>
              </a:rPr>
              <a:t>Defending our forests and reforest</a:t>
            </a:r>
            <a:r>
              <a:rPr lang="es" sz="1600">
                <a:solidFill>
                  <a:srgbClr val="000000"/>
                </a:solidFill>
                <a:latin typeface="Georgia"/>
                <a:ea typeface="Georgia"/>
                <a:cs typeface="Georgia"/>
                <a:sym typeface="Georgia"/>
              </a:rPr>
              <a:t> land </a:t>
            </a:r>
            <a:r>
              <a:rPr lang="es" sz="1600">
                <a:solidFill>
                  <a:srgbClr val="000000"/>
                </a:solidFill>
                <a:latin typeface="Georgia"/>
                <a:ea typeface="Georgia"/>
                <a:cs typeface="Georgia"/>
                <a:sym typeface="Georgia"/>
              </a:rPr>
              <a:t>destroyed</a:t>
            </a:r>
            <a:r>
              <a:rPr lang="es" sz="1600">
                <a:solidFill>
                  <a:srgbClr val="000000"/>
                </a:solidFill>
                <a:latin typeface="Georgia"/>
                <a:ea typeface="Georgia"/>
                <a:cs typeface="Georgia"/>
                <a:sym typeface="Georgia"/>
              </a:rPr>
              <a:t> by fires.</a:t>
            </a:r>
            <a:endParaRPr sz="1600">
              <a:solidFill>
                <a:srgbClr val="000000"/>
              </a:solidFill>
              <a:latin typeface="Georgia"/>
              <a:ea typeface="Georgia"/>
              <a:cs typeface="Georgia"/>
              <a:sym typeface="Georgia"/>
            </a:endParaRPr>
          </a:p>
          <a:p>
            <a:pPr indent="-330200" lvl="0" marL="457200" rtl="0" algn="l">
              <a:spcBef>
                <a:spcPts val="0"/>
              </a:spcBef>
              <a:spcAft>
                <a:spcPts val="0"/>
              </a:spcAft>
              <a:buClr>
                <a:srgbClr val="000000"/>
              </a:buClr>
              <a:buSzPts val="1600"/>
              <a:buFont typeface="Georgia"/>
              <a:buChar char="-"/>
            </a:pPr>
            <a:r>
              <a:rPr lang="es" sz="1600">
                <a:solidFill>
                  <a:srgbClr val="000000"/>
                </a:solidFill>
                <a:latin typeface="Georgia"/>
                <a:ea typeface="Georgia"/>
                <a:cs typeface="Georgia"/>
                <a:sym typeface="Georgia"/>
              </a:rPr>
              <a:t>Promoting less aggressive agriculture with the environment.</a:t>
            </a:r>
            <a:endParaRPr sz="1600">
              <a:solidFill>
                <a:srgbClr val="000000"/>
              </a:solidFill>
              <a:latin typeface="Georgia"/>
              <a:ea typeface="Georgia"/>
              <a:cs typeface="Georgia"/>
              <a:sym typeface="Georgia"/>
            </a:endParaRPr>
          </a:p>
          <a:p>
            <a:pPr indent="-330200" lvl="0" marL="457200" rtl="0" algn="l">
              <a:spcBef>
                <a:spcPts val="0"/>
              </a:spcBef>
              <a:spcAft>
                <a:spcPts val="0"/>
              </a:spcAft>
              <a:buClr>
                <a:srgbClr val="000000"/>
              </a:buClr>
              <a:buSzPts val="1600"/>
              <a:buFont typeface="Georgia"/>
              <a:buChar char="-"/>
            </a:pPr>
            <a:r>
              <a:rPr lang="es" sz="1600">
                <a:solidFill>
                  <a:srgbClr val="000000"/>
                </a:solidFill>
                <a:latin typeface="Georgia"/>
                <a:ea typeface="Georgia"/>
                <a:cs typeface="Georgia"/>
                <a:sym typeface="Georgia"/>
              </a:rPr>
              <a:t>Protection of </a:t>
            </a:r>
            <a:r>
              <a:rPr b="1" lang="es" sz="1600">
                <a:solidFill>
                  <a:srgbClr val="000000"/>
                </a:solidFill>
                <a:latin typeface="Georgia"/>
                <a:ea typeface="Georgia"/>
                <a:cs typeface="Georgia"/>
                <a:sym typeface="Georgia"/>
              </a:rPr>
              <a:t>endangered</a:t>
            </a:r>
            <a:r>
              <a:rPr lang="es" sz="1600">
                <a:solidFill>
                  <a:srgbClr val="000000"/>
                </a:solidFill>
                <a:latin typeface="Georgia"/>
                <a:ea typeface="Georgia"/>
                <a:cs typeface="Georgia"/>
                <a:sym typeface="Georgia"/>
              </a:rPr>
              <a:t> animal and plant species.</a:t>
            </a:r>
            <a:endParaRPr sz="1600">
              <a:solidFill>
                <a:srgbClr val="000000"/>
              </a:solidFill>
              <a:latin typeface="Georgia"/>
              <a:ea typeface="Georgia"/>
              <a:cs typeface="Georgia"/>
              <a:sym typeface="Georgia"/>
            </a:endParaRPr>
          </a:p>
          <a:p>
            <a:pPr indent="0" lvl="0" marL="457200" rtl="0" algn="l">
              <a:spcBef>
                <a:spcPts val="1600"/>
              </a:spcBef>
              <a:spcAft>
                <a:spcPts val="0"/>
              </a:spcAft>
              <a:buNone/>
            </a:pPr>
            <a:r>
              <a:t/>
            </a:r>
            <a:endParaRPr sz="1600">
              <a:solidFill>
                <a:srgbClr val="000000"/>
              </a:solidFill>
              <a:latin typeface="Comic Sans MS"/>
              <a:ea typeface="Comic Sans MS"/>
              <a:cs typeface="Comic Sans MS"/>
              <a:sym typeface="Comic Sans MS"/>
            </a:endParaRPr>
          </a:p>
          <a:p>
            <a:pPr indent="0" lvl="0" marL="457200" rtl="0" algn="l">
              <a:spcBef>
                <a:spcPts val="1600"/>
              </a:spcBef>
              <a:spcAft>
                <a:spcPts val="0"/>
              </a:spcAft>
              <a:buNone/>
            </a:pPr>
            <a:r>
              <a:t/>
            </a:r>
            <a:endParaRPr sz="1600">
              <a:solidFill>
                <a:srgbClr val="000000"/>
              </a:solidFill>
              <a:latin typeface="Comic Sans MS"/>
              <a:ea typeface="Comic Sans MS"/>
              <a:cs typeface="Comic Sans MS"/>
              <a:sym typeface="Comic Sans MS"/>
            </a:endParaRPr>
          </a:p>
          <a:p>
            <a:pPr indent="0" lvl="0" marL="457200" rtl="0" algn="l">
              <a:spcBef>
                <a:spcPts val="1600"/>
              </a:spcBef>
              <a:spcAft>
                <a:spcPts val="0"/>
              </a:spcAft>
              <a:buNone/>
            </a:pPr>
            <a:r>
              <a:t/>
            </a:r>
            <a:endParaRPr sz="1600">
              <a:solidFill>
                <a:srgbClr val="000000"/>
              </a:solidFill>
              <a:latin typeface="Comic Sans MS"/>
              <a:ea typeface="Comic Sans MS"/>
              <a:cs typeface="Comic Sans MS"/>
              <a:sym typeface="Comic Sans MS"/>
            </a:endParaRPr>
          </a:p>
          <a:p>
            <a:pPr indent="0" lvl="0" marL="457200" rtl="0" algn="l">
              <a:spcBef>
                <a:spcPts val="1600"/>
              </a:spcBef>
              <a:spcAft>
                <a:spcPts val="0"/>
              </a:spcAft>
              <a:buNone/>
            </a:pPr>
            <a:r>
              <a:t/>
            </a:r>
            <a:endParaRPr sz="1600">
              <a:solidFill>
                <a:srgbClr val="000000"/>
              </a:solidFill>
              <a:latin typeface="Comic Sans MS"/>
              <a:ea typeface="Comic Sans MS"/>
              <a:cs typeface="Comic Sans MS"/>
              <a:sym typeface="Comic Sans MS"/>
            </a:endParaRPr>
          </a:p>
          <a:p>
            <a:pPr indent="0" lvl="0" marL="457200" rtl="0" algn="l">
              <a:spcBef>
                <a:spcPts val="1600"/>
              </a:spcBef>
              <a:spcAft>
                <a:spcPts val="0"/>
              </a:spcAft>
              <a:buNone/>
            </a:pPr>
            <a:r>
              <a:t/>
            </a:r>
            <a:endParaRPr sz="1600">
              <a:solidFill>
                <a:srgbClr val="000000"/>
              </a:solidFill>
              <a:latin typeface="Comic Sans MS"/>
              <a:ea typeface="Comic Sans MS"/>
              <a:cs typeface="Comic Sans MS"/>
              <a:sym typeface="Comic Sans MS"/>
            </a:endParaRPr>
          </a:p>
          <a:p>
            <a:pPr indent="0" lvl="0" marL="0" rtl="0" algn="l">
              <a:spcBef>
                <a:spcPts val="1600"/>
              </a:spcBef>
              <a:spcAft>
                <a:spcPts val="1600"/>
              </a:spcAft>
              <a:buNone/>
            </a:pPr>
            <a:r>
              <a:t/>
            </a:r>
            <a:endParaRPr sz="1600">
              <a:solidFill>
                <a:srgbClr val="000000"/>
              </a:solidFill>
              <a:latin typeface="Comic Sans MS"/>
              <a:ea typeface="Comic Sans MS"/>
              <a:cs typeface="Comic Sans MS"/>
              <a:sym typeface="Comic Sans MS"/>
            </a:endParaRPr>
          </a:p>
        </p:txBody>
      </p:sp>
      <p:pic>
        <p:nvPicPr>
          <p:cNvPr id="228" name="Google Shape;228;p33"/>
          <p:cNvPicPr preferRelativeResize="0"/>
          <p:nvPr/>
        </p:nvPicPr>
        <p:blipFill>
          <a:blip r:embed="rId3">
            <a:alphaModFix/>
          </a:blip>
          <a:stretch>
            <a:fillRect/>
          </a:stretch>
        </p:blipFill>
        <p:spPr>
          <a:xfrm>
            <a:off x="1447899" y="3438663"/>
            <a:ext cx="2447425" cy="1648552"/>
          </a:xfrm>
          <a:prstGeom prst="rect">
            <a:avLst/>
          </a:prstGeom>
          <a:noFill/>
          <a:ln>
            <a:noFill/>
          </a:ln>
        </p:spPr>
      </p:pic>
      <p:pic>
        <p:nvPicPr>
          <p:cNvPr id="229" name="Google Shape;229;p33"/>
          <p:cNvPicPr preferRelativeResize="0"/>
          <p:nvPr/>
        </p:nvPicPr>
        <p:blipFill>
          <a:blip r:embed="rId4">
            <a:alphaModFix/>
          </a:blip>
          <a:stretch>
            <a:fillRect/>
          </a:stretch>
        </p:blipFill>
        <p:spPr>
          <a:xfrm>
            <a:off x="4942241" y="3438675"/>
            <a:ext cx="2674608" cy="16485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4"/>
          <p:cNvSpPr txBox="1"/>
          <p:nvPr>
            <p:ph idx="1" type="body"/>
          </p:nvPr>
        </p:nvSpPr>
        <p:spPr>
          <a:xfrm>
            <a:off x="727650" y="1292902"/>
            <a:ext cx="7688700" cy="33462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Clr>
                <a:srgbClr val="000000"/>
              </a:buClr>
              <a:buSzPts val="1700"/>
              <a:buFont typeface="Georgia"/>
              <a:buChar char="-"/>
            </a:pPr>
            <a:r>
              <a:rPr lang="es" sz="1700">
                <a:solidFill>
                  <a:srgbClr val="000000"/>
                </a:solidFill>
                <a:latin typeface="Georgia"/>
                <a:ea typeface="Georgia"/>
                <a:cs typeface="Georgia"/>
                <a:sym typeface="Georgia"/>
              </a:rPr>
              <a:t>Campaigns for </a:t>
            </a:r>
            <a:r>
              <a:rPr b="1" lang="es" sz="1700">
                <a:solidFill>
                  <a:srgbClr val="000000"/>
                </a:solidFill>
                <a:latin typeface="Georgia"/>
                <a:ea typeface="Georgia"/>
                <a:cs typeface="Georgia"/>
                <a:sym typeface="Georgia"/>
              </a:rPr>
              <a:t>education </a:t>
            </a:r>
            <a:r>
              <a:rPr lang="es" sz="1700">
                <a:solidFill>
                  <a:srgbClr val="000000"/>
                </a:solidFill>
                <a:latin typeface="Georgia"/>
                <a:ea typeface="Georgia"/>
                <a:cs typeface="Georgia"/>
                <a:sym typeface="Georgia"/>
              </a:rPr>
              <a:t>for peace in Spain and abroad.</a:t>
            </a:r>
            <a:endParaRPr sz="1700">
              <a:solidFill>
                <a:srgbClr val="000000"/>
              </a:solidFill>
              <a:latin typeface="Georgia"/>
              <a:ea typeface="Georgia"/>
              <a:cs typeface="Georgia"/>
              <a:sym typeface="Georgia"/>
            </a:endParaRPr>
          </a:p>
          <a:p>
            <a:pPr indent="-336550" lvl="0" marL="457200" rtl="0" algn="l">
              <a:spcBef>
                <a:spcPts val="0"/>
              </a:spcBef>
              <a:spcAft>
                <a:spcPts val="0"/>
              </a:spcAft>
              <a:buClr>
                <a:srgbClr val="000000"/>
              </a:buClr>
              <a:buSzPts val="1700"/>
              <a:buFont typeface="Georgia"/>
              <a:buChar char="-"/>
            </a:pPr>
            <a:r>
              <a:rPr b="1" lang="es" sz="1700">
                <a:solidFill>
                  <a:srgbClr val="000000"/>
                </a:solidFill>
                <a:latin typeface="Georgia"/>
                <a:ea typeface="Georgia"/>
                <a:cs typeface="Georgia"/>
                <a:sym typeface="Georgia"/>
              </a:rPr>
              <a:t>Fighting pollution </a:t>
            </a:r>
            <a:r>
              <a:rPr lang="es" sz="1700">
                <a:solidFill>
                  <a:srgbClr val="000000"/>
                </a:solidFill>
                <a:latin typeface="Georgia"/>
                <a:ea typeface="Georgia"/>
                <a:cs typeface="Georgia"/>
                <a:sym typeface="Georgia"/>
              </a:rPr>
              <a:t>of our waters and our atmosphere.</a:t>
            </a:r>
            <a:endParaRPr sz="1700">
              <a:solidFill>
                <a:srgbClr val="000000"/>
              </a:solidFill>
              <a:latin typeface="Georgia"/>
              <a:ea typeface="Georgia"/>
              <a:cs typeface="Georgia"/>
              <a:sym typeface="Georgia"/>
            </a:endParaRPr>
          </a:p>
          <a:p>
            <a:pPr indent="-336550" lvl="0" marL="457200" rtl="0" algn="l">
              <a:spcBef>
                <a:spcPts val="0"/>
              </a:spcBef>
              <a:spcAft>
                <a:spcPts val="0"/>
              </a:spcAft>
              <a:buClr>
                <a:srgbClr val="000000"/>
              </a:buClr>
              <a:buSzPts val="1700"/>
              <a:buFont typeface="Georgia"/>
              <a:buChar char="-"/>
            </a:pPr>
            <a:r>
              <a:rPr lang="es" sz="1700">
                <a:solidFill>
                  <a:srgbClr val="000000"/>
                </a:solidFill>
                <a:latin typeface="Georgia"/>
                <a:ea typeface="Georgia"/>
                <a:cs typeface="Georgia"/>
                <a:sym typeface="Georgia"/>
              </a:rPr>
              <a:t>Defending a more human model with more leisure spaces and </a:t>
            </a:r>
            <a:r>
              <a:rPr b="1" lang="es" sz="1700">
                <a:solidFill>
                  <a:srgbClr val="000000"/>
                </a:solidFill>
                <a:latin typeface="Georgia"/>
                <a:ea typeface="Georgia"/>
                <a:cs typeface="Georgia"/>
                <a:sym typeface="Georgia"/>
              </a:rPr>
              <a:t>public facilities.</a:t>
            </a:r>
            <a:endParaRPr b="1" sz="1700">
              <a:solidFill>
                <a:srgbClr val="000000"/>
              </a:solidFill>
              <a:latin typeface="Georgia"/>
              <a:ea typeface="Georgia"/>
              <a:cs typeface="Georgia"/>
              <a:sym typeface="Georgia"/>
            </a:endParaRPr>
          </a:p>
          <a:p>
            <a:pPr indent="-336550" lvl="0" marL="457200" rtl="0" algn="l">
              <a:spcBef>
                <a:spcPts val="0"/>
              </a:spcBef>
              <a:spcAft>
                <a:spcPts val="0"/>
              </a:spcAft>
              <a:buClr>
                <a:srgbClr val="000000"/>
              </a:buClr>
              <a:buSzPts val="1700"/>
              <a:buFont typeface="Georgia"/>
              <a:buChar char="-"/>
            </a:pPr>
            <a:r>
              <a:rPr lang="es" sz="1700">
                <a:solidFill>
                  <a:srgbClr val="000000"/>
                </a:solidFill>
                <a:latin typeface="Georgia"/>
                <a:ea typeface="Georgia"/>
                <a:cs typeface="Georgia"/>
                <a:sym typeface="Georgia"/>
              </a:rPr>
              <a:t>Increasing ecological self and </a:t>
            </a:r>
            <a:r>
              <a:rPr b="1" lang="es" sz="1700">
                <a:solidFill>
                  <a:srgbClr val="000000"/>
                </a:solidFill>
                <a:latin typeface="Georgia"/>
                <a:ea typeface="Georgia"/>
                <a:cs typeface="Georgia"/>
                <a:sym typeface="Georgia"/>
              </a:rPr>
              <a:t>public awareness</a:t>
            </a:r>
            <a:r>
              <a:rPr lang="es" sz="1700">
                <a:solidFill>
                  <a:srgbClr val="000000"/>
                </a:solidFill>
                <a:latin typeface="Georgia"/>
                <a:ea typeface="Georgia"/>
                <a:cs typeface="Georgia"/>
                <a:sym typeface="Georgia"/>
              </a:rPr>
              <a:t> through programs and campaigns of environmental education.</a:t>
            </a:r>
            <a:endParaRPr sz="1700">
              <a:solidFill>
                <a:srgbClr val="000000"/>
              </a:solidFill>
              <a:latin typeface="Georgia"/>
              <a:ea typeface="Georgia"/>
              <a:cs typeface="Georgia"/>
              <a:sym typeface="Georgia"/>
            </a:endParaRPr>
          </a:p>
          <a:p>
            <a:pPr indent="0" lvl="0" marL="0" rtl="0" algn="l">
              <a:spcBef>
                <a:spcPts val="1600"/>
              </a:spcBef>
              <a:spcAft>
                <a:spcPts val="1600"/>
              </a:spcAft>
              <a:buNone/>
            </a:pPr>
            <a:r>
              <a:t/>
            </a:r>
            <a:endParaRPr/>
          </a:p>
        </p:txBody>
      </p:sp>
      <p:pic>
        <p:nvPicPr>
          <p:cNvPr id="235" name="Google Shape;235;p34"/>
          <p:cNvPicPr preferRelativeResize="0"/>
          <p:nvPr/>
        </p:nvPicPr>
        <p:blipFill>
          <a:blip r:embed="rId3">
            <a:alphaModFix/>
          </a:blip>
          <a:stretch>
            <a:fillRect/>
          </a:stretch>
        </p:blipFill>
        <p:spPr>
          <a:xfrm>
            <a:off x="1014000" y="3199720"/>
            <a:ext cx="3461650" cy="1875075"/>
          </a:xfrm>
          <a:prstGeom prst="rect">
            <a:avLst/>
          </a:prstGeom>
          <a:noFill/>
          <a:ln>
            <a:noFill/>
          </a:ln>
        </p:spPr>
      </p:pic>
      <p:pic>
        <p:nvPicPr>
          <p:cNvPr id="236" name="Google Shape;236;p34"/>
          <p:cNvPicPr preferRelativeResize="0"/>
          <p:nvPr/>
        </p:nvPicPr>
        <p:blipFill>
          <a:blip r:embed="rId4">
            <a:alphaModFix/>
          </a:blip>
          <a:stretch>
            <a:fillRect/>
          </a:stretch>
        </p:blipFill>
        <p:spPr>
          <a:xfrm>
            <a:off x="5217001" y="3199725"/>
            <a:ext cx="3068309" cy="18750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5"/>
          <p:cNvSpPr txBox="1"/>
          <p:nvPr>
            <p:ph type="title"/>
          </p:nvPr>
        </p:nvSpPr>
        <p:spPr>
          <a:xfrm>
            <a:off x="-446900" y="565275"/>
            <a:ext cx="7688700" cy="53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sz="3600">
                <a:solidFill>
                  <a:srgbClr val="222222"/>
                </a:solidFill>
                <a:highlight>
                  <a:srgbClr val="F8F9FA"/>
                </a:highlight>
                <a:latin typeface="Alfa Slab One"/>
                <a:ea typeface="Alfa Slab One"/>
                <a:cs typeface="Alfa Slab One"/>
                <a:sym typeface="Alfa Slab One"/>
              </a:rPr>
              <a:t>How is it financed?</a:t>
            </a:r>
            <a:r>
              <a:rPr b="0" lang="es" sz="2800">
                <a:solidFill>
                  <a:srgbClr val="000000"/>
                </a:solidFill>
                <a:latin typeface="Alfa Slab One"/>
                <a:ea typeface="Alfa Slab One"/>
                <a:cs typeface="Alfa Slab One"/>
                <a:sym typeface="Alfa Slab One"/>
              </a:rPr>
              <a:t> </a:t>
            </a:r>
            <a:endParaRPr b="0" sz="2800">
              <a:solidFill>
                <a:srgbClr val="000000"/>
              </a:solidFill>
              <a:latin typeface="Alfa Slab One"/>
              <a:ea typeface="Alfa Slab One"/>
              <a:cs typeface="Alfa Slab One"/>
              <a:sym typeface="Alfa Slab One"/>
            </a:endParaRPr>
          </a:p>
          <a:p>
            <a:pPr indent="0" lvl="0" marL="0" rtl="0" algn="l">
              <a:spcBef>
                <a:spcPts val="0"/>
              </a:spcBef>
              <a:spcAft>
                <a:spcPts val="0"/>
              </a:spcAft>
              <a:buNone/>
            </a:pPr>
            <a:r>
              <a:t/>
            </a:r>
            <a:endParaRPr/>
          </a:p>
        </p:txBody>
      </p:sp>
      <p:pic>
        <p:nvPicPr>
          <p:cNvPr id="242" name="Google Shape;242;p35"/>
          <p:cNvPicPr preferRelativeResize="0"/>
          <p:nvPr/>
        </p:nvPicPr>
        <p:blipFill>
          <a:blip r:embed="rId3">
            <a:alphaModFix/>
          </a:blip>
          <a:stretch>
            <a:fillRect/>
          </a:stretch>
        </p:blipFill>
        <p:spPr>
          <a:xfrm>
            <a:off x="2424800" y="1373450"/>
            <a:ext cx="3982125" cy="36649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6666"/>
        </a:solidFill>
      </p:bgPr>
    </p:bg>
    <p:spTree>
      <p:nvGrpSpPr>
        <p:cNvPr id="246" name="Shape 246"/>
        <p:cNvGrpSpPr/>
        <p:nvPr/>
      </p:nvGrpSpPr>
      <p:grpSpPr>
        <a:xfrm>
          <a:off x="0" y="0"/>
          <a:ext cx="0" cy="0"/>
          <a:chOff x="0" y="0"/>
          <a:chExt cx="0" cy="0"/>
        </a:xfrm>
      </p:grpSpPr>
      <p:pic>
        <p:nvPicPr>
          <p:cNvPr descr="Resultado de imagen de bandera saharaui" id="247" name="Google Shape;247;p36"/>
          <p:cNvPicPr preferRelativeResize="0"/>
          <p:nvPr/>
        </p:nvPicPr>
        <p:blipFill>
          <a:blip r:embed="rId3">
            <a:alphaModFix/>
          </a:blip>
          <a:stretch>
            <a:fillRect/>
          </a:stretch>
        </p:blipFill>
        <p:spPr>
          <a:xfrm>
            <a:off x="6521422" y="3395097"/>
            <a:ext cx="2622575" cy="1748400"/>
          </a:xfrm>
          <a:prstGeom prst="rect">
            <a:avLst/>
          </a:prstGeom>
          <a:noFill/>
          <a:ln>
            <a:noFill/>
          </a:ln>
        </p:spPr>
      </p:pic>
      <p:sp>
        <p:nvSpPr>
          <p:cNvPr id="248" name="Google Shape;248;p36"/>
          <p:cNvSpPr txBox="1"/>
          <p:nvPr>
            <p:ph type="title"/>
          </p:nvPr>
        </p:nvSpPr>
        <p:spPr>
          <a:xfrm>
            <a:off x="294450" y="1247275"/>
            <a:ext cx="8555100" cy="1938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lang="es" sz="4800">
                <a:solidFill>
                  <a:srgbClr val="FFFFFF"/>
                </a:solidFill>
                <a:latin typeface="Georgia"/>
                <a:ea typeface="Georgia"/>
                <a:cs typeface="Georgia"/>
                <a:sym typeface="Georgia"/>
              </a:rPr>
              <a:t>ASOCIACIÓN DE AMIGOS DEL PUEBLO SAHARAUI </a:t>
            </a:r>
            <a:endParaRPr b="0" sz="4800">
              <a:solidFill>
                <a:srgbClr val="FFFFFF"/>
              </a:solidFill>
              <a:latin typeface="Georgia"/>
              <a:ea typeface="Georgia"/>
              <a:cs typeface="Georgia"/>
              <a:sym typeface="Georgia"/>
            </a:endParaRPr>
          </a:p>
          <a:p>
            <a:pPr indent="0" lvl="0" marL="0" rtl="0" algn="l">
              <a:spcBef>
                <a:spcPts val="0"/>
              </a:spcBef>
              <a:spcAft>
                <a:spcPts val="0"/>
              </a:spcAft>
              <a:buNone/>
            </a:pPr>
            <a:r>
              <a:rPr b="0" lang="es" sz="4800">
                <a:solidFill>
                  <a:srgbClr val="FFFFFF"/>
                </a:solidFill>
                <a:latin typeface="Georgia"/>
                <a:ea typeface="Georgia"/>
                <a:cs typeface="Georgia"/>
                <a:sym typeface="Georgia"/>
              </a:rPr>
              <a:t>“LA JAIMA”</a:t>
            </a:r>
            <a:endParaRPr sz="4800">
              <a:solidFill>
                <a:srgbClr val="FFFFFF"/>
              </a:solidFill>
              <a:latin typeface="Georgia"/>
              <a:ea typeface="Georgia"/>
              <a:cs typeface="Georgia"/>
              <a:sym typeface="Georgi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7"/>
          <p:cNvSpPr txBox="1"/>
          <p:nvPr>
            <p:ph type="title"/>
          </p:nvPr>
        </p:nvSpPr>
        <p:spPr>
          <a:xfrm>
            <a:off x="-1716800" y="455800"/>
            <a:ext cx="7688700" cy="535200"/>
          </a:xfrm>
          <a:prstGeom prst="rect">
            <a:avLst/>
          </a:prstGeom>
        </p:spPr>
        <p:txBody>
          <a:bodyPr anchorCtr="0" anchor="t" bIns="91425" lIns="91425" spcFirstLastPara="1" rIns="91425" wrap="square" tIns="91425">
            <a:noAutofit/>
          </a:bodyPr>
          <a:lstStyle/>
          <a:p>
            <a:pPr indent="0" lvl="0" marL="2286000" rtl="0" algn="l">
              <a:spcBef>
                <a:spcPts val="0"/>
              </a:spcBef>
              <a:spcAft>
                <a:spcPts val="0"/>
              </a:spcAft>
              <a:buNone/>
            </a:pPr>
            <a:r>
              <a:rPr lang="es" sz="3600">
                <a:solidFill>
                  <a:srgbClr val="000000"/>
                </a:solidFill>
                <a:latin typeface="Alfa Slab One"/>
                <a:ea typeface="Alfa Slab One"/>
                <a:cs typeface="Alfa Slab One"/>
                <a:sym typeface="Alfa Slab One"/>
              </a:rPr>
              <a:t>WHAT IS IT?</a:t>
            </a:r>
            <a:endParaRPr b="0" sz="2800">
              <a:solidFill>
                <a:srgbClr val="000000"/>
              </a:solidFill>
              <a:latin typeface="Alfa Slab One"/>
              <a:ea typeface="Alfa Slab One"/>
              <a:cs typeface="Alfa Slab One"/>
              <a:sym typeface="Alfa Slab One"/>
            </a:endParaRPr>
          </a:p>
          <a:p>
            <a:pPr indent="0" lvl="0" marL="0" rtl="0" algn="l">
              <a:spcBef>
                <a:spcPts val="0"/>
              </a:spcBef>
              <a:spcAft>
                <a:spcPts val="0"/>
              </a:spcAft>
              <a:buNone/>
            </a:pPr>
            <a:r>
              <a:t/>
            </a:r>
            <a:endParaRPr/>
          </a:p>
        </p:txBody>
      </p:sp>
      <p:sp>
        <p:nvSpPr>
          <p:cNvPr id="254" name="Google Shape;254;p37"/>
          <p:cNvSpPr txBox="1"/>
          <p:nvPr>
            <p:ph idx="1" type="body"/>
          </p:nvPr>
        </p:nvSpPr>
        <p:spPr>
          <a:xfrm>
            <a:off x="3655800" y="1404700"/>
            <a:ext cx="5488200" cy="4042200"/>
          </a:xfrm>
          <a:prstGeom prst="rect">
            <a:avLst/>
          </a:prstGeom>
        </p:spPr>
        <p:txBody>
          <a:bodyPr anchorCtr="0" anchor="t" bIns="91425" lIns="91425" spcFirstLastPara="1" rIns="91425" wrap="square" tIns="91425">
            <a:noAutofit/>
          </a:bodyPr>
          <a:lstStyle/>
          <a:p>
            <a:pPr indent="0" lvl="0" marL="0" marR="38100" rtl="0" algn="l">
              <a:lnSpc>
                <a:spcPct val="128571"/>
              </a:lnSpc>
              <a:spcBef>
                <a:spcPts val="0"/>
              </a:spcBef>
              <a:spcAft>
                <a:spcPts val="0"/>
              </a:spcAft>
              <a:buNone/>
            </a:pPr>
            <a:r>
              <a:rPr lang="es" sz="1800">
                <a:solidFill>
                  <a:srgbClr val="222222"/>
                </a:solidFill>
                <a:highlight>
                  <a:srgbClr val="F8F9FA"/>
                </a:highlight>
                <a:latin typeface="Georgia"/>
                <a:ea typeface="Georgia"/>
                <a:cs typeface="Georgia"/>
                <a:sym typeface="Georgia"/>
              </a:rPr>
              <a:t>The association was born to respond to the needs of planning </a:t>
            </a:r>
            <a:r>
              <a:rPr b="1" lang="es" sz="1800">
                <a:solidFill>
                  <a:srgbClr val="222222"/>
                </a:solidFill>
                <a:highlight>
                  <a:srgbClr val="F8F9FA"/>
                </a:highlight>
                <a:latin typeface="Georgia"/>
                <a:ea typeface="Georgia"/>
                <a:cs typeface="Georgia"/>
                <a:sym typeface="Georgia"/>
              </a:rPr>
              <a:t>humanitarian assistance</a:t>
            </a:r>
            <a:r>
              <a:rPr lang="es" sz="1800">
                <a:solidFill>
                  <a:srgbClr val="222222"/>
                </a:solidFill>
                <a:highlight>
                  <a:srgbClr val="F8F9FA"/>
                </a:highlight>
                <a:latin typeface="Georgia"/>
                <a:ea typeface="Georgia"/>
                <a:cs typeface="Georgia"/>
                <a:sym typeface="Georgia"/>
              </a:rPr>
              <a:t> directed at </a:t>
            </a:r>
            <a:r>
              <a:rPr b="1" lang="es" sz="1800">
                <a:solidFill>
                  <a:srgbClr val="222222"/>
                </a:solidFill>
                <a:highlight>
                  <a:srgbClr val="F8F9FA"/>
                </a:highlight>
                <a:latin typeface="Georgia"/>
                <a:ea typeface="Georgia"/>
                <a:cs typeface="Georgia"/>
                <a:sym typeface="Georgia"/>
              </a:rPr>
              <a:t>Sahrawi</a:t>
            </a:r>
            <a:r>
              <a:rPr b="1" lang="es" sz="1800">
                <a:solidFill>
                  <a:srgbClr val="222222"/>
                </a:solidFill>
                <a:highlight>
                  <a:srgbClr val="F8F9FA"/>
                </a:highlight>
                <a:latin typeface="Georgia"/>
                <a:ea typeface="Georgia"/>
                <a:cs typeface="Georgia"/>
                <a:sym typeface="Georgia"/>
              </a:rPr>
              <a:t> refugees</a:t>
            </a:r>
            <a:r>
              <a:rPr lang="es" sz="1800">
                <a:solidFill>
                  <a:srgbClr val="222222"/>
                </a:solidFill>
                <a:highlight>
                  <a:srgbClr val="F8F9FA"/>
                </a:highlight>
                <a:latin typeface="Georgia"/>
                <a:ea typeface="Georgia"/>
                <a:cs typeface="Georgia"/>
                <a:sym typeface="Georgia"/>
              </a:rPr>
              <a:t>. A specific reason is that some of the volunteers or workers are in the association because they feel responsible and / or guilty because in </a:t>
            </a:r>
            <a:r>
              <a:rPr b="1" lang="es" sz="1800">
                <a:solidFill>
                  <a:srgbClr val="222222"/>
                </a:solidFill>
                <a:highlight>
                  <a:srgbClr val="F8F9FA"/>
                </a:highlight>
                <a:latin typeface="Georgia"/>
                <a:ea typeface="Georgia"/>
                <a:cs typeface="Georgia"/>
                <a:sym typeface="Georgia"/>
              </a:rPr>
              <a:t>1975</a:t>
            </a:r>
            <a:r>
              <a:rPr lang="es" sz="1800">
                <a:solidFill>
                  <a:srgbClr val="222222"/>
                </a:solidFill>
                <a:highlight>
                  <a:srgbClr val="F8F9FA"/>
                </a:highlight>
                <a:latin typeface="Georgia"/>
                <a:ea typeface="Georgia"/>
                <a:cs typeface="Georgia"/>
                <a:sym typeface="Georgia"/>
              </a:rPr>
              <a:t> the Sahara was a Spanish territory, and we let the Moroccans throw the Saharawi people away from being an autonomous people.</a:t>
            </a:r>
            <a:endParaRPr sz="1800">
              <a:solidFill>
                <a:srgbClr val="222222"/>
              </a:solidFill>
              <a:highlight>
                <a:srgbClr val="F8F9FA"/>
              </a:highlight>
              <a:latin typeface="Georgia"/>
              <a:ea typeface="Georgia"/>
              <a:cs typeface="Georgia"/>
              <a:sym typeface="Georgia"/>
            </a:endParaRPr>
          </a:p>
          <a:p>
            <a:pPr indent="0" lvl="0" marL="0" rtl="0" algn="l">
              <a:spcBef>
                <a:spcPts val="0"/>
              </a:spcBef>
              <a:spcAft>
                <a:spcPts val="1600"/>
              </a:spcAft>
              <a:buNone/>
            </a:pPr>
            <a:r>
              <a:t/>
            </a:r>
            <a:endParaRPr sz="1800">
              <a:solidFill>
                <a:srgbClr val="000000"/>
              </a:solidFill>
              <a:latin typeface="Georgia"/>
              <a:ea typeface="Georgia"/>
              <a:cs typeface="Georgia"/>
              <a:sym typeface="Georgia"/>
            </a:endParaRPr>
          </a:p>
        </p:txBody>
      </p:sp>
      <p:pic>
        <p:nvPicPr>
          <p:cNvPr descr="Resultado de imagen de amigos del pueblo saharaui de la jaima" id="255" name="Google Shape;255;p37"/>
          <p:cNvPicPr preferRelativeResize="0"/>
          <p:nvPr/>
        </p:nvPicPr>
        <p:blipFill>
          <a:blip r:embed="rId3">
            <a:alphaModFix/>
          </a:blip>
          <a:stretch>
            <a:fillRect/>
          </a:stretch>
        </p:blipFill>
        <p:spPr>
          <a:xfrm>
            <a:off x="427475" y="2191873"/>
            <a:ext cx="2947375" cy="14737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8"/>
          <p:cNvSpPr txBox="1"/>
          <p:nvPr>
            <p:ph type="title"/>
          </p:nvPr>
        </p:nvSpPr>
        <p:spPr>
          <a:xfrm>
            <a:off x="-440875" y="521100"/>
            <a:ext cx="7688700" cy="53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0" lang="es" sz="3600">
                <a:solidFill>
                  <a:srgbClr val="000000"/>
                </a:solidFill>
                <a:latin typeface="Alfa Slab One"/>
                <a:ea typeface="Alfa Slab One"/>
                <a:cs typeface="Alfa Slab One"/>
                <a:sym typeface="Alfa Slab One"/>
              </a:rPr>
              <a:t>ORGANIZATION CHART</a:t>
            </a:r>
            <a:endParaRPr b="0" sz="2800">
              <a:solidFill>
                <a:srgbClr val="000000"/>
              </a:solidFill>
              <a:latin typeface="Alfa Slab One"/>
              <a:ea typeface="Alfa Slab One"/>
              <a:cs typeface="Alfa Slab One"/>
              <a:sym typeface="Alfa Slab One"/>
            </a:endParaRPr>
          </a:p>
          <a:p>
            <a:pPr indent="0" lvl="0" marL="0" rtl="0" algn="l">
              <a:spcBef>
                <a:spcPts val="0"/>
              </a:spcBef>
              <a:spcAft>
                <a:spcPts val="0"/>
              </a:spcAft>
              <a:buNone/>
            </a:pPr>
            <a:r>
              <a:t/>
            </a:r>
            <a:endParaRPr/>
          </a:p>
        </p:txBody>
      </p:sp>
      <p:sp>
        <p:nvSpPr>
          <p:cNvPr id="261" name="Google Shape;261;p38"/>
          <p:cNvSpPr txBox="1"/>
          <p:nvPr>
            <p:ph idx="1" type="body"/>
          </p:nvPr>
        </p:nvSpPr>
        <p:spPr>
          <a:xfrm>
            <a:off x="727650" y="1618350"/>
            <a:ext cx="7688700" cy="290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sz="1800">
                <a:solidFill>
                  <a:srgbClr val="000000"/>
                </a:solidFill>
                <a:latin typeface="Comic Sans MS"/>
                <a:ea typeface="Comic Sans MS"/>
                <a:cs typeface="Comic Sans MS"/>
                <a:sym typeface="Comic Sans MS"/>
              </a:rPr>
              <a:t>President:</a:t>
            </a:r>
            <a:r>
              <a:rPr lang="es" sz="1800">
                <a:solidFill>
                  <a:srgbClr val="000000"/>
                </a:solidFill>
                <a:latin typeface="Comic Sans MS"/>
                <a:ea typeface="Comic Sans MS"/>
                <a:cs typeface="Comic Sans MS"/>
                <a:sym typeface="Comic Sans MS"/>
              </a:rPr>
              <a:t> Francisco Gutiérrez   </a:t>
            </a:r>
            <a:r>
              <a:rPr b="1" lang="es" sz="1800">
                <a:solidFill>
                  <a:srgbClr val="000000"/>
                </a:solidFill>
                <a:latin typeface="Comic Sans MS"/>
                <a:ea typeface="Comic Sans MS"/>
                <a:cs typeface="Comic Sans MS"/>
                <a:sym typeface="Comic Sans MS"/>
              </a:rPr>
              <a:t>Vicepresident:</a:t>
            </a:r>
            <a:r>
              <a:rPr lang="es" sz="1800">
                <a:solidFill>
                  <a:srgbClr val="000000"/>
                </a:solidFill>
                <a:latin typeface="Comic Sans MS"/>
                <a:ea typeface="Comic Sans MS"/>
                <a:cs typeface="Comic Sans MS"/>
                <a:sym typeface="Comic Sans MS"/>
              </a:rPr>
              <a:t> Purificación Cámara</a:t>
            </a:r>
            <a:endParaRPr sz="1800">
              <a:solidFill>
                <a:srgbClr val="000000"/>
              </a:solidFill>
              <a:latin typeface="Comic Sans MS"/>
              <a:ea typeface="Comic Sans MS"/>
              <a:cs typeface="Comic Sans MS"/>
              <a:sym typeface="Comic Sans MS"/>
            </a:endParaRPr>
          </a:p>
          <a:p>
            <a:pPr indent="0" lvl="0" marL="0" rtl="0" algn="l">
              <a:spcBef>
                <a:spcPts val="1600"/>
              </a:spcBef>
              <a:spcAft>
                <a:spcPts val="0"/>
              </a:spcAft>
              <a:buNone/>
            </a:pPr>
            <a:r>
              <a:rPr b="1" lang="es" sz="1800">
                <a:solidFill>
                  <a:srgbClr val="000000"/>
                </a:solidFill>
                <a:latin typeface="Comic Sans MS"/>
                <a:ea typeface="Comic Sans MS"/>
                <a:cs typeface="Comic Sans MS"/>
                <a:sym typeface="Comic Sans MS"/>
              </a:rPr>
              <a:t>Secretary:</a:t>
            </a:r>
            <a:r>
              <a:rPr lang="es" sz="1800">
                <a:solidFill>
                  <a:srgbClr val="000000"/>
                </a:solidFill>
                <a:latin typeface="Comic Sans MS"/>
                <a:ea typeface="Comic Sans MS"/>
                <a:cs typeface="Comic Sans MS"/>
                <a:sym typeface="Comic Sans MS"/>
              </a:rPr>
              <a:t> Javier Rascón Caballero    </a:t>
            </a:r>
            <a:r>
              <a:rPr b="1" lang="es" sz="1800">
                <a:solidFill>
                  <a:srgbClr val="000000"/>
                </a:solidFill>
                <a:latin typeface="Comic Sans MS"/>
                <a:ea typeface="Comic Sans MS"/>
                <a:cs typeface="Comic Sans MS"/>
                <a:sym typeface="Comic Sans MS"/>
              </a:rPr>
              <a:t>Treasurer:</a:t>
            </a:r>
            <a:r>
              <a:rPr lang="es" sz="1800">
                <a:solidFill>
                  <a:srgbClr val="000000"/>
                </a:solidFill>
                <a:latin typeface="Comic Sans MS"/>
                <a:ea typeface="Comic Sans MS"/>
                <a:cs typeface="Comic Sans MS"/>
                <a:sym typeface="Comic Sans MS"/>
              </a:rPr>
              <a:t> Encarna Gil Marín</a:t>
            </a:r>
            <a:endParaRPr sz="1800">
              <a:solidFill>
                <a:srgbClr val="000000"/>
              </a:solidFill>
              <a:latin typeface="Comic Sans MS"/>
              <a:ea typeface="Comic Sans MS"/>
              <a:cs typeface="Comic Sans MS"/>
              <a:sym typeface="Comic Sans MS"/>
            </a:endParaRPr>
          </a:p>
          <a:p>
            <a:pPr indent="0" lvl="0" marL="0" rtl="0" algn="l">
              <a:spcBef>
                <a:spcPts val="1600"/>
              </a:spcBef>
              <a:spcAft>
                <a:spcPts val="0"/>
              </a:spcAft>
              <a:buNone/>
            </a:pPr>
            <a:r>
              <a:rPr b="1" lang="es" sz="1800">
                <a:solidFill>
                  <a:srgbClr val="000000"/>
                </a:solidFill>
                <a:latin typeface="Comic Sans MS"/>
                <a:ea typeface="Comic Sans MS"/>
                <a:cs typeface="Comic Sans MS"/>
                <a:sym typeface="Comic Sans MS"/>
              </a:rPr>
              <a:t>Vocal and </a:t>
            </a:r>
            <a:r>
              <a:rPr b="1" lang="es" sz="1800">
                <a:solidFill>
                  <a:srgbClr val="000000"/>
                </a:solidFill>
                <a:latin typeface="Comic Sans MS"/>
                <a:ea typeface="Comic Sans MS"/>
                <a:cs typeface="Comic Sans MS"/>
                <a:sym typeface="Comic Sans MS"/>
              </a:rPr>
              <a:t>responsible of the program “Holidays</a:t>
            </a:r>
            <a:r>
              <a:rPr b="1" lang="es" sz="1800">
                <a:solidFill>
                  <a:srgbClr val="000000"/>
                </a:solidFill>
                <a:latin typeface="Comic Sans MS"/>
                <a:ea typeface="Comic Sans MS"/>
                <a:cs typeface="Comic Sans MS"/>
                <a:sym typeface="Comic Sans MS"/>
              </a:rPr>
              <a:t> in peace”:</a:t>
            </a:r>
            <a:r>
              <a:rPr lang="es" sz="1800">
                <a:solidFill>
                  <a:srgbClr val="000000"/>
                </a:solidFill>
                <a:latin typeface="Comic Sans MS"/>
                <a:ea typeface="Comic Sans MS"/>
                <a:cs typeface="Comic Sans MS"/>
                <a:sym typeface="Comic Sans MS"/>
              </a:rPr>
              <a:t> Carmen Martínez</a:t>
            </a:r>
            <a:endParaRPr sz="1800">
              <a:solidFill>
                <a:srgbClr val="000000"/>
              </a:solidFill>
              <a:latin typeface="Comic Sans MS"/>
              <a:ea typeface="Comic Sans MS"/>
              <a:cs typeface="Comic Sans MS"/>
              <a:sym typeface="Comic Sans MS"/>
            </a:endParaRPr>
          </a:p>
          <a:p>
            <a:pPr indent="0" lvl="0" marL="0" rtl="0" algn="l">
              <a:spcBef>
                <a:spcPts val="1600"/>
              </a:spcBef>
              <a:spcAft>
                <a:spcPts val="0"/>
              </a:spcAft>
              <a:buNone/>
            </a:pPr>
            <a:r>
              <a:rPr b="1" lang="es" sz="1800">
                <a:solidFill>
                  <a:srgbClr val="000000"/>
                </a:solidFill>
                <a:latin typeface="Comic Sans MS"/>
                <a:ea typeface="Comic Sans MS"/>
                <a:cs typeface="Comic Sans MS"/>
                <a:sym typeface="Comic Sans MS"/>
              </a:rPr>
              <a:t>Vocals:</a:t>
            </a:r>
            <a:r>
              <a:rPr lang="es" sz="1800">
                <a:solidFill>
                  <a:srgbClr val="000000"/>
                </a:solidFill>
                <a:latin typeface="Comic Sans MS"/>
                <a:ea typeface="Comic Sans MS"/>
                <a:cs typeface="Comic Sans MS"/>
                <a:sym typeface="Comic Sans MS"/>
              </a:rPr>
              <a:t> Lázaro Coronado, Sixta Ruztarazo, Mª Angeles Cobo Serrano, Francisco Hurtado, Lola Carmona Talavera, Lucía Coronado Ruztarazo, Yolanda Merino Torres, y  Juan Cobo Quesada.</a:t>
            </a:r>
            <a:endParaRPr sz="1800">
              <a:solidFill>
                <a:srgbClr val="000000"/>
              </a:solidFill>
              <a:latin typeface="Comic Sans MS"/>
              <a:ea typeface="Comic Sans MS"/>
              <a:cs typeface="Comic Sans MS"/>
              <a:sym typeface="Comic Sans MS"/>
            </a:endParaRPr>
          </a:p>
          <a:p>
            <a:pPr indent="0" lvl="0" marL="0" rtl="0" algn="l">
              <a:spcBef>
                <a:spcPts val="1600"/>
              </a:spcBef>
              <a:spcAft>
                <a:spcPts val="0"/>
              </a:spcAft>
              <a:buNone/>
            </a:pPr>
            <a:r>
              <a:t/>
            </a:r>
            <a:endParaRPr sz="1800">
              <a:latin typeface="Arial"/>
              <a:ea typeface="Arial"/>
              <a:cs typeface="Arial"/>
              <a:sym typeface="Arial"/>
            </a:endParaRPr>
          </a:p>
          <a:p>
            <a:pPr indent="0" lvl="0" marL="0" rtl="0" algn="l">
              <a:spcBef>
                <a:spcPts val="1600"/>
              </a:spcBef>
              <a:spcAft>
                <a:spcPts val="160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9"/>
          <p:cNvSpPr txBox="1"/>
          <p:nvPr>
            <p:ph type="title"/>
          </p:nvPr>
        </p:nvSpPr>
        <p:spPr>
          <a:xfrm>
            <a:off x="-1857000" y="569125"/>
            <a:ext cx="7688700" cy="53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0" lang="es" sz="3600">
                <a:solidFill>
                  <a:srgbClr val="000000"/>
                </a:solidFill>
                <a:latin typeface="Alfa Slab One"/>
                <a:ea typeface="Alfa Slab One"/>
                <a:cs typeface="Alfa Slab One"/>
                <a:sym typeface="Alfa Slab One"/>
              </a:rPr>
              <a:t>OBJECTIVES</a:t>
            </a:r>
            <a:endParaRPr>
              <a:latin typeface="Alfa Slab One"/>
              <a:ea typeface="Alfa Slab One"/>
              <a:cs typeface="Alfa Slab One"/>
              <a:sym typeface="Alfa Slab One"/>
            </a:endParaRPr>
          </a:p>
        </p:txBody>
      </p:sp>
      <p:sp>
        <p:nvSpPr>
          <p:cNvPr id="267" name="Google Shape;267;p39"/>
          <p:cNvSpPr txBox="1"/>
          <p:nvPr>
            <p:ph idx="1" type="body"/>
          </p:nvPr>
        </p:nvSpPr>
        <p:spPr>
          <a:xfrm>
            <a:off x="3698625" y="1213113"/>
            <a:ext cx="5560800" cy="3636600"/>
          </a:xfrm>
          <a:prstGeom prst="rect">
            <a:avLst/>
          </a:prstGeom>
        </p:spPr>
        <p:txBody>
          <a:bodyPr anchorCtr="0" anchor="t" bIns="91425" lIns="91425" spcFirstLastPara="1" rIns="91425" wrap="square" tIns="91425">
            <a:noAutofit/>
          </a:bodyPr>
          <a:lstStyle/>
          <a:p>
            <a:pPr indent="-342900" lvl="0" marL="457200" marR="38100" rtl="0" algn="l">
              <a:lnSpc>
                <a:spcPct val="128571"/>
              </a:lnSpc>
              <a:spcBef>
                <a:spcPts val="0"/>
              </a:spcBef>
              <a:spcAft>
                <a:spcPts val="0"/>
              </a:spcAft>
              <a:buClr>
                <a:srgbClr val="000000"/>
              </a:buClr>
              <a:buSzPts val="1800"/>
              <a:buFont typeface="Comic Sans MS"/>
              <a:buChar char="-"/>
            </a:pPr>
            <a:r>
              <a:rPr lang="es" sz="1800">
                <a:solidFill>
                  <a:srgbClr val="000000"/>
                </a:solidFill>
                <a:highlight>
                  <a:srgbClr val="F8F9FA"/>
                </a:highlight>
                <a:latin typeface="Georgia"/>
                <a:ea typeface="Georgia"/>
                <a:cs typeface="Georgia"/>
                <a:sym typeface="Georgia"/>
              </a:rPr>
              <a:t>Helping Saharawi people, for example, with a campaign </a:t>
            </a:r>
            <a:r>
              <a:rPr b="1" lang="es" sz="1800">
                <a:solidFill>
                  <a:srgbClr val="000000"/>
                </a:solidFill>
                <a:highlight>
                  <a:srgbClr val="F8F9FA"/>
                </a:highlight>
                <a:latin typeface="Georgia"/>
                <a:ea typeface="Georgia"/>
                <a:cs typeface="Georgia"/>
                <a:sym typeface="Georgia"/>
              </a:rPr>
              <a:t>gathering food</a:t>
            </a:r>
            <a:r>
              <a:rPr lang="es" sz="1800">
                <a:solidFill>
                  <a:srgbClr val="000000"/>
                </a:solidFill>
                <a:highlight>
                  <a:srgbClr val="F8F9FA"/>
                </a:highlight>
                <a:latin typeface="Georgia"/>
                <a:ea typeface="Georgia"/>
                <a:cs typeface="Georgia"/>
                <a:sym typeface="Georgia"/>
              </a:rPr>
              <a:t> to send to them.</a:t>
            </a:r>
            <a:endParaRPr sz="1800">
              <a:solidFill>
                <a:srgbClr val="000000"/>
              </a:solidFill>
              <a:latin typeface="Georgia"/>
              <a:ea typeface="Georgia"/>
              <a:cs typeface="Georgia"/>
              <a:sym typeface="Georgia"/>
            </a:endParaRPr>
          </a:p>
          <a:p>
            <a:pPr indent="-342900" lvl="0" marL="457200" marR="190500" rtl="0" algn="l">
              <a:lnSpc>
                <a:spcPct val="128571"/>
              </a:lnSpc>
              <a:spcBef>
                <a:spcPts val="0"/>
              </a:spcBef>
              <a:spcAft>
                <a:spcPts val="0"/>
              </a:spcAft>
              <a:buClr>
                <a:srgbClr val="000000"/>
              </a:buClr>
              <a:buSzPts val="1800"/>
              <a:buFont typeface="Georgia"/>
              <a:buChar char="-"/>
            </a:pPr>
            <a:r>
              <a:rPr lang="es" sz="1800">
                <a:solidFill>
                  <a:srgbClr val="000000"/>
                </a:solidFill>
                <a:highlight>
                  <a:srgbClr val="F8F9FA"/>
                </a:highlight>
                <a:latin typeface="Georgia"/>
                <a:ea typeface="Georgia"/>
                <a:cs typeface="Georgia"/>
                <a:sym typeface="Georgia"/>
              </a:rPr>
              <a:t>Improving the living conditions of both </a:t>
            </a:r>
            <a:r>
              <a:rPr b="1" lang="es" sz="1800">
                <a:solidFill>
                  <a:srgbClr val="000000"/>
                </a:solidFill>
                <a:highlight>
                  <a:srgbClr val="F8F9FA"/>
                </a:highlight>
                <a:latin typeface="Georgia"/>
                <a:ea typeface="Georgia"/>
                <a:cs typeface="Georgia"/>
                <a:sym typeface="Georgia"/>
              </a:rPr>
              <a:t>Sahrawi refugees </a:t>
            </a:r>
            <a:r>
              <a:rPr lang="es" sz="1800">
                <a:solidFill>
                  <a:srgbClr val="000000"/>
                </a:solidFill>
                <a:highlight>
                  <a:srgbClr val="F8F9FA"/>
                </a:highlight>
                <a:latin typeface="Georgia"/>
                <a:ea typeface="Georgia"/>
                <a:cs typeface="Georgia"/>
                <a:sym typeface="Georgia"/>
              </a:rPr>
              <a:t>and the population living in the Western Sahara occupied by Morocco.</a:t>
            </a:r>
            <a:endParaRPr sz="1800">
              <a:solidFill>
                <a:srgbClr val="000000"/>
              </a:solidFill>
              <a:highlight>
                <a:srgbClr val="F8F9FA"/>
              </a:highlight>
              <a:latin typeface="Georgia"/>
              <a:ea typeface="Georgia"/>
              <a:cs typeface="Georgia"/>
              <a:sym typeface="Georgia"/>
            </a:endParaRPr>
          </a:p>
          <a:p>
            <a:pPr indent="-342900" lvl="0" marL="457200" marR="38100" rtl="0" algn="l">
              <a:lnSpc>
                <a:spcPct val="128571"/>
              </a:lnSpc>
              <a:spcBef>
                <a:spcPts val="0"/>
              </a:spcBef>
              <a:spcAft>
                <a:spcPts val="0"/>
              </a:spcAft>
              <a:buClr>
                <a:srgbClr val="000000"/>
              </a:buClr>
              <a:buSzPts val="1800"/>
              <a:buFont typeface="Georgia"/>
              <a:buChar char="-"/>
            </a:pPr>
            <a:r>
              <a:rPr lang="es" sz="1800">
                <a:solidFill>
                  <a:srgbClr val="000000"/>
                </a:solidFill>
                <a:highlight>
                  <a:srgbClr val="F8F9FA"/>
                </a:highlight>
                <a:latin typeface="Georgia"/>
                <a:ea typeface="Georgia"/>
                <a:cs typeface="Georgia"/>
                <a:sym typeface="Georgia"/>
              </a:rPr>
              <a:t>Hosting children in summer for two months so that they are not living in such rude conditions, in addition to receiving medical attention, etc.</a:t>
            </a:r>
            <a:endParaRPr>
              <a:latin typeface="Georgia"/>
              <a:ea typeface="Georgia"/>
              <a:cs typeface="Georgia"/>
              <a:sym typeface="Georgia"/>
            </a:endParaRPr>
          </a:p>
        </p:txBody>
      </p:sp>
      <p:pic>
        <p:nvPicPr>
          <p:cNvPr id="268" name="Google Shape;268;p39"/>
          <p:cNvPicPr preferRelativeResize="0"/>
          <p:nvPr/>
        </p:nvPicPr>
        <p:blipFill>
          <a:blip r:embed="rId3">
            <a:alphaModFix/>
          </a:blip>
          <a:stretch>
            <a:fillRect/>
          </a:stretch>
        </p:blipFill>
        <p:spPr>
          <a:xfrm>
            <a:off x="237788" y="1707749"/>
            <a:ext cx="3499125" cy="21983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40"/>
          <p:cNvSpPr txBox="1"/>
          <p:nvPr>
            <p:ph type="title"/>
          </p:nvPr>
        </p:nvSpPr>
        <p:spPr>
          <a:xfrm>
            <a:off x="127725" y="510450"/>
            <a:ext cx="7688700" cy="55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3600">
                <a:latin typeface="Alfa Slab One"/>
                <a:ea typeface="Alfa Slab One"/>
                <a:cs typeface="Alfa Slab One"/>
                <a:sym typeface="Alfa Slab One"/>
              </a:rPr>
              <a:t> </a:t>
            </a:r>
            <a:r>
              <a:rPr lang="es" sz="3600">
                <a:solidFill>
                  <a:srgbClr val="222222"/>
                </a:solidFill>
                <a:highlight>
                  <a:srgbClr val="F8F9FA"/>
                </a:highlight>
                <a:latin typeface="Alfa Slab One"/>
                <a:ea typeface="Alfa Slab One"/>
                <a:cs typeface="Alfa Slab One"/>
                <a:sym typeface="Alfa Slab One"/>
              </a:rPr>
              <a:t>How is it financed?</a:t>
            </a:r>
            <a:endParaRPr b="0" sz="3600">
              <a:solidFill>
                <a:srgbClr val="000000"/>
              </a:solidFill>
              <a:latin typeface="Alfa Slab One"/>
              <a:ea typeface="Alfa Slab One"/>
              <a:cs typeface="Alfa Slab One"/>
              <a:sym typeface="Alfa Slab One"/>
            </a:endParaRPr>
          </a:p>
          <a:p>
            <a:pPr indent="0" lvl="0" marL="0" rtl="0" algn="l">
              <a:spcBef>
                <a:spcPts val="0"/>
              </a:spcBef>
              <a:spcAft>
                <a:spcPts val="0"/>
              </a:spcAft>
              <a:buNone/>
            </a:pPr>
            <a:r>
              <a:t/>
            </a:r>
            <a:endParaRPr/>
          </a:p>
        </p:txBody>
      </p:sp>
      <p:sp>
        <p:nvSpPr>
          <p:cNvPr id="274" name="Google Shape;274;p40"/>
          <p:cNvSpPr txBox="1"/>
          <p:nvPr>
            <p:ph idx="1" type="body"/>
          </p:nvPr>
        </p:nvSpPr>
        <p:spPr>
          <a:xfrm>
            <a:off x="3642725" y="1936425"/>
            <a:ext cx="4878900" cy="2200500"/>
          </a:xfrm>
          <a:prstGeom prst="rect">
            <a:avLst/>
          </a:prstGeom>
        </p:spPr>
        <p:txBody>
          <a:bodyPr anchorCtr="0" anchor="t" bIns="91425" lIns="91425" spcFirstLastPara="1" rIns="91425" wrap="square" tIns="91425">
            <a:noAutofit/>
          </a:bodyPr>
          <a:lstStyle/>
          <a:p>
            <a:pPr indent="0" lvl="0" marL="0" marR="38100" rtl="0" algn="l">
              <a:lnSpc>
                <a:spcPct val="128571"/>
              </a:lnSpc>
              <a:spcBef>
                <a:spcPts val="0"/>
              </a:spcBef>
              <a:spcAft>
                <a:spcPts val="0"/>
              </a:spcAft>
              <a:buNone/>
            </a:pPr>
            <a:r>
              <a:rPr b="1" lang="es" sz="1800">
                <a:solidFill>
                  <a:srgbClr val="222222"/>
                </a:solidFill>
                <a:highlight>
                  <a:srgbClr val="F8F9FA"/>
                </a:highlight>
                <a:latin typeface="Arial"/>
                <a:ea typeface="Arial"/>
                <a:cs typeface="Arial"/>
                <a:sym typeface="Arial"/>
              </a:rPr>
              <a:t>The Government Council </a:t>
            </a:r>
            <a:r>
              <a:rPr lang="es" sz="1800">
                <a:solidFill>
                  <a:srgbClr val="222222"/>
                </a:solidFill>
                <a:highlight>
                  <a:srgbClr val="F8F9FA"/>
                </a:highlight>
                <a:latin typeface="Arial"/>
                <a:ea typeface="Arial"/>
                <a:cs typeface="Arial"/>
                <a:sym typeface="Arial"/>
              </a:rPr>
              <a:t>provides financial help aimed at strengthening infrastructure for the provision of food in the refugee camps of </a:t>
            </a:r>
            <a:r>
              <a:rPr b="1" lang="es" sz="1800">
                <a:solidFill>
                  <a:srgbClr val="222222"/>
                </a:solidFill>
                <a:highlight>
                  <a:srgbClr val="F8F9FA"/>
                </a:highlight>
                <a:latin typeface="Arial"/>
                <a:ea typeface="Arial"/>
                <a:cs typeface="Arial"/>
                <a:sym typeface="Arial"/>
              </a:rPr>
              <a:t>Tindouf</a:t>
            </a:r>
            <a:r>
              <a:rPr lang="es" sz="1800">
                <a:solidFill>
                  <a:srgbClr val="222222"/>
                </a:solidFill>
                <a:highlight>
                  <a:srgbClr val="F8F9FA"/>
                </a:highlight>
                <a:latin typeface="Arial"/>
                <a:ea typeface="Arial"/>
                <a:cs typeface="Arial"/>
                <a:sym typeface="Arial"/>
              </a:rPr>
              <a:t>. They get money as well by organizing different events like football matches.</a:t>
            </a:r>
            <a:endParaRPr sz="1800">
              <a:solidFill>
                <a:srgbClr val="222222"/>
              </a:solidFill>
              <a:highlight>
                <a:srgbClr val="F8F9FA"/>
              </a:highlight>
              <a:latin typeface="Arial"/>
              <a:ea typeface="Arial"/>
              <a:cs typeface="Arial"/>
              <a:sym typeface="Arial"/>
            </a:endParaRPr>
          </a:p>
          <a:p>
            <a:pPr indent="0" lvl="0" marL="0" rtl="0" algn="l">
              <a:spcBef>
                <a:spcPts val="0"/>
              </a:spcBef>
              <a:spcAft>
                <a:spcPts val="1600"/>
              </a:spcAft>
              <a:buNone/>
            </a:pPr>
            <a:r>
              <a:t/>
            </a:r>
            <a:endParaRPr sz="1800">
              <a:solidFill>
                <a:srgbClr val="000000"/>
              </a:solidFill>
              <a:latin typeface="Comic Sans MS"/>
              <a:ea typeface="Comic Sans MS"/>
              <a:cs typeface="Comic Sans MS"/>
              <a:sym typeface="Comic Sans MS"/>
            </a:endParaRPr>
          </a:p>
        </p:txBody>
      </p:sp>
      <p:pic>
        <p:nvPicPr>
          <p:cNvPr descr="Resultado de imagen de tinduf" id="275" name="Google Shape;275;p40"/>
          <p:cNvPicPr preferRelativeResize="0"/>
          <p:nvPr/>
        </p:nvPicPr>
        <p:blipFill>
          <a:blip r:embed="rId3">
            <a:alphaModFix/>
          </a:blip>
          <a:stretch>
            <a:fillRect/>
          </a:stretch>
        </p:blipFill>
        <p:spPr>
          <a:xfrm>
            <a:off x="390862" y="2019063"/>
            <a:ext cx="3058400" cy="20352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41"/>
          <p:cNvSpPr txBox="1"/>
          <p:nvPr>
            <p:ph type="title"/>
          </p:nvPr>
        </p:nvSpPr>
        <p:spPr>
          <a:xfrm>
            <a:off x="307199" y="2168344"/>
            <a:ext cx="8836800" cy="160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5100"/>
              <a:t>History of </a:t>
            </a:r>
            <a:r>
              <a:rPr lang="es" sz="5100"/>
              <a:t>associations</a:t>
            </a:r>
            <a:endParaRPr sz="51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descr="Resultado de imagen de asociacionismo imagenes" id="101" name="Google Shape;101;p15"/>
          <p:cNvPicPr preferRelativeResize="0"/>
          <p:nvPr/>
        </p:nvPicPr>
        <p:blipFill>
          <a:blip r:embed="rId3">
            <a:alphaModFix/>
          </a:blip>
          <a:stretch>
            <a:fillRect/>
          </a:stretch>
        </p:blipFill>
        <p:spPr>
          <a:xfrm>
            <a:off x="3000975" y="1206163"/>
            <a:ext cx="3142050" cy="2496025"/>
          </a:xfrm>
          <a:prstGeom prst="rect">
            <a:avLst/>
          </a:prstGeom>
          <a:noFill/>
          <a:ln>
            <a:noFill/>
          </a:ln>
        </p:spPr>
      </p:pic>
      <p:sp>
        <p:nvSpPr>
          <p:cNvPr id="102" name="Google Shape;102;p15"/>
          <p:cNvSpPr txBox="1"/>
          <p:nvPr/>
        </p:nvSpPr>
        <p:spPr>
          <a:xfrm>
            <a:off x="2544000" y="3497575"/>
            <a:ext cx="4056000" cy="114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4800">
                <a:latin typeface="Lobster"/>
                <a:ea typeface="Lobster"/>
                <a:cs typeface="Lobster"/>
                <a:sym typeface="Lobster"/>
              </a:rPr>
              <a:t>  Associationism</a:t>
            </a:r>
            <a:endParaRPr sz="4800">
              <a:latin typeface="Lobster"/>
              <a:ea typeface="Lobster"/>
              <a:cs typeface="Lobster"/>
              <a:sym typeface="Lobste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42"/>
          <p:cNvSpPr txBox="1"/>
          <p:nvPr>
            <p:ph type="title"/>
          </p:nvPr>
        </p:nvSpPr>
        <p:spPr>
          <a:xfrm>
            <a:off x="347350" y="4500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3600">
                <a:solidFill>
                  <a:srgbClr val="000000"/>
                </a:solidFill>
                <a:latin typeface="Alfa Slab One"/>
                <a:ea typeface="Alfa Slab One"/>
                <a:cs typeface="Alfa Slab One"/>
                <a:sym typeface="Alfa Slab One"/>
              </a:rPr>
              <a:t>First </a:t>
            </a:r>
            <a:r>
              <a:rPr lang="es" sz="3600">
                <a:solidFill>
                  <a:srgbClr val="000000"/>
                </a:solidFill>
                <a:latin typeface="Alfa Slab One"/>
                <a:ea typeface="Alfa Slab One"/>
                <a:cs typeface="Alfa Slab One"/>
                <a:sym typeface="Alfa Slab One"/>
              </a:rPr>
              <a:t>Association</a:t>
            </a:r>
            <a:endParaRPr sz="3600"/>
          </a:p>
        </p:txBody>
      </p:sp>
      <p:sp>
        <p:nvSpPr>
          <p:cNvPr id="286" name="Google Shape;286;p42"/>
          <p:cNvSpPr txBox="1"/>
          <p:nvPr>
            <p:ph idx="1" type="body"/>
          </p:nvPr>
        </p:nvSpPr>
        <p:spPr>
          <a:xfrm>
            <a:off x="3137400" y="1731725"/>
            <a:ext cx="5854200" cy="2421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s" sz="1800">
                <a:solidFill>
                  <a:srgbClr val="000000"/>
                </a:solidFill>
                <a:latin typeface="Georgia"/>
                <a:ea typeface="Georgia"/>
                <a:cs typeface="Georgia"/>
                <a:sym typeface="Georgia"/>
              </a:rPr>
              <a:t>International Workers' Association (</a:t>
            </a:r>
            <a:r>
              <a:rPr b="1" lang="es" sz="1800">
                <a:solidFill>
                  <a:srgbClr val="000000"/>
                </a:solidFill>
                <a:latin typeface="Georgia"/>
                <a:ea typeface="Georgia"/>
                <a:cs typeface="Georgia"/>
                <a:sym typeface="Georgia"/>
              </a:rPr>
              <a:t>IWA</a:t>
            </a:r>
            <a:r>
              <a:rPr lang="es" sz="1800">
                <a:solidFill>
                  <a:srgbClr val="000000"/>
                </a:solidFill>
                <a:latin typeface="Georgia"/>
                <a:ea typeface="Georgia"/>
                <a:cs typeface="Georgia"/>
                <a:sym typeface="Georgia"/>
              </a:rPr>
              <a:t>)</a:t>
            </a:r>
            <a:endParaRPr sz="1800">
              <a:solidFill>
                <a:srgbClr val="000000"/>
              </a:solidFill>
              <a:latin typeface="Georgia"/>
              <a:ea typeface="Georgia"/>
              <a:cs typeface="Georgia"/>
              <a:sym typeface="Georgia"/>
            </a:endParaRPr>
          </a:p>
          <a:p>
            <a:pPr indent="0" lvl="0" marL="0" rtl="0" algn="l">
              <a:lnSpc>
                <a:spcPct val="100000"/>
              </a:lnSpc>
              <a:spcBef>
                <a:spcPts val="0"/>
              </a:spcBef>
              <a:spcAft>
                <a:spcPts val="0"/>
              </a:spcAft>
              <a:buNone/>
            </a:pPr>
            <a:r>
              <a:t/>
            </a:r>
            <a:endParaRPr sz="1500">
              <a:solidFill>
                <a:srgbClr val="000000"/>
              </a:solidFill>
              <a:latin typeface="Comic Sans MS"/>
              <a:ea typeface="Comic Sans MS"/>
              <a:cs typeface="Comic Sans MS"/>
              <a:sym typeface="Comic Sans MS"/>
            </a:endParaRPr>
          </a:p>
          <a:p>
            <a:pPr indent="0" lvl="0" marL="0" rtl="0" algn="l">
              <a:lnSpc>
                <a:spcPct val="100000"/>
              </a:lnSpc>
              <a:spcBef>
                <a:spcPts val="0"/>
              </a:spcBef>
              <a:spcAft>
                <a:spcPts val="0"/>
              </a:spcAft>
              <a:buNone/>
            </a:pPr>
            <a:r>
              <a:rPr lang="es" sz="1800">
                <a:solidFill>
                  <a:srgbClr val="000000"/>
                </a:solidFill>
                <a:latin typeface="Georgia"/>
                <a:ea typeface="Georgia"/>
                <a:cs typeface="Georgia"/>
                <a:sym typeface="Georgia"/>
              </a:rPr>
              <a:t>It was created in the </a:t>
            </a:r>
            <a:r>
              <a:rPr b="1" lang="es" sz="1800">
                <a:solidFill>
                  <a:srgbClr val="000000"/>
                </a:solidFill>
                <a:latin typeface="Georgia"/>
                <a:ea typeface="Georgia"/>
                <a:cs typeface="Georgia"/>
                <a:sym typeface="Georgia"/>
              </a:rPr>
              <a:t>19th century</a:t>
            </a:r>
            <a:r>
              <a:rPr lang="es" sz="1800">
                <a:solidFill>
                  <a:srgbClr val="000000"/>
                </a:solidFill>
                <a:latin typeface="Georgia"/>
                <a:ea typeface="Georgia"/>
                <a:cs typeface="Georgia"/>
                <a:sym typeface="Georgia"/>
              </a:rPr>
              <a:t> in an international meeting which took place in London where thinkers all over the continent met with the purpose of creating a united left. Since the first meeting, it started being celebrated </a:t>
            </a:r>
            <a:r>
              <a:rPr lang="es" sz="1800">
                <a:solidFill>
                  <a:srgbClr val="000000"/>
                </a:solidFill>
                <a:latin typeface="Georgia"/>
                <a:ea typeface="Georgia"/>
                <a:cs typeface="Georgia"/>
                <a:sym typeface="Georgia"/>
              </a:rPr>
              <a:t>annually</a:t>
            </a:r>
            <a:r>
              <a:rPr lang="es" sz="1800">
                <a:solidFill>
                  <a:srgbClr val="000000"/>
                </a:solidFill>
                <a:latin typeface="Georgia"/>
                <a:ea typeface="Georgia"/>
                <a:cs typeface="Georgia"/>
                <a:sym typeface="Georgia"/>
              </a:rPr>
              <a:t>. At first, Marx’s ideas leaded the speech, but little by little </a:t>
            </a:r>
            <a:r>
              <a:rPr b="1" lang="es" sz="1800">
                <a:solidFill>
                  <a:srgbClr val="000000"/>
                </a:solidFill>
                <a:latin typeface="Georgia"/>
                <a:ea typeface="Georgia"/>
                <a:cs typeface="Georgia"/>
                <a:sym typeface="Georgia"/>
              </a:rPr>
              <a:t>Federalism</a:t>
            </a:r>
            <a:r>
              <a:rPr lang="es" sz="1800">
                <a:solidFill>
                  <a:srgbClr val="000000"/>
                </a:solidFill>
                <a:latin typeface="Georgia"/>
                <a:ea typeface="Georgia"/>
                <a:cs typeface="Georgia"/>
                <a:sym typeface="Georgia"/>
              </a:rPr>
              <a:t> gained power overtaking </a:t>
            </a:r>
            <a:r>
              <a:rPr b="1" lang="es" sz="1800">
                <a:solidFill>
                  <a:srgbClr val="000000"/>
                </a:solidFill>
                <a:latin typeface="Georgia"/>
                <a:ea typeface="Georgia"/>
                <a:cs typeface="Georgia"/>
                <a:sym typeface="Georgia"/>
              </a:rPr>
              <a:t>Marxism</a:t>
            </a:r>
            <a:r>
              <a:rPr lang="es" sz="1800">
                <a:solidFill>
                  <a:srgbClr val="000000"/>
                </a:solidFill>
                <a:latin typeface="Georgia"/>
                <a:ea typeface="Georgia"/>
                <a:cs typeface="Georgia"/>
                <a:sym typeface="Georgia"/>
              </a:rPr>
              <a:t>. In spite of this, Karl Marx didn’t </a:t>
            </a:r>
            <a:r>
              <a:rPr lang="es" sz="1800">
                <a:solidFill>
                  <a:srgbClr val="000000"/>
                </a:solidFill>
                <a:latin typeface="Georgia"/>
                <a:ea typeface="Georgia"/>
                <a:cs typeface="Georgia"/>
                <a:sym typeface="Georgia"/>
              </a:rPr>
              <a:t>lose</a:t>
            </a:r>
            <a:r>
              <a:rPr lang="es" sz="1800">
                <a:solidFill>
                  <a:srgbClr val="000000"/>
                </a:solidFill>
                <a:latin typeface="Georgia"/>
                <a:ea typeface="Georgia"/>
                <a:cs typeface="Georgia"/>
                <a:sym typeface="Georgia"/>
              </a:rPr>
              <a:t> power, he came up with some strategies to stay ahead.</a:t>
            </a:r>
            <a:endParaRPr sz="1800">
              <a:latin typeface="Georgia"/>
              <a:ea typeface="Georgia"/>
              <a:cs typeface="Georgia"/>
              <a:sym typeface="Georgia"/>
            </a:endParaRPr>
          </a:p>
        </p:txBody>
      </p:sp>
      <p:pic>
        <p:nvPicPr>
          <p:cNvPr id="287" name="Google Shape;287;p42"/>
          <p:cNvPicPr preferRelativeResize="0"/>
          <p:nvPr/>
        </p:nvPicPr>
        <p:blipFill>
          <a:blip r:embed="rId3">
            <a:alphaModFix/>
          </a:blip>
          <a:stretch>
            <a:fillRect/>
          </a:stretch>
        </p:blipFill>
        <p:spPr>
          <a:xfrm>
            <a:off x="5066975" y="284250"/>
            <a:ext cx="3680450" cy="866725"/>
          </a:xfrm>
          <a:prstGeom prst="rect">
            <a:avLst/>
          </a:prstGeom>
          <a:noFill/>
          <a:ln>
            <a:noFill/>
          </a:ln>
        </p:spPr>
      </p:pic>
      <p:pic>
        <p:nvPicPr>
          <p:cNvPr id="288" name="Google Shape;288;p42"/>
          <p:cNvPicPr preferRelativeResize="0"/>
          <p:nvPr/>
        </p:nvPicPr>
        <p:blipFill>
          <a:blip r:embed="rId4">
            <a:alphaModFix/>
          </a:blip>
          <a:stretch>
            <a:fillRect/>
          </a:stretch>
        </p:blipFill>
        <p:spPr>
          <a:xfrm>
            <a:off x="347350" y="1420925"/>
            <a:ext cx="2725826" cy="342153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43"/>
          <p:cNvSpPr txBox="1"/>
          <p:nvPr>
            <p:ph type="title"/>
          </p:nvPr>
        </p:nvSpPr>
        <p:spPr>
          <a:xfrm>
            <a:off x="727650" y="49570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3600">
                <a:latin typeface="Alfa Slab One"/>
                <a:ea typeface="Alfa Slab One"/>
                <a:cs typeface="Alfa Slab One"/>
                <a:sym typeface="Alfa Slab One"/>
              </a:rPr>
              <a:t>Red </a:t>
            </a:r>
            <a:r>
              <a:rPr lang="es" sz="3600">
                <a:solidFill>
                  <a:srgbClr val="FF0000"/>
                </a:solidFill>
                <a:latin typeface="Alfa Slab One"/>
                <a:ea typeface="Alfa Slab One"/>
                <a:cs typeface="Alfa Slab One"/>
                <a:sym typeface="Alfa Slab One"/>
              </a:rPr>
              <a:t>Cross</a:t>
            </a:r>
            <a:endParaRPr sz="3600">
              <a:solidFill>
                <a:srgbClr val="FF0000"/>
              </a:solidFill>
              <a:latin typeface="Alfa Slab One"/>
              <a:ea typeface="Alfa Slab One"/>
              <a:cs typeface="Alfa Slab One"/>
              <a:sym typeface="Alfa Slab One"/>
            </a:endParaRPr>
          </a:p>
          <a:p>
            <a:pPr indent="0" lvl="0" marL="0" rtl="0" algn="l">
              <a:spcBef>
                <a:spcPts val="0"/>
              </a:spcBef>
              <a:spcAft>
                <a:spcPts val="0"/>
              </a:spcAft>
              <a:buNone/>
            </a:pPr>
            <a:r>
              <a:t/>
            </a:r>
            <a:endParaRPr/>
          </a:p>
        </p:txBody>
      </p:sp>
      <p:sp>
        <p:nvSpPr>
          <p:cNvPr id="294" name="Google Shape;294;p43"/>
          <p:cNvSpPr txBox="1"/>
          <p:nvPr>
            <p:ph idx="1" type="body"/>
          </p:nvPr>
        </p:nvSpPr>
        <p:spPr>
          <a:xfrm>
            <a:off x="362050" y="1226550"/>
            <a:ext cx="6317700" cy="365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400">
                <a:solidFill>
                  <a:srgbClr val="000000"/>
                </a:solidFill>
                <a:latin typeface="Comic Sans MS"/>
                <a:ea typeface="Comic Sans MS"/>
                <a:cs typeface="Comic Sans MS"/>
                <a:sym typeface="Comic Sans MS"/>
              </a:rPr>
              <a:t>Red Cross is one of the most important associations in the world and it was created the same year as the International </a:t>
            </a:r>
            <a:r>
              <a:rPr lang="es" sz="1400">
                <a:solidFill>
                  <a:srgbClr val="000000"/>
                </a:solidFill>
                <a:latin typeface="Comic Sans MS"/>
                <a:ea typeface="Comic Sans MS"/>
                <a:cs typeface="Comic Sans MS"/>
                <a:sym typeface="Comic Sans MS"/>
              </a:rPr>
              <a:t>Association</a:t>
            </a:r>
            <a:r>
              <a:rPr lang="es" sz="1400">
                <a:solidFill>
                  <a:srgbClr val="000000"/>
                </a:solidFill>
                <a:latin typeface="Comic Sans MS"/>
                <a:ea typeface="Comic Sans MS"/>
                <a:cs typeface="Comic Sans MS"/>
                <a:sym typeface="Comic Sans MS"/>
              </a:rPr>
              <a:t> of Workers. In 1859, </a:t>
            </a:r>
            <a:r>
              <a:rPr b="1" lang="es" sz="1400">
                <a:solidFill>
                  <a:srgbClr val="000000"/>
                </a:solidFill>
                <a:latin typeface="Comic Sans MS"/>
                <a:ea typeface="Comic Sans MS"/>
                <a:cs typeface="Comic Sans MS"/>
                <a:sym typeface="Comic Sans MS"/>
              </a:rPr>
              <a:t>Henry Dunant</a:t>
            </a:r>
            <a:r>
              <a:rPr lang="es" sz="1400">
                <a:solidFill>
                  <a:srgbClr val="000000"/>
                </a:solidFill>
                <a:latin typeface="Comic Sans MS"/>
                <a:ea typeface="Comic Sans MS"/>
                <a:cs typeface="Comic Sans MS"/>
                <a:sym typeface="Comic Sans MS"/>
              </a:rPr>
              <a:t>,a </a:t>
            </a:r>
            <a:r>
              <a:rPr lang="es" sz="1400">
                <a:solidFill>
                  <a:srgbClr val="000000"/>
                </a:solidFill>
                <a:latin typeface="Comic Sans MS"/>
                <a:ea typeface="Comic Sans MS"/>
                <a:cs typeface="Comic Sans MS"/>
                <a:sym typeface="Comic Sans MS"/>
              </a:rPr>
              <a:t>businessman</a:t>
            </a:r>
            <a:r>
              <a:rPr lang="es" sz="1400">
                <a:solidFill>
                  <a:srgbClr val="000000"/>
                </a:solidFill>
                <a:latin typeface="Comic Sans MS"/>
                <a:ea typeface="Comic Sans MS"/>
                <a:cs typeface="Comic Sans MS"/>
                <a:sym typeface="Comic Sans MS"/>
              </a:rPr>
              <a:t>, was travelling through </a:t>
            </a:r>
            <a:r>
              <a:rPr b="1" lang="es" sz="1400">
                <a:solidFill>
                  <a:srgbClr val="000000"/>
                </a:solidFill>
                <a:latin typeface="Comic Sans MS"/>
                <a:ea typeface="Comic Sans MS"/>
                <a:cs typeface="Comic Sans MS"/>
                <a:sym typeface="Comic Sans MS"/>
              </a:rPr>
              <a:t>Solferino</a:t>
            </a:r>
            <a:r>
              <a:rPr lang="es" sz="1400">
                <a:solidFill>
                  <a:srgbClr val="000000"/>
                </a:solidFill>
                <a:latin typeface="Comic Sans MS"/>
                <a:ea typeface="Comic Sans MS"/>
                <a:cs typeface="Comic Sans MS"/>
                <a:sym typeface="Comic Sans MS"/>
              </a:rPr>
              <a:t>, a city where  a battle </a:t>
            </a:r>
            <a:r>
              <a:rPr lang="es" sz="1400">
                <a:solidFill>
                  <a:srgbClr val="000000"/>
                </a:solidFill>
                <a:latin typeface="Comic Sans MS"/>
                <a:ea typeface="Comic Sans MS"/>
                <a:cs typeface="Comic Sans MS"/>
                <a:sym typeface="Comic Sans MS"/>
              </a:rPr>
              <a:t>had recently occurred</a:t>
            </a:r>
            <a:r>
              <a:rPr lang="es" sz="1400">
                <a:solidFill>
                  <a:srgbClr val="000000"/>
                </a:solidFill>
                <a:latin typeface="Comic Sans MS"/>
                <a:ea typeface="Comic Sans MS"/>
                <a:cs typeface="Comic Sans MS"/>
                <a:sym typeface="Comic Sans MS"/>
              </a:rPr>
              <a:t>. There were thousands of injured people and Henry noticed that most of them were dying because they weren’t </a:t>
            </a:r>
            <a:r>
              <a:rPr lang="es" sz="1400">
                <a:solidFill>
                  <a:srgbClr val="000000"/>
                </a:solidFill>
                <a:latin typeface="Comic Sans MS"/>
                <a:ea typeface="Comic Sans MS"/>
                <a:cs typeface="Comic Sans MS"/>
                <a:sym typeface="Comic Sans MS"/>
              </a:rPr>
              <a:t>receiving any help</a:t>
            </a:r>
            <a:r>
              <a:rPr lang="es" sz="1400">
                <a:solidFill>
                  <a:srgbClr val="000000"/>
                </a:solidFill>
                <a:latin typeface="Comic Sans MS"/>
                <a:ea typeface="Comic Sans MS"/>
                <a:cs typeface="Comic Sans MS"/>
                <a:sym typeface="Comic Sans MS"/>
              </a:rPr>
              <a:t>. So, with the help of some women from near towns, he helped these people.</a:t>
            </a:r>
            <a:endParaRPr sz="1400">
              <a:solidFill>
                <a:srgbClr val="000000"/>
              </a:solidFill>
              <a:latin typeface="Comic Sans MS"/>
              <a:ea typeface="Comic Sans MS"/>
              <a:cs typeface="Comic Sans MS"/>
              <a:sym typeface="Comic Sans MS"/>
            </a:endParaRPr>
          </a:p>
          <a:p>
            <a:pPr indent="0" lvl="0" marL="0" rtl="0" algn="l">
              <a:spcBef>
                <a:spcPts val="1600"/>
              </a:spcBef>
              <a:spcAft>
                <a:spcPts val="1600"/>
              </a:spcAft>
              <a:buNone/>
            </a:pPr>
            <a:r>
              <a:rPr lang="es" sz="1400">
                <a:solidFill>
                  <a:srgbClr val="000000"/>
                </a:solidFill>
                <a:latin typeface="Comic Sans MS"/>
                <a:ea typeface="Comic Sans MS"/>
                <a:cs typeface="Comic Sans MS"/>
                <a:sym typeface="Comic Sans MS"/>
              </a:rPr>
              <a:t>Three years later, he wrote the book "</a:t>
            </a:r>
            <a:r>
              <a:rPr b="1" lang="es" sz="1400">
                <a:solidFill>
                  <a:srgbClr val="000000"/>
                </a:solidFill>
                <a:latin typeface="Comic Sans MS"/>
                <a:ea typeface="Comic Sans MS"/>
                <a:cs typeface="Comic Sans MS"/>
                <a:sym typeface="Comic Sans MS"/>
              </a:rPr>
              <a:t>Souvenir de Solferino</a:t>
            </a:r>
            <a:r>
              <a:rPr lang="es" sz="1400">
                <a:solidFill>
                  <a:srgbClr val="000000"/>
                </a:solidFill>
                <a:latin typeface="Comic Sans MS"/>
                <a:ea typeface="Comic Sans MS"/>
                <a:cs typeface="Comic Sans MS"/>
                <a:sym typeface="Comic Sans MS"/>
              </a:rPr>
              <a:t>" where he explained the idea that some volunteer</a:t>
            </a:r>
            <a:r>
              <a:rPr lang="es" sz="1400">
                <a:solidFill>
                  <a:srgbClr val="000000"/>
                </a:solidFill>
                <a:latin typeface="Comic Sans MS"/>
                <a:ea typeface="Comic Sans MS"/>
                <a:cs typeface="Comic Sans MS"/>
                <a:sym typeface="Comic Sans MS"/>
              </a:rPr>
              <a:t>s helped the injured people, no matter the side they were on</a:t>
            </a:r>
            <a:r>
              <a:rPr lang="es" sz="1400">
                <a:solidFill>
                  <a:srgbClr val="000000"/>
                </a:solidFill>
                <a:latin typeface="Comic Sans MS"/>
                <a:ea typeface="Comic Sans MS"/>
                <a:cs typeface="Comic Sans MS"/>
                <a:sym typeface="Comic Sans MS"/>
              </a:rPr>
              <a:t>. </a:t>
            </a:r>
            <a:r>
              <a:rPr b="1" lang="es" sz="1400">
                <a:solidFill>
                  <a:srgbClr val="000000"/>
                </a:solidFill>
                <a:latin typeface="Comic Sans MS"/>
                <a:ea typeface="Comic Sans MS"/>
                <a:cs typeface="Comic Sans MS"/>
                <a:sym typeface="Comic Sans MS"/>
              </a:rPr>
              <a:t>Just a year later</a:t>
            </a:r>
            <a:r>
              <a:rPr lang="es" sz="1400">
                <a:solidFill>
                  <a:srgbClr val="000000"/>
                </a:solidFill>
                <a:latin typeface="Comic Sans MS"/>
                <a:ea typeface="Comic Sans MS"/>
                <a:cs typeface="Comic Sans MS"/>
                <a:sym typeface="Comic Sans MS"/>
              </a:rPr>
              <a:t>, the International C</a:t>
            </a:r>
            <a:r>
              <a:rPr lang="es" sz="1400">
                <a:solidFill>
                  <a:srgbClr val="000000"/>
                </a:solidFill>
                <a:latin typeface="Comic Sans MS"/>
                <a:ea typeface="Comic Sans MS"/>
                <a:cs typeface="Comic Sans MS"/>
                <a:sym typeface="Comic Sans MS"/>
              </a:rPr>
              <a:t>ommittee</a:t>
            </a:r>
            <a:r>
              <a:rPr lang="es" sz="1400">
                <a:solidFill>
                  <a:srgbClr val="000000"/>
                </a:solidFill>
                <a:latin typeface="Comic Sans MS"/>
                <a:ea typeface="Comic Sans MS"/>
                <a:cs typeface="Comic Sans MS"/>
                <a:sym typeface="Comic Sans MS"/>
              </a:rPr>
              <a:t> of the Red Cross was created;</a:t>
            </a:r>
            <a:r>
              <a:rPr lang="es" sz="1400">
                <a:solidFill>
                  <a:srgbClr val="000000"/>
                </a:solidFill>
                <a:latin typeface="Comic Sans MS"/>
                <a:ea typeface="Comic Sans MS"/>
                <a:cs typeface="Comic Sans MS"/>
                <a:sym typeface="Comic Sans MS"/>
              </a:rPr>
              <a:t> but still, there was a long administrative way to carry it out.</a:t>
            </a:r>
            <a:endParaRPr sz="1400">
              <a:solidFill>
                <a:srgbClr val="000000"/>
              </a:solidFill>
              <a:latin typeface="Comic Sans MS"/>
              <a:ea typeface="Comic Sans MS"/>
              <a:cs typeface="Comic Sans MS"/>
              <a:sym typeface="Comic Sans MS"/>
            </a:endParaRPr>
          </a:p>
        </p:txBody>
      </p:sp>
      <p:pic>
        <p:nvPicPr>
          <p:cNvPr id="295" name="Google Shape;295;p43"/>
          <p:cNvPicPr preferRelativeResize="0"/>
          <p:nvPr/>
        </p:nvPicPr>
        <p:blipFill>
          <a:blip r:embed="rId3">
            <a:alphaModFix/>
          </a:blip>
          <a:stretch>
            <a:fillRect/>
          </a:stretch>
        </p:blipFill>
        <p:spPr>
          <a:xfrm>
            <a:off x="6679750" y="1226552"/>
            <a:ext cx="2079100" cy="1384661"/>
          </a:xfrm>
          <a:prstGeom prst="rect">
            <a:avLst/>
          </a:prstGeom>
          <a:noFill/>
          <a:ln>
            <a:noFill/>
          </a:ln>
        </p:spPr>
      </p:pic>
      <p:pic>
        <p:nvPicPr>
          <p:cNvPr id="296" name="Google Shape;296;p43"/>
          <p:cNvPicPr preferRelativeResize="0"/>
          <p:nvPr/>
        </p:nvPicPr>
        <p:blipFill>
          <a:blip r:embed="rId4">
            <a:alphaModFix/>
          </a:blip>
          <a:stretch>
            <a:fillRect/>
          </a:stretch>
        </p:blipFill>
        <p:spPr>
          <a:xfrm>
            <a:off x="6952176" y="2806875"/>
            <a:ext cx="1534250" cy="215102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44"/>
          <p:cNvSpPr txBox="1"/>
          <p:nvPr>
            <p:ph type="title"/>
          </p:nvPr>
        </p:nvSpPr>
        <p:spPr>
          <a:xfrm>
            <a:off x="611000" y="632275"/>
            <a:ext cx="7688700" cy="57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3600">
                <a:latin typeface="Alfa Slab One"/>
                <a:ea typeface="Alfa Slab One"/>
                <a:cs typeface="Alfa Slab One"/>
                <a:sym typeface="Alfa Slab One"/>
              </a:rPr>
              <a:t>Red </a:t>
            </a:r>
            <a:r>
              <a:rPr lang="es" sz="3600">
                <a:solidFill>
                  <a:srgbClr val="FF0000"/>
                </a:solidFill>
                <a:latin typeface="Alfa Slab One"/>
                <a:ea typeface="Alfa Slab One"/>
                <a:cs typeface="Alfa Slab One"/>
                <a:sym typeface="Alfa Slab One"/>
              </a:rPr>
              <a:t>Cross</a:t>
            </a:r>
            <a:endParaRPr sz="3600">
              <a:solidFill>
                <a:srgbClr val="FF0000"/>
              </a:solidFill>
              <a:latin typeface="Alfa Slab One"/>
              <a:ea typeface="Alfa Slab One"/>
              <a:cs typeface="Alfa Slab One"/>
              <a:sym typeface="Alfa Slab One"/>
            </a:endParaRPr>
          </a:p>
          <a:p>
            <a:pPr indent="0" lvl="0" marL="0" rtl="0" algn="l">
              <a:spcBef>
                <a:spcPts val="0"/>
              </a:spcBef>
              <a:spcAft>
                <a:spcPts val="0"/>
              </a:spcAft>
              <a:buNone/>
            </a:pPr>
            <a:r>
              <a:t/>
            </a:r>
            <a:endParaRPr/>
          </a:p>
        </p:txBody>
      </p:sp>
      <p:sp>
        <p:nvSpPr>
          <p:cNvPr id="302" name="Google Shape;302;p44"/>
          <p:cNvSpPr txBox="1"/>
          <p:nvPr>
            <p:ph idx="1" type="body"/>
          </p:nvPr>
        </p:nvSpPr>
        <p:spPr>
          <a:xfrm>
            <a:off x="727650" y="1474928"/>
            <a:ext cx="7688700" cy="1332300"/>
          </a:xfrm>
          <a:prstGeom prst="rect">
            <a:avLst/>
          </a:prstGeom>
        </p:spPr>
        <p:txBody>
          <a:bodyPr anchorCtr="0" anchor="t" bIns="91425" lIns="91425" spcFirstLastPara="1" rIns="91425" wrap="square" tIns="91425">
            <a:noAutofit/>
          </a:bodyPr>
          <a:lstStyle/>
          <a:p>
            <a:pPr indent="0" lvl="0" marL="0" marR="38100" rtl="0" algn="l">
              <a:lnSpc>
                <a:spcPct val="128571"/>
              </a:lnSpc>
              <a:spcBef>
                <a:spcPts val="0"/>
              </a:spcBef>
              <a:spcAft>
                <a:spcPts val="0"/>
              </a:spcAft>
              <a:buNone/>
            </a:pPr>
            <a:r>
              <a:rPr lang="es" sz="1500">
                <a:solidFill>
                  <a:srgbClr val="222222"/>
                </a:solidFill>
                <a:highlight>
                  <a:srgbClr val="F8F9FA"/>
                </a:highlight>
                <a:latin typeface="Comic Sans MS"/>
                <a:ea typeface="Comic Sans MS"/>
                <a:cs typeface="Comic Sans MS"/>
                <a:sym typeface="Comic Sans MS"/>
              </a:rPr>
              <a:t>The first time the Red Cross went into action was in </a:t>
            </a:r>
            <a:r>
              <a:rPr b="1" lang="es" sz="1500">
                <a:solidFill>
                  <a:srgbClr val="222222"/>
                </a:solidFill>
                <a:highlight>
                  <a:srgbClr val="F8F9FA"/>
                </a:highlight>
                <a:latin typeface="Comic Sans MS"/>
                <a:ea typeface="Comic Sans MS"/>
                <a:cs typeface="Comic Sans MS"/>
                <a:sym typeface="Comic Sans MS"/>
              </a:rPr>
              <a:t>World War I,</a:t>
            </a:r>
            <a:r>
              <a:rPr lang="es" sz="1500">
                <a:solidFill>
                  <a:srgbClr val="222222"/>
                </a:solidFill>
                <a:highlight>
                  <a:srgbClr val="F8F9FA"/>
                </a:highlight>
                <a:latin typeface="Comic Sans MS"/>
                <a:ea typeface="Comic Sans MS"/>
                <a:cs typeface="Comic Sans MS"/>
                <a:sym typeface="Comic Sans MS"/>
              </a:rPr>
              <a:t> during this war it became an international association and its members multiplied by twenty. During World War II it had greater participation and it became completely independent. At the end of this war, it joined the </a:t>
            </a:r>
            <a:r>
              <a:rPr b="1" lang="es" sz="1500">
                <a:solidFill>
                  <a:srgbClr val="222222"/>
                </a:solidFill>
                <a:highlight>
                  <a:srgbClr val="F8F9FA"/>
                </a:highlight>
                <a:latin typeface="Comic Sans MS"/>
                <a:ea typeface="Comic Sans MS"/>
                <a:cs typeface="Comic Sans MS"/>
                <a:sym typeface="Comic Sans MS"/>
              </a:rPr>
              <a:t>UN</a:t>
            </a:r>
            <a:r>
              <a:rPr lang="es" sz="1500">
                <a:solidFill>
                  <a:srgbClr val="222222"/>
                </a:solidFill>
                <a:highlight>
                  <a:srgbClr val="F8F9FA"/>
                </a:highlight>
                <a:latin typeface="Comic Sans MS"/>
                <a:ea typeface="Comic Sans MS"/>
                <a:cs typeface="Comic Sans MS"/>
                <a:sym typeface="Comic Sans MS"/>
              </a:rPr>
              <a:t> and currently almost all countries are within this organization, divided in two branches: </a:t>
            </a:r>
            <a:r>
              <a:rPr b="1" lang="es" sz="1500">
                <a:solidFill>
                  <a:srgbClr val="222222"/>
                </a:solidFill>
                <a:highlight>
                  <a:srgbClr val="F8F9FA"/>
                </a:highlight>
                <a:latin typeface="Comic Sans MS"/>
                <a:ea typeface="Comic Sans MS"/>
                <a:cs typeface="Comic Sans MS"/>
                <a:sym typeface="Comic Sans MS"/>
              </a:rPr>
              <a:t>Red Cross</a:t>
            </a:r>
            <a:r>
              <a:rPr lang="es" sz="1500">
                <a:solidFill>
                  <a:srgbClr val="222222"/>
                </a:solidFill>
                <a:highlight>
                  <a:srgbClr val="F8F9FA"/>
                </a:highlight>
                <a:latin typeface="Comic Sans MS"/>
                <a:ea typeface="Comic Sans MS"/>
                <a:cs typeface="Comic Sans MS"/>
                <a:sym typeface="Comic Sans MS"/>
              </a:rPr>
              <a:t> and </a:t>
            </a:r>
            <a:r>
              <a:rPr b="1" lang="es" sz="1500">
                <a:solidFill>
                  <a:srgbClr val="222222"/>
                </a:solidFill>
                <a:highlight>
                  <a:srgbClr val="F8F9FA"/>
                </a:highlight>
                <a:latin typeface="Comic Sans MS"/>
                <a:ea typeface="Comic Sans MS"/>
                <a:cs typeface="Comic Sans MS"/>
                <a:sym typeface="Comic Sans MS"/>
              </a:rPr>
              <a:t>Red Crescent</a:t>
            </a:r>
            <a:r>
              <a:rPr lang="es" sz="1500">
                <a:solidFill>
                  <a:srgbClr val="222222"/>
                </a:solidFill>
                <a:highlight>
                  <a:srgbClr val="F8F9FA"/>
                </a:highlight>
                <a:latin typeface="Comic Sans MS"/>
                <a:ea typeface="Comic Sans MS"/>
                <a:cs typeface="Comic Sans MS"/>
                <a:sym typeface="Comic Sans MS"/>
              </a:rPr>
              <a:t> (in muslim countries).</a:t>
            </a:r>
            <a:endParaRPr sz="1500">
              <a:solidFill>
                <a:srgbClr val="222222"/>
              </a:solidFill>
              <a:highlight>
                <a:srgbClr val="F8F9FA"/>
              </a:highlight>
              <a:latin typeface="Comic Sans MS"/>
              <a:ea typeface="Comic Sans MS"/>
              <a:cs typeface="Comic Sans MS"/>
              <a:sym typeface="Comic Sans MS"/>
            </a:endParaRPr>
          </a:p>
          <a:p>
            <a:pPr indent="0" lvl="0" marL="0" rtl="0" algn="l">
              <a:spcBef>
                <a:spcPts val="0"/>
              </a:spcBef>
              <a:spcAft>
                <a:spcPts val="0"/>
              </a:spcAft>
              <a:buNone/>
            </a:pPr>
            <a:r>
              <a:t/>
            </a:r>
            <a:endParaRPr sz="1500">
              <a:solidFill>
                <a:srgbClr val="000000"/>
              </a:solidFill>
              <a:latin typeface="Comic Sans MS"/>
              <a:ea typeface="Comic Sans MS"/>
              <a:cs typeface="Comic Sans MS"/>
              <a:sym typeface="Comic Sans MS"/>
            </a:endParaRPr>
          </a:p>
          <a:p>
            <a:pPr indent="0" lvl="0" marL="0" rtl="0" algn="l">
              <a:spcBef>
                <a:spcPts val="1600"/>
              </a:spcBef>
              <a:spcAft>
                <a:spcPts val="1600"/>
              </a:spcAft>
              <a:buNone/>
            </a:pPr>
            <a:r>
              <a:t/>
            </a:r>
            <a:endParaRPr sz="1200"/>
          </a:p>
        </p:txBody>
      </p:sp>
      <p:pic>
        <p:nvPicPr>
          <p:cNvPr id="303" name="Google Shape;303;p44"/>
          <p:cNvPicPr preferRelativeResize="0"/>
          <p:nvPr/>
        </p:nvPicPr>
        <p:blipFill>
          <a:blip r:embed="rId3">
            <a:alphaModFix/>
          </a:blip>
          <a:stretch>
            <a:fillRect/>
          </a:stretch>
        </p:blipFill>
        <p:spPr>
          <a:xfrm>
            <a:off x="3019925" y="3253200"/>
            <a:ext cx="3474950" cy="18101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06" name="Shape 106"/>
        <p:cNvGrpSpPr/>
        <p:nvPr/>
      </p:nvGrpSpPr>
      <p:grpSpPr>
        <a:xfrm>
          <a:off x="0" y="0"/>
          <a:ext cx="0" cy="0"/>
          <a:chOff x="0" y="0"/>
          <a:chExt cx="0" cy="0"/>
        </a:xfrm>
      </p:grpSpPr>
      <p:sp>
        <p:nvSpPr>
          <p:cNvPr id="107" name="Google Shape;107;p16"/>
          <p:cNvSpPr txBox="1"/>
          <p:nvPr>
            <p:ph type="title"/>
          </p:nvPr>
        </p:nvSpPr>
        <p:spPr>
          <a:xfrm>
            <a:off x="727650" y="598550"/>
            <a:ext cx="7688700" cy="53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sz="3600">
                <a:solidFill>
                  <a:srgbClr val="000000"/>
                </a:solidFill>
                <a:latin typeface="Alfa Slab One"/>
                <a:ea typeface="Alfa Slab One"/>
                <a:cs typeface="Alfa Slab One"/>
                <a:sym typeface="Alfa Slab One"/>
              </a:rPr>
              <a:t>What is the associationism?</a:t>
            </a:r>
            <a:endParaRPr sz="3600">
              <a:solidFill>
                <a:srgbClr val="000000"/>
              </a:solidFill>
              <a:latin typeface="Alfa Slab One"/>
              <a:ea typeface="Alfa Slab One"/>
              <a:cs typeface="Alfa Slab One"/>
              <a:sym typeface="Alfa Slab One"/>
            </a:endParaRPr>
          </a:p>
          <a:p>
            <a:pPr indent="0" lvl="0" marL="0" rtl="0" algn="l">
              <a:spcBef>
                <a:spcPts val="0"/>
              </a:spcBef>
              <a:spcAft>
                <a:spcPts val="0"/>
              </a:spcAft>
              <a:buNone/>
            </a:pPr>
            <a:r>
              <a:t/>
            </a:r>
            <a:endParaRPr/>
          </a:p>
        </p:txBody>
      </p:sp>
      <p:sp>
        <p:nvSpPr>
          <p:cNvPr id="108" name="Google Shape;108;p16"/>
          <p:cNvSpPr txBox="1"/>
          <p:nvPr>
            <p:ph idx="1" type="body"/>
          </p:nvPr>
        </p:nvSpPr>
        <p:spPr>
          <a:xfrm>
            <a:off x="727650" y="1816163"/>
            <a:ext cx="4153800" cy="258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2000">
                <a:solidFill>
                  <a:srgbClr val="000000"/>
                </a:solidFill>
                <a:latin typeface="Georgia"/>
                <a:ea typeface="Georgia"/>
                <a:cs typeface="Georgia"/>
                <a:sym typeface="Georgia"/>
              </a:rPr>
              <a:t>An association is a group of people constituted to carry out a collective and non-profit activity. Formally, they are independent of the State, political parties, companies...</a:t>
            </a:r>
            <a:endParaRPr sz="2000">
              <a:solidFill>
                <a:srgbClr val="000000"/>
              </a:solidFill>
              <a:latin typeface="Georgia"/>
              <a:ea typeface="Georgia"/>
              <a:cs typeface="Georgia"/>
              <a:sym typeface="Georgia"/>
            </a:endParaRPr>
          </a:p>
          <a:p>
            <a:pPr indent="0" lvl="0" marL="0" rtl="0" algn="l">
              <a:spcBef>
                <a:spcPts val="1600"/>
              </a:spcBef>
              <a:spcAft>
                <a:spcPts val="0"/>
              </a:spcAft>
              <a:buNone/>
            </a:pPr>
            <a:r>
              <a:t/>
            </a:r>
            <a:endParaRPr sz="2000">
              <a:solidFill>
                <a:srgbClr val="000000"/>
              </a:solidFill>
              <a:latin typeface="Comic Sans MS"/>
              <a:ea typeface="Comic Sans MS"/>
              <a:cs typeface="Comic Sans MS"/>
              <a:sym typeface="Comic Sans MS"/>
            </a:endParaRPr>
          </a:p>
          <a:p>
            <a:pPr indent="0" lvl="0" marL="0" rtl="0" algn="l">
              <a:spcBef>
                <a:spcPts val="1600"/>
              </a:spcBef>
              <a:spcAft>
                <a:spcPts val="0"/>
              </a:spcAft>
              <a:buNone/>
            </a:pPr>
            <a:r>
              <a:t/>
            </a:r>
            <a:endParaRPr sz="2000">
              <a:solidFill>
                <a:srgbClr val="000000"/>
              </a:solidFill>
              <a:latin typeface="Comic Sans MS"/>
              <a:ea typeface="Comic Sans MS"/>
              <a:cs typeface="Comic Sans MS"/>
              <a:sym typeface="Comic Sans MS"/>
            </a:endParaRPr>
          </a:p>
          <a:p>
            <a:pPr indent="0" lvl="0" marL="0" rtl="0" algn="l">
              <a:spcBef>
                <a:spcPts val="1600"/>
              </a:spcBef>
              <a:spcAft>
                <a:spcPts val="1600"/>
              </a:spcAft>
              <a:buNone/>
            </a:pPr>
            <a:r>
              <a:t/>
            </a:r>
            <a:endParaRPr/>
          </a:p>
        </p:txBody>
      </p:sp>
      <p:pic>
        <p:nvPicPr>
          <p:cNvPr id="109" name="Google Shape;109;p16"/>
          <p:cNvPicPr preferRelativeResize="0"/>
          <p:nvPr/>
        </p:nvPicPr>
        <p:blipFill>
          <a:blip r:embed="rId3">
            <a:alphaModFix/>
          </a:blip>
          <a:stretch>
            <a:fillRect/>
          </a:stretch>
        </p:blipFill>
        <p:spPr>
          <a:xfrm>
            <a:off x="5119023" y="1320150"/>
            <a:ext cx="3297325" cy="30841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17"/>
          <p:cNvSpPr txBox="1"/>
          <p:nvPr>
            <p:ph type="title"/>
          </p:nvPr>
        </p:nvSpPr>
        <p:spPr>
          <a:xfrm>
            <a:off x="0" y="411500"/>
            <a:ext cx="9144000" cy="560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sz="3600">
                <a:solidFill>
                  <a:srgbClr val="000000"/>
                </a:solidFill>
                <a:latin typeface="Alfa Slab One"/>
                <a:ea typeface="Alfa Slab One"/>
                <a:cs typeface="Alfa Slab One"/>
                <a:sym typeface="Alfa Slab One"/>
              </a:rPr>
              <a:t>How do we create an association</a:t>
            </a:r>
            <a:r>
              <a:rPr lang="es" sz="3600">
                <a:solidFill>
                  <a:srgbClr val="000000"/>
                </a:solidFill>
                <a:latin typeface="Alfa Slab One"/>
                <a:ea typeface="Alfa Slab One"/>
                <a:cs typeface="Alfa Slab One"/>
                <a:sym typeface="Alfa Slab One"/>
              </a:rPr>
              <a:t>?</a:t>
            </a:r>
            <a:endParaRPr sz="3600">
              <a:solidFill>
                <a:srgbClr val="000000"/>
              </a:solidFill>
              <a:latin typeface="Alfa Slab One"/>
              <a:ea typeface="Alfa Slab One"/>
              <a:cs typeface="Alfa Slab One"/>
              <a:sym typeface="Alfa Slab One"/>
            </a:endParaRPr>
          </a:p>
          <a:p>
            <a:pPr indent="0" lvl="0" marL="0" rtl="0" algn="l">
              <a:spcBef>
                <a:spcPts val="0"/>
              </a:spcBef>
              <a:spcAft>
                <a:spcPts val="0"/>
              </a:spcAft>
              <a:buNone/>
            </a:pPr>
            <a:r>
              <a:t/>
            </a:r>
            <a:endParaRPr/>
          </a:p>
        </p:txBody>
      </p:sp>
      <p:sp>
        <p:nvSpPr>
          <p:cNvPr id="115" name="Google Shape;115;p17"/>
          <p:cNvSpPr txBox="1"/>
          <p:nvPr>
            <p:ph idx="1" type="body"/>
          </p:nvPr>
        </p:nvSpPr>
        <p:spPr>
          <a:xfrm>
            <a:off x="727650" y="1651375"/>
            <a:ext cx="8045700" cy="309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sz="1800">
                <a:solidFill>
                  <a:srgbClr val="000000"/>
                </a:solidFill>
                <a:latin typeface="Georgia"/>
                <a:ea typeface="Georgia"/>
                <a:cs typeface="Georgia"/>
                <a:sym typeface="Georgia"/>
              </a:rPr>
              <a:t>We need at least </a:t>
            </a:r>
            <a:r>
              <a:rPr b="1" lang="es" sz="1800">
                <a:solidFill>
                  <a:srgbClr val="000000"/>
                </a:solidFill>
                <a:latin typeface="Georgia"/>
                <a:ea typeface="Georgia"/>
                <a:cs typeface="Georgia"/>
                <a:sym typeface="Georgia"/>
              </a:rPr>
              <a:t>3 components</a:t>
            </a:r>
            <a:r>
              <a:rPr lang="es" sz="1800">
                <a:solidFill>
                  <a:srgbClr val="000000"/>
                </a:solidFill>
                <a:latin typeface="Georgia"/>
                <a:ea typeface="Georgia"/>
                <a:cs typeface="Georgia"/>
                <a:sym typeface="Georgia"/>
              </a:rPr>
              <a:t> (A president, a treasurer and a secretary) and they must follow these steps:</a:t>
            </a:r>
            <a:endParaRPr sz="1800">
              <a:solidFill>
                <a:srgbClr val="000000"/>
              </a:solidFill>
              <a:latin typeface="Georgia"/>
              <a:ea typeface="Georgia"/>
              <a:cs typeface="Georgia"/>
              <a:sym typeface="Georgia"/>
            </a:endParaRPr>
          </a:p>
          <a:p>
            <a:pPr indent="0" lvl="0" marL="0" rtl="0" algn="ctr">
              <a:spcBef>
                <a:spcPts val="0"/>
              </a:spcBef>
              <a:spcAft>
                <a:spcPts val="0"/>
              </a:spcAft>
              <a:buNone/>
            </a:pPr>
            <a:r>
              <a:t/>
            </a:r>
            <a:endParaRPr sz="1800">
              <a:solidFill>
                <a:srgbClr val="000000"/>
              </a:solidFill>
              <a:latin typeface="Georgia"/>
              <a:ea typeface="Georgia"/>
              <a:cs typeface="Georgia"/>
              <a:sym typeface="Georgia"/>
            </a:endParaRPr>
          </a:p>
          <a:p>
            <a:pPr indent="-342900" lvl="0" marL="457200" rtl="0" algn="just">
              <a:spcBef>
                <a:spcPts val="0"/>
              </a:spcBef>
              <a:spcAft>
                <a:spcPts val="0"/>
              </a:spcAft>
              <a:buClr>
                <a:srgbClr val="000000"/>
              </a:buClr>
              <a:buSzPts val="1800"/>
              <a:buFont typeface="Georgia"/>
              <a:buAutoNum type="arabicPeriod"/>
            </a:pPr>
            <a:r>
              <a:rPr lang="es" sz="1800">
                <a:solidFill>
                  <a:srgbClr val="000000"/>
                </a:solidFill>
                <a:latin typeface="Georgia"/>
                <a:ea typeface="Georgia"/>
                <a:cs typeface="Georgia"/>
                <a:sym typeface="Georgia"/>
              </a:rPr>
              <a:t>Elaborate the statutes of the association.</a:t>
            </a:r>
            <a:endParaRPr sz="1800">
              <a:solidFill>
                <a:srgbClr val="000000"/>
              </a:solidFill>
              <a:latin typeface="Georgia"/>
              <a:ea typeface="Georgia"/>
              <a:cs typeface="Georgia"/>
              <a:sym typeface="Georgia"/>
            </a:endParaRPr>
          </a:p>
          <a:p>
            <a:pPr indent="-342900" lvl="0" marL="457200" rtl="0" algn="just">
              <a:spcBef>
                <a:spcPts val="0"/>
              </a:spcBef>
              <a:spcAft>
                <a:spcPts val="0"/>
              </a:spcAft>
              <a:buClr>
                <a:srgbClr val="000000"/>
              </a:buClr>
              <a:buSzPts val="1800"/>
              <a:buFont typeface="Georgia"/>
              <a:buAutoNum type="arabicPeriod"/>
            </a:pPr>
            <a:r>
              <a:rPr lang="es" sz="1800">
                <a:solidFill>
                  <a:srgbClr val="000000"/>
                </a:solidFill>
                <a:latin typeface="Georgia"/>
                <a:ea typeface="Georgia"/>
                <a:cs typeface="Georgia"/>
                <a:sym typeface="Georgia"/>
              </a:rPr>
              <a:t>Obtain the foundational certificate of the legal association.</a:t>
            </a:r>
            <a:endParaRPr sz="1800">
              <a:solidFill>
                <a:srgbClr val="000000"/>
              </a:solidFill>
              <a:latin typeface="Georgia"/>
              <a:ea typeface="Georgia"/>
              <a:cs typeface="Georgia"/>
              <a:sym typeface="Georgia"/>
            </a:endParaRPr>
          </a:p>
          <a:p>
            <a:pPr indent="-342900" lvl="0" marL="457200" rtl="0" algn="just">
              <a:spcBef>
                <a:spcPts val="0"/>
              </a:spcBef>
              <a:spcAft>
                <a:spcPts val="0"/>
              </a:spcAft>
              <a:buClr>
                <a:srgbClr val="000000"/>
              </a:buClr>
              <a:buSzPts val="1800"/>
              <a:buFont typeface="Comic Sans MS"/>
              <a:buAutoNum type="arabicPeriod"/>
            </a:pPr>
            <a:r>
              <a:rPr lang="es" sz="1800">
                <a:solidFill>
                  <a:srgbClr val="000000"/>
                </a:solidFill>
                <a:latin typeface="Georgia"/>
                <a:ea typeface="Georgia"/>
                <a:cs typeface="Georgia"/>
                <a:sym typeface="Georgia"/>
              </a:rPr>
              <a:t>Register the association on the </a:t>
            </a:r>
            <a:r>
              <a:rPr b="1" lang="es" sz="1800">
                <a:solidFill>
                  <a:srgbClr val="000000"/>
                </a:solidFill>
                <a:latin typeface="Georgia"/>
                <a:ea typeface="Georgia"/>
                <a:cs typeface="Georgia"/>
                <a:sym typeface="Georgia"/>
              </a:rPr>
              <a:t>National Register of Associations</a:t>
            </a:r>
            <a:r>
              <a:rPr lang="es" sz="1800">
                <a:solidFill>
                  <a:srgbClr val="000000"/>
                </a:solidFill>
                <a:latin typeface="Georgia"/>
                <a:ea typeface="Georgia"/>
                <a:cs typeface="Georgia"/>
                <a:sym typeface="Georgia"/>
              </a:rPr>
              <a:t>.</a:t>
            </a:r>
            <a:endParaRPr sz="1800">
              <a:solidFill>
                <a:srgbClr val="000000"/>
              </a:solidFill>
              <a:latin typeface="Georgia"/>
              <a:ea typeface="Georgia"/>
              <a:cs typeface="Georgia"/>
              <a:sym typeface="Georgia"/>
            </a:endParaRPr>
          </a:p>
          <a:p>
            <a:pPr indent="-342900" lvl="0" marL="457200" rtl="0" algn="just">
              <a:spcBef>
                <a:spcPts val="0"/>
              </a:spcBef>
              <a:spcAft>
                <a:spcPts val="0"/>
              </a:spcAft>
              <a:buClr>
                <a:srgbClr val="000000"/>
              </a:buClr>
              <a:buSzPts val="1800"/>
              <a:buFont typeface="Comic Sans MS"/>
              <a:buAutoNum type="arabicPeriod"/>
            </a:pPr>
            <a:r>
              <a:rPr lang="es" sz="1800">
                <a:solidFill>
                  <a:srgbClr val="000000"/>
                </a:solidFill>
                <a:latin typeface="Georgia"/>
                <a:ea typeface="Georgia"/>
                <a:cs typeface="Georgia"/>
                <a:sym typeface="Georgia"/>
              </a:rPr>
              <a:t>Request the </a:t>
            </a:r>
            <a:r>
              <a:rPr lang="es" sz="1800">
                <a:solidFill>
                  <a:srgbClr val="000000"/>
                </a:solidFill>
                <a:latin typeface="Georgia"/>
                <a:ea typeface="Georgia"/>
                <a:cs typeface="Georgia"/>
                <a:sym typeface="Georgia"/>
              </a:rPr>
              <a:t>provisional</a:t>
            </a:r>
            <a:r>
              <a:rPr lang="es" sz="1800">
                <a:solidFill>
                  <a:srgbClr val="000000"/>
                </a:solidFill>
                <a:latin typeface="Georgia"/>
                <a:ea typeface="Georgia"/>
                <a:cs typeface="Georgia"/>
                <a:sym typeface="Georgia"/>
              </a:rPr>
              <a:t> </a:t>
            </a:r>
            <a:r>
              <a:rPr b="1" lang="es" sz="1800">
                <a:solidFill>
                  <a:srgbClr val="000000"/>
                </a:solidFill>
                <a:latin typeface="Georgia"/>
                <a:ea typeface="Georgia"/>
                <a:cs typeface="Georgia"/>
                <a:sym typeface="Georgia"/>
              </a:rPr>
              <a:t>VAT</a:t>
            </a:r>
            <a:r>
              <a:rPr lang="es" sz="1800">
                <a:solidFill>
                  <a:srgbClr val="000000"/>
                </a:solidFill>
                <a:latin typeface="Georgia"/>
                <a:ea typeface="Georgia"/>
                <a:cs typeface="Georgia"/>
                <a:sym typeface="Georgia"/>
              </a:rPr>
              <a:t>.</a:t>
            </a:r>
            <a:endParaRPr sz="1800">
              <a:solidFill>
                <a:srgbClr val="000000"/>
              </a:solidFill>
              <a:latin typeface="Georgia"/>
              <a:ea typeface="Georgia"/>
              <a:cs typeface="Georgia"/>
              <a:sym typeface="Georgia"/>
            </a:endParaRPr>
          </a:p>
          <a:p>
            <a:pPr indent="-342900" lvl="0" marL="457200" rtl="0" algn="just">
              <a:spcBef>
                <a:spcPts val="0"/>
              </a:spcBef>
              <a:spcAft>
                <a:spcPts val="0"/>
              </a:spcAft>
              <a:buClr>
                <a:srgbClr val="000000"/>
              </a:buClr>
              <a:buSzPts val="1800"/>
              <a:buFont typeface="Comic Sans MS"/>
              <a:buAutoNum type="arabicPeriod"/>
            </a:pPr>
            <a:r>
              <a:rPr lang="es" sz="1800">
                <a:solidFill>
                  <a:srgbClr val="000000"/>
                </a:solidFill>
                <a:latin typeface="Georgia"/>
                <a:ea typeface="Georgia"/>
                <a:cs typeface="Georgia"/>
                <a:sym typeface="Georgia"/>
              </a:rPr>
              <a:t>Open a </a:t>
            </a:r>
            <a:r>
              <a:rPr lang="es" sz="1800">
                <a:solidFill>
                  <a:srgbClr val="000000"/>
                </a:solidFill>
                <a:latin typeface="Georgia"/>
                <a:ea typeface="Georgia"/>
                <a:cs typeface="Georgia"/>
                <a:sym typeface="Georgia"/>
              </a:rPr>
              <a:t>provisional</a:t>
            </a:r>
            <a:r>
              <a:rPr lang="es" sz="1800">
                <a:solidFill>
                  <a:srgbClr val="000000"/>
                </a:solidFill>
                <a:latin typeface="Georgia"/>
                <a:ea typeface="Georgia"/>
                <a:cs typeface="Georgia"/>
                <a:sym typeface="Georgia"/>
              </a:rPr>
              <a:t> </a:t>
            </a:r>
            <a:r>
              <a:rPr b="1" lang="es" sz="1800">
                <a:solidFill>
                  <a:srgbClr val="000000"/>
                </a:solidFill>
                <a:latin typeface="Georgia"/>
                <a:ea typeface="Georgia"/>
                <a:cs typeface="Georgia"/>
                <a:sym typeface="Georgia"/>
              </a:rPr>
              <a:t>bank account</a:t>
            </a:r>
            <a:r>
              <a:rPr lang="es" sz="1800">
                <a:solidFill>
                  <a:srgbClr val="000000"/>
                </a:solidFill>
                <a:latin typeface="Georgia"/>
                <a:ea typeface="Georgia"/>
                <a:cs typeface="Georgia"/>
                <a:sym typeface="Georgia"/>
              </a:rPr>
              <a:t>. </a:t>
            </a:r>
            <a:endParaRPr sz="1800">
              <a:solidFill>
                <a:srgbClr val="000000"/>
              </a:solidFill>
              <a:latin typeface="Georgia"/>
              <a:ea typeface="Georgia"/>
              <a:cs typeface="Georgia"/>
              <a:sym typeface="Georgia"/>
            </a:endParaRPr>
          </a:p>
          <a:p>
            <a:pPr indent="0" lvl="0" marL="457200" rtl="0" algn="just">
              <a:spcBef>
                <a:spcPts val="0"/>
              </a:spcBef>
              <a:spcAft>
                <a:spcPts val="0"/>
              </a:spcAft>
              <a:buNone/>
            </a:pPr>
            <a:r>
              <a:t/>
            </a:r>
            <a:endParaRPr sz="1800">
              <a:solidFill>
                <a:srgbClr val="000000"/>
              </a:solidFill>
              <a:latin typeface="Georgia"/>
              <a:ea typeface="Georgia"/>
              <a:cs typeface="Georgia"/>
              <a:sym typeface="Georgia"/>
            </a:endParaRPr>
          </a:p>
          <a:p>
            <a:pPr indent="0" lvl="0" marL="0" rtl="0" algn="l">
              <a:spcBef>
                <a:spcPts val="0"/>
              </a:spcBef>
              <a:spcAft>
                <a:spcPts val="0"/>
              </a:spcAft>
              <a:buNone/>
            </a:pPr>
            <a:r>
              <a:t/>
            </a:r>
            <a:endParaRPr sz="1800">
              <a:solidFill>
                <a:srgbClr val="000000"/>
              </a:solidFill>
              <a:latin typeface="Georgia"/>
              <a:ea typeface="Georgia"/>
              <a:cs typeface="Georgia"/>
              <a:sym typeface="Georgia"/>
            </a:endParaRPr>
          </a:p>
          <a:p>
            <a:pPr indent="0" lvl="0" marL="0" rtl="0" algn="l">
              <a:spcBef>
                <a:spcPts val="500"/>
              </a:spcBef>
              <a:spcAft>
                <a:spcPts val="0"/>
              </a:spcAft>
              <a:buNone/>
            </a:pPr>
            <a:r>
              <a:t/>
            </a:r>
            <a:endParaRPr sz="1800">
              <a:solidFill>
                <a:srgbClr val="555555"/>
              </a:solidFill>
              <a:highlight>
                <a:schemeClr val="lt1"/>
              </a:highlight>
              <a:latin typeface="Arial"/>
              <a:ea typeface="Arial"/>
              <a:cs typeface="Arial"/>
              <a:sym typeface="Arial"/>
            </a:endParaRPr>
          </a:p>
          <a:p>
            <a:pPr indent="0" lvl="0" marL="0" rtl="0" algn="l">
              <a:spcBef>
                <a:spcPts val="1600"/>
              </a:spcBef>
              <a:spcAft>
                <a:spcPts val="160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18"/>
          <p:cNvSpPr txBox="1"/>
          <p:nvPr>
            <p:ph type="title"/>
          </p:nvPr>
        </p:nvSpPr>
        <p:spPr>
          <a:xfrm>
            <a:off x="185700" y="451600"/>
            <a:ext cx="8653500" cy="53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solidFill>
                  <a:srgbClr val="000000"/>
                </a:solidFill>
                <a:latin typeface="Alfa Slab One"/>
                <a:ea typeface="Alfa Slab One"/>
                <a:cs typeface="Alfa Slab One"/>
                <a:sym typeface="Alfa Slab One"/>
              </a:rPr>
              <a:t>    </a:t>
            </a:r>
            <a:r>
              <a:rPr lang="es" sz="3600">
                <a:solidFill>
                  <a:srgbClr val="000000"/>
                </a:solidFill>
                <a:latin typeface="Alfa Slab One"/>
                <a:ea typeface="Alfa Slab One"/>
                <a:cs typeface="Alfa Slab One"/>
                <a:sym typeface="Alfa Slab One"/>
              </a:rPr>
              <a:t>How do they get their money?</a:t>
            </a:r>
            <a:endParaRPr sz="3600">
              <a:solidFill>
                <a:srgbClr val="000000"/>
              </a:solidFill>
              <a:latin typeface="Alfa Slab One"/>
              <a:ea typeface="Alfa Slab One"/>
              <a:cs typeface="Alfa Slab One"/>
              <a:sym typeface="Alfa Slab One"/>
            </a:endParaRPr>
          </a:p>
          <a:p>
            <a:pPr indent="0" lvl="0" marL="0" rtl="0" algn="l">
              <a:spcBef>
                <a:spcPts val="0"/>
              </a:spcBef>
              <a:spcAft>
                <a:spcPts val="0"/>
              </a:spcAft>
              <a:buNone/>
            </a:pPr>
            <a:r>
              <a:t/>
            </a:r>
            <a:endParaRPr/>
          </a:p>
        </p:txBody>
      </p:sp>
      <p:sp>
        <p:nvSpPr>
          <p:cNvPr id="121" name="Google Shape;121;p18"/>
          <p:cNvSpPr txBox="1"/>
          <p:nvPr>
            <p:ph idx="1" type="body"/>
          </p:nvPr>
        </p:nvSpPr>
        <p:spPr>
          <a:xfrm>
            <a:off x="655975" y="1787950"/>
            <a:ext cx="4872600" cy="238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800">
                <a:solidFill>
                  <a:srgbClr val="000000"/>
                </a:solidFill>
                <a:latin typeface="Georgia"/>
                <a:ea typeface="Georgia"/>
                <a:cs typeface="Georgia"/>
                <a:sym typeface="Georgia"/>
              </a:rPr>
              <a:t>The associations can be financed through two ways: publicly and privately. </a:t>
            </a:r>
            <a:endParaRPr sz="1800">
              <a:solidFill>
                <a:srgbClr val="000000"/>
              </a:solidFill>
              <a:latin typeface="Georgia"/>
              <a:ea typeface="Georgia"/>
              <a:cs typeface="Georgia"/>
              <a:sym typeface="Georgia"/>
            </a:endParaRPr>
          </a:p>
          <a:p>
            <a:pPr indent="0" lvl="0" marL="0" rtl="0" algn="l">
              <a:spcBef>
                <a:spcPts val="1600"/>
              </a:spcBef>
              <a:spcAft>
                <a:spcPts val="0"/>
              </a:spcAft>
              <a:buNone/>
            </a:pPr>
            <a:r>
              <a:rPr lang="es" sz="1800">
                <a:solidFill>
                  <a:srgbClr val="000000"/>
                </a:solidFill>
                <a:latin typeface="Georgia"/>
                <a:ea typeface="Georgia"/>
                <a:cs typeface="Georgia"/>
                <a:sym typeface="Georgia"/>
              </a:rPr>
              <a:t>The last one can be also:</a:t>
            </a:r>
            <a:endParaRPr sz="1800">
              <a:solidFill>
                <a:srgbClr val="000000"/>
              </a:solidFill>
              <a:latin typeface="Georgia"/>
              <a:ea typeface="Georgia"/>
              <a:cs typeface="Georgia"/>
              <a:sym typeface="Georgia"/>
            </a:endParaRPr>
          </a:p>
          <a:p>
            <a:pPr indent="-342900" lvl="0" marL="457200" rtl="0" algn="l">
              <a:spcBef>
                <a:spcPts val="1600"/>
              </a:spcBef>
              <a:spcAft>
                <a:spcPts val="0"/>
              </a:spcAft>
              <a:buClr>
                <a:srgbClr val="000000"/>
              </a:buClr>
              <a:buSzPts val="1800"/>
              <a:buFont typeface="Comic Sans MS"/>
              <a:buChar char="●"/>
            </a:pPr>
            <a:r>
              <a:rPr b="1" lang="es" sz="1800">
                <a:solidFill>
                  <a:srgbClr val="000000"/>
                </a:solidFill>
                <a:latin typeface="Georgia"/>
                <a:ea typeface="Georgia"/>
                <a:cs typeface="Georgia"/>
                <a:sym typeface="Georgia"/>
              </a:rPr>
              <a:t>Physical </a:t>
            </a:r>
            <a:r>
              <a:rPr lang="es" sz="1800">
                <a:solidFill>
                  <a:srgbClr val="000000"/>
                </a:solidFill>
                <a:latin typeface="Georgia"/>
                <a:ea typeface="Georgia"/>
                <a:cs typeface="Georgia"/>
                <a:sym typeface="Georgia"/>
              </a:rPr>
              <a:t>private funds</a:t>
            </a:r>
            <a:endParaRPr sz="1800">
              <a:solidFill>
                <a:srgbClr val="000000"/>
              </a:solidFill>
              <a:latin typeface="Georgia"/>
              <a:ea typeface="Georgia"/>
              <a:cs typeface="Georgia"/>
              <a:sym typeface="Georgia"/>
            </a:endParaRPr>
          </a:p>
          <a:p>
            <a:pPr indent="-342900" lvl="0" marL="457200" rtl="0" algn="l">
              <a:spcBef>
                <a:spcPts val="0"/>
              </a:spcBef>
              <a:spcAft>
                <a:spcPts val="0"/>
              </a:spcAft>
              <a:buClr>
                <a:srgbClr val="000000"/>
              </a:buClr>
              <a:buSzPts val="1800"/>
              <a:buFont typeface="Comic Sans MS"/>
              <a:buChar char="●"/>
            </a:pPr>
            <a:r>
              <a:rPr b="1" lang="es" sz="1800">
                <a:solidFill>
                  <a:srgbClr val="000000"/>
                </a:solidFill>
                <a:latin typeface="Georgia"/>
                <a:ea typeface="Georgia"/>
                <a:cs typeface="Georgia"/>
                <a:sym typeface="Georgia"/>
              </a:rPr>
              <a:t>Legal </a:t>
            </a:r>
            <a:r>
              <a:rPr lang="es" sz="1800">
                <a:solidFill>
                  <a:srgbClr val="000000"/>
                </a:solidFill>
                <a:latin typeface="Georgia"/>
                <a:ea typeface="Georgia"/>
                <a:cs typeface="Georgia"/>
                <a:sym typeface="Georgia"/>
              </a:rPr>
              <a:t>private funds</a:t>
            </a:r>
            <a:endParaRPr b="1" sz="1800">
              <a:solidFill>
                <a:srgbClr val="000000"/>
              </a:solidFill>
              <a:latin typeface="Georgia"/>
              <a:ea typeface="Georgia"/>
              <a:cs typeface="Georgia"/>
              <a:sym typeface="Georgia"/>
            </a:endParaRPr>
          </a:p>
          <a:p>
            <a:pPr indent="0" lvl="0" marL="0" rtl="0" algn="l">
              <a:spcBef>
                <a:spcPts val="1600"/>
              </a:spcBef>
              <a:spcAft>
                <a:spcPts val="1600"/>
              </a:spcAft>
              <a:buNone/>
            </a:pPr>
            <a:r>
              <a:t/>
            </a:r>
            <a:endParaRPr/>
          </a:p>
        </p:txBody>
      </p:sp>
      <p:pic>
        <p:nvPicPr>
          <p:cNvPr id="122" name="Google Shape;122;p18"/>
          <p:cNvPicPr preferRelativeResize="0"/>
          <p:nvPr/>
        </p:nvPicPr>
        <p:blipFill>
          <a:blip r:embed="rId3">
            <a:alphaModFix/>
          </a:blip>
          <a:stretch>
            <a:fillRect/>
          </a:stretch>
        </p:blipFill>
        <p:spPr>
          <a:xfrm>
            <a:off x="5602050" y="1977500"/>
            <a:ext cx="3237150" cy="200379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47D"/>
        </a:solidFill>
      </p:bgPr>
    </p:bg>
    <p:spTree>
      <p:nvGrpSpPr>
        <p:cNvPr id="126" name="Shape 126"/>
        <p:cNvGrpSpPr/>
        <p:nvPr/>
      </p:nvGrpSpPr>
      <p:grpSpPr>
        <a:xfrm>
          <a:off x="0" y="0"/>
          <a:ext cx="0" cy="0"/>
          <a:chOff x="0" y="0"/>
          <a:chExt cx="0" cy="0"/>
        </a:xfrm>
      </p:grpSpPr>
      <p:sp>
        <p:nvSpPr>
          <p:cNvPr id="127" name="Google Shape;127;p19"/>
          <p:cNvSpPr txBox="1"/>
          <p:nvPr>
            <p:ph type="title"/>
          </p:nvPr>
        </p:nvSpPr>
        <p:spPr>
          <a:xfrm>
            <a:off x="729450" y="864300"/>
            <a:ext cx="7021200" cy="298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sz="6000">
                <a:latin typeface="Georgia"/>
                <a:ea typeface="Georgia"/>
                <a:cs typeface="Georgia"/>
                <a:sym typeface="Georgia"/>
              </a:rPr>
              <a:t>LA BORRAJA</a:t>
            </a:r>
            <a:endParaRPr sz="6000">
              <a:latin typeface="Georgia"/>
              <a:ea typeface="Georgia"/>
              <a:cs typeface="Georgia"/>
              <a:sym typeface="Georgia"/>
            </a:endParaRPr>
          </a:p>
        </p:txBody>
      </p:sp>
      <p:pic>
        <p:nvPicPr>
          <p:cNvPr id="128" name="Google Shape;128;p19"/>
          <p:cNvPicPr preferRelativeResize="0"/>
          <p:nvPr/>
        </p:nvPicPr>
        <p:blipFill>
          <a:blip r:embed="rId3">
            <a:alphaModFix/>
          </a:blip>
          <a:stretch>
            <a:fillRect/>
          </a:stretch>
        </p:blipFill>
        <p:spPr>
          <a:xfrm>
            <a:off x="4465898" y="3849301"/>
            <a:ext cx="4469777" cy="9509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0"/>
          <p:cNvSpPr txBox="1"/>
          <p:nvPr>
            <p:ph type="title"/>
          </p:nvPr>
        </p:nvSpPr>
        <p:spPr>
          <a:xfrm>
            <a:off x="-2430125" y="5691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                                    </a:t>
            </a:r>
            <a:r>
              <a:rPr lang="es" sz="3600">
                <a:solidFill>
                  <a:srgbClr val="000000"/>
                </a:solidFill>
                <a:latin typeface="Alfa Slab One"/>
                <a:ea typeface="Alfa Slab One"/>
                <a:cs typeface="Alfa Slab One"/>
                <a:sym typeface="Alfa Slab One"/>
              </a:rPr>
              <a:t>WHAT IS IT?</a:t>
            </a:r>
            <a:endParaRPr/>
          </a:p>
        </p:txBody>
      </p:sp>
      <p:sp>
        <p:nvSpPr>
          <p:cNvPr id="134" name="Google Shape;134;p20"/>
          <p:cNvSpPr txBox="1"/>
          <p:nvPr>
            <p:ph idx="1" type="body"/>
          </p:nvPr>
        </p:nvSpPr>
        <p:spPr>
          <a:xfrm>
            <a:off x="655975" y="1579225"/>
            <a:ext cx="7688700" cy="2261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s" sz="1800">
                <a:solidFill>
                  <a:srgbClr val="000000"/>
                </a:solidFill>
                <a:latin typeface="Georgia"/>
                <a:ea typeface="Georgia"/>
                <a:cs typeface="Georgia"/>
                <a:sym typeface="Georgia"/>
              </a:rPr>
              <a:t>It’s an association of producers and consumers </a:t>
            </a:r>
            <a:endParaRPr sz="1800">
              <a:solidFill>
                <a:srgbClr val="000000"/>
              </a:solidFill>
              <a:latin typeface="Georgia"/>
              <a:ea typeface="Georgia"/>
              <a:cs typeface="Georgia"/>
              <a:sym typeface="Georgia"/>
            </a:endParaRPr>
          </a:p>
          <a:p>
            <a:pPr indent="0" lvl="0" marL="0" rtl="0" algn="l">
              <a:lnSpc>
                <a:spcPct val="100000"/>
              </a:lnSpc>
              <a:spcBef>
                <a:spcPts val="0"/>
              </a:spcBef>
              <a:spcAft>
                <a:spcPts val="0"/>
              </a:spcAft>
              <a:buNone/>
            </a:pPr>
            <a:r>
              <a:rPr lang="es" sz="1800">
                <a:solidFill>
                  <a:srgbClr val="000000"/>
                </a:solidFill>
                <a:latin typeface="Georgia"/>
                <a:ea typeface="Georgia"/>
                <a:cs typeface="Georgia"/>
                <a:sym typeface="Georgia"/>
              </a:rPr>
              <a:t>of ecological products: fruits and vegetables grown in areas of Sanlúcar de Barrameda. They are integrated in the </a:t>
            </a:r>
            <a:r>
              <a:rPr b="1" lang="es" sz="1800">
                <a:solidFill>
                  <a:srgbClr val="000000"/>
                </a:solidFill>
                <a:latin typeface="Georgia"/>
                <a:ea typeface="Georgia"/>
                <a:cs typeface="Georgia"/>
                <a:sym typeface="Georgia"/>
              </a:rPr>
              <a:t>FACPE</a:t>
            </a:r>
            <a:r>
              <a:rPr lang="es" sz="1800">
                <a:solidFill>
                  <a:srgbClr val="000000"/>
                </a:solidFill>
                <a:latin typeface="Georgia"/>
                <a:ea typeface="Georgia"/>
                <a:cs typeface="Georgia"/>
                <a:sym typeface="Georgia"/>
              </a:rPr>
              <a:t> (Andalousian Ecological of Consumers and Producers Federation).</a:t>
            </a:r>
            <a:endParaRPr sz="1800">
              <a:solidFill>
                <a:srgbClr val="000000"/>
              </a:solidFill>
              <a:latin typeface="Georgia"/>
              <a:ea typeface="Georgia"/>
              <a:cs typeface="Georgia"/>
              <a:sym typeface="Georgia"/>
            </a:endParaRPr>
          </a:p>
          <a:p>
            <a:pPr indent="0" lvl="0" marL="0" rtl="0" algn="l">
              <a:lnSpc>
                <a:spcPct val="100000"/>
              </a:lnSpc>
              <a:spcBef>
                <a:spcPts val="0"/>
              </a:spcBef>
              <a:spcAft>
                <a:spcPts val="0"/>
              </a:spcAft>
              <a:buNone/>
            </a:pPr>
            <a:r>
              <a:t/>
            </a:r>
            <a:endParaRPr sz="1800">
              <a:solidFill>
                <a:srgbClr val="000000"/>
              </a:solidFill>
              <a:latin typeface="Georgia"/>
              <a:ea typeface="Georgia"/>
              <a:cs typeface="Georgia"/>
              <a:sym typeface="Georgia"/>
            </a:endParaRPr>
          </a:p>
          <a:p>
            <a:pPr indent="0" lvl="0" marL="0" rtl="0" algn="l">
              <a:lnSpc>
                <a:spcPct val="100000"/>
              </a:lnSpc>
              <a:spcBef>
                <a:spcPts val="0"/>
              </a:spcBef>
              <a:spcAft>
                <a:spcPts val="0"/>
              </a:spcAft>
              <a:buNone/>
            </a:pPr>
            <a:r>
              <a:t/>
            </a:r>
            <a:endParaRPr baseline="30000" sz="1800">
              <a:solidFill>
                <a:srgbClr val="000000"/>
              </a:solidFill>
              <a:latin typeface="Georgia"/>
              <a:ea typeface="Georgia"/>
              <a:cs typeface="Georgia"/>
              <a:sym typeface="Georgia"/>
            </a:endParaRPr>
          </a:p>
          <a:p>
            <a:pPr indent="0" lvl="0" marL="0" rtl="0" algn="l">
              <a:lnSpc>
                <a:spcPct val="100000"/>
              </a:lnSpc>
              <a:spcBef>
                <a:spcPts val="0"/>
              </a:spcBef>
              <a:spcAft>
                <a:spcPts val="0"/>
              </a:spcAft>
              <a:buNone/>
            </a:pPr>
            <a:r>
              <a:t/>
            </a:r>
            <a:endParaRPr sz="1800">
              <a:solidFill>
                <a:srgbClr val="000000"/>
              </a:solidFill>
              <a:latin typeface="Comic Sans MS"/>
              <a:ea typeface="Comic Sans MS"/>
              <a:cs typeface="Comic Sans MS"/>
              <a:sym typeface="Comic Sans MS"/>
            </a:endParaRPr>
          </a:p>
          <a:p>
            <a:pPr indent="0" lvl="0" marL="0" rtl="0" algn="l">
              <a:spcBef>
                <a:spcPts val="0"/>
              </a:spcBef>
              <a:spcAft>
                <a:spcPts val="1600"/>
              </a:spcAft>
              <a:buNone/>
            </a:pPr>
            <a:r>
              <a:t/>
            </a:r>
            <a:endParaRPr>
              <a:solidFill>
                <a:srgbClr val="000000"/>
              </a:solidFill>
            </a:endParaRPr>
          </a:p>
        </p:txBody>
      </p:sp>
      <p:pic>
        <p:nvPicPr>
          <p:cNvPr id="135" name="Google Shape;135;p20"/>
          <p:cNvPicPr preferRelativeResize="0"/>
          <p:nvPr/>
        </p:nvPicPr>
        <p:blipFill>
          <a:blip r:embed="rId3">
            <a:alphaModFix/>
          </a:blip>
          <a:stretch>
            <a:fillRect/>
          </a:stretch>
        </p:blipFill>
        <p:spPr>
          <a:xfrm>
            <a:off x="7405125" y="466700"/>
            <a:ext cx="1659825" cy="892950"/>
          </a:xfrm>
          <a:prstGeom prst="rect">
            <a:avLst/>
          </a:prstGeom>
          <a:noFill/>
          <a:ln>
            <a:noFill/>
          </a:ln>
        </p:spPr>
      </p:pic>
      <p:pic>
        <p:nvPicPr>
          <p:cNvPr id="136" name="Google Shape;136;p20"/>
          <p:cNvPicPr preferRelativeResize="0"/>
          <p:nvPr/>
        </p:nvPicPr>
        <p:blipFill>
          <a:blip r:embed="rId4">
            <a:alphaModFix/>
          </a:blip>
          <a:stretch>
            <a:fillRect/>
          </a:stretch>
        </p:blipFill>
        <p:spPr>
          <a:xfrm>
            <a:off x="3338111" y="2882400"/>
            <a:ext cx="2467777" cy="22611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1"/>
          <p:cNvSpPr txBox="1"/>
          <p:nvPr>
            <p:ph type="title"/>
          </p:nvPr>
        </p:nvSpPr>
        <p:spPr>
          <a:xfrm>
            <a:off x="330950" y="5322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       </a:t>
            </a:r>
            <a:r>
              <a:rPr b="0" lang="es" sz="3600">
                <a:solidFill>
                  <a:srgbClr val="000000"/>
                </a:solidFill>
                <a:latin typeface="Alfa Slab One"/>
                <a:ea typeface="Alfa Slab One"/>
                <a:cs typeface="Alfa Slab One"/>
                <a:sym typeface="Alfa Slab One"/>
              </a:rPr>
              <a:t>ORGANIZATION CHART</a:t>
            </a:r>
            <a:endParaRPr/>
          </a:p>
          <a:p>
            <a:pPr indent="0" lvl="0" marL="0" rtl="0" algn="l">
              <a:spcBef>
                <a:spcPts val="0"/>
              </a:spcBef>
              <a:spcAft>
                <a:spcPts val="0"/>
              </a:spcAft>
              <a:buNone/>
            </a:pPr>
            <a:r>
              <a:t/>
            </a:r>
            <a:endParaRPr>
              <a:solidFill>
                <a:srgbClr val="222222"/>
              </a:solidFill>
              <a:highlight>
                <a:srgbClr val="F8F9FA"/>
              </a:highlight>
            </a:endParaRPr>
          </a:p>
          <a:p>
            <a:pPr indent="0" lvl="0" marL="0" rtl="0" algn="l">
              <a:spcBef>
                <a:spcPts val="0"/>
              </a:spcBef>
              <a:spcAft>
                <a:spcPts val="0"/>
              </a:spcAft>
              <a:buNone/>
            </a:pPr>
            <a:r>
              <a:t/>
            </a:r>
            <a:endParaRPr/>
          </a:p>
        </p:txBody>
      </p:sp>
      <p:sp>
        <p:nvSpPr>
          <p:cNvPr id="142" name="Google Shape;142;p21"/>
          <p:cNvSpPr txBox="1"/>
          <p:nvPr>
            <p:ph idx="1" type="body"/>
          </p:nvPr>
        </p:nvSpPr>
        <p:spPr>
          <a:xfrm>
            <a:off x="727650" y="157922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s" sz="1800">
                <a:solidFill>
                  <a:srgbClr val="000000"/>
                </a:solidFill>
                <a:latin typeface="Georgia"/>
                <a:ea typeface="Georgia"/>
                <a:cs typeface="Georgia"/>
                <a:sym typeface="Georgia"/>
              </a:rPr>
              <a:t>There is a president for legal purposes</a:t>
            </a:r>
            <a:r>
              <a:rPr lang="es" sz="1800">
                <a:solidFill>
                  <a:srgbClr val="000000"/>
                </a:solidFill>
                <a:latin typeface="Georgia"/>
                <a:ea typeface="Georgia"/>
                <a:cs typeface="Georgia"/>
                <a:sym typeface="Georgia"/>
              </a:rPr>
              <a:t> but </a:t>
            </a:r>
            <a:r>
              <a:rPr lang="es" sz="1800">
                <a:solidFill>
                  <a:srgbClr val="000000"/>
                </a:solidFill>
                <a:latin typeface="Georgia"/>
                <a:ea typeface="Georgia"/>
                <a:cs typeface="Georgia"/>
                <a:sym typeface="Georgia"/>
              </a:rPr>
              <a:t>decisions are</a:t>
            </a:r>
            <a:r>
              <a:rPr lang="es" sz="1800">
                <a:solidFill>
                  <a:srgbClr val="000000"/>
                </a:solidFill>
                <a:latin typeface="Georgia"/>
                <a:ea typeface="Georgia"/>
                <a:cs typeface="Georgia"/>
                <a:sym typeface="Georgia"/>
              </a:rPr>
              <a:t> taken in an </a:t>
            </a:r>
            <a:r>
              <a:rPr b="1" lang="es" sz="1800">
                <a:solidFill>
                  <a:srgbClr val="000000"/>
                </a:solidFill>
                <a:latin typeface="Georgia"/>
                <a:ea typeface="Georgia"/>
                <a:cs typeface="Georgia"/>
                <a:sym typeface="Georgia"/>
              </a:rPr>
              <a:t>assembly</a:t>
            </a:r>
            <a:r>
              <a:rPr b="1" lang="es" sz="1800">
                <a:solidFill>
                  <a:srgbClr val="000000"/>
                </a:solidFill>
                <a:latin typeface="Georgia"/>
                <a:ea typeface="Georgia"/>
                <a:cs typeface="Georgia"/>
                <a:sym typeface="Georgia"/>
              </a:rPr>
              <a:t> </a:t>
            </a:r>
            <a:r>
              <a:rPr lang="es" sz="1800">
                <a:solidFill>
                  <a:srgbClr val="000000"/>
                </a:solidFill>
                <a:latin typeface="Georgia"/>
                <a:ea typeface="Georgia"/>
                <a:cs typeface="Georgia"/>
                <a:sym typeface="Georgia"/>
              </a:rPr>
              <a:t>between all members of La Borraja. A meeting is called </a:t>
            </a:r>
            <a:r>
              <a:rPr b="1" lang="es" sz="1800">
                <a:solidFill>
                  <a:srgbClr val="000000"/>
                </a:solidFill>
                <a:latin typeface="Georgia"/>
                <a:ea typeface="Georgia"/>
                <a:cs typeface="Georgia"/>
                <a:sym typeface="Georgia"/>
              </a:rPr>
              <a:t>every two months</a:t>
            </a:r>
            <a:r>
              <a:rPr lang="es" sz="1800">
                <a:solidFill>
                  <a:srgbClr val="000000"/>
                </a:solidFill>
                <a:latin typeface="Georgia"/>
                <a:ea typeface="Georgia"/>
                <a:cs typeface="Georgia"/>
                <a:sym typeface="Georgia"/>
              </a:rPr>
              <a:t>.</a:t>
            </a:r>
            <a:endParaRPr sz="1800">
              <a:solidFill>
                <a:srgbClr val="000000"/>
              </a:solidFill>
              <a:latin typeface="Georgia"/>
              <a:ea typeface="Georgia"/>
              <a:cs typeface="Georgia"/>
              <a:sym typeface="Georgia"/>
            </a:endParaRPr>
          </a:p>
        </p:txBody>
      </p:sp>
      <p:pic>
        <p:nvPicPr>
          <p:cNvPr id="143" name="Google Shape;143;p21"/>
          <p:cNvPicPr preferRelativeResize="0"/>
          <p:nvPr/>
        </p:nvPicPr>
        <p:blipFill>
          <a:blip r:embed="rId3">
            <a:alphaModFix/>
          </a:blip>
          <a:stretch>
            <a:fillRect/>
          </a:stretch>
        </p:blipFill>
        <p:spPr>
          <a:xfrm>
            <a:off x="2540399" y="2571750"/>
            <a:ext cx="3586350" cy="23598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