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A5CD936-589F-4DAE-8C53-D7DB4356E0C2}">
  <a:tblStyle styleId="{7A5CD936-589F-4DAE-8C53-D7DB4356E0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ab6694e4c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ab6694e4c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Jairo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3a3493ca3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3a3493ca3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3a3493ca3_7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a3493ca3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Pablo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3a3493ca3_7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a3493ca3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Roman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a5fb3d03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a5fb3d03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Alejandra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a5fb3d03d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a5fb3d03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Mria ruiz</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a5fb3d03d_8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a5fb3d03d_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Jairo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33a3493ca3_7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3a3493ca3_7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49f502127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49f502127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33a3493ca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3a3493c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Pablo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87ed37f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87ed37f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3a3493ca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a3493ca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roman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ab6694e4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ab6694e4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Alejandra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a5fb3d03d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a5fb3d03d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ruiz</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33a3493c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3a3493c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33a3493ca3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3a3493ca3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87ed37f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87ed37f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Jairo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9f506bd6d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9f506bd6d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Pablo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ab82b51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ab82b51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Pablo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9f506bd6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9f506bd6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Roman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9ffbd80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9ffbd80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3a3493ca3_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a3493ca3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Jairo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1dcf60a5ca3dedb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dcf60a5ca3dedb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ab6694e4c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ab6694e4c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Alejandra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ab6694e4c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ab6694e4c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Ruiz</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a9c9e6ce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4a9c9e6c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Alejandra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a9c9e6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a9c9e6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49f506bd6d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49f506bd6d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marquez</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2fe9d9954bfa38a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fe9d9954bfa38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3737615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3737615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Pablo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6373761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6373761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Roman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ab6694e4c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ab6694e4c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Alejandra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6373761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6373761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Maria Ruiz</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3a3493ca3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a3493ca3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Mario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3a3493ca3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a3493ca3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Jairo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rive.google.com/file/d/16I_pCv54BMzg5l5RUHxqXAXVRyQ0G3i3/view" TargetMode="External"/><Relationship Id="rId4" Type="http://schemas.openxmlformats.org/officeDocument/2006/relationships/image" Target="../media/image10.jp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itzjyicyviM" TargetMode="External"/><Relationship Id="rId4" Type="http://schemas.openxmlformats.org/officeDocument/2006/relationships/image" Target="../media/image13.jpg"/><Relationship Id="rId5"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hyperlink" Target="http://www.youtube.com/watch?v=EW-HbxncgWc" TargetMode="External"/><Relationship Id="rId5" Type="http://schemas.openxmlformats.org/officeDocument/2006/relationships/image" Target="../media/image7.jpg"/><Relationship Id="rId6" Type="http://schemas.openxmlformats.org/officeDocument/2006/relationships/hyperlink" Target="http://www.youtube.com/watch?v=mFlOh9a7sGg" TargetMode="External"/><Relationship Id="rId7"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139688"/>
            <a:ext cx="8520600" cy="116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Research Projects</a:t>
            </a:r>
            <a:endParaRPr/>
          </a:p>
        </p:txBody>
      </p:sp>
      <p:sp>
        <p:nvSpPr>
          <p:cNvPr id="55" name="Google Shape;55;p13"/>
          <p:cNvSpPr txBox="1"/>
          <p:nvPr>
            <p:ph idx="1" type="subTitle"/>
          </p:nvPr>
        </p:nvSpPr>
        <p:spPr>
          <a:xfrm>
            <a:off x="311700" y="2394675"/>
            <a:ext cx="8520600" cy="10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RIGHTFUL PERCEPTION OF REALITY</a:t>
            </a:r>
            <a:endParaRPr/>
          </a:p>
          <a:p>
            <a:pPr indent="0" lvl="0" marL="0" rtl="0" algn="ctr">
              <a:spcBef>
                <a:spcPts val="0"/>
              </a:spcBef>
              <a:spcAft>
                <a:spcPts val="0"/>
              </a:spcAft>
              <a:buNone/>
            </a:pPr>
            <a:r>
              <a:rPr lang="es"/>
              <a:t>Spain</a:t>
            </a:r>
            <a:endParaRPr/>
          </a:p>
        </p:txBody>
      </p:sp>
      <p:pic>
        <p:nvPicPr>
          <p:cNvPr id="56" name="Google Shape;56;p13"/>
          <p:cNvPicPr preferRelativeResize="0"/>
          <p:nvPr/>
        </p:nvPicPr>
        <p:blipFill>
          <a:blip r:embed="rId3">
            <a:alphaModFix/>
          </a:blip>
          <a:stretch>
            <a:fillRect/>
          </a:stretch>
        </p:blipFill>
        <p:spPr>
          <a:xfrm>
            <a:off x="7881300" y="484900"/>
            <a:ext cx="730150" cy="1951825"/>
          </a:xfrm>
          <a:prstGeom prst="rect">
            <a:avLst/>
          </a:prstGeom>
          <a:noFill/>
          <a:ln>
            <a:noFill/>
          </a:ln>
        </p:spPr>
      </p:pic>
      <p:graphicFrame>
        <p:nvGraphicFramePr>
          <p:cNvPr id="57" name="Google Shape;57;p13"/>
          <p:cNvGraphicFramePr/>
          <p:nvPr/>
        </p:nvGraphicFramePr>
        <p:xfrm>
          <a:off x="952500" y="3663675"/>
          <a:ext cx="3000000" cy="3000000"/>
        </p:xfrm>
        <a:graphic>
          <a:graphicData uri="http://schemas.openxmlformats.org/drawingml/2006/table">
            <a:tbl>
              <a:tblPr>
                <a:noFill/>
                <a:tableStyleId>{7A5CD936-589F-4DAE-8C53-D7DB4356E0C2}</a:tableStyleId>
              </a:tblPr>
              <a:tblGrid>
                <a:gridCol w="1809750"/>
                <a:gridCol w="1809750"/>
                <a:gridCol w="1809750"/>
                <a:gridCol w="1809750"/>
              </a:tblGrid>
              <a:tr h="381000">
                <a:tc>
                  <a:txBody>
                    <a:bodyPr>
                      <a:noAutofit/>
                    </a:bodyPr>
                    <a:lstStyle/>
                    <a:p>
                      <a:pPr indent="0" lvl="0" marL="0" rtl="0" algn="ctr">
                        <a:spcBef>
                          <a:spcPts val="0"/>
                        </a:spcBef>
                        <a:spcAft>
                          <a:spcPts val="0"/>
                        </a:spcAft>
                        <a:buNone/>
                      </a:pPr>
                      <a:r>
                        <a:rPr lang="es">
                          <a:solidFill>
                            <a:srgbClr val="F3F3F3"/>
                          </a:solidFill>
                        </a:rPr>
                        <a:t>Surveys</a:t>
                      </a:r>
                      <a:endParaRPr>
                        <a:solidFill>
                          <a:srgbClr val="F3F3F3"/>
                        </a:solidFill>
                      </a:endParaRPr>
                    </a:p>
                  </a:txBody>
                  <a:tcPr marT="91425" marB="91425" marR="91425" marL="91425"/>
                </a:tc>
                <a:tc>
                  <a:txBody>
                    <a:bodyPr>
                      <a:noAutofit/>
                    </a:bodyPr>
                    <a:lstStyle/>
                    <a:p>
                      <a:pPr indent="0" lvl="0" marL="0" rtl="0" algn="ctr">
                        <a:spcBef>
                          <a:spcPts val="0"/>
                        </a:spcBef>
                        <a:spcAft>
                          <a:spcPts val="0"/>
                        </a:spcAft>
                        <a:buNone/>
                      </a:pPr>
                      <a:r>
                        <a:rPr lang="es">
                          <a:solidFill>
                            <a:srgbClr val="F3F3F3"/>
                          </a:solidFill>
                        </a:rPr>
                        <a:t>Testimonies</a:t>
                      </a:r>
                      <a:endParaRPr>
                        <a:solidFill>
                          <a:srgbClr val="F3F3F3"/>
                        </a:solidFill>
                      </a:endParaRPr>
                    </a:p>
                  </a:txBody>
                  <a:tcPr marT="91425" marB="91425" marR="91425" marL="91425"/>
                </a:tc>
                <a:tc>
                  <a:txBody>
                    <a:bodyPr>
                      <a:noAutofit/>
                    </a:bodyPr>
                    <a:lstStyle/>
                    <a:p>
                      <a:pPr indent="0" lvl="0" marL="0" rtl="0" algn="ctr">
                        <a:spcBef>
                          <a:spcPts val="0"/>
                        </a:spcBef>
                        <a:spcAft>
                          <a:spcPts val="0"/>
                        </a:spcAft>
                        <a:buNone/>
                      </a:pPr>
                      <a:r>
                        <a:rPr lang="es">
                          <a:solidFill>
                            <a:srgbClr val="F3F3F3"/>
                          </a:solidFill>
                        </a:rPr>
                        <a:t>Main routes</a:t>
                      </a:r>
                      <a:endParaRPr>
                        <a:solidFill>
                          <a:srgbClr val="F3F3F3"/>
                        </a:solidFill>
                      </a:endParaRPr>
                    </a:p>
                  </a:txBody>
                  <a:tcPr marT="91425" marB="91425" marR="91425" marL="91425"/>
                </a:tc>
                <a:tc>
                  <a:txBody>
                    <a:bodyPr>
                      <a:noAutofit/>
                    </a:bodyPr>
                    <a:lstStyle/>
                    <a:p>
                      <a:pPr indent="0" lvl="0" marL="0" rtl="0" algn="ctr">
                        <a:spcBef>
                          <a:spcPts val="0"/>
                        </a:spcBef>
                        <a:spcAft>
                          <a:spcPts val="0"/>
                        </a:spcAft>
                        <a:buNone/>
                      </a:pPr>
                      <a:r>
                        <a:rPr lang="es">
                          <a:solidFill>
                            <a:srgbClr val="F3F3F3"/>
                          </a:solidFill>
                        </a:rPr>
                        <a:t>Statistics</a:t>
                      </a:r>
                      <a:endParaRPr>
                        <a:solidFill>
                          <a:srgbClr val="F3F3F3"/>
                        </a:solidFill>
                      </a:endParaRPr>
                    </a:p>
                  </a:txBody>
                  <a:tcPr marT="91425" marB="91425" marR="91425" marL="91425"/>
                </a:tc>
              </a:tr>
              <a:tr h="381000">
                <a:tc>
                  <a:txBody>
                    <a:bodyPr>
                      <a:noAutofit/>
                    </a:bodyPr>
                    <a:lstStyle/>
                    <a:p>
                      <a:pPr indent="0" lvl="0" marL="0" rtl="0" algn="ctr">
                        <a:spcBef>
                          <a:spcPts val="0"/>
                        </a:spcBef>
                        <a:spcAft>
                          <a:spcPts val="0"/>
                        </a:spcAft>
                        <a:buNone/>
                      </a:pPr>
                      <a:r>
                        <a:rPr lang="es">
                          <a:solidFill>
                            <a:srgbClr val="F3F3F3"/>
                          </a:solidFill>
                        </a:rPr>
                        <a:t>NGO’s</a:t>
                      </a:r>
                      <a:endParaRPr>
                        <a:solidFill>
                          <a:srgbClr val="F3F3F3"/>
                        </a:solidFill>
                      </a:endParaRPr>
                    </a:p>
                  </a:txBody>
                  <a:tcPr marT="91425" marB="91425" marR="91425" marL="91425"/>
                </a:tc>
                <a:tc>
                  <a:txBody>
                    <a:bodyPr>
                      <a:noAutofit/>
                    </a:bodyPr>
                    <a:lstStyle/>
                    <a:p>
                      <a:pPr indent="0" lvl="0" marL="0" rtl="0" algn="ctr">
                        <a:spcBef>
                          <a:spcPts val="0"/>
                        </a:spcBef>
                        <a:spcAft>
                          <a:spcPts val="0"/>
                        </a:spcAft>
                        <a:buNone/>
                      </a:pPr>
                      <a:r>
                        <a:rPr lang="es">
                          <a:solidFill>
                            <a:srgbClr val="F3F3F3"/>
                          </a:solidFill>
                        </a:rPr>
                        <a:t>Politicians</a:t>
                      </a:r>
                      <a:endParaRPr>
                        <a:solidFill>
                          <a:srgbClr val="F3F3F3"/>
                        </a:solidFill>
                      </a:endParaRPr>
                    </a:p>
                  </a:txBody>
                  <a:tcPr marT="91425" marB="91425" marR="91425" marL="91425"/>
                </a:tc>
                <a:tc>
                  <a:txBody>
                    <a:bodyPr>
                      <a:noAutofit/>
                    </a:bodyPr>
                    <a:lstStyle/>
                    <a:p>
                      <a:pPr indent="0" lvl="0" marL="0" rtl="0" algn="ctr">
                        <a:spcBef>
                          <a:spcPts val="0"/>
                        </a:spcBef>
                        <a:spcAft>
                          <a:spcPts val="0"/>
                        </a:spcAft>
                        <a:buNone/>
                      </a:pPr>
                      <a:r>
                        <a:rPr lang="es">
                          <a:solidFill>
                            <a:srgbClr val="F3F3F3"/>
                          </a:solidFill>
                        </a:rPr>
                        <a:t>Manipulation of public opinion</a:t>
                      </a:r>
                      <a:endParaRPr>
                        <a:solidFill>
                          <a:srgbClr val="F3F3F3"/>
                        </a:solidFill>
                      </a:endParaRPr>
                    </a:p>
                  </a:txBody>
                  <a:tcPr marT="91425" marB="91425" marR="91425" marL="91425"/>
                </a:tc>
                <a:tc>
                  <a:txBody>
                    <a:bodyPr>
                      <a:noAutofit/>
                    </a:bodyPr>
                    <a:lstStyle/>
                    <a:p>
                      <a:pPr indent="0" lvl="0" marL="0" rtl="0" algn="l">
                        <a:spcBef>
                          <a:spcPts val="0"/>
                        </a:spcBef>
                        <a:spcAft>
                          <a:spcPts val="0"/>
                        </a:spcAft>
                        <a:buNone/>
                      </a:pPr>
                      <a:r>
                        <a:t/>
                      </a:r>
                      <a:endParaRPr>
                        <a:solidFill>
                          <a:srgbClr val="F3F3F3"/>
                        </a:solidFill>
                      </a:endParaRPr>
                    </a:p>
                  </a:txBody>
                  <a:tcPr marT="91425" marB="91425" marR="91425" marL="91425"/>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s"/>
              <a:t>T</a:t>
            </a:r>
            <a:r>
              <a:rPr lang="es"/>
              <a:t>estimony of a Cuban woman</a:t>
            </a:r>
            <a:endParaRPr/>
          </a:p>
          <a:p>
            <a:pPr indent="0" lvl="0" marL="0" rtl="0" algn="l">
              <a:spcBef>
                <a:spcPts val="0"/>
              </a:spcBef>
              <a:spcAft>
                <a:spcPts val="0"/>
              </a:spcAft>
              <a:buNone/>
            </a:pPr>
            <a:r>
              <a:t/>
            </a:r>
            <a:endParaRPr/>
          </a:p>
        </p:txBody>
      </p:sp>
      <p:sp>
        <p:nvSpPr>
          <p:cNvPr id="134" name="Google Shape;134;p22"/>
          <p:cNvSpPr txBox="1"/>
          <p:nvPr>
            <p:ph idx="1" type="body"/>
          </p:nvPr>
        </p:nvSpPr>
        <p:spPr>
          <a:xfrm>
            <a:off x="311700" y="1152475"/>
            <a:ext cx="3962100" cy="371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000"/>
              <a:t>Results</a:t>
            </a:r>
            <a:endParaRPr sz="2000"/>
          </a:p>
          <a:p>
            <a:pPr indent="0" lvl="0" marL="0" rtl="0" algn="l">
              <a:lnSpc>
                <a:spcPct val="100000"/>
              </a:lnSpc>
              <a:spcBef>
                <a:spcPts val="0"/>
              </a:spcBef>
              <a:spcAft>
                <a:spcPts val="0"/>
              </a:spcAft>
              <a:buNone/>
            </a:pPr>
            <a:r>
              <a:t/>
            </a:r>
            <a:endParaRPr sz="2000"/>
          </a:p>
          <a:p>
            <a:pPr indent="0" lvl="0" marL="0" rtl="0" algn="just">
              <a:spcBef>
                <a:spcPts val="0"/>
              </a:spcBef>
              <a:spcAft>
                <a:spcPts val="0"/>
              </a:spcAft>
              <a:buClr>
                <a:srgbClr val="000000"/>
              </a:buClr>
              <a:buSzPts val="1100"/>
              <a:buFont typeface="Arial"/>
              <a:buNone/>
            </a:pPr>
            <a:r>
              <a:rPr lang="es" sz="1900">
                <a:solidFill>
                  <a:srgbClr val="FFFFFF"/>
                </a:solidFill>
              </a:rPr>
              <a:t>The reason was the </a:t>
            </a:r>
            <a:r>
              <a:rPr lang="es" sz="1900">
                <a:solidFill>
                  <a:srgbClr val="F1C232"/>
                </a:solidFill>
              </a:rPr>
              <a:t>social </a:t>
            </a:r>
            <a:r>
              <a:rPr lang="es" sz="1900">
                <a:solidFill>
                  <a:srgbClr val="FFFFFF"/>
                </a:solidFill>
              </a:rPr>
              <a:t>and </a:t>
            </a:r>
            <a:r>
              <a:rPr lang="es" sz="1900">
                <a:solidFill>
                  <a:srgbClr val="F1C232"/>
                </a:solidFill>
              </a:rPr>
              <a:t>economic situation</a:t>
            </a:r>
            <a:r>
              <a:rPr lang="es" sz="1900">
                <a:solidFill>
                  <a:srgbClr val="FFFFFF"/>
                </a:solidFill>
              </a:rPr>
              <a:t> of his country. They leave everything they have there and explain all the problems they have had. At the beginning it is </a:t>
            </a:r>
            <a:r>
              <a:rPr lang="es" sz="1900">
                <a:solidFill>
                  <a:srgbClr val="F1C232"/>
                </a:solidFill>
              </a:rPr>
              <a:t>hard</a:t>
            </a:r>
            <a:r>
              <a:rPr lang="es" sz="1900">
                <a:solidFill>
                  <a:srgbClr val="FFFFFF"/>
                </a:solidFill>
              </a:rPr>
              <a:t> to get to another country because of work and social issues.</a:t>
            </a:r>
            <a:endParaRPr sz="1900">
              <a:solidFill>
                <a:srgbClr val="FFFFFF"/>
              </a:solidFill>
            </a:endParaRPr>
          </a:p>
          <a:p>
            <a:pPr indent="0" lvl="0" marL="0" rtl="0" algn="l">
              <a:spcBef>
                <a:spcPts val="0"/>
              </a:spcBef>
              <a:spcAft>
                <a:spcPts val="1600"/>
              </a:spcAft>
              <a:buNone/>
            </a:pPr>
            <a:r>
              <a:t/>
            </a:r>
            <a:endParaRPr/>
          </a:p>
        </p:txBody>
      </p:sp>
      <p:pic>
        <p:nvPicPr>
          <p:cNvPr id="135" name="Google Shape;135;p22" title="Copia de Testimonios_BorradorCuba_V1.avi">
            <a:hlinkClick r:id="rId3"/>
          </p:cNvPr>
          <p:cNvPicPr preferRelativeResize="0"/>
          <p:nvPr/>
        </p:nvPicPr>
        <p:blipFill>
          <a:blip r:embed="rId4">
            <a:alphaModFix/>
          </a:blip>
          <a:stretch>
            <a:fillRect/>
          </a:stretch>
        </p:blipFill>
        <p:spPr>
          <a:xfrm>
            <a:off x="4965175" y="1751050"/>
            <a:ext cx="3360600" cy="2520450"/>
          </a:xfrm>
          <a:prstGeom prst="rect">
            <a:avLst/>
          </a:prstGeom>
          <a:noFill/>
          <a:ln>
            <a:noFill/>
          </a:ln>
        </p:spPr>
      </p:pic>
      <p:pic>
        <p:nvPicPr>
          <p:cNvPr id="136" name="Google Shape;136;p22"/>
          <p:cNvPicPr preferRelativeResize="0"/>
          <p:nvPr/>
        </p:nvPicPr>
        <p:blipFill>
          <a:blip r:embed="rId5">
            <a:alphaModFix/>
          </a:blip>
          <a:stretch>
            <a:fillRect/>
          </a:stretch>
        </p:blipFill>
        <p:spPr>
          <a:xfrm>
            <a:off x="7679825" y="298050"/>
            <a:ext cx="1152475" cy="11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2235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Testimony</a:t>
            </a:r>
            <a:endParaRPr/>
          </a:p>
        </p:txBody>
      </p:sp>
      <p:sp>
        <p:nvSpPr>
          <p:cNvPr id="142" name="Google Shape;142;p23"/>
          <p:cNvSpPr txBox="1"/>
          <p:nvPr>
            <p:ph idx="1" type="body"/>
          </p:nvPr>
        </p:nvSpPr>
        <p:spPr>
          <a:xfrm>
            <a:off x="417200" y="1149600"/>
            <a:ext cx="20985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Conclusions</a:t>
            </a:r>
            <a:endParaRPr sz="2000"/>
          </a:p>
        </p:txBody>
      </p:sp>
      <p:pic>
        <p:nvPicPr>
          <p:cNvPr id="143" name="Google Shape;143;p23"/>
          <p:cNvPicPr preferRelativeResize="0"/>
          <p:nvPr/>
        </p:nvPicPr>
        <p:blipFill>
          <a:blip r:embed="rId3">
            <a:alphaModFix/>
          </a:blip>
          <a:stretch>
            <a:fillRect/>
          </a:stretch>
        </p:blipFill>
        <p:spPr>
          <a:xfrm>
            <a:off x="7612775" y="168075"/>
            <a:ext cx="1048075" cy="1396300"/>
          </a:xfrm>
          <a:prstGeom prst="rect">
            <a:avLst/>
          </a:prstGeom>
          <a:noFill/>
          <a:ln>
            <a:noFill/>
          </a:ln>
        </p:spPr>
      </p:pic>
      <p:sp>
        <p:nvSpPr>
          <p:cNvPr id="144" name="Google Shape;144;p23"/>
          <p:cNvSpPr txBox="1"/>
          <p:nvPr/>
        </p:nvSpPr>
        <p:spPr>
          <a:xfrm>
            <a:off x="223525" y="1774400"/>
            <a:ext cx="8520600" cy="32109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rgbClr val="FFFFFF"/>
              </a:buClr>
              <a:buSzPts val="1800"/>
              <a:buChar char="-"/>
            </a:pPr>
            <a:r>
              <a:rPr lang="es" sz="1800">
                <a:solidFill>
                  <a:srgbClr val="FFFFFF"/>
                </a:solidFill>
              </a:rPr>
              <a:t>Thanks to the interviews we can make an idea about the </a:t>
            </a:r>
            <a:r>
              <a:rPr lang="es" sz="1800">
                <a:solidFill>
                  <a:srgbClr val="F1C232"/>
                </a:solidFill>
              </a:rPr>
              <a:t>necessity to leave</a:t>
            </a:r>
            <a:r>
              <a:rPr lang="es" sz="1800">
                <a:solidFill>
                  <a:srgbClr val="FFFFFF"/>
                </a:solidFill>
              </a:rPr>
              <a:t> from their country to begin their lives here. </a:t>
            </a:r>
            <a:endParaRPr sz="1800">
              <a:solidFill>
                <a:srgbClr val="FFFFFF"/>
              </a:solidFill>
            </a:endParaRPr>
          </a:p>
          <a:p>
            <a:pPr indent="-342900" lvl="0" marL="457200" rtl="0" algn="just">
              <a:lnSpc>
                <a:spcPct val="115000"/>
              </a:lnSpc>
              <a:spcBef>
                <a:spcPts val="0"/>
              </a:spcBef>
              <a:spcAft>
                <a:spcPts val="0"/>
              </a:spcAft>
              <a:buClr>
                <a:schemeClr val="dk1"/>
              </a:buClr>
              <a:buSzPts val="1800"/>
              <a:buChar char="-"/>
            </a:pPr>
            <a:r>
              <a:rPr lang="es" sz="1800">
                <a:solidFill>
                  <a:schemeClr val="dk1"/>
                </a:solidFill>
              </a:rPr>
              <a:t>They have to  </a:t>
            </a:r>
            <a:r>
              <a:rPr lang="es" sz="1800">
                <a:solidFill>
                  <a:srgbClr val="F1C232"/>
                </a:solidFill>
              </a:rPr>
              <a:t>adapt </a:t>
            </a:r>
            <a:r>
              <a:rPr lang="es" sz="1800">
                <a:solidFill>
                  <a:srgbClr val="EFEFEF"/>
                </a:solidFill>
              </a:rPr>
              <a:t>to a  new country</a:t>
            </a:r>
            <a:r>
              <a:rPr lang="es" sz="1800">
                <a:solidFill>
                  <a:schemeClr val="dk1"/>
                </a:solidFill>
              </a:rPr>
              <a:t>,</a:t>
            </a:r>
            <a:r>
              <a:rPr lang="es" sz="1800">
                <a:solidFill>
                  <a:srgbClr val="F1C232"/>
                </a:solidFill>
              </a:rPr>
              <a:t> find a job</a:t>
            </a:r>
            <a:r>
              <a:rPr lang="es" sz="1800">
                <a:solidFill>
                  <a:schemeClr val="dk1"/>
                </a:solidFill>
              </a:rPr>
              <a:t> related with their studies, go on</a:t>
            </a:r>
            <a:r>
              <a:rPr lang="es" sz="1800">
                <a:solidFill>
                  <a:srgbClr val="F1C232"/>
                </a:solidFill>
              </a:rPr>
              <a:t> without their family</a:t>
            </a:r>
            <a:r>
              <a:rPr lang="es" sz="1800">
                <a:solidFill>
                  <a:schemeClr val="dk1"/>
                </a:solidFill>
              </a:rPr>
              <a:t> or communicated with them... </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s" sz="1800">
                <a:solidFill>
                  <a:schemeClr val="dk1"/>
                </a:solidFill>
              </a:rPr>
              <a:t>Also, the </a:t>
            </a:r>
            <a:r>
              <a:rPr lang="es" sz="1800">
                <a:solidFill>
                  <a:srgbClr val="F1C232"/>
                </a:solidFill>
              </a:rPr>
              <a:t>reality</a:t>
            </a:r>
            <a:r>
              <a:rPr lang="es" sz="1800">
                <a:solidFill>
                  <a:schemeClr val="dk1"/>
                </a:solidFill>
              </a:rPr>
              <a:t> of the situation of their countries is not exactly how the TV try to show us sometimes.</a:t>
            </a:r>
            <a:endParaRPr sz="1800">
              <a:solidFill>
                <a:schemeClr val="dk1"/>
              </a:solidFill>
            </a:endParaRPr>
          </a:p>
          <a:p>
            <a:pPr indent="-342900" lvl="0" marL="457200" rtl="0" algn="just">
              <a:lnSpc>
                <a:spcPct val="115000"/>
              </a:lnSpc>
              <a:spcBef>
                <a:spcPts val="0"/>
              </a:spcBef>
              <a:spcAft>
                <a:spcPts val="0"/>
              </a:spcAft>
              <a:buClr>
                <a:schemeClr val="dk1"/>
              </a:buClr>
              <a:buSzPts val="1800"/>
              <a:buChar char="-"/>
            </a:pPr>
            <a:r>
              <a:rPr lang="es" sz="1800">
                <a:solidFill>
                  <a:schemeClr val="dk1"/>
                </a:solidFill>
              </a:rPr>
              <a:t>Moreover, we had found out about the problems of children’s immigrants. Sometimes children’s immigrants suffer problems of </a:t>
            </a:r>
            <a:r>
              <a:rPr lang="es" sz="1800">
                <a:solidFill>
                  <a:srgbClr val="F1C232"/>
                </a:solidFill>
              </a:rPr>
              <a:t>tolerance</a:t>
            </a:r>
            <a:r>
              <a:rPr lang="es" sz="1800">
                <a:solidFill>
                  <a:schemeClr val="dk1"/>
                </a:solidFill>
              </a:rPr>
              <a:t> in their schools and streets.</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31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Main routes</a:t>
            </a:r>
            <a:endParaRPr/>
          </a:p>
          <a:p>
            <a:pPr indent="0" lvl="0" marL="0" rtl="0" algn="l">
              <a:lnSpc>
                <a:spcPct val="115000"/>
              </a:lnSpc>
              <a:spcBef>
                <a:spcPts val="0"/>
              </a:spcBef>
              <a:spcAft>
                <a:spcPts val="0"/>
              </a:spcAft>
              <a:buClr>
                <a:srgbClr val="000000"/>
              </a:buClr>
              <a:buSzPts val="1100"/>
              <a:buFont typeface="Arial"/>
              <a:buNone/>
            </a:pPr>
            <a:r>
              <a:t/>
            </a:r>
            <a:endParaRPr sz="1200"/>
          </a:p>
          <a:p>
            <a:pPr indent="0" lvl="0" marL="0" rtl="0" algn="l">
              <a:spcBef>
                <a:spcPts val="1600"/>
              </a:spcBef>
              <a:spcAft>
                <a:spcPts val="0"/>
              </a:spcAft>
              <a:buNone/>
            </a:pPr>
            <a:r>
              <a:t/>
            </a:r>
            <a:endParaRPr sz="1800"/>
          </a:p>
        </p:txBody>
      </p:sp>
      <p:pic>
        <p:nvPicPr>
          <p:cNvPr id="150" name="Google Shape;150;p24"/>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151" name="Google Shape;151;p24"/>
          <p:cNvPicPr preferRelativeResize="0"/>
          <p:nvPr/>
        </p:nvPicPr>
        <p:blipFill>
          <a:blip r:embed="rId3">
            <a:alphaModFix/>
          </a:blip>
          <a:stretch>
            <a:fillRect/>
          </a:stretch>
        </p:blipFill>
        <p:spPr>
          <a:xfrm flipH="1">
            <a:off x="7875375" y="445025"/>
            <a:ext cx="827500" cy="1035950"/>
          </a:xfrm>
          <a:prstGeom prst="rect">
            <a:avLst/>
          </a:prstGeom>
          <a:noFill/>
          <a:ln>
            <a:noFill/>
          </a:ln>
        </p:spPr>
      </p:pic>
      <p:sp>
        <p:nvSpPr>
          <p:cNvPr id="152" name="Google Shape;152;p24"/>
          <p:cNvSpPr txBox="1"/>
          <p:nvPr/>
        </p:nvSpPr>
        <p:spPr>
          <a:xfrm>
            <a:off x="426175" y="1654925"/>
            <a:ext cx="8171100" cy="27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chemeClr val="accent2"/>
                </a:solidFill>
              </a:rPr>
              <a:t>W</a:t>
            </a:r>
            <a:r>
              <a:rPr lang="es" sz="2000">
                <a:solidFill>
                  <a:schemeClr val="accent2"/>
                </a:solidFill>
              </a:rPr>
              <a:t>e wanted to know about the </a:t>
            </a:r>
            <a:r>
              <a:rPr lang="es" sz="2000">
                <a:solidFill>
                  <a:srgbClr val="F1C232"/>
                </a:solidFill>
              </a:rPr>
              <a:t>main routes</a:t>
            </a:r>
            <a:r>
              <a:rPr lang="es" sz="2000">
                <a:solidFill>
                  <a:schemeClr val="accent2"/>
                </a:solidFill>
              </a:rPr>
              <a:t> from other countries to </a:t>
            </a:r>
            <a:r>
              <a:rPr lang="es" sz="2000">
                <a:solidFill>
                  <a:srgbClr val="F1C232"/>
                </a:solidFill>
              </a:rPr>
              <a:t>Europe.</a:t>
            </a:r>
            <a:r>
              <a:rPr lang="es" sz="2000">
                <a:solidFill>
                  <a:schemeClr val="accent2"/>
                </a:solidFill>
              </a:rPr>
              <a:t> Our </a:t>
            </a:r>
            <a:r>
              <a:rPr lang="es" sz="2000">
                <a:solidFill>
                  <a:srgbClr val="F1C232"/>
                </a:solidFill>
              </a:rPr>
              <a:t>objective</a:t>
            </a:r>
            <a:r>
              <a:rPr lang="es" sz="2000">
                <a:solidFill>
                  <a:schemeClr val="accent2"/>
                </a:solidFill>
              </a:rPr>
              <a:t> is to know these routes, and their origins.</a:t>
            </a:r>
            <a:endParaRPr sz="2000">
              <a:solidFill>
                <a:schemeClr val="accent2"/>
              </a:solidFill>
            </a:endParaRPr>
          </a:p>
          <a:p>
            <a:pPr indent="0" lvl="0" marL="0" rtl="0" algn="l">
              <a:spcBef>
                <a:spcPts val="0"/>
              </a:spcBef>
              <a:spcAft>
                <a:spcPts val="0"/>
              </a:spcAft>
              <a:buNone/>
            </a:pPr>
            <a:r>
              <a:t/>
            </a:r>
            <a:endParaRPr sz="2000">
              <a:solidFill>
                <a:schemeClr val="accent2"/>
              </a:solidFill>
            </a:endParaRPr>
          </a:p>
          <a:p>
            <a:pPr indent="0" lvl="0" marL="0" rtl="0" algn="l">
              <a:spcBef>
                <a:spcPts val="0"/>
              </a:spcBef>
              <a:spcAft>
                <a:spcPts val="0"/>
              </a:spcAft>
              <a:buNone/>
            </a:pPr>
            <a:r>
              <a:rPr lang="es" sz="2000">
                <a:solidFill>
                  <a:schemeClr val="accent2"/>
                </a:solidFill>
              </a:rPr>
              <a:t>We are also want to know the </a:t>
            </a:r>
            <a:r>
              <a:rPr lang="es" sz="2000">
                <a:solidFill>
                  <a:srgbClr val="F1C232"/>
                </a:solidFill>
              </a:rPr>
              <a:t>true dangers</a:t>
            </a:r>
            <a:r>
              <a:rPr lang="es" sz="2000">
                <a:solidFill>
                  <a:schemeClr val="accent2"/>
                </a:solidFill>
              </a:rPr>
              <a:t> they have to withstand the journey across the Mediterranean sea.</a:t>
            </a:r>
            <a:endParaRPr sz="2000">
              <a:solidFill>
                <a:schemeClr val="accent2"/>
              </a:solidFill>
            </a:endParaRPr>
          </a:p>
          <a:p>
            <a:pPr indent="0" lvl="0" marL="0" rtl="0" algn="l">
              <a:spcBef>
                <a:spcPts val="0"/>
              </a:spcBef>
              <a:spcAft>
                <a:spcPts val="0"/>
              </a:spcAft>
              <a:buNone/>
            </a:pPr>
            <a:r>
              <a:t/>
            </a:r>
            <a:endParaRPr sz="2000">
              <a:solidFill>
                <a:schemeClr val="accent2"/>
              </a:solidFill>
            </a:endParaRPr>
          </a:p>
          <a:p>
            <a:pPr indent="0" lvl="0" marL="0" rtl="0" algn="l">
              <a:spcBef>
                <a:spcPts val="0"/>
              </a:spcBef>
              <a:spcAft>
                <a:spcPts val="0"/>
              </a:spcAft>
              <a:buNone/>
            </a:pPr>
            <a:r>
              <a:rPr lang="es" sz="2000">
                <a:solidFill>
                  <a:schemeClr val="accent2"/>
                </a:solidFill>
              </a:rPr>
              <a:t>We had </a:t>
            </a:r>
            <a:r>
              <a:rPr lang="es" sz="2000">
                <a:solidFill>
                  <a:srgbClr val="F1C232"/>
                </a:solidFill>
              </a:rPr>
              <a:t>some problems</a:t>
            </a:r>
            <a:r>
              <a:rPr lang="es" sz="2000">
                <a:solidFill>
                  <a:schemeClr val="accent2"/>
                </a:solidFill>
              </a:rPr>
              <a:t> to choose the mains routes because there were a lot.</a:t>
            </a:r>
            <a:endParaRPr sz="2000">
              <a:solidFill>
                <a:schemeClr val="accent2"/>
              </a:solidFill>
            </a:endParaRPr>
          </a:p>
        </p:txBody>
      </p:sp>
      <p:sp>
        <p:nvSpPr>
          <p:cNvPr id="153" name="Google Shape;153;p24"/>
          <p:cNvSpPr txBox="1"/>
          <p:nvPr/>
        </p:nvSpPr>
        <p:spPr>
          <a:xfrm>
            <a:off x="426175" y="1027513"/>
            <a:ext cx="25311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chemeClr val="lt2"/>
                </a:solidFill>
              </a:rPr>
              <a:t>Explanation</a:t>
            </a:r>
            <a:endParaRPr sz="2000">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Main routes</a:t>
            </a:r>
            <a:endParaRPr/>
          </a:p>
          <a:p>
            <a:pPr indent="0" lvl="0" marL="0" rtl="0" algn="l">
              <a:lnSpc>
                <a:spcPct val="115000"/>
              </a:lnSpc>
              <a:spcBef>
                <a:spcPts val="0"/>
              </a:spcBef>
              <a:spcAft>
                <a:spcPts val="1600"/>
              </a:spcAft>
              <a:buNone/>
            </a:pPr>
            <a:r>
              <a:rPr lang="es" sz="1800">
                <a:solidFill>
                  <a:schemeClr val="lt2"/>
                </a:solidFill>
              </a:rPr>
              <a:t>Result</a:t>
            </a:r>
            <a:endParaRPr/>
          </a:p>
        </p:txBody>
      </p:sp>
      <p:pic>
        <p:nvPicPr>
          <p:cNvPr id="159" name="Google Shape;159;p25"/>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160" name="Google Shape;160;p25"/>
          <p:cNvSpPr txBox="1"/>
          <p:nvPr/>
        </p:nvSpPr>
        <p:spPr>
          <a:xfrm>
            <a:off x="311700" y="1247825"/>
            <a:ext cx="7090800" cy="3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FFFFFF"/>
                </a:solidFill>
              </a:rPr>
              <a:t>There are a lot of </a:t>
            </a:r>
            <a:r>
              <a:rPr lang="es" sz="1800">
                <a:solidFill>
                  <a:srgbClr val="F1C232"/>
                </a:solidFill>
              </a:rPr>
              <a:t>routes,</a:t>
            </a:r>
            <a:r>
              <a:rPr lang="es" sz="1800">
                <a:solidFill>
                  <a:srgbClr val="FFFFFF"/>
                </a:solidFill>
              </a:rPr>
              <a:t> there are </a:t>
            </a:r>
            <a:r>
              <a:rPr lang="es" sz="1800">
                <a:solidFill>
                  <a:srgbClr val="F1C232"/>
                </a:solidFill>
              </a:rPr>
              <a:t>less important</a:t>
            </a:r>
            <a:r>
              <a:rPr lang="es" sz="1800">
                <a:solidFill>
                  <a:srgbClr val="FFFFFF"/>
                </a:solidFill>
              </a:rPr>
              <a:t> migration routes like :</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Western Balkan route </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Eastern</a:t>
            </a:r>
            <a:r>
              <a:rPr lang="es" sz="1800">
                <a:solidFill>
                  <a:srgbClr val="FFFFFF"/>
                </a:solidFill>
              </a:rPr>
              <a:t> Mediterranean route                        </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Apulia and Calabria  route (italy).</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West Africa route</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Eastern border route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lang="es" sz="1800">
                <a:solidFill>
                  <a:srgbClr val="FFFFFF"/>
                </a:solidFill>
              </a:rPr>
              <a:t>But the ways </a:t>
            </a:r>
            <a:r>
              <a:rPr lang="es" sz="1800">
                <a:solidFill>
                  <a:srgbClr val="F1C232"/>
                </a:solidFill>
              </a:rPr>
              <a:t>more popular</a:t>
            </a:r>
            <a:r>
              <a:rPr lang="es" sz="1800">
                <a:solidFill>
                  <a:srgbClr val="FFFFFF"/>
                </a:solidFill>
              </a:rPr>
              <a:t> are: </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Western Mediterranean routes </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Central Mediterranean routes</a:t>
            </a:r>
            <a:endParaRPr sz="1800">
              <a:solidFill>
                <a:srgbClr val="FFFFFF"/>
              </a:solidFill>
            </a:endParaRPr>
          </a:p>
          <a:p>
            <a:pPr indent="-342900" lvl="0" marL="457200" rtl="0" algn="l">
              <a:spcBef>
                <a:spcPts val="0"/>
              </a:spcBef>
              <a:spcAft>
                <a:spcPts val="0"/>
              </a:spcAft>
              <a:buClr>
                <a:srgbClr val="FFFFFF"/>
              </a:buClr>
              <a:buSzPts val="1800"/>
              <a:buChar char="-"/>
            </a:pPr>
            <a:r>
              <a:rPr lang="es" sz="1800">
                <a:solidFill>
                  <a:srgbClr val="FFFFFF"/>
                </a:solidFill>
              </a:rPr>
              <a:t>Route to Greece</a:t>
            </a:r>
            <a:endParaRPr sz="1800">
              <a:solidFill>
                <a:srgbClr val="FFFFFF"/>
              </a:solidFill>
            </a:endParaRPr>
          </a:p>
        </p:txBody>
      </p:sp>
      <p:pic>
        <p:nvPicPr>
          <p:cNvPr id="161" name="Google Shape;161;p25"/>
          <p:cNvPicPr preferRelativeResize="0"/>
          <p:nvPr/>
        </p:nvPicPr>
        <p:blipFill>
          <a:blip r:embed="rId4">
            <a:alphaModFix/>
          </a:blip>
          <a:stretch>
            <a:fillRect/>
          </a:stretch>
        </p:blipFill>
        <p:spPr>
          <a:xfrm>
            <a:off x="4958250" y="2305194"/>
            <a:ext cx="3201026" cy="22072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245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Main routes</a:t>
            </a:r>
            <a:endParaRPr/>
          </a:p>
          <a:p>
            <a:pPr indent="0" lvl="0" marL="0" rtl="0" algn="l">
              <a:spcBef>
                <a:spcPts val="0"/>
              </a:spcBef>
              <a:spcAft>
                <a:spcPts val="0"/>
              </a:spcAft>
              <a:buNone/>
            </a:pPr>
            <a:r>
              <a:t/>
            </a:r>
            <a:endParaRPr/>
          </a:p>
        </p:txBody>
      </p:sp>
      <p:pic>
        <p:nvPicPr>
          <p:cNvPr id="167" name="Google Shape;167;p26"/>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168" name="Google Shape;168;p26"/>
          <p:cNvSpPr txBox="1"/>
          <p:nvPr/>
        </p:nvSpPr>
        <p:spPr>
          <a:xfrm>
            <a:off x="245100" y="1529275"/>
            <a:ext cx="3566400" cy="32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just">
              <a:spcBef>
                <a:spcPts val="0"/>
              </a:spcBef>
              <a:spcAft>
                <a:spcPts val="0"/>
              </a:spcAft>
              <a:buNone/>
            </a:pPr>
            <a:r>
              <a:rPr b="1" lang="es" sz="1800" u="sng">
                <a:solidFill>
                  <a:schemeClr val="accent2"/>
                </a:solidFill>
              </a:rPr>
              <a:t>WESTERN</a:t>
            </a:r>
            <a:r>
              <a:rPr b="1" lang="es" sz="1800" u="sng">
                <a:solidFill>
                  <a:schemeClr val="accent2"/>
                </a:solidFill>
              </a:rPr>
              <a:t> MEDITERRANEAN ROUTE:</a:t>
            </a:r>
            <a:endParaRPr b="1" sz="1800" u="sng">
              <a:solidFill>
                <a:schemeClr val="accent2"/>
              </a:solidFill>
            </a:endParaRPr>
          </a:p>
          <a:p>
            <a:pPr indent="0" lvl="0" marL="0" rtl="0" algn="just">
              <a:spcBef>
                <a:spcPts val="0"/>
              </a:spcBef>
              <a:spcAft>
                <a:spcPts val="0"/>
              </a:spcAft>
              <a:buNone/>
            </a:pPr>
            <a:r>
              <a:t/>
            </a:r>
            <a:endParaRPr b="1" sz="1800" u="sng">
              <a:solidFill>
                <a:schemeClr val="accent2"/>
              </a:solidFill>
            </a:endParaRPr>
          </a:p>
          <a:p>
            <a:pPr indent="0" lvl="0" marL="0" rtl="0" algn="just">
              <a:spcBef>
                <a:spcPts val="0"/>
              </a:spcBef>
              <a:spcAft>
                <a:spcPts val="0"/>
              </a:spcAft>
              <a:buNone/>
            </a:pPr>
            <a:r>
              <a:rPr lang="es" sz="1800">
                <a:solidFill>
                  <a:srgbClr val="FFFFFF"/>
                </a:solidFill>
              </a:rPr>
              <a:t>It includes the </a:t>
            </a:r>
            <a:r>
              <a:rPr lang="es" sz="1800">
                <a:solidFill>
                  <a:srgbClr val="F1C232"/>
                </a:solidFill>
              </a:rPr>
              <a:t>Morocco</a:t>
            </a:r>
            <a:r>
              <a:rPr lang="es" sz="1800">
                <a:solidFill>
                  <a:srgbClr val="F1C232"/>
                </a:solidFill>
              </a:rPr>
              <a:t>-Spain</a:t>
            </a:r>
            <a:r>
              <a:rPr lang="es" sz="1800">
                <a:solidFill>
                  <a:srgbClr val="FFFFFF"/>
                </a:solidFill>
              </a:rPr>
              <a:t> area and also includes both sea and land routes. People fleeing conflicts in Mali, Cameroon, Nigeria, Sudan, Chad, South Sudan or the Central African </a:t>
            </a:r>
            <a:r>
              <a:rPr lang="es" sz="1800">
                <a:solidFill>
                  <a:srgbClr val="FFFFFF"/>
                </a:solidFill>
              </a:rPr>
              <a:t>Republic</a:t>
            </a:r>
            <a:endParaRPr sz="1800">
              <a:solidFill>
                <a:srgbClr val="FFFFFF"/>
              </a:solidFill>
            </a:endParaRPr>
          </a:p>
          <a:p>
            <a:pPr indent="0" lvl="0" marL="0" rtl="0" algn="l">
              <a:spcBef>
                <a:spcPts val="0"/>
              </a:spcBef>
              <a:spcAft>
                <a:spcPts val="0"/>
              </a:spcAft>
              <a:buNone/>
            </a:pPr>
            <a:r>
              <a:t/>
            </a:r>
            <a:endParaRPr b="1">
              <a:solidFill>
                <a:srgbClr val="FFFFFF"/>
              </a:solidFill>
            </a:endParaRPr>
          </a:p>
        </p:txBody>
      </p:sp>
      <p:sp>
        <p:nvSpPr>
          <p:cNvPr id="169" name="Google Shape;169;p26"/>
          <p:cNvSpPr/>
          <p:nvPr/>
        </p:nvSpPr>
        <p:spPr>
          <a:xfrm>
            <a:off x="4509700" y="3119275"/>
            <a:ext cx="3110400" cy="1655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 name="Google Shape;170;p26"/>
          <p:cNvPicPr preferRelativeResize="0"/>
          <p:nvPr/>
        </p:nvPicPr>
        <p:blipFill rotWithShape="1">
          <a:blip r:embed="rId4">
            <a:alphaModFix/>
          </a:blip>
          <a:srcRect b="0" l="0" r="1999" t="0"/>
          <a:stretch/>
        </p:blipFill>
        <p:spPr>
          <a:xfrm>
            <a:off x="4580287" y="3119278"/>
            <a:ext cx="2969225" cy="1574722"/>
          </a:xfrm>
          <a:prstGeom prst="rect">
            <a:avLst/>
          </a:prstGeom>
          <a:noFill/>
          <a:ln>
            <a:noFill/>
          </a:ln>
        </p:spPr>
      </p:pic>
      <p:sp>
        <p:nvSpPr>
          <p:cNvPr id="171" name="Google Shape;171;p26"/>
          <p:cNvSpPr txBox="1"/>
          <p:nvPr/>
        </p:nvSpPr>
        <p:spPr>
          <a:xfrm>
            <a:off x="433125" y="1104300"/>
            <a:ext cx="2138700" cy="3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pic>
        <p:nvPicPr>
          <p:cNvPr id="172" name="Google Shape;172;p26"/>
          <p:cNvPicPr preferRelativeResize="0"/>
          <p:nvPr/>
        </p:nvPicPr>
        <p:blipFill rotWithShape="1">
          <a:blip r:embed="rId5">
            <a:alphaModFix/>
          </a:blip>
          <a:srcRect b="4350" l="2305" r="0" t="4258"/>
          <a:stretch/>
        </p:blipFill>
        <p:spPr>
          <a:xfrm>
            <a:off x="4866088" y="1279800"/>
            <a:ext cx="2397625" cy="16550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Main routes</a:t>
            </a:r>
            <a:endParaRPr/>
          </a:p>
          <a:p>
            <a:pPr indent="0" lvl="0" marL="0" rtl="0" algn="l">
              <a:spcBef>
                <a:spcPts val="0"/>
              </a:spcBef>
              <a:spcAft>
                <a:spcPts val="0"/>
              </a:spcAft>
              <a:buNone/>
            </a:pPr>
            <a:r>
              <a:t/>
            </a:r>
            <a:endParaRPr/>
          </a:p>
        </p:txBody>
      </p:sp>
      <p:pic>
        <p:nvPicPr>
          <p:cNvPr id="178" name="Google Shape;178;p27"/>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179" name="Google Shape;179;p27"/>
          <p:cNvSpPr txBox="1"/>
          <p:nvPr/>
        </p:nvSpPr>
        <p:spPr>
          <a:xfrm>
            <a:off x="446675" y="1597500"/>
            <a:ext cx="4508100" cy="316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800" u="sng">
                <a:solidFill>
                  <a:srgbClr val="FFFFFF"/>
                </a:solidFill>
              </a:rPr>
              <a:t>CENTRAL MEDITERRANEAN ROUTE: </a:t>
            </a:r>
            <a:endParaRPr b="1" sz="1800" u="sng">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just">
              <a:spcBef>
                <a:spcPts val="0"/>
              </a:spcBef>
              <a:spcAft>
                <a:spcPts val="0"/>
              </a:spcAft>
              <a:buNone/>
            </a:pPr>
            <a:r>
              <a:rPr lang="es" sz="1800">
                <a:solidFill>
                  <a:srgbClr val="FFFFFF"/>
                </a:solidFill>
              </a:rPr>
              <a:t>As of today, t</a:t>
            </a:r>
            <a:r>
              <a:rPr lang="es" sz="1800">
                <a:solidFill>
                  <a:srgbClr val="FFFFFF"/>
                </a:solidFill>
              </a:rPr>
              <a:t>he</a:t>
            </a:r>
            <a:r>
              <a:rPr lang="es" sz="1800">
                <a:solidFill>
                  <a:srgbClr val="FFFFFF"/>
                </a:solidFill>
              </a:rPr>
              <a:t> </a:t>
            </a:r>
            <a:r>
              <a:rPr lang="es" sz="1800">
                <a:solidFill>
                  <a:srgbClr val="F1C232"/>
                </a:solidFill>
              </a:rPr>
              <a:t>central mediterranean </a:t>
            </a:r>
            <a:r>
              <a:rPr lang="es" sz="1800">
                <a:solidFill>
                  <a:srgbClr val="FFFFFF"/>
                </a:solidFill>
              </a:rPr>
              <a:t>route goes from</a:t>
            </a:r>
            <a:r>
              <a:rPr lang="es" sz="1800">
                <a:solidFill>
                  <a:srgbClr val="FFFFFF"/>
                </a:solidFill>
              </a:rPr>
              <a:t> Libya and E</a:t>
            </a:r>
            <a:r>
              <a:rPr lang="es" sz="1800">
                <a:solidFill>
                  <a:srgbClr val="FFFFFF"/>
                </a:solidFill>
              </a:rPr>
              <a:t>gypt</a:t>
            </a:r>
            <a:r>
              <a:rPr lang="es" sz="1800">
                <a:solidFill>
                  <a:srgbClr val="FFFFFF"/>
                </a:solidFill>
              </a:rPr>
              <a:t> to the </a:t>
            </a:r>
            <a:r>
              <a:rPr lang="es" sz="1800">
                <a:solidFill>
                  <a:srgbClr val="F1C232"/>
                </a:solidFill>
              </a:rPr>
              <a:t>Italian coast</a:t>
            </a:r>
            <a:r>
              <a:rPr lang="es" sz="1800">
                <a:solidFill>
                  <a:srgbClr val="FFFFFF"/>
                </a:solidFill>
              </a:rPr>
              <a:t>. </a:t>
            </a:r>
            <a:r>
              <a:rPr lang="es" sz="1800">
                <a:solidFill>
                  <a:srgbClr val="FFFFFF"/>
                </a:solidFill>
              </a:rPr>
              <a:t>Countries</a:t>
            </a:r>
            <a:r>
              <a:rPr lang="es" sz="1800">
                <a:solidFill>
                  <a:srgbClr val="FFFFFF"/>
                </a:solidFill>
              </a:rPr>
              <a:t> of origin: Nigeria, Eritrea and Guinea. It is a </a:t>
            </a:r>
            <a:r>
              <a:rPr lang="es" sz="1800">
                <a:solidFill>
                  <a:srgbClr val="F1C232"/>
                </a:solidFill>
              </a:rPr>
              <a:t>very dangerous </a:t>
            </a:r>
            <a:r>
              <a:rPr lang="es" sz="1800">
                <a:solidFill>
                  <a:srgbClr val="FFFFFF"/>
                </a:solidFill>
              </a:rPr>
              <a:t>route where traffickers board the migrants and refugees’ </a:t>
            </a:r>
            <a:r>
              <a:rPr lang="es" sz="1800">
                <a:solidFill>
                  <a:srgbClr val="F1C232"/>
                </a:solidFill>
              </a:rPr>
              <a:t>rubber boats</a:t>
            </a:r>
            <a:r>
              <a:rPr lang="es" sz="1800">
                <a:solidFill>
                  <a:srgbClr val="FFFFFF"/>
                </a:solidFill>
              </a:rPr>
              <a:t>  and small fishing boats, which can barely carry so many people.</a:t>
            </a:r>
            <a:endParaRPr sz="1800">
              <a:solidFill>
                <a:srgbClr val="FFFFFF"/>
              </a:solidFill>
            </a:endParaRPr>
          </a:p>
        </p:txBody>
      </p:sp>
      <p:sp>
        <p:nvSpPr>
          <p:cNvPr id="180" name="Google Shape;180;p27"/>
          <p:cNvSpPr/>
          <p:nvPr/>
        </p:nvSpPr>
        <p:spPr>
          <a:xfrm>
            <a:off x="5264500" y="3185900"/>
            <a:ext cx="2796300" cy="1663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27"/>
          <p:cNvPicPr preferRelativeResize="0"/>
          <p:nvPr/>
        </p:nvPicPr>
        <p:blipFill>
          <a:blip r:embed="rId4">
            <a:alphaModFix/>
          </a:blip>
          <a:stretch>
            <a:fillRect/>
          </a:stretch>
        </p:blipFill>
        <p:spPr>
          <a:xfrm>
            <a:off x="5329448" y="3217619"/>
            <a:ext cx="2666400" cy="1600368"/>
          </a:xfrm>
          <a:prstGeom prst="rect">
            <a:avLst/>
          </a:prstGeom>
          <a:noFill/>
          <a:ln>
            <a:noFill/>
          </a:ln>
        </p:spPr>
      </p:pic>
      <p:sp>
        <p:nvSpPr>
          <p:cNvPr id="182" name="Google Shape;182;p27"/>
          <p:cNvSpPr txBox="1"/>
          <p:nvPr/>
        </p:nvSpPr>
        <p:spPr>
          <a:xfrm>
            <a:off x="446675" y="1077225"/>
            <a:ext cx="2666400" cy="3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pic>
        <p:nvPicPr>
          <p:cNvPr id="183" name="Google Shape;183;p27"/>
          <p:cNvPicPr preferRelativeResize="0"/>
          <p:nvPr/>
        </p:nvPicPr>
        <p:blipFill>
          <a:blip r:embed="rId5">
            <a:alphaModFix/>
          </a:blip>
          <a:stretch>
            <a:fillRect/>
          </a:stretch>
        </p:blipFill>
        <p:spPr>
          <a:xfrm>
            <a:off x="5504200" y="1676989"/>
            <a:ext cx="2316888" cy="13014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Main routes</a:t>
            </a:r>
            <a:endParaRPr/>
          </a:p>
          <a:p>
            <a:pPr indent="0" lvl="0" marL="0" rtl="0" algn="l">
              <a:spcBef>
                <a:spcPts val="0"/>
              </a:spcBef>
              <a:spcAft>
                <a:spcPts val="0"/>
              </a:spcAft>
              <a:buNone/>
            </a:pPr>
            <a:r>
              <a:t/>
            </a:r>
            <a:endParaRPr/>
          </a:p>
        </p:txBody>
      </p:sp>
      <p:pic>
        <p:nvPicPr>
          <p:cNvPr id="189" name="Google Shape;189;p28"/>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190" name="Google Shape;190;p28"/>
          <p:cNvSpPr txBox="1"/>
          <p:nvPr/>
        </p:nvSpPr>
        <p:spPr>
          <a:xfrm>
            <a:off x="257175" y="1827325"/>
            <a:ext cx="5060400" cy="27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800" u="sng">
                <a:solidFill>
                  <a:srgbClr val="FFFFFF"/>
                </a:solidFill>
              </a:rPr>
              <a:t>ROUTE TO GREECE</a:t>
            </a:r>
            <a:endParaRPr b="1" sz="1800" u="sng">
              <a:solidFill>
                <a:srgbClr val="FFFFFF"/>
              </a:solidFill>
            </a:endParaRPr>
          </a:p>
          <a:p>
            <a:pPr indent="0" lvl="0" marL="0" rtl="0" algn="just">
              <a:spcBef>
                <a:spcPts val="0"/>
              </a:spcBef>
              <a:spcAft>
                <a:spcPts val="0"/>
              </a:spcAft>
              <a:buNone/>
            </a:pPr>
            <a:r>
              <a:t/>
            </a:r>
            <a:endParaRPr sz="1800" u="sng">
              <a:solidFill>
                <a:srgbClr val="FFFFFF"/>
              </a:solidFill>
            </a:endParaRPr>
          </a:p>
          <a:p>
            <a:pPr indent="0" lvl="0" marL="0" rtl="0" algn="just">
              <a:spcBef>
                <a:spcPts val="0"/>
              </a:spcBef>
              <a:spcAft>
                <a:spcPts val="0"/>
              </a:spcAft>
              <a:buNone/>
            </a:pPr>
            <a:r>
              <a:rPr lang="es" sz="1800">
                <a:solidFill>
                  <a:srgbClr val="FFFFFF"/>
                </a:solidFill>
              </a:rPr>
              <a:t>The main countries of origin are </a:t>
            </a:r>
            <a:r>
              <a:rPr lang="es" sz="1800">
                <a:solidFill>
                  <a:srgbClr val="F1C232"/>
                </a:solidFill>
              </a:rPr>
              <a:t>Albania, Turkey, Libya, Syria</a:t>
            </a:r>
            <a:r>
              <a:rPr lang="es" sz="1800">
                <a:solidFill>
                  <a:srgbClr val="EFEFEF"/>
                </a:solidFill>
              </a:rPr>
              <a:t> and</a:t>
            </a:r>
            <a:r>
              <a:rPr lang="es" sz="1800">
                <a:solidFill>
                  <a:srgbClr val="F1C232"/>
                </a:solidFill>
              </a:rPr>
              <a:t> Afghanistan</a:t>
            </a:r>
            <a:r>
              <a:rPr lang="es" sz="1800">
                <a:solidFill>
                  <a:srgbClr val="FFFFFF"/>
                </a:solidFill>
              </a:rPr>
              <a:t>. Currently this route is not widely used, but between 2008 and 2010 it represented more than one third  of the total arrivals. In 2011 it suffered a great reduction of usage, but in 2015 the migrants went back to this route.</a:t>
            </a:r>
            <a:endParaRPr sz="1800">
              <a:solidFill>
                <a:srgbClr val="FFFFFF"/>
              </a:solidFill>
            </a:endParaRPr>
          </a:p>
        </p:txBody>
      </p:sp>
      <p:pic>
        <p:nvPicPr>
          <p:cNvPr descr="La ruta migratoria a España se convierte en la más letal del mundo" id="191" name="Google Shape;191;p28"/>
          <p:cNvPicPr preferRelativeResize="0"/>
          <p:nvPr/>
        </p:nvPicPr>
        <p:blipFill>
          <a:blip r:embed="rId4">
            <a:alphaModFix/>
          </a:blip>
          <a:stretch>
            <a:fillRect/>
          </a:stretch>
        </p:blipFill>
        <p:spPr>
          <a:xfrm>
            <a:off x="5781150" y="3416200"/>
            <a:ext cx="2966026" cy="1445825"/>
          </a:xfrm>
          <a:prstGeom prst="rect">
            <a:avLst/>
          </a:prstGeom>
          <a:noFill/>
          <a:ln>
            <a:noFill/>
          </a:ln>
        </p:spPr>
      </p:pic>
      <p:sp>
        <p:nvSpPr>
          <p:cNvPr id="192" name="Google Shape;192;p28"/>
          <p:cNvSpPr txBox="1"/>
          <p:nvPr/>
        </p:nvSpPr>
        <p:spPr>
          <a:xfrm>
            <a:off x="257175" y="1185500"/>
            <a:ext cx="2707200" cy="4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pic>
        <p:nvPicPr>
          <p:cNvPr id="193" name="Google Shape;193;p28"/>
          <p:cNvPicPr preferRelativeResize="0"/>
          <p:nvPr/>
        </p:nvPicPr>
        <p:blipFill>
          <a:blip r:embed="rId5">
            <a:alphaModFix/>
          </a:blip>
          <a:stretch>
            <a:fillRect/>
          </a:stretch>
        </p:blipFill>
        <p:spPr>
          <a:xfrm>
            <a:off x="6109250" y="1758113"/>
            <a:ext cx="2309825" cy="1497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9"/>
          <p:cNvSpPr txBox="1"/>
          <p:nvPr>
            <p:ph type="title"/>
          </p:nvPr>
        </p:nvSpPr>
        <p:spPr>
          <a:xfrm>
            <a:off x="2235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Main routes</a:t>
            </a:r>
            <a:endParaRPr/>
          </a:p>
        </p:txBody>
      </p:sp>
      <p:pic>
        <p:nvPicPr>
          <p:cNvPr id="199" name="Google Shape;199;p29"/>
          <p:cNvPicPr preferRelativeResize="0"/>
          <p:nvPr/>
        </p:nvPicPr>
        <p:blipFill>
          <a:blip r:embed="rId3">
            <a:alphaModFix/>
          </a:blip>
          <a:stretch>
            <a:fillRect/>
          </a:stretch>
        </p:blipFill>
        <p:spPr>
          <a:xfrm>
            <a:off x="7696050" y="445025"/>
            <a:ext cx="1048075" cy="1396300"/>
          </a:xfrm>
          <a:prstGeom prst="rect">
            <a:avLst/>
          </a:prstGeom>
          <a:noFill/>
          <a:ln>
            <a:noFill/>
          </a:ln>
        </p:spPr>
      </p:pic>
      <p:sp>
        <p:nvSpPr>
          <p:cNvPr id="200" name="Google Shape;200;p29"/>
          <p:cNvSpPr txBox="1"/>
          <p:nvPr/>
        </p:nvSpPr>
        <p:spPr>
          <a:xfrm>
            <a:off x="417200" y="1642500"/>
            <a:ext cx="6661500" cy="296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chemeClr val="accent2"/>
                </a:solidFill>
              </a:rPr>
              <a:t>There are many migrants </a:t>
            </a:r>
            <a:r>
              <a:rPr lang="es" sz="1800">
                <a:solidFill>
                  <a:schemeClr val="accent2"/>
                </a:solidFill>
              </a:rPr>
              <a:t>and</a:t>
            </a:r>
            <a:r>
              <a:rPr lang="es" sz="1800">
                <a:solidFill>
                  <a:schemeClr val="accent2"/>
                </a:solidFill>
              </a:rPr>
              <a:t> refugees </a:t>
            </a:r>
            <a:r>
              <a:rPr lang="es" sz="1800">
                <a:solidFill>
                  <a:schemeClr val="accent2"/>
                </a:solidFill>
              </a:rPr>
              <a:t>who</a:t>
            </a:r>
            <a:r>
              <a:rPr lang="es" sz="1800">
                <a:solidFill>
                  <a:schemeClr val="accent2"/>
                </a:solidFill>
              </a:rPr>
              <a:t> leave their countries in search of a</a:t>
            </a:r>
            <a:r>
              <a:rPr lang="es" sz="1800">
                <a:solidFill>
                  <a:srgbClr val="F1C232"/>
                </a:solidFill>
              </a:rPr>
              <a:t> better life</a:t>
            </a:r>
            <a:r>
              <a:rPr lang="es" sz="1800">
                <a:solidFill>
                  <a:schemeClr val="accent2"/>
                </a:solidFill>
              </a:rPr>
              <a:t>. They leave their lives behind thinking they will find something better, but it’s not always like that. Many of them die in the attempt because they cross the straits on flimsy </a:t>
            </a:r>
            <a:r>
              <a:rPr lang="es" sz="1800">
                <a:solidFill>
                  <a:srgbClr val="F1C232"/>
                </a:solidFill>
              </a:rPr>
              <a:t>rubber boats </a:t>
            </a:r>
            <a:r>
              <a:rPr lang="es" sz="1800">
                <a:solidFill>
                  <a:schemeClr val="accent2"/>
                </a:solidFill>
              </a:rPr>
              <a:t>which increase the</a:t>
            </a:r>
            <a:r>
              <a:rPr lang="es" sz="1800">
                <a:solidFill>
                  <a:srgbClr val="F1C232"/>
                </a:solidFill>
              </a:rPr>
              <a:t> risk of tipping. </a:t>
            </a:r>
            <a:endParaRPr sz="1800">
              <a:solidFill>
                <a:srgbClr val="F1C232"/>
              </a:solidFill>
            </a:endParaRPr>
          </a:p>
          <a:p>
            <a:pPr indent="0" lvl="0" marL="0" rtl="0" algn="just">
              <a:spcBef>
                <a:spcPts val="0"/>
              </a:spcBef>
              <a:spcAft>
                <a:spcPts val="0"/>
              </a:spcAft>
              <a:buNone/>
            </a:pPr>
            <a:r>
              <a:t/>
            </a:r>
            <a:endParaRPr sz="1800">
              <a:solidFill>
                <a:schemeClr val="accent2"/>
              </a:solidFill>
            </a:endParaRPr>
          </a:p>
          <a:p>
            <a:pPr indent="0" lvl="0" marL="0" rtl="0" algn="just">
              <a:spcBef>
                <a:spcPts val="0"/>
              </a:spcBef>
              <a:spcAft>
                <a:spcPts val="0"/>
              </a:spcAft>
              <a:buNone/>
            </a:pPr>
            <a:r>
              <a:rPr lang="es" sz="1800">
                <a:solidFill>
                  <a:schemeClr val="accent2"/>
                </a:solidFill>
              </a:rPr>
              <a:t>One </a:t>
            </a:r>
            <a:r>
              <a:rPr lang="es" sz="1800">
                <a:solidFill>
                  <a:schemeClr val="accent2"/>
                </a:solidFill>
              </a:rPr>
              <a:t>thing</a:t>
            </a:r>
            <a:r>
              <a:rPr lang="es" sz="1800">
                <a:solidFill>
                  <a:schemeClr val="accent2"/>
                </a:solidFill>
              </a:rPr>
              <a:t> that caught our </a:t>
            </a:r>
            <a:r>
              <a:rPr lang="es" sz="1800">
                <a:solidFill>
                  <a:schemeClr val="accent2"/>
                </a:solidFill>
              </a:rPr>
              <a:t>attention</a:t>
            </a:r>
            <a:r>
              <a:rPr lang="es" sz="1800">
                <a:solidFill>
                  <a:schemeClr val="accent2"/>
                </a:solidFill>
              </a:rPr>
              <a:t> is that migrants prefer the </a:t>
            </a:r>
            <a:r>
              <a:rPr lang="es" sz="1800">
                <a:solidFill>
                  <a:schemeClr val="accent2"/>
                </a:solidFill>
              </a:rPr>
              <a:t>illegal</a:t>
            </a:r>
            <a:r>
              <a:rPr lang="es" sz="1800">
                <a:solidFill>
                  <a:schemeClr val="accent2"/>
                </a:solidFill>
              </a:rPr>
              <a:t> ways to the legal ways even though have more dangers and </a:t>
            </a:r>
            <a:r>
              <a:rPr lang="es" sz="1800">
                <a:solidFill>
                  <a:schemeClr val="accent2"/>
                </a:solidFill>
              </a:rPr>
              <a:t>risks</a:t>
            </a:r>
            <a:r>
              <a:rPr lang="es" sz="1800">
                <a:solidFill>
                  <a:schemeClr val="accent2"/>
                </a:solidFill>
              </a:rPr>
              <a:t> because in legal ways they must pay  for their </a:t>
            </a:r>
            <a:r>
              <a:rPr lang="es" sz="1800">
                <a:solidFill>
                  <a:srgbClr val="F1C232"/>
                </a:solidFill>
              </a:rPr>
              <a:t>visas</a:t>
            </a:r>
            <a:r>
              <a:rPr lang="es" sz="1800">
                <a:solidFill>
                  <a:schemeClr val="accent2"/>
                </a:solidFill>
              </a:rPr>
              <a:t> and their </a:t>
            </a:r>
            <a:r>
              <a:rPr lang="es" sz="1800">
                <a:solidFill>
                  <a:srgbClr val="F1C232"/>
                </a:solidFill>
              </a:rPr>
              <a:t>journeys</a:t>
            </a:r>
            <a:r>
              <a:rPr lang="es" sz="1800">
                <a:solidFill>
                  <a:srgbClr val="F1C232"/>
                </a:solidFill>
              </a:rPr>
              <a:t>. </a:t>
            </a:r>
            <a:endParaRPr sz="1800">
              <a:solidFill>
                <a:srgbClr val="F1C232"/>
              </a:solidFill>
            </a:endParaRPr>
          </a:p>
        </p:txBody>
      </p:sp>
      <p:sp>
        <p:nvSpPr>
          <p:cNvPr id="201" name="Google Shape;201;p29"/>
          <p:cNvSpPr txBox="1"/>
          <p:nvPr>
            <p:ph idx="1" type="body"/>
          </p:nvPr>
        </p:nvSpPr>
        <p:spPr>
          <a:xfrm>
            <a:off x="417200" y="1149600"/>
            <a:ext cx="20985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Conclusions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311700" y="445025"/>
            <a:ext cx="5847000" cy="95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s"/>
              <a:t>STATISTIC OF IMMIGRANTS</a:t>
            </a:r>
            <a:endParaRPr/>
          </a:p>
          <a:p>
            <a:pPr indent="0" lvl="0" marL="0" rtl="0" algn="l">
              <a:spcBef>
                <a:spcPts val="0"/>
              </a:spcBef>
              <a:spcAft>
                <a:spcPts val="0"/>
              </a:spcAft>
              <a:buNone/>
            </a:pPr>
            <a:r>
              <a:t/>
            </a:r>
            <a:endParaRPr/>
          </a:p>
        </p:txBody>
      </p:sp>
      <p:sp>
        <p:nvSpPr>
          <p:cNvPr id="207" name="Google Shape;207;p30"/>
          <p:cNvSpPr txBox="1"/>
          <p:nvPr>
            <p:ph idx="1" type="body"/>
          </p:nvPr>
        </p:nvSpPr>
        <p:spPr>
          <a:xfrm>
            <a:off x="423850" y="1806100"/>
            <a:ext cx="6338400" cy="196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In this </a:t>
            </a:r>
            <a:r>
              <a:rPr lang="es">
                <a:solidFill>
                  <a:srgbClr val="FFFFFF"/>
                </a:solidFill>
              </a:rPr>
              <a:t>project</a:t>
            </a:r>
            <a:r>
              <a:rPr lang="es">
                <a:solidFill>
                  <a:srgbClr val="FFFFFF"/>
                </a:solidFill>
              </a:rPr>
              <a:t> we can see the </a:t>
            </a:r>
            <a:r>
              <a:rPr lang="es">
                <a:solidFill>
                  <a:srgbClr val="F1C232"/>
                </a:solidFill>
              </a:rPr>
              <a:t>number of immigrants </a:t>
            </a:r>
            <a:r>
              <a:rPr lang="es">
                <a:solidFill>
                  <a:srgbClr val="FFFFFF"/>
                </a:solidFill>
              </a:rPr>
              <a:t>that arrive at </a:t>
            </a:r>
            <a:r>
              <a:rPr lang="es">
                <a:solidFill>
                  <a:srgbClr val="F1C232"/>
                </a:solidFill>
              </a:rPr>
              <a:t>Sanlúcar de barrameda,</a:t>
            </a:r>
            <a:r>
              <a:rPr lang="es">
                <a:solidFill>
                  <a:srgbClr val="FFFFFF"/>
                </a:solidFill>
              </a:rPr>
              <a:t> </a:t>
            </a:r>
            <a:r>
              <a:rPr lang="es">
                <a:solidFill>
                  <a:srgbClr val="FFFFFF"/>
                </a:solidFill>
              </a:rPr>
              <a:t>Cádiz, Andalucía.</a:t>
            </a:r>
            <a:endParaRPr>
              <a:solidFill>
                <a:srgbClr val="FFFFFF"/>
              </a:solidFill>
            </a:endParaRPr>
          </a:p>
          <a:p>
            <a:pPr indent="0" lvl="0" marL="0" rtl="0" algn="l">
              <a:spcBef>
                <a:spcPts val="1600"/>
              </a:spcBef>
              <a:spcAft>
                <a:spcPts val="0"/>
              </a:spcAft>
              <a:buClr>
                <a:srgbClr val="000000"/>
              </a:buClr>
              <a:buSzPts val="1100"/>
              <a:buFont typeface="Arial"/>
              <a:buNone/>
            </a:pPr>
            <a:r>
              <a:rPr lang="es">
                <a:solidFill>
                  <a:srgbClr val="FFFFFF"/>
                </a:solidFill>
              </a:rPr>
              <a:t>W</a:t>
            </a:r>
            <a:r>
              <a:rPr lang="es">
                <a:solidFill>
                  <a:srgbClr val="FFFFFF"/>
                </a:solidFill>
              </a:rPr>
              <a:t>e will teach you the </a:t>
            </a:r>
            <a:r>
              <a:rPr lang="es">
                <a:solidFill>
                  <a:srgbClr val="F1C232"/>
                </a:solidFill>
              </a:rPr>
              <a:t>percentage</a:t>
            </a:r>
            <a:r>
              <a:rPr lang="es">
                <a:solidFill>
                  <a:srgbClr val="FFFFFF"/>
                </a:solidFill>
              </a:rPr>
              <a:t> of immigrants and you will see that the number of immigrants that arrive is </a:t>
            </a:r>
            <a:r>
              <a:rPr lang="es">
                <a:solidFill>
                  <a:srgbClr val="F1C232"/>
                </a:solidFill>
              </a:rPr>
              <a:t>very little.</a:t>
            </a:r>
            <a:r>
              <a:rPr lang="es">
                <a:solidFill>
                  <a:srgbClr val="FFFFFF"/>
                </a:solidFill>
              </a:rPr>
              <a:t> </a:t>
            </a:r>
            <a:endParaRPr>
              <a:solidFill>
                <a:srgbClr val="FFFFFF"/>
              </a:solidFill>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208" name="Google Shape;208;p30"/>
          <p:cNvPicPr preferRelativeResize="0"/>
          <p:nvPr/>
        </p:nvPicPr>
        <p:blipFill>
          <a:blip r:embed="rId3">
            <a:alphaModFix/>
          </a:blip>
          <a:stretch>
            <a:fillRect/>
          </a:stretch>
        </p:blipFill>
        <p:spPr>
          <a:xfrm>
            <a:off x="6899275" y="364275"/>
            <a:ext cx="827500" cy="1035950"/>
          </a:xfrm>
          <a:prstGeom prst="rect">
            <a:avLst/>
          </a:prstGeom>
          <a:noFill/>
          <a:ln>
            <a:noFill/>
          </a:ln>
        </p:spPr>
      </p:pic>
      <p:pic>
        <p:nvPicPr>
          <p:cNvPr id="209" name="Google Shape;209;p30"/>
          <p:cNvPicPr preferRelativeResize="0"/>
          <p:nvPr/>
        </p:nvPicPr>
        <p:blipFill>
          <a:blip r:embed="rId3">
            <a:alphaModFix/>
          </a:blip>
          <a:stretch>
            <a:fillRect/>
          </a:stretch>
        </p:blipFill>
        <p:spPr>
          <a:xfrm flipH="1">
            <a:off x="7794175" y="364275"/>
            <a:ext cx="827500" cy="1035950"/>
          </a:xfrm>
          <a:prstGeom prst="rect">
            <a:avLst/>
          </a:prstGeom>
          <a:noFill/>
          <a:ln>
            <a:noFill/>
          </a:ln>
        </p:spPr>
      </p:pic>
      <p:sp>
        <p:nvSpPr>
          <p:cNvPr id="210" name="Google Shape;210;p30"/>
          <p:cNvSpPr txBox="1"/>
          <p:nvPr/>
        </p:nvSpPr>
        <p:spPr>
          <a:xfrm>
            <a:off x="423850" y="1199050"/>
            <a:ext cx="2463600" cy="3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Explanation</a:t>
            </a:r>
            <a:endParaRPr sz="180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445025"/>
            <a:ext cx="7352400" cy="5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STATISTIC</a:t>
            </a:r>
            <a:r>
              <a:rPr lang="es"/>
              <a:t> OF IMMIGRANTS</a:t>
            </a:r>
            <a:endParaRPr/>
          </a:p>
          <a:p>
            <a:pPr indent="0" lvl="0" marL="0" rtl="0" algn="l">
              <a:spcBef>
                <a:spcPts val="0"/>
              </a:spcBef>
              <a:spcAft>
                <a:spcPts val="0"/>
              </a:spcAft>
              <a:buNone/>
            </a:pPr>
            <a:r>
              <a:t/>
            </a:r>
            <a:endParaRPr/>
          </a:p>
        </p:txBody>
      </p:sp>
      <p:sp>
        <p:nvSpPr>
          <p:cNvPr id="216" name="Google Shape;216;p31"/>
          <p:cNvSpPr txBox="1"/>
          <p:nvPr>
            <p:ph idx="1" type="body"/>
          </p:nvPr>
        </p:nvSpPr>
        <p:spPr>
          <a:xfrm>
            <a:off x="311700" y="1585625"/>
            <a:ext cx="5238000" cy="3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In the province of Cadiz, only 3% of people have a different nationality. That</a:t>
            </a:r>
            <a:r>
              <a:rPr lang="es">
                <a:solidFill>
                  <a:srgbClr val="FFFFFF"/>
                </a:solidFill>
              </a:rPr>
              <a:t>'s </a:t>
            </a:r>
            <a:r>
              <a:rPr lang="es">
                <a:solidFill>
                  <a:srgbClr val="FFFFFF"/>
                </a:solidFill>
              </a:rPr>
              <a:t>very few, the average in Spain is 11%.</a:t>
            </a:r>
            <a:endParaRPr>
              <a:solidFill>
                <a:srgbClr val="FFFFFF"/>
              </a:solidFill>
            </a:endParaRPr>
          </a:p>
          <a:p>
            <a:pPr indent="0" lvl="0" marL="0" rtl="0" algn="l">
              <a:spcBef>
                <a:spcPts val="1600"/>
              </a:spcBef>
              <a:spcAft>
                <a:spcPts val="0"/>
              </a:spcAft>
              <a:buNone/>
            </a:pPr>
            <a:r>
              <a:rPr lang="es">
                <a:solidFill>
                  <a:srgbClr val="FFFFFF"/>
                </a:solidFill>
              </a:rPr>
              <a:t>In the province of Cadiz 13.000 immigrants have arrived in 2018, 47% more than 2017.</a:t>
            </a:r>
            <a:endParaRPr>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descr="Resultado de imagen de llegada de inmigrantes a españa" id="217" name="Google Shape;217;p31"/>
          <p:cNvPicPr preferRelativeResize="0"/>
          <p:nvPr/>
        </p:nvPicPr>
        <p:blipFill>
          <a:blip r:embed="rId3">
            <a:alphaModFix/>
          </a:blip>
          <a:stretch>
            <a:fillRect/>
          </a:stretch>
        </p:blipFill>
        <p:spPr>
          <a:xfrm>
            <a:off x="5711275" y="2798000"/>
            <a:ext cx="2985675" cy="1842125"/>
          </a:xfrm>
          <a:prstGeom prst="rect">
            <a:avLst/>
          </a:prstGeom>
          <a:noFill/>
          <a:ln>
            <a:noFill/>
          </a:ln>
        </p:spPr>
      </p:pic>
      <p:pic>
        <p:nvPicPr>
          <p:cNvPr id="218" name="Google Shape;218;p31"/>
          <p:cNvPicPr preferRelativeResize="0"/>
          <p:nvPr/>
        </p:nvPicPr>
        <p:blipFill>
          <a:blip r:embed="rId4">
            <a:alphaModFix/>
          </a:blip>
          <a:stretch>
            <a:fillRect/>
          </a:stretch>
        </p:blipFill>
        <p:spPr>
          <a:xfrm>
            <a:off x="7544475" y="363825"/>
            <a:ext cx="1152475" cy="1152475"/>
          </a:xfrm>
          <a:prstGeom prst="rect">
            <a:avLst/>
          </a:prstGeom>
          <a:noFill/>
          <a:ln>
            <a:noFill/>
          </a:ln>
        </p:spPr>
      </p:pic>
      <p:sp>
        <p:nvSpPr>
          <p:cNvPr id="219" name="Google Shape;219;p31"/>
          <p:cNvSpPr txBox="1"/>
          <p:nvPr/>
        </p:nvSpPr>
        <p:spPr>
          <a:xfrm>
            <a:off x="433125" y="1095575"/>
            <a:ext cx="28020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71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63" name="Google Shape;63;p14"/>
          <p:cNvSpPr txBox="1"/>
          <p:nvPr>
            <p:ph idx="1" type="body"/>
          </p:nvPr>
        </p:nvSpPr>
        <p:spPr>
          <a:xfrm>
            <a:off x="311700" y="1480975"/>
            <a:ext cx="6274500" cy="342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accent2"/>
                </a:solidFill>
              </a:rPr>
              <a:t>We want to know what people think about</a:t>
            </a:r>
            <a:r>
              <a:rPr lang="es">
                <a:solidFill>
                  <a:srgbClr val="F1C232"/>
                </a:solidFill>
              </a:rPr>
              <a:t> immigration,</a:t>
            </a:r>
            <a:r>
              <a:rPr lang="es">
                <a:solidFill>
                  <a:srgbClr val="FFFF00"/>
                </a:solidFill>
              </a:rPr>
              <a:t> </a:t>
            </a:r>
            <a:r>
              <a:rPr lang="es">
                <a:solidFill>
                  <a:srgbClr val="F1C232"/>
                </a:solidFill>
              </a:rPr>
              <a:t>social problems</a:t>
            </a:r>
            <a:r>
              <a:rPr lang="es">
                <a:solidFill>
                  <a:schemeClr val="accent2"/>
                </a:solidFill>
              </a:rPr>
              <a:t> and </a:t>
            </a:r>
            <a:r>
              <a:rPr lang="es">
                <a:solidFill>
                  <a:srgbClr val="F1C232"/>
                </a:solidFill>
              </a:rPr>
              <a:t>politics</a:t>
            </a:r>
            <a:r>
              <a:rPr lang="es">
                <a:solidFill>
                  <a:schemeClr val="accent2"/>
                </a:solidFill>
              </a:rPr>
              <a:t>. So that, we require to make a survey to people.</a:t>
            </a:r>
            <a:endParaRPr>
              <a:solidFill>
                <a:schemeClr val="accent2"/>
              </a:solidFill>
            </a:endParaRPr>
          </a:p>
          <a:p>
            <a:pPr indent="0" lvl="0" marL="0" rtl="0" algn="l">
              <a:spcBef>
                <a:spcPts val="1600"/>
              </a:spcBef>
              <a:spcAft>
                <a:spcPts val="0"/>
              </a:spcAft>
              <a:buNone/>
            </a:pPr>
            <a:r>
              <a:rPr lang="es">
                <a:solidFill>
                  <a:schemeClr val="accent2"/>
                </a:solidFill>
              </a:rPr>
              <a:t>We are going to make it through the</a:t>
            </a:r>
            <a:r>
              <a:rPr lang="es">
                <a:solidFill>
                  <a:srgbClr val="F1C232"/>
                </a:solidFill>
              </a:rPr>
              <a:t> internet</a:t>
            </a:r>
            <a:r>
              <a:rPr lang="es">
                <a:solidFill>
                  <a:srgbClr val="E69138"/>
                </a:solidFill>
              </a:rPr>
              <a:t> </a:t>
            </a:r>
            <a:r>
              <a:rPr lang="es">
                <a:solidFill>
                  <a:schemeClr val="accent2"/>
                </a:solidFill>
              </a:rPr>
              <a:t>and we are also going to make it on the </a:t>
            </a:r>
            <a:r>
              <a:rPr lang="es">
                <a:solidFill>
                  <a:srgbClr val="F1C232"/>
                </a:solidFill>
              </a:rPr>
              <a:t>street.</a:t>
            </a:r>
            <a:r>
              <a:rPr lang="es">
                <a:solidFill>
                  <a:srgbClr val="FFD966"/>
                </a:solidFill>
              </a:rPr>
              <a:t> </a:t>
            </a:r>
            <a:endParaRPr>
              <a:solidFill>
                <a:srgbClr val="FFD966"/>
              </a:solidFill>
            </a:endParaRPr>
          </a:p>
          <a:p>
            <a:pPr indent="0" lvl="0" marL="0" rtl="0" algn="l">
              <a:spcBef>
                <a:spcPts val="1600"/>
              </a:spcBef>
              <a:spcAft>
                <a:spcPts val="1600"/>
              </a:spcAft>
              <a:buNone/>
            </a:pPr>
            <a:r>
              <a:rPr lang="es">
                <a:solidFill>
                  <a:schemeClr val="accent2"/>
                </a:solidFill>
              </a:rPr>
              <a:t>We are going to spread this poll through social media and we would hope obtain a</a:t>
            </a:r>
            <a:r>
              <a:rPr lang="es">
                <a:solidFill>
                  <a:srgbClr val="F1C232"/>
                </a:solidFill>
              </a:rPr>
              <a:t> great </a:t>
            </a:r>
            <a:r>
              <a:rPr lang="es">
                <a:solidFill>
                  <a:srgbClr val="F1C232"/>
                </a:solidFill>
              </a:rPr>
              <a:t>participation</a:t>
            </a:r>
            <a:r>
              <a:rPr lang="es">
                <a:solidFill>
                  <a:srgbClr val="F1C232"/>
                </a:solidFill>
              </a:rPr>
              <a:t>.</a:t>
            </a:r>
            <a:endParaRPr>
              <a:solidFill>
                <a:srgbClr val="F1C232"/>
              </a:solidFill>
            </a:endParaRPr>
          </a:p>
        </p:txBody>
      </p:sp>
      <p:pic>
        <p:nvPicPr>
          <p:cNvPr id="64" name="Google Shape;64;p14"/>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65" name="Google Shape;65;p14"/>
          <p:cNvPicPr preferRelativeResize="0"/>
          <p:nvPr/>
        </p:nvPicPr>
        <p:blipFill>
          <a:blip r:embed="rId3">
            <a:alphaModFix/>
          </a:blip>
          <a:stretch>
            <a:fillRect/>
          </a:stretch>
        </p:blipFill>
        <p:spPr>
          <a:xfrm flipH="1">
            <a:off x="7875375" y="445025"/>
            <a:ext cx="827500" cy="1035950"/>
          </a:xfrm>
          <a:prstGeom prst="rect">
            <a:avLst/>
          </a:prstGeom>
          <a:noFill/>
          <a:ln>
            <a:noFill/>
          </a:ln>
        </p:spPr>
      </p:pic>
      <p:sp>
        <p:nvSpPr>
          <p:cNvPr id="66" name="Google Shape;66;p14"/>
          <p:cNvSpPr txBox="1"/>
          <p:nvPr/>
        </p:nvSpPr>
        <p:spPr>
          <a:xfrm>
            <a:off x="375675" y="944250"/>
            <a:ext cx="1786800" cy="536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000">
                <a:solidFill>
                  <a:schemeClr val="lt2"/>
                </a:solidFill>
              </a:rPr>
              <a:t>Explanation</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STATISTIC OF IMMIGRANTS</a:t>
            </a:r>
            <a:endParaRPr/>
          </a:p>
          <a:p>
            <a:pPr indent="0" lvl="0" marL="0" rtl="0" algn="l">
              <a:spcBef>
                <a:spcPts val="0"/>
              </a:spcBef>
              <a:spcAft>
                <a:spcPts val="0"/>
              </a:spcAft>
              <a:buNone/>
            </a:pPr>
            <a:r>
              <a:t/>
            </a:r>
            <a:endParaRPr/>
          </a:p>
        </p:txBody>
      </p:sp>
      <p:sp>
        <p:nvSpPr>
          <p:cNvPr id="225" name="Google Shape;225;p32"/>
          <p:cNvSpPr txBox="1"/>
          <p:nvPr>
            <p:ph idx="1" type="body"/>
          </p:nvPr>
        </p:nvSpPr>
        <p:spPr>
          <a:xfrm>
            <a:off x="311700" y="1651650"/>
            <a:ext cx="4588200" cy="22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We have done a graphic chart about immigration in our town.</a:t>
            </a:r>
            <a:endParaRPr>
              <a:solidFill>
                <a:srgbClr val="FFFFFF"/>
              </a:solidFill>
            </a:endParaRPr>
          </a:p>
          <a:p>
            <a:pPr indent="0" lvl="0" marL="0" rtl="0" algn="l">
              <a:spcBef>
                <a:spcPts val="1600"/>
              </a:spcBef>
              <a:spcAft>
                <a:spcPts val="1600"/>
              </a:spcAft>
              <a:buNone/>
            </a:pPr>
            <a:r>
              <a:rPr lang="es">
                <a:solidFill>
                  <a:srgbClr val="FFFFFF"/>
                </a:solidFill>
              </a:rPr>
              <a:t>We can see that the percentage of immigrants is only 1.98%. In 1996 </a:t>
            </a:r>
            <a:r>
              <a:rPr lang="es">
                <a:solidFill>
                  <a:srgbClr val="FFFFFF"/>
                </a:solidFill>
              </a:rPr>
              <a:t> the percentage of immigrants was 0.74%. </a:t>
            </a:r>
            <a:endParaRPr>
              <a:solidFill>
                <a:srgbClr val="FFFFFF"/>
              </a:solidFill>
            </a:endParaRPr>
          </a:p>
        </p:txBody>
      </p:sp>
      <p:pic>
        <p:nvPicPr>
          <p:cNvPr id="226" name="Google Shape;226;p32"/>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227" name="Google Shape;227;p32"/>
          <p:cNvPicPr preferRelativeResize="0"/>
          <p:nvPr/>
        </p:nvPicPr>
        <p:blipFill rotWithShape="1">
          <a:blip r:embed="rId4">
            <a:alphaModFix/>
          </a:blip>
          <a:srcRect b="4333" l="0" r="4333" t="0"/>
          <a:stretch/>
        </p:blipFill>
        <p:spPr>
          <a:xfrm>
            <a:off x="4994600" y="2160075"/>
            <a:ext cx="3509375" cy="2685700"/>
          </a:xfrm>
          <a:prstGeom prst="rect">
            <a:avLst/>
          </a:prstGeom>
          <a:noFill/>
          <a:ln>
            <a:noFill/>
          </a:ln>
        </p:spPr>
      </p:pic>
      <p:sp>
        <p:nvSpPr>
          <p:cNvPr id="228" name="Google Shape;228;p32"/>
          <p:cNvSpPr txBox="1"/>
          <p:nvPr/>
        </p:nvSpPr>
        <p:spPr>
          <a:xfrm>
            <a:off x="460200" y="1171975"/>
            <a:ext cx="25041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STATISTIC </a:t>
            </a:r>
            <a:r>
              <a:rPr lang="es"/>
              <a:t>OF IMMIGRANTS</a:t>
            </a:r>
            <a:endParaRPr/>
          </a:p>
          <a:p>
            <a:pPr indent="0" lvl="0" marL="0" rtl="0" algn="l">
              <a:spcBef>
                <a:spcPts val="0"/>
              </a:spcBef>
              <a:spcAft>
                <a:spcPts val="0"/>
              </a:spcAft>
              <a:buNone/>
            </a:pPr>
            <a:r>
              <a:t/>
            </a:r>
            <a:endParaRPr/>
          </a:p>
        </p:txBody>
      </p:sp>
      <p:sp>
        <p:nvSpPr>
          <p:cNvPr id="234" name="Google Shape;234;p33"/>
          <p:cNvSpPr txBox="1"/>
          <p:nvPr>
            <p:ph idx="1" type="body"/>
          </p:nvPr>
        </p:nvSpPr>
        <p:spPr>
          <a:xfrm>
            <a:off x="213675" y="1754000"/>
            <a:ext cx="5200500" cy="3038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The immigrants’ </a:t>
            </a:r>
            <a:r>
              <a:rPr lang="es">
                <a:solidFill>
                  <a:srgbClr val="FFFFFF"/>
                </a:solidFill>
              </a:rPr>
              <a:t>nationalization</a:t>
            </a:r>
            <a:r>
              <a:rPr lang="es">
                <a:solidFill>
                  <a:srgbClr val="FFFFFF"/>
                </a:solidFill>
              </a:rPr>
              <a:t> in Sánlucar is mainly M</a:t>
            </a:r>
            <a:r>
              <a:rPr lang="es">
                <a:solidFill>
                  <a:srgbClr val="FFFFFF"/>
                </a:solidFill>
              </a:rPr>
              <a:t>oroccan (14.5%), French (9%), German (7.8%), Chinese (6.5%) and Dominik (5.9%).</a:t>
            </a:r>
            <a:endParaRPr>
              <a:solidFill>
                <a:srgbClr val="FFFFFF"/>
              </a:solidFill>
            </a:endParaRPr>
          </a:p>
          <a:p>
            <a:pPr indent="0" lvl="0" marL="0" rtl="0" algn="just">
              <a:spcBef>
                <a:spcPts val="1600"/>
              </a:spcBef>
              <a:spcAft>
                <a:spcPts val="0"/>
              </a:spcAft>
              <a:buNone/>
            </a:pPr>
            <a:r>
              <a:rPr lang="es">
                <a:solidFill>
                  <a:srgbClr val="FFFFFF"/>
                </a:solidFill>
              </a:rPr>
              <a:t>In the province of Cádiz the mainly nationalization is Bolivian, Moroccan and Senegalese.</a:t>
            </a:r>
            <a:endParaRPr>
              <a:solidFill>
                <a:srgbClr val="FFFFFF"/>
              </a:solidFill>
            </a:endParaRPr>
          </a:p>
          <a:p>
            <a:pPr indent="0" lvl="0" marL="0" rtl="0" algn="l">
              <a:spcBef>
                <a:spcPts val="1600"/>
              </a:spcBef>
              <a:spcAft>
                <a:spcPts val="1600"/>
              </a:spcAft>
              <a:buNone/>
            </a:pPr>
            <a:r>
              <a:t/>
            </a:r>
            <a:endParaRPr/>
          </a:p>
        </p:txBody>
      </p:sp>
      <p:pic>
        <p:nvPicPr>
          <p:cNvPr id="235" name="Google Shape;235;p33"/>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236" name="Google Shape;236;p33"/>
          <p:cNvPicPr preferRelativeResize="0"/>
          <p:nvPr/>
        </p:nvPicPr>
        <p:blipFill>
          <a:blip r:embed="rId4">
            <a:alphaModFix/>
          </a:blip>
          <a:stretch>
            <a:fillRect/>
          </a:stretch>
        </p:blipFill>
        <p:spPr>
          <a:xfrm>
            <a:off x="5645550" y="1988875"/>
            <a:ext cx="2995900" cy="2533075"/>
          </a:xfrm>
          <a:prstGeom prst="rect">
            <a:avLst/>
          </a:prstGeom>
          <a:noFill/>
          <a:ln>
            <a:noFill/>
          </a:ln>
        </p:spPr>
      </p:pic>
      <p:sp>
        <p:nvSpPr>
          <p:cNvPr id="237" name="Google Shape;237;p33"/>
          <p:cNvSpPr txBox="1"/>
          <p:nvPr/>
        </p:nvSpPr>
        <p:spPr>
          <a:xfrm>
            <a:off x="311700" y="1216650"/>
            <a:ext cx="3126600" cy="3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sz="1800">
              <a:solidFill>
                <a:schemeClr val="l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4"/>
          <p:cNvSpPr txBox="1"/>
          <p:nvPr>
            <p:ph type="title"/>
          </p:nvPr>
        </p:nvSpPr>
        <p:spPr>
          <a:xfrm>
            <a:off x="311700" y="323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STATISTIC</a:t>
            </a:r>
            <a:r>
              <a:rPr lang="es"/>
              <a:t> OF IMMIGRANTS</a:t>
            </a:r>
            <a:endParaRPr/>
          </a:p>
        </p:txBody>
      </p:sp>
      <p:sp>
        <p:nvSpPr>
          <p:cNvPr id="243" name="Google Shape;243;p34"/>
          <p:cNvSpPr txBox="1"/>
          <p:nvPr>
            <p:ph idx="1" type="body"/>
          </p:nvPr>
        </p:nvSpPr>
        <p:spPr>
          <a:xfrm>
            <a:off x="311700" y="1353850"/>
            <a:ext cx="4818900" cy="3559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The demography of Sanlúcar has increased. In part, this is because immigrants but there are more factors like high birth rates. </a:t>
            </a:r>
            <a:endParaRPr>
              <a:solidFill>
                <a:srgbClr val="FFFFFF"/>
              </a:solidFill>
            </a:endParaRPr>
          </a:p>
          <a:p>
            <a:pPr indent="0" lvl="0" marL="0" rtl="0" algn="just">
              <a:spcBef>
                <a:spcPts val="1600"/>
              </a:spcBef>
              <a:spcAft>
                <a:spcPts val="0"/>
              </a:spcAft>
              <a:buClr>
                <a:srgbClr val="000000"/>
              </a:buClr>
              <a:buSzPts val="1100"/>
              <a:buFont typeface="Arial"/>
              <a:buNone/>
            </a:pPr>
            <a:r>
              <a:rPr lang="es">
                <a:solidFill>
                  <a:srgbClr val="FFFFFF"/>
                </a:solidFill>
              </a:rPr>
              <a:t>From 1900 to 1920 the population fell approximately 22,000 inhabitants, from 1920 to 1940 the population rises approximately 28,000 inhabitants, from 1940 to 1960 the population is slowly growing but in recent years approximately 68,000 inhabitants remain constant.</a:t>
            </a:r>
            <a:endParaRPr>
              <a:solidFill>
                <a:srgbClr val="FFFFFF"/>
              </a:solidFill>
            </a:endParaRPr>
          </a:p>
          <a:p>
            <a:pPr indent="0" lvl="0" marL="0" rtl="0" algn="l">
              <a:spcBef>
                <a:spcPts val="1600"/>
              </a:spcBef>
              <a:spcAft>
                <a:spcPts val="1600"/>
              </a:spcAft>
              <a:buNone/>
            </a:pPr>
            <a:r>
              <a:t/>
            </a:r>
            <a:endParaRPr/>
          </a:p>
        </p:txBody>
      </p:sp>
      <p:pic>
        <p:nvPicPr>
          <p:cNvPr id="244" name="Google Shape;244;p34"/>
          <p:cNvPicPr preferRelativeResize="0"/>
          <p:nvPr/>
        </p:nvPicPr>
        <p:blipFill>
          <a:blip r:embed="rId3">
            <a:alphaModFix/>
          </a:blip>
          <a:stretch>
            <a:fillRect/>
          </a:stretch>
        </p:blipFill>
        <p:spPr>
          <a:xfrm>
            <a:off x="7679825" y="323200"/>
            <a:ext cx="1152475" cy="1152475"/>
          </a:xfrm>
          <a:prstGeom prst="rect">
            <a:avLst/>
          </a:prstGeom>
          <a:noFill/>
          <a:ln>
            <a:noFill/>
          </a:ln>
        </p:spPr>
      </p:pic>
      <p:pic>
        <p:nvPicPr>
          <p:cNvPr id="245" name="Google Shape;245;p34"/>
          <p:cNvPicPr preferRelativeResize="0"/>
          <p:nvPr/>
        </p:nvPicPr>
        <p:blipFill>
          <a:blip r:embed="rId4">
            <a:alphaModFix/>
          </a:blip>
          <a:stretch>
            <a:fillRect/>
          </a:stretch>
        </p:blipFill>
        <p:spPr>
          <a:xfrm>
            <a:off x="5645800" y="1881562"/>
            <a:ext cx="2780449" cy="2504075"/>
          </a:xfrm>
          <a:prstGeom prst="rect">
            <a:avLst/>
          </a:prstGeom>
          <a:noFill/>
          <a:ln>
            <a:noFill/>
          </a:ln>
        </p:spPr>
      </p:pic>
      <p:sp>
        <p:nvSpPr>
          <p:cNvPr id="246" name="Google Shape;246;p34"/>
          <p:cNvSpPr txBox="1"/>
          <p:nvPr/>
        </p:nvSpPr>
        <p:spPr>
          <a:xfrm>
            <a:off x="406050" y="895900"/>
            <a:ext cx="3248400" cy="3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accent3"/>
                </a:solidFill>
              </a:rPr>
              <a:t>Results</a:t>
            </a:r>
            <a:endParaRPr sz="1800">
              <a:solidFill>
                <a:schemeClr val="accent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STATISTIC </a:t>
            </a:r>
            <a:r>
              <a:rPr lang="es"/>
              <a:t>OF IMMIGRANTS</a:t>
            </a:r>
            <a:endParaRPr/>
          </a:p>
        </p:txBody>
      </p:sp>
      <p:sp>
        <p:nvSpPr>
          <p:cNvPr id="252" name="Google Shape;252;p35"/>
          <p:cNvSpPr txBox="1"/>
          <p:nvPr>
            <p:ph idx="1" type="body"/>
          </p:nvPr>
        </p:nvSpPr>
        <p:spPr>
          <a:xfrm>
            <a:off x="311700" y="1781075"/>
            <a:ext cx="7358700" cy="28881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2400">
                <a:solidFill>
                  <a:srgbClr val="FFFFFF"/>
                </a:solidFill>
              </a:rPr>
              <a:t>The immigration is not a new thing, it is something that happens daily and we should get used. In this research we looked that the percentage in our town, Sanlúcar, is very low; only 1.98%. </a:t>
            </a:r>
            <a:r>
              <a:rPr lang="es" sz="2400">
                <a:solidFill>
                  <a:srgbClr val="FFFFFF"/>
                </a:solidFill>
              </a:rPr>
              <a:t>Many people thinks that the immigration is negative because they think it has  increased but in fact it is not.</a:t>
            </a:r>
            <a:endParaRPr sz="2400"/>
          </a:p>
        </p:txBody>
      </p:sp>
      <p:pic>
        <p:nvPicPr>
          <p:cNvPr id="253" name="Google Shape;253;p35"/>
          <p:cNvPicPr preferRelativeResize="0"/>
          <p:nvPr/>
        </p:nvPicPr>
        <p:blipFill>
          <a:blip r:embed="rId3">
            <a:alphaModFix/>
          </a:blip>
          <a:stretch>
            <a:fillRect/>
          </a:stretch>
        </p:blipFill>
        <p:spPr>
          <a:xfrm>
            <a:off x="7784225" y="445025"/>
            <a:ext cx="1048075" cy="1396300"/>
          </a:xfrm>
          <a:prstGeom prst="rect">
            <a:avLst/>
          </a:prstGeom>
          <a:noFill/>
          <a:ln>
            <a:noFill/>
          </a:ln>
        </p:spPr>
      </p:pic>
      <p:sp>
        <p:nvSpPr>
          <p:cNvPr id="254" name="Google Shape;254;p35"/>
          <p:cNvSpPr txBox="1"/>
          <p:nvPr/>
        </p:nvSpPr>
        <p:spPr>
          <a:xfrm>
            <a:off x="411475" y="1174850"/>
            <a:ext cx="2189700" cy="769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1800">
                <a:solidFill>
                  <a:schemeClr val="lt2"/>
                </a:solidFill>
              </a:rPr>
              <a:t>Conclusions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311700" y="445025"/>
            <a:ext cx="272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NGO’s</a:t>
            </a:r>
            <a:endParaRPr/>
          </a:p>
        </p:txBody>
      </p:sp>
      <p:sp>
        <p:nvSpPr>
          <p:cNvPr id="260" name="Google Shape;260;p36"/>
          <p:cNvSpPr txBox="1"/>
          <p:nvPr>
            <p:ph idx="1" type="body"/>
          </p:nvPr>
        </p:nvSpPr>
        <p:spPr>
          <a:xfrm>
            <a:off x="311700" y="1620225"/>
            <a:ext cx="3793500" cy="30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FFFFFF"/>
                </a:solidFill>
              </a:rPr>
              <a:t>WE WANT TO KNOW THE OPINION OF THE PEOPLE AROUND US. </a:t>
            </a:r>
            <a:endParaRPr sz="1700">
              <a:solidFill>
                <a:srgbClr val="FFFFFF"/>
              </a:solidFill>
            </a:endParaRPr>
          </a:p>
          <a:p>
            <a:pPr indent="0" lvl="0" marL="0" rtl="0" algn="just">
              <a:spcBef>
                <a:spcPts val="1600"/>
              </a:spcBef>
              <a:spcAft>
                <a:spcPts val="1600"/>
              </a:spcAft>
              <a:buNone/>
            </a:pPr>
            <a:r>
              <a:rPr lang="es">
                <a:solidFill>
                  <a:srgbClr val="FFFFFF"/>
                </a:solidFill>
              </a:rPr>
              <a:t>We are going to visit some NGOs to inform ourselves about their work and their objectives. We insist on knowing what real work these NGOs do with the money they get and how they use it for the supposed good they do.</a:t>
            </a:r>
            <a:endParaRPr>
              <a:solidFill>
                <a:srgbClr val="FFFFFF"/>
              </a:solidFill>
            </a:endParaRPr>
          </a:p>
        </p:txBody>
      </p:sp>
      <p:pic>
        <p:nvPicPr>
          <p:cNvPr id="261" name="Google Shape;261;p36"/>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262" name="Google Shape;262;p36"/>
          <p:cNvPicPr preferRelativeResize="0"/>
          <p:nvPr/>
        </p:nvPicPr>
        <p:blipFill>
          <a:blip r:embed="rId3">
            <a:alphaModFix/>
          </a:blip>
          <a:stretch>
            <a:fillRect/>
          </a:stretch>
        </p:blipFill>
        <p:spPr>
          <a:xfrm flipH="1">
            <a:off x="7875375" y="445025"/>
            <a:ext cx="827500" cy="1035950"/>
          </a:xfrm>
          <a:prstGeom prst="rect">
            <a:avLst/>
          </a:prstGeom>
          <a:noFill/>
          <a:ln>
            <a:noFill/>
          </a:ln>
        </p:spPr>
      </p:pic>
      <p:pic>
        <p:nvPicPr>
          <p:cNvPr id="263" name="Google Shape;263;p36"/>
          <p:cNvPicPr preferRelativeResize="0"/>
          <p:nvPr/>
        </p:nvPicPr>
        <p:blipFill rotWithShape="1">
          <a:blip r:embed="rId4">
            <a:alphaModFix/>
          </a:blip>
          <a:srcRect b="2161" l="6047" r="-5184" t="2618"/>
          <a:stretch/>
        </p:blipFill>
        <p:spPr>
          <a:xfrm rot="-5400000">
            <a:off x="5272063" y="1073412"/>
            <a:ext cx="2186000" cy="3586176"/>
          </a:xfrm>
          <a:prstGeom prst="rect">
            <a:avLst/>
          </a:prstGeom>
          <a:noFill/>
          <a:ln>
            <a:noFill/>
          </a:ln>
        </p:spPr>
      </p:pic>
      <p:sp>
        <p:nvSpPr>
          <p:cNvPr id="264" name="Google Shape;264;p36"/>
          <p:cNvSpPr txBox="1"/>
          <p:nvPr/>
        </p:nvSpPr>
        <p:spPr>
          <a:xfrm>
            <a:off x="4621037" y="4036275"/>
            <a:ext cx="34881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rPr>
              <a:t>Association of Solidary Women</a:t>
            </a:r>
            <a:endParaRPr>
              <a:solidFill>
                <a:srgbClr val="FFFFFF"/>
              </a:solidFill>
            </a:endParaRPr>
          </a:p>
        </p:txBody>
      </p:sp>
      <p:sp>
        <p:nvSpPr>
          <p:cNvPr id="265" name="Google Shape;265;p36"/>
          <p:cNvSpPr txBox="1"/>
          <p:nvPr/>
        </p:nvSpPr>
        <p:spPr>
          <a:xfrm>
            <a:off x="222125" y="1136725"/>
            <a:ext cx="32622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chemeClr val="lt2"/>
                </a:solidFill>
              </a:rPr>
              <a:t>Explanation</a:t>
            </a:r>
            <a:endParaRPr sz="1800">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7"/>
          <p:cNvSpPr txBox="1"/>
          <p:nvPr>
            <p:ph idx="1" type="body"/>
          </p:nvPr>
        </p:nvSpPr>
        <p:spPr>
          <a:xfrm>
            <a:off x="490625" y="1834775"/>
            <a:ext cx="4653000" cy="2902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-They work 24 hours every day, providing social services (helping people who are suffering mistreatment by getting them to speak up, donating what is necessary, taking into account the few resources they have, providing labor advice… ).</a:t>
            </a:r>
            <a:br>
              <a:rPr lang="es">
                <a:solidFill>
                  <a:srgbClr val="FFFFFF"/>
                </a:solidFill>
              </a:rPr>
            </a:br>
            <a:r>
              <a:rPr lang="es">
                <a:solidFill>
                  <a:srgbClr val="FFFFFF"/>
                </a:solidFill>
              </a:rPr>
              <a:t>They also offer help to immigrants, mostly from Morocco and Senegal.</a:t>
            </a:r>
            <a:br>
              <a:rPr lang="es"/>
            </a:br>
            <a:br>
              <a:rPr lang="es"/>
            </a:br>
            <a:endParaRPr/>
          </a:p>
          <a:p>
            <a:pPr indent="0" lvl="0" marL="0" rtl="0" algn="l">
              <a:spcBef>
                <a:spcPts val="1600"/>
              </a:spcBef>
              <a:spcAft>
                <a:spcPts val="0"/>
              </a:spcAft>
              <a:buNone/>
            </a:pPr>
            <a:r>
              <a:rPr lang="es" sz="100">
                <a:solidFill>
                  <a:schemeClr val="lt1"/>
                </a:solidFill>
              </a:rPr>
              <a:t>-They work daily, 24 hours a day.</a:t>
            </a:r>
            <a:br>
              <a:rPr lang="es" sz="100">
                <a:solidFill>
                  <a:schemeClr val="lt1"/>
                </a:solidFill>
              </a:rPr>
            </a:br>
            <a:r>
              <a:rPr lang="es" sz="100">
                <a:solidFill>
                  <a:schemeClr val="lt1"/>
                </a:solidFill>
              </a:rPr>
              <a:t>- They provide social services (help with the mistreatment getting the person to denounce, donate what is necessary, take into account the few resources they have, provide labor advice).</a:t>
            </a:r>
            <a:br>
              <a:rPr lang="es" sz="100">
                <a:solidFill>
                  <a:schemeClr val="lt1"/>
                </a:solidFill>
              </a:rPr>
            </a:br>
            <a:r>
              <a:rPr lang="es" sz="100">
                <a:solidFill>
                  <a:schemeClr val="lt1"/>
                </a:solidFill>
              </a:rPr>
              <a:t>-We also offer help to immigrants, mostly from Morocco and Senegal.</a:t>
            </a:r>
            <a:br>
              <a:rPr lang="es" sz="100">
                <a:solidFill>
                  <a:schemeClr val="lt1"/>
                </a:solidFill>
              </a:rPr>
            </a:br>
            <a:r>
              <a:rPr lang="es" sz="100">
                <a:solidFill>
                  <a:schemeClr val="lt1"/>
                </a:solidFill>
              </a:rPr>
              <a:t>- The workers of this association earn nothing, in this association are all volunteers.</a:t>
            </a:r>
            <a:br>
              <a:rPr lang="es" sz="100">
                <a:solidFill>
                  <a:schemeClr val="lt1"/>
                </a:solidFill>
              </a:rPr>
            </a:br>
            <a:r>
              <a:rPr lang="es" sz="100">
                <a:solidFill>
                  <a:schemeClr val="lt1"/>
                </a:solidFill>
              </a:rPr>
              <a:t>-To prevent people from having to do with their needs, a social worker researches the family to find out if the truth is missing, she always verifies and visits the homes of people in need, always asking for their permission.</a:t>
            </a:r>
            <a:endParaRPr sz="100">
              <a:solidFill>
                <a:schemeClr val="lt1"/>
              </a:solidFill>
            </a:endParaRPr>
          </a:p>
          <a:p>
            <a:pPr indent="0" lvl="0" marL="0" rtl="0" algn="l">
              <a:spcBef>
                <a:spcPts val="0"/>
              </a:spcBef>
              <a:spcAft>
                <a:spcPts val="0"/>
              </a:spcAft>
              <a:buNone/>
            </a:pPr>
            <a:r>
              <a:t/>
            </a:r>
            <a:endParaRPr sz="100">
              <a:solidFill>
                <a:schemeClr val="lt1"/>
              </a:solidFill>
            </a:endParaRPr>
          </a:p>
          <a:p>
            <a:pPr indent="0" lvl="0" marL="0" rtl="0" algn="l">
              <a:spcBef>
                <a:spcPts val="0"/>
              </a:spcBef>
              <a:spcAft>
                <a:spcPts val="0"/>
              </a:spcAft>
              <a:buClr>
                <a:srgbClr val="000000"/>
              </a:buClr>
              <a:buSzPts val="1100"/>
              <a:buFont typeface="Arial"/>
              <a:buNone/>
            </a:pPr>
            <a:r>
              <a:t/>
            </a:r>
            <a:endParaRPr/>
          </a:p>
          <a:p>
            <a:pPr indent="0" lvl="0" marL="0" rtl="0" algn="l">
              <a:spcBef>
                <a:spcPts val="1600"/>
              </a:spcBef>
              <a:spcAft>
                <a:spcPts val="0"/>
              </a:spcAft>
              <a:buClr>
                <a:srgbClr val="000000"/>
              </a:buClr>
              <a:buSzPts val="1100"/>
              <a:buFont typeface="Arial"/>
              <a:buNone/>
            </a:pPr>
            <a:r>
              <a:rPr lang="es" sz="100">
                <a:solidFill>
                  <a:schemeClr val="lt1"/>
                </a:solidFill>
              </a:rPr>
              <a:t>-They work daily, 24 hours a day.</a:t>
            </a:r>
            <a:br>
              <a:rPr lang="es" sz="100">
                <a:solidFill>
                  <a:schemeClr val="lt1"/>
                </a:solidFill>
              </a:rPr>
            </a:br>
            <a:r>
              <a:rPr lang="es" sz="100">
                <a:solidFill>
                  <a:schemeClr val="lt1"/>
                </a:solidFill>
              </a:rPr>
              <a:t>- They provide social services (help with the mistreatment getting the person to denounce, donate what is necessary, take into account the few resources they have, provide labor advice).</a:t>
            </a:r>
            <a:br>
              <a:rPr lang="es" sz="100">
                <a:solidFill>
                  <a:schemeClr val="lt1"/>
                </a:solidFill>
              </a:rPr>
            </a:br>
            <a:r>
              <a:rPr lang="es" sz="100">
                <a:solidFill>
                  <a:schemeClr val="lt1"/>
                </a:solidFill>
              </a:rPr>
              <a:t>-We also offer help to immigrants, mostly from Morocco and Senegal.</a:t>
            </a:r>
            <a:br>
              <a:rPr lang="es" sz="100">
                <a:solidFill>
                  <a:schemeClr val="lt1"/>
                </a:solidFill>
              </a:rPr>
            </a:br>
            <a:r>
              <a:rPr lang="es" sz="100">
                <a:solidFill>
                  <a:schemeClr val="lt1"/>
                </a:solidFill>
              </a:rPr>
              <a:t>- The workers of this association earn nothing, in this association are all volunteers.</a:t>
            </a:r>
            <a:br>
              <a:rPr lang="es" sz="100">
                <a:solidFill>
                  <a:schemeClr val="lt1"/>
                </a:solidFill>
              </a:rPr>
            </a:br>
            <a:r>
              <a:rPr lang="es" sz="100">
                <a:solidFill>
                  <a:schemeClr val="lt1"/>
                </a:solidFill>
              </a:rPr>
              <a:t>-To prevent people from having to do with their needs, a social worker researches the family to find out if the truth is missing, she always verifies and visits the homes of people in need, always asking for their permission.</a:t>
            </a:r>
            <a:endParaRPr sz="100">
              <a:solidFill>
                <a:schemeClr val="lt1"/>
              </a:solidFill>
            </a:endParaRPr>
          </a:p>
          <a:p>
            <a:pPr indent="0" lvl="0" marL="0" rtl="0" algn="l">
              <a:spcBef>
                <a:spcPts val="0"/>
              </a:spcBef>
              <a:spcAft>
                <a:spcPts val="0"/>
              </a:spcAft>
              <a:buClr>
                <a:srgbClr val="000000"/>
              </a:buClr>
              <a:buSzPts val="1100"/>
              <a:buFont typeface="Arial"/>
              <a:buNone/>
            </a:pPr>
            <a:r>
              <a:t/>
            </a:r>
            <a:endParaRPr sz="100">
              <a:solidFill>
                <a:schemeClr val="lt1"/>
              </a:solidFill>
            </a:endParaRPr>
          </a:p>
          <a:p>
            <a:pPr indent="0" lvl="0" marL="0" rtl="0" algn="l">
              <a:spcBef>
                <a:spcPts val="0"/>
              </a:spcBef>
              <a:spcAft>
                <a:spcPts val="0"/>
              </a:spcAft>
              <a:buClr>
                <a:srgbClr val="000000"/>
              </a:buClr>
              <a:buSzPts val="1100"/>
              <a:buFont typeface="Arial"/>
              <a:buNone/>
            </a:pPr>
            <a:r>
              <a:t/>
            </a:r>
            <a:endParaRPr/>
          </a:p>
          <a:p>
            <a:pPr indent="0" lvl="0" marL="0" rtl="0" algn="l">
              <a:spcBef>
                <a:spcPts val="1600"/>
              </a:spcBef>
              <a:spcAft>
                <a:spcPts val="0"/>
              </a:spcAft>
              <a:buClr>
                <a:srgbClr val="000000"/>
              </a:buClr>
              <a:buSzPts val="1100"/>
              <a:buFont typeface="Arial"/>
              <a:buNone/>
            </a:pPr>
            <a:r>
              <a:rPr lang="es" sz="100">
                <a:solidFill>
                  <a:schemeClr val="lt1"/>
                </a:solidFill>
              </a:rPr>
              <a:t>-They work daily, 24 hours a day.</a:t>
            </a:r>
            <a:br>
              <a:rPr lang="es" sz="100">
                <a:solidFill>
                  <a:schemeClr val="lt1"/>
                </a:solidFill>
              </a:rPr>
            </a:br>
            <a:r>
              <a:rPr lang="es" sz="100">
                <a:solidFill>
                  <a:schemeClr val="lt1"/>
                </a:solidFill>
              </a:rPr>
              <a:t>- They provide social services (help with the mistreatment getting the person to denounce, donate what is necessary, take into account the few resources they have, provide labor advice).</a:t>
            </a:r>
            <a:br>
              <a:rPr lang="es" sz="100">
                <a:solidFill>
                  <a:schemeClr val="lt1"/>
                </a:solidFill>
              </a:rPr>
            </a:br>
            <a:r>
              <a:rPr lang="es" sz="100">
                <a:solidFill>
                  <a:schemeClr val="lt1"/>
                </a:solidFill>
              </a:rPr>
              <a:t>-We also offer help to immigrants, mostly from Morocco and Senegal.</a:t>
            </a:r>
            <a:br>
              <a:rPr lang="es" sz="100">
                <a:solidFill>
                  <a:schemeClr val="lt1"/>
                </a:solidFill>
              </a:rPr>
            </a:br>
            <a:r>
              <a:rPr lang="es" sz="100">
                <a:solidFill>
                  <a:schemeClr val="lt1"/>
                </a:solidFill>
              </a:rPr>
              <a:t>- The workers of this association earn nothing, in this association are all volunteers.</a:t>
            </a:r>
            <a:br>
              <a:rPr lang="es" sz="100">
                <a:solidFill>
                  <a:schemeClr val="lt1"/>
                </a:solidFill>
              </a:rPr>
            </a:br>
            <a:r>
              <a:rPr lang="es" sz="100">
                <a:solidFill>
                  <a:schemeClr val="lt1"/>
                </a:solidFill>
              </a:rPr>
              <a:t>-To prevent people from having to do with their needs, a social worker researches the family to find out if the truth is missing, she always verifies and visits the homes of people in need, always asking for their permission.</a:t>
            </a:r>
            <a:endParaRPr sz="100">
              <a:solidFill>
                <a:schemeClr val="lt1"/>
              </a:solidFill>
            </a:endParaRPr>
          </a:p>
          <a:p>
            <a:pPr indent="0" lvl="0" marL="0" rtl="0" algn="l">
              <a:spcBef>
                <a:spcPts val="0"/>
              </a:spcBef>
              <a:spcAft>
                <a:spcPts val="0"/>
              </a:spcAft>
              <a:buClr>
                <a:srgbClr val="000000"/>
              </a:buClr>
              <a:buSzPts val="1100"/>
              <a:buFont typeface="Arial"/>
              <a:buNone/>
            </a:pPr>
            <a:r>
              <a:t/>
            </a:r>
            <a:endParaRPr sz="100">
              <a:solidFill>
                <a:schemeClr val="lt1"/>
              </a:solidFill>
            </a:endParaRPr>
          </a:p>
          <a:p>
            <a:pPr indent="0" lvl="0" marL="0" rtl="0" algn="l">
              <a:spcBef>
                <a:spcPts val="0"/>
              </a:spcBef>
              <a:spcAft>
                <a:spcPts val="1600"/>
              </a:spcAft>
              <a:buNone/>
            </a:pPr>
            <a:r>
              <a:t/>
            </a:r>
            <a:endParaRPr/>
          </a:p>
        </p:txBody>
      </p:sp>
      <p:pic>
        <p:nvPicPr>
          <p:cNvPr id="271" name="Google Shape;271;p37"/>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272" name="Google Shape;272;p37"/>
          <p:cNvSpPr txBox="1"/>
          <p:nvPr/>
        </p:nvSpPr>
        <p:spPr>
          <a:xfrm>
            <a:off x="278800" y="445025"/>
            <a:ext cx="2469000" cy="5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2800">
                <a:solidFill>
                  <a:schemeClr val="dk1"/>
                </a:solidFill>
              </a:rPr>
              <a:t>NGO’s</a:t>
            </a:r>
            <a:endParaRPr/>
          </a:p>
        </p:txBody>
      </p:sp>
      <p:sp>
        <p:nvSpPr>
          <p:cNvPr id="273" name="Google Shape;273;p37"/>
          <p:cNvSpPr txBox="1"/>
          <p:nvPr/>
        </p:nvSpPr>
        <p:spPr>
          <a:xfrm>
            <a:off x="490625" y="1158250"/>
            <a:ext cx="1945800" cy="67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a:p>
        </p:txBody>
      </p:sp>
      <p:pic>
        <p:nvPicPr>
          <p:cNvPr id="274" name="Google Shape;274;p37"/>
          <p:cNvPicPr preferRelativeResize="0"/>
          <p:nvPr/>
        </p:nvPicPr>
        <p:blipFill rotWithShape="1">
          <a:blip r:embed="rId4">
            <a:alphaModFix/>
          </a:blip>
          <a:srcRect b="0" l="13715" r="11663" t="0"/>
          <a:stretch/>
        </p:blipFill>
        <p:spPr>
          <a:xfrm>
            <a:off x="5670625" y="2408437"/>
            <a:ext cx="2578850" cy="1755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8"/>
          <p:cNvSpPr txBox="1"/>
          <p:nvPr>
            <p:ph idx="1" type="body"/>
          </p:nvPr>
        </p:nvSpPr>
        <p:spPr>
          <a:xfrm>
            <a:off x="341100" y="1872700"/>
            <a:ext cx="7791000" cy="1693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-The workers of this association earn nothing. In this association all people are volunteers, preventing other people from having to do with their needs. A social worker researches the family to find out if the truth is missing, she always verifies and visits the homes of people in need, always asking for their permission.</a:t>
            </a:r>
            <a:r>
              <a:rPr lang="es" sz="100">
                <a:solidFill>
                  <a:schemeClr val="lt1"/>
                </a:solidFill>
              </a:rPr>
              <a:t>y work daily, 24 hours </a:t>
            </a:r>
            <a:br>
              <a:rPr lang="es" sz="100">
                <a:solidFill>
                  <a:schemeClr val="lt1"/>
                </a:solidFill>
              </a:rPr>
            </a:br>
            <a:r>
              <a:rPr lang="es" sz="100">
                <a:solidFill>
                  <a:schemeClr val="lt1"/>
                </a:solidFill>
              </a:rPr>
              <a:t>- They provide social services (help with the mistreatment getting the person to denounce, donate what is necessary, take into account the few resources they have, provide labor advice).</a:t>
            </a:r>
            <a:br>
              <a:rPr lang="es" sz="100">
                <a:solidFill>
                  <a:schemeClr val="lt1"/>
                </a:solidFill>
              </a:rPr>
            </a:br>
            <a:r>
              <a:rPr lang="es" sz="100">
                <a:solidFill>
                  <a:schemeClr val="lt1"/>
                </a:solidFill>
              </a:rPr>
              <a:t>-We also offer help to immigrants, mostly from Morocco and Senegal.</a:t>
            </a:r>
            <a:br>
              <a:rPr lang="es" sz="100">
                <a:solidFill>
                  <a:schemeClr val="lt1"/>
                </a:solidFill>
              </a:rPr>
            </a:br>
            <a:r>
              <a:rPr lang="es" sz="100">
                <a:solidFill>
                  <a:schemeClr val="lt1"/>
                </a:solidFill>
              </a:rPr>
              <a:t>- The workers of this association earn nothing, in this association are all volunteers.</a:t>
            </a:r>
            <a:br>
              <a:rPr lang="es" sz="100">
                <a:solidFill>
                  <a:schemeClr val="lt1"/>
                </a:solidFill>
              </a:rPr>
            </a:br>
            <a:r>
              <a:rPr lang="es" sz="100">
                <a:solidFill>
                  <a:schemeClr val="lt1"/>
                </a:solidFill>
              </a:rPr>
              <a:t>-To prevent people from having to do with their needs, a social worker researches the family to find out if the truth is missing, she always verifies and visits the homes of people in need, always asking for their permission.</a:t>
            </a:r>
            <a:endParaRPr sz="100">
              <a:solidFill>
                <a:schemeClr val="lt1"/>
              </a:solidFill>
            </a:endParaRPr>
          </a:p>
          <a:p>
            <a:pPr indent="0" lvl="0" marL="0" rtl="0" algn="l">
              <a:spcBef>
                <a:spcPts val="1600"/>
              </a:spcBef>
              <a:spcAft>
                <a:spcPts val="0"/>
              </a:spcAft>
              <a:buNone/>
            </a:pPr>
            <a:r>
              <a:t/>
            </a:r>
            <a:endParaRPr sz="100">
              <a:solidFill>
                <a:schemeClr val="lt1"/>
              </a:solidFill>
            </a:endParaRPr>
          </a:p>
          <a:p>
            <a:pPr indent="0" lvl="0" marL="0" rtl="0" algn="l">
              <a:spcBef>
                <a:spcPts val="0"/>
              </a:spcBef>
              <a:spcAft>
                <a:spcPts val="0"/>
              </a:spcAft>
              <a:buClr>
                <a:srgbClr val="000000"/>
              </a:buClr>
              <a:buSzPts val="1100"/>
              <a:buFont typeface="Arial"/>
              <a:buNone/>
            </a:pPr>
            <a:r>
              <a:t/>
            </a:r>
            <a:endParaRPr/>
          </a:p>
          <a:p>
            <a:pPr indent="0" lvl="0" marL="0" rtl="0" algn="l">
              <a:spcBef>
                <a:spcPts val="1600"/>
              </a:spcBef>
              <a:spcAft>
                <a:spcPts val="0"/>
              </a:spcAft>
              <a:buClr>
                <a:srgbClr val="000000"/>
              </a:buClr>
              <a:buSzPts val="1100"/>
              <a:buFont typeface="Arial"/>
              <a:buNone/>
            </a:pPr>
            <a:r>
              <a:rPr lang="es" sz="100">
                <a:solidFill>
                  <a:schemeClr val="lt1"/>
                </a:solidFill>
              </a:rPr>
              <a:t>-They work daily, 24 hours a day.</a:t>
            </a:r>
            <a:br>
              <a:rPr lang="es" sz="100">
                <a:solidFill>
                  <a:schemeClr val="lt1"/>
                </a:solidFill>
              </a:rPr>
            </a:br>
            <a:r>
              <a:rPr lang="es" sz="100">
                <a:solidFill>
                  <a:schemeClr val="lt1"/>
                </a:solidFill>
              </a:rPr>
              <a:t>- They provide social services (help with the mistreatment getting the person to denounce, donate what is necessary, take into account the few resources they have, provide labor advice).</a:t>
            </a:r>
            <a:br>
              <a:rPr lang="es" sz="100">
                <a:solidFill>
                  <a:schemeClr val="lt1"/>
                </a:solidFill>
              </a:rPr>
            </a:br>
            <a:r>
              <a:rPr lang="es" sz="100">
                <a:solidFill>
                  <a:schemeClr val="lt1"/>
                </a:solidFill>
              </a:rPr>
              <a:t>-We also offer help to immigrants, mostly from Morocco and Senegal.</a:t>
            </a:r>
            <a:br>
              <a:rPr lang="es" sz="100">
                <a:solidFill>
                  <a:schemeClr val="lt1"/>
                </a:solidFill>
              </a:rPr>
            </a:br>
            <a:r>
              <a:rPr lang="es" sz="100">
                <a:solidFill>
                  <a:schemeClr val="lt1"/>
                </a:solidFill>
              </a:rPr>
              <a:t>- The workers of this association earn nothing, in this association are all volunteers.</a:t>
            </a:r>
            <a:br>
              <a:rPr lang="es" sz="100">
                <a:solidFill>
                  <a:schemeClr val="lt1"/>
                </a:solidFill>
              </a:rPr>
            </a:br>
            <a:r>
              <a:rPr lang="es" sz="100">
                <a:solidFill>
                  <a:schemeClr val="lt1"/>
                </a:solidFill>
              </a:rPr>
              <a:t>-To prevent people from having to do with their needs, a social worker researches the family to find out if the truth is missing, she always verifies and visits the homes of people in need, always asking for their </a:t>
            </a:r>
            <a:endParaRPr/>
          </a:p>
        </p:txBody>
      </p:sp>
      <p:pic>
        <p:nvPicPr>
          <p:cNvPr id="280" name="Google Shape;280;p38"/>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281" name="Google Shape;281;p38"/>
          <p:cNvSpPr txBox="1"/>
          <p:nvPr/>
        </p:nvSpPr>
        <p:spPr>
          <a:xfrm>
            <a:off x="341100" y="300075"/>
            <a:ext cx="6845100" cy="5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2800">
                <a:solidFill>
                  <a:schemeClr val="dk1"/>
                </a:solidFill>
              </a:rPr>
              <a:t>NGO’s</a:t>
            </a:r>
            <a:endParaRPr/>
          </a:p>
        </p:txBody>
      </p:sp>
      <p:sp>
        <p:nvSpPr>
          <p:cNvPr id="282" name="Google Shape;282;p38"/>
          <p:cNvSpPr txBox="1"/>
          <p:nvPr/>
        </p:nvSpPr>
        <p:spPr>
          <a:xfrm>
            <a:off x="410450" y="936350"/>
            <a:ext cx="4502100" cy="66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800">
                <a:solidFill>
                  <a:schemeClr val="lt2"/>
                </a:solidFill>
              </a:rPr>
              <a:t>Results</a:t>
            </a:r>
            <a:endParaRPr/>
          </a:p>
        </p:txBody>
      </p:sp>
      <p:pic>
        <p:nvPicPr>
          <p:cNvPr id="283" name="Google Shape;283;p38"/>
          <p:cNvPicPr preferRelativeResize="0"/>
          <p:nvPr/>
        </p:nvPicPr>
        <p:blipFill>
          <a:blip r:embed="rId4">
            <a:alphaModFix/>
          </a:blip>
          <a:stretch>
            <a:fillRect/>
          </a:stretch>
        </p:blipFill>
        <p:spPr>
          <a:xfrm>
            <a:off x="2501900" y="3565900"/>
            <a:ext cx="3469400" cy="950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311700" y="464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NGO’s</a:t>
            </a:r>
            <a:endParaRPr/>
          </a:p>
        </p:txBody>
      </p:sp>
      <p:pic>
        <p:nvPicPr>
          <p:cNvPr id="289" name="Google Shape;289;p39" title="Proyecto predeterminado">
            <a:hlinkClick r:id="rId3"/>
          </p:cNvPr>
          <p:cNvPicPr preferRelativeResize="0"/>
          <p:nvPr/>
        </p:nvPicPr>
        <p:blipFill>
          <a:blip r:embed="rId4">
            <a:alphaModFix/>
          </a:blip>
          <a:stretch>
            <a:fillRect/>
          </a:stretch>
        </p:blipFill>
        <p:spPr>
          <a:xfrm>
            <a:off x="1340025" y="1715275"/>
            <a:ext cx="6115600" cy="3145450"/>
          </a:xfrm>
          <a:prstGeom prst="rect">
            <a:avLst/>
          </a:prstGeom>
          <a:noFill/>
          <a:ln>
            <a:noFill/>
          </a:ln>
        </p:spPr>
      </p:pic>
      <p:sp>
        <p:nvSpPr>
          <p:cNvPr id="290" name="Google Shape;290;p39"/>
          <p:cNvSpPr txBox="1"/>
          <p:nvPr>
            <p:ph idx="1" type="body"/>
          </p:nvPr>
        </p:nvSpPr>
        <p:spPr>
          <a:xfrm>
            <a:off x="608250" y="1037050"/>
            <a:ext cx="7415700" cy="49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s" sz="2800">
                <a:solidFill>
                  <a:schemeClr val="dk1"/>
                </a:solidFill>
              </a:rPr>
              <a:t>Interview with Solidary Women</a:t>
            </a:r>
            <a:endParaRPr/>
          </a:p>
        </p:txBody>
      </p:sp>
      <p:pic>
        <p:nvPicPr>
          <p:cNvPr id="291" name="Google Shape;291;p39"/>
          <p:cNvPicPr preferRelativeResize="0"/>
          <p:nvPr/>
        </p:nvPicPr>
        <p:blipFill>
          <a:blip r:embed="rId5">
            <a:alphaModFix/>
          </a:blip>
          <a:stretch>
            <a:fillRect/>
          </a:stretch>
        </p:blipFill>
        <p:spPr>
          <a:xfrm>
            <a:off x="7606350" y="174463"/>
            <a:ext cx="1152475" cy="1152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NGO’s</a:t>
            </a:r>
            <a:endParaRPr/>
          </a:p>
        </p:txBody>
      </p:sp>
      <p:sp>
        <p:nvSpPr>
          <p:cNvPr id="297" name="Google Shape;297;p40"/>
          <p:cNvSpPr txBox="1"/>
          <p:nvPr>
            <p:ph idx="1" type="body"/>
          </p:nvPr>
        </p:nvSpPr>
        <p:spPr>
          <a:xfrm>
            <a:off x="221900" y="1790075"/>
            <a:ext cx="8520600" cy="30366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a:solidFill>
                  <a:srgbClr val="FFFFFF"/>
                </a:solidFill>
              </a:rPr>
              <a:t>The NGOs have let us know what their work is and everything that helps both immigrants and the national population. We also know that all the money they earn is donated and they do not keep anything, they help the needy as much as they can. And they work without expecting anything in return. Their work is very important and we should value it more and help as much as possible</a:t>
            </a:r>
            <a:r>
              <a:rPr lang="es"/>
              <a:t>.</a:t>
            </a:r>
            <a:endParaRPr/>
          </a:p>
        </p:txBody>
      </p:sp>
      <p:pic>
        <p:nvPicPr>
          <p:cNvPr id="298" name="Google Shape;298;p40"/>
          <p:cNvPicPr preferRelativeResize="0"/>
          <p:nvPr/>
        </p:nvPicPr>
        <p:blipFill>
          <a:blip r:embed="rId3">
            <a:alphaModFix/>
          </a:blip>
          <a:stretch>
            <a:fillRect/>
          </a:stretch>
        </p:blipFill>
        <p:spPr>
          <a:xfrm>
            <a:off x="7784225" y="254000"/>
            <a:ext cx="1048075" cy="1396300"/>
          </a:xfrm>
          <a:prstGeom prst="rect">
            <a:avLst/>
          </a:prstGeom>
          <a:noFill/>
          <a:ln>
            <a:noFill/>
          </a:ln>
        </p:spPr>
      </p:pic>
      <p:sp>
        <p:nvSpPr>
          <p:cNvPr id="299" name="Google Shape;299;p40"/>
          <p:cNvSpPr txBox="1"/>
          <p:nvPr>
            <p:ph idx="1" type="body"/>
          </p:nvPr>
        </p:nvSpPr>
        <p:spPr>
          <a:xfrm>
            <a:off x="404375" y="1297163"/>
            <a:ext cx="20985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Conclusions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Politicians</a:t>
            </a:r>
            <a:endParaRPr/>
          </a:p>
        </p:txBody>
      </p:sp>
      <p:sp>
        <p:nvSpPr>
          <p:cNvPr id="305" name="Google Shape;305;p41"/>
          <p:cNvSpPr txBox="1"/>
          <p:nvPr>
            <p:ph idx="1" type="body"/>
          </p:nvPr>
        </p:nvSpPr>
        <p:spPr>
          <a:xfrm>
            <a:off x="0" y="1017725"/>
            <a:ext cx="8520600" cy="27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Explanation</a:t>
            </a:r>
            <a:endParaRPr/>
          </a:p>
          <a:p>
            <a:pPr indent="0" lvl="0" marL="0" rtl="0" algn="l">
              <a:spcBef>
                <a:spcPts val="1600"/>
              </a:spcBef>
              <a:spcAft>
                <a:spcPts val="0"/>
              </a:spcAft>
              <a:buNone/>
            </a:pPr>
            <a:r>
              <a:rPr lang="es">
                <a:solidFill>
                  <a:srgbClr val="FFFFFF"/>
                </a:solidFill>
              </a:rPr>
              <a:t>We wanted to know politician’s opinion about </a:t>
            </a:r>
            <a:r>
              <a:rPr lang="es">
                <a:solidFill>
                  <a:srgbClr val="FFFFFF"/>
                </a:solidFill>
              </a:rPr>
              <a:t>immigration and how they are going to solve the problem. That is why</a:t>
            </a:r>
            <a:r>
              <a:rPr lang="es">
                <a:solidFill>
                  <a:srgbClr val="FFFFFF"/>
                </a:solidFill>
              </a:rPr>
              <a:t> we wanted to interview all the main political parties in our country. </a:t>
            </a:r>
            <a:endParaRPr>
              <a:solidFill>
                <a:srgbClr val="FFFFFF"/>
              </a:solidFill>
            </a:endParaRPr>
          </a:p>
          <a:p>
            <a:pPr indent="0" lvl="0" marL="0" rtl="0" algn="l">
              <a:spcBef>
                <a:spcPts val="1600"/>
              </a:spcBef>
              <a:spcAft>
                <a:spcPts val="1600"/>
              </a:spcAft>
              <a:buNone/>
            </a:pPr>
            <a:r>
              <a:rPr lang="es">
                <a:solidFill>
                  <a:srgbClr val="FFFFFF"/>
                </a:solidFill>
              </a:rPr>
              <a:t>We had some problems with  one of the main political party that  refused to let us interview them(C</a:t>
            </a:r>
            <a:r>
              <a:rPr lang="es">
                <a:solidFill>
                  <a:srgbClr val="FFFFFF"/>
                </a:solidFill>
              </a:rPr>
              <a:t>iudadanos).</a:t>
            </a:r>
            <a:endParaRPr>
              <a:solidFill>
                <a:srgbClr val="FFFFFF"/>
              </a:solidFill>
            </a:endParaRPr>
          </a:p>
        </p:txBody>
      </p:sp>
      <p:pic>
        <p:nvPicPr>
          <p:cNvPr id="306" name="Google Shape;306;p41"/>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307" name="Google Shape;307;p41"/>
          <p:cNvPicPr preferRelativeResize="0"/>
          <p:nvPr/>
        </p:nvPicPr>
        <p:blipFill>
          <a:blip r:embed="rId3">
            <a:alphaModFix/>
          </a:blip>
          <a:stretch>
            <a:fillRect/>
          </a:stretch>
        </p:blipFill>
        <p:spPr>
          <a:xfrm flipH="1">
            <a:off x="7875375" y="445025"/>
            <a:ext cx="827500" cy="103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72" name="Google Shape;72;p15"/>
          <p:cNvSpPr txBox="1"/>
          <p:nvPr>
            <p:ph idx="1" type="body"/>
          </p:nvPr>
        </p:nvSpPr>
        <p:spPr>
          <a:xfrm>
            <a:off x="430700" y="1597500"/>
            <a:ext cx="4099800" cy="2422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FFFFFF"/>
                </a:solidFill>
              </a:rPr>
              <a:t>We have collected </a:t>
            </a:r>
            <a:r>
              <a:rPr lang="es" sz="2400">
                <a:solidFill>
                  <a:srgbClr val="F1C232"/>
                </a:solidFill>
              </a:rPr>
              <a:t>more</a:t>
            </a:r>
            <a:r>
              <a:rPr lang="es" sz="2400">
                <a:solidFill>
                  <a:srgbClr val="FFFFFF"/>
                </a:solidFill>
              </a:rPr>
              <a:t> than </a:t>
            </a:r>
            <a:r>
              <a:rPr lang="es" sz="2400">
                <a:solidFill>
                  <a:srgbClr val="F1C232"/>
                </a:solidFill>
              </a:rPr>
              <a:t>four hundred</a:t>
            </a:r>
            <a:r>
              <a:rPr lang="es" sz="2400">
                <a:solidFill>
                  <a:srgbClr val="FFFFFF"/>
                </a:solidFill>
              </a:rPr>
              <a:t> answers, more than we expected. The results are</a:t>
            </a:r>
            <a:r>
              <a:rPr lang="es" sz="2400">
                <a:solidFill>
                  <a:srgbClr val="F1C232"/>
                </a:solidFill>
              </a:rPr>
              <a:t> very interesting</a:t>
            </a:r>
            <a:r>
              <a:rPr lang="es" sz="2400">
                <a:solidFill>
                  <a:srgbClr val="FFFFFF"/>
                </a:solidFill>
              </a:rPr>
              <a:t> and now we are going to talk about them.</a:t>
            </a:r>
            <a:endParaRPr sz="2400">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3" name="Google Shape;73;p15"/>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74" name="Google Shape;74;p15"/>
          <p:cNvPicPr preferRelativeResize="0"/>
          <p:nvPr/>
        </p:nvPicPr>
        <p:blipFill>
          <a:blip r:embed="rId4">
            <a:alphaModFix/>
          </a:blip>
          <a:stretch>
            <a:fillRect/>
          </a:stretch>
        </p:blipFill>
        <p:spPr>
          <a:xfrm rot="5400000">
            <a:off x="5007346" y="1794900"/>
            <a:ext cx="2704005" cy="2028004"/>
          </a:xfrm>
          <a:prstGeom prst="rect">
            <a:avLst/>
          </a:prstGeom>
          <a:noFill/>
          <a:ln>
            <a:noFill/>
          </a:ln>
        </p:spPr>
      </p:pic>
      <p:sp>
        <p:nvSpPr>
          <p:cNvPr id="75" name="Google Shape;75;p15"/>
          <p:cNvSpPr txBox="1"/>
          <p:nvPr>
            <p:ph idx="1" type="body"/>
          </p:nvPr>
        </p:nvSpPr>
        <p:spPr>
          <a:xfrm>
            <a:off x="311700" y="1017725"/>
            <a:ext cx="1278000" cy="5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Results.</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Politicians </a:t>
            </a:r>
            <a:endParaRPr/>
          </a:p>
        </p:txBody>
      </p:sp>
      <p:sp>
        <p:nvSpPr>
          <p:cNvPr id="313" name="Google Shape;313;p42"/>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Results </a:t>
            </a:r>
            <a:endParaRPr/>
          </a:p>
          <a:p>
            <a:pPr indent="0" lvl="0" marL="0" rtl="0" algn="l">
              <a:lnSpc>
                <a:spcPct val="100000"/>
              </a:lnSpc>
              <a:spcBef>
                <a:spcPts val="1600"/>
              </a:spcBef>
              <a:spcAft>
                <a:spcPts val="0"/>
              </a:spcAft>
              <a:buNone/>
            </a:pPr>
            <a:r>
              <a:rPr lang="es">
                <a:solidFill>
                  <a:schemeClr val="dk1"/>
                </a:solidFill>
              </a:rPr>
              <a:t>Some of the </a:t>
            </a:r>
            <a:r>
              <a:rPr lang="es">
                <a:solidFill>
                  <a:schemeClr val="dk1"/>
                </a:solidFill>
              </a:rPr>
              <a:t>proposed</a:t>
            </a:r>
            <a:r>
              <a:rPr lang="es">
                <a:solidFill>
                  <a:schemeClr val="dk1"/>
                </a:solidFill>
              </a:rPr>
              <a:t> solutions are: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s">
                <a:solidFill>
                  <a:schemeClr val="dk1"/>
                </a:solidFill>
              </a:rPr>
              <a:t>Providing healthcare to </a:t>
            </a:r>
            <a:r>
              <a:rPr lang="es">
                <a:solidFill>
                  <a:schemeClr val="dk1"/>
                </a:solidFill>
              </a:rPr>
              <a:t>immigrants</a:t>
            </a:r>
            <a:r>
              <a:rPr lang="es">
                <a:solidFill>
                  <a:schemeClr val="dk1"/>
                </a:solidFill>
              </a:rPr>
              <a:t> only in actual emergencies (Cs)</a:t>
            </a:r>
            <a:endParaRPr>
              <a:solidFill>
                <a:schemeClr val="dk1"/>
              </a:solidFill>
            </a:endParaRPr>
          </a:p>
          <a:p>
            <a:pPr indent="0" lvl="0" marL="0" rtl="0" algn="l">
              <a:lnSpc>
                <a:spcPct val="100000"/>
              </a:lnSpc>
              <a:spcBef>
                <a:spcPts val="0"/>
              </a:spcBef>
              <a:spcAft>
                <a:spcPts val="0"/>
              </a:spcAft>
              <a:buNone/>
            </a:pPr>
            <a:r>
              <a:rPr lang="es">
                <a:solidFill>
                  <a:schemeClr val="dk1"/>
                </a:solidFill>
              </a:rPr>
              <a:t>Removing all illegal immigrants (Cs, PP y VOX). </a:t>
            </a:r>
            <a:endParaRPr>
              <a:solidFill>
                <a:schemeClr val="dk1"/>
              </a:solidFill>
            </a:endParaRPr>
          </a:p>
          <a:p>
            <a:pPr indent="0" lvl="0" marL="0" rtl="0" algn="l">
              <a:lnSpc>
                <a:spcPct val="100000"/>
              </a:lnSpc>
              <a:spcBef>
                <a:spcPts val="0"/>
              </a:spcBef>
              <a:spcAft>
                <a:spcPts val="0"/>
              </a:spcAft>
              <a:buNone/>
            </a:pPr>
            <a:r>
              <a:rPr lang="es">
                <a:solidFill>
                  <a:schemeClr val="dk1"/>
                </a:solidFill>
              </a:rPr>
              <a:t>Reinforcements of EU borders ( Cs, PP). </a:t>
            </a:r>
            <a:endParaRPr>
              <a:solidFill>
                <a:schemeClr val="dk1"/>
              </a:solidFill>
            </a:endParaRPr>
          </a:p>
          <a:p>
            <a:pPr indent="0" lvl="0" marL="0" rtl="0" algn="l">
              <a:lnSpc>
                <a:spcPct val="100000"/>
              </a:lnSpc>
              <a:spcBef>
                <a:spcPts val="0"/>
              </a:spcBef>
              <a:spcAft>
                <a:spcPts val="0"/>
              </a:spcAft>
              <a:buNone/>
            </a:pPr>
            <a:r>
              <a:rPr lang="es">
                <a:solidFill>
                  <a:schemeClr val="dk1"/>
                </a:solidFill>
              </a:rPr>
              <a:t>On-the-spot deportations (PP) </a:t>
            </a:r>
            <a:endParaRPr>
              <a:solidFill>
                <a:schemeClr val="dk1"/>
              </a:solidFill>
            </a:endParaRPr>
          </a:p>
          <a:p>
            <a:pPr indent="0" lvl="0" marL="0" rtl="0" algn="l">
              <a:lnSpc>
                <a:spcPct val="100000"/>
              </a:lnSpc>
              <a:spcBef>
                <a:spcPts val="0"/>
              </a:spcBef>
              <a:spcAft>
                <a:spcPts val="0"/>
              </a:spcAft>
              <a:buNone/>
            </a:pPr>
            <a:r>
              <a:rPr lang="es">
                <a:solidFill>
                  <a:schemeClr val="dk1"/>
                </a:solidFill>
              </a:rPr>
              <a:t>Open borders  decreasing requirements (IU,Podemos) </a:t>
            </a:r>
            <a:endParaRPr>
              <a:solidFill>
                <a:schemeClr val="dk1"/>
              </a:solidFill>
            </a:endParaRPr>
          </a:p>
          <a:p>
            <a:pPr indent="0" lvl="0" marL="0" rtl="0" algn="l">
              <a:lnSpc>
                <a:spcPct val="100000"/>
              </a:lnSpc>
              <a:spcBef>
                <a:spcPts val="0"/>
              </a:spcBef>
              <a:spcAft>
                <a:spcPts val="0"/>
              </a:spcAft>
              <a:buNone/>
            </a:pPr>
            <a:r>
              <a:rPr lang="es">
                <a:solidFill>
                  <a:schemeClr val="dk1"/>
                </a:solidFill>
              </a:rPr>
              <a:t>Social integration policies(PSOE, IU, Podemos)</a:t>
            </a:r>
            <a:endParaRPr>
              <a:solidFill>
                <a:schemeClr val="dk1"/>
              </a:solidFill>
            </a:endParaRPr>
          </a:p>
          <a:p>
            <a:pPr indent="0" lvl="0" marL="0" rtl="0" algn="l">
              <a:lnSpc>
                <a:spcPct val="100000"/>
              </a:lnSpc>
              <a:spcBef>
                <a:spcPts val="0"/>
              </a:spcBef>
              <a:spcAft>
                <a:spcPts val="0"/>
              </a:spcAft>
              <a:buNone/>
            </a:pPr>
            <a:r>
              <a:rPr lang="es">
                <a:solidFill>
                  <a:schemeClr val="dk1"/>
                </a:solidFill>
              </a:rPr>
              <a:t>Closing</a:t>
            </a:r>
            <a:r>
              <a:rPr lang="es">
                <a:solidFill>
                  <a:schemeClr val="dk1"/>
                </a:solidFill>
              </a:rPr>
              <a:t> centres for immigrants (Podemos, IU) and reform it (PSOE).</a:t>
            </a:r>
            <a:endParaRPr>
              <a:solidFill>
                <a:schemeClr val="dk1"/>
              </a:solidFill>
            </a:endParaRPr>
          </a:p>
          <a:p>
            <a:pPr indent="0" lvl="0" marL="0" rtl="0" algn="l">
              <a:lnSpc>
                <a:spcPct val="100000"/>
              </a:lnSpc>
              <a:spcBef>
                <a:spcPts val="0"/>
              </a:spcBef>
              <a:spcAft>
                <a:spcPts val="0"/>
              </a:spcAft>
              <a:buNone/>
            </a:pPr>
            <a:r>
              <a:rPr lang="es">
                <a:solidFill>
                  <a:schemeClr val="dk1"/>
                </a:solidFill>
              </a:rPr>
              <a:t>Assist the voluntary repatriation of immigrants(Podemos, IU).</a:t>
            </a:r>
            <a:endParaRPr>
              <a:solidFill>
                <a:schemeClr val="dk1"/>
              </a:solidFill>
            </a:endParaRPr>
          </a:p>
        </p:txBody>
      </p:sp>
      <p:pic>
        <p:nvPicPr>
          <p:cNvPr id="314" name="Google Shape;314;p42"/>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315" name="Google Shape;315;p42"/>
          <p:cNvPicPr preferRelativeResize="0"/>
          <p:nvPr/>
        </p:nvPicPr>
        <p:blipFill>
          <a:blip r:embed="rId4">
            <a:alphaModFix/>
          </a:blip>
          <a:stretch>
            <a:fillRect/>
          </a:stretch>
        </p:blipFill>
        <p:spPr>
          <a:xfrm>
            <a:off x="2328914" y="445025"/>
            <a:ext cx="5004903" cy="1152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Politicians</a:t>
            </a:r>
            <a:endParaRPr/>
          </a:p>
        </p:txBody>
      </p:sp>
      <p:sp>
        <p:nvSpPr>
          <p:cNvPr id="321" name="Google Shape;321;p43"/>
          <p:cNvSpPr txBox="1"/>
          <p:nvPr>
            <p:ph idx="1" type="body"/>
          </p:nvPr>
        </p:nvSpPr>
        <p:spPr>
          <a:xfrm>
            <a:off x="311700" y="1637450"/>
            <a:ext cx="752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None/>
            </a:pPr>
            <a:r>
              <a:rPr lang="es">
                <a:solidFill>
                  <a:schemeClr val="dk1"/>
                </a:solidFill>
              </a:rPr>
              <a:t>All of them has different opinions but they agree that the problem of immigration born in the home country; if </a:t>
            </a:r>
            <a:r>
              <a:rPr lang="es">
                <a:solidFill>
                  <a:schemeClr val="dk1"/>
                </a:solidFill>
              </a:rPr>
              <a:t>they</a:t>
            </a:r>
            <a:r>
              <a:rPr lang="es">
                <a:solidFill>
                  <a:schemeClr val="dk1"/>
                </a:solidFill>
              </a:rPr>
              <a:t> were there comfortable they was not want to travel such a dangerous travel. The </a:t>
            </a:r>
            <a:r>
              <a:rPr lang="es">
                <a:solidFill>
                  <a:schemeClr val="dk1"/>
                </a:solidFill>
              </a:rPr>
              <a:t>discrepancy</a:t>
            </a:r>
            <a:r>
              <a:rPr lang="es">
                <a:solidFill>
                  <a:schemeClr val="dk1"/>
                </a:solidFill>
              </a:rPr>
              <a:t> arises when they </a:t>
            </a:r>
            <a:r>
              <a:rPr lang="es">
                <a:solidFill>
                  <a:schemeClr val="dk1"/>
                </a:solidFill>
              </a:rPr>
              <a:t>try</a:t>
            </a:r>
            <a:r>
              <a:rPr lang="es">
                <a:solidFill>
                  <a:schemeClr val="dk1"/>
                </a:solidFill>
              </a:rPr>
              <a:t> to act in order to solve the problem</a:t>
            </a:r>
            <a:r>
              <a:rPr lang="es"/>
              <a: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22" name="Google Shape;322;p43"/>
          <p:cNvPicPr preferRelativeResize="0"/>
          <p:nvPr/>
        </p:nvPicPr>
        <p:blipFill>
          <a:blip r:embed="rId3">
            <a:alphaModFix/>
          </a:blip>
          <a:stretch>
            <a:fillRect/>
          </a:stretch>
        </p:blipFill>
        <p:spPr>
          <a:xfrm>
            <a:off x="7784225" y="445025"/>
            <a:ext cx="1048075" cy="1396300"/>
          </a:xfrm>
          <a:prstGeom prst="rect">
            <a:avLst/>
          </a:prstGeom>
          <a:noFill/>
          <a:ln>
            <a:noFill/>
          </a:ln>
        </p:spPr>
      </p:pic>
      <p:sp>
        <p:nvSpPr>
          <p:cNvPr id="323" name="Google Shape;323;p43"/>
          <p:cNvSpPr txBox="1"/>
          <p:nvPr/>
        </p:nvSpPr>
        <p:spPr>
          <a:xfrm>
            <a:off x="311700" y="0"/>
            <a:ext cx="32772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1800">
                <a:solidFill>
                  <a:schemeClr val="lt2"/>
                </a:solidFill>
              </a:rPr>
              <a:t>Conclusions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Manipulation techniques</a:t>
            </a:r>
            <a:r>
              <a:rPr lang="es"/>
              <a:t> of public </a:t>
            </a:r>
            <a:r>
              <a:rPr lang="es"/>
              <a:t>opinion</a:t>
            </a:r>
            <a:endParaRPr/>
          </a:p>
        </p:txBody>
      </p:sp>
      <p:sp>
        <p:nvSpPr>
          <p:cNvPr id="329" name="Google Shape;329;p44"/>
          <p:cNvSpPr txBox="1"/>
          <p:nvPr>
            <p:ph idx="1" type="body"/>
          </p:nvPr>
        </p:nvSpPr>
        <p:spPr>
          <a:xfrm>
            <a:off x="475075" y="1138900"/>
            <a:ext cx="3321600" cy="4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Explanation</a:t>
            </a:r>
            <a:endParaRPr/>
          </a:p>
        </p:txBody>
      </p:sp>
      <p:pic>
        <p:nvPicPr>
          <p:cNvPr id="330" name="Google Shape;330;p44"/>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331" name="Google Shape;331;p44"/>
          <p:cNvPicPr preferRelativeResize="0"/>
          <p:nvPr/>
        </p:nvPicPr>
        <p:blipFill>
          <a:blip r:embed="rId3">
            <a:alphaModFix/>
          </a:blip>
          <a:stretch>
            <a:fillRect/>
          </a:stretch>
        </p:blipFill>
        <p:spPr>
          <a:xfrm flipH="1">
            <a:off x="7875375" y="445025"/>
            <a:ext cx="827500" cy="1035950"/>
          </a:xfrm>
          <a:prstGeom prst="rect">
            <a:avLst/>
          </a:prstGeom>
          <a:noFill/>
          <a:ln>
            <a:noFill/>
          </a:ln>
        </p:spPr>
      </p:pic>
      <p:sp>
        <p:nvSpPr>
          <p:cNvPr id="332" name="Google Shape;332;p44"/>
          <p:cNvSpPr txBox="1"/>
          <p:nvPr/>
        </p:nvSpPr>
        <p:spPr>
          <a:xfrm>
            <a:off x="475075" y="1840700"/>
            <a:ext cx="7138500" cy="1659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FFFFFF"/>
                </a:solidFill>
              </a:rPr>
              <a:t>We want to know if all of information which politicians and </a:t>
            </a:r>
            <a:r>
              <a:rPr lang="es" sz="1800">
                <a:solidFill>
                  <a:srgbClr val="FFFFFF"/>
                </a:solidFill>
              </a:rPr>
              <a:t>rulers,  multinational companies, newspapers and news tv</a:t>
            </a:r>
            <a:r>
              <a:rPr lang="es" sz="1800">
                <a:solidFill>
                  <a:srgbClr val="FFFFFF"/>
                </a:solidFill>
              </a:rPr>
              <a:t> said is sometimes manipulated and biased. Also, people said that there are different methods that contributed to modify  public opinion. We want to know what are those methods.</a:t>
            </a:r>
            <a:endParaRPr sz="1800">
              <a:solidFill>
                <a:srgbClr val="FFFFFF"/>
              </a:solidFill>
            </a:endParaRPr>
          </a:p>
          <a:p>
            <a:pPr indent="0" lvl="0" marL="0" rtl="0" algn="just">
              <a:spcBef>
                <a:spcPts val="0"/>
              </a:spcBef>
              <a:spcAft>
                <a:spcPts val="0"/>
              </a:spcAft>
              <a:buNone/>
            </a:pPr>
            <a:r>
              <a:t/>
            </a:r>
            <a:endParaRPr sz="1800">
              <a:solidFill>
                <a:srgbClr val="FFFFFF"/>
              </a:solidFill>
            </a:endParaRPr>
          </a:p>
          <a:p>
            <a:pPr indent="0" lvl="0" marL="0" rtl="0" algn="just">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Manipulation </a:t>
            </a:r>
            <a:r>
              <a:rPr lang="es"/>
              <a:t>techniques</a:t>
            </a:r>
            <a:r>
              <a:rPr lang="es"/>
              <a:t> </a:t>
            </a:r>
            <a:r>
              <a:rPr lang="es"/>
              <a:t>of public opinion</a:t>
            </a:r>
            <a:endParaRPr/>
          </a:p>
        </p:txBody>
      </p:sp>
      <p:sp>
        <p:nvSpPr>
          <p:cNvPr id="338" name="Google Shape;338;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Results</a:t>
            </a:r>
            <a:endParaRPr/>
          </a:p>
          <a:p>
            <a:pPr indent="0" lvl="0" marL="0" rtl="0" algn="l">
              <a:spcBef>
                <a:spcPts val="1600"/>
              </a:spcBef>
              <a:spcAft>
                <a:spcPts val="0"/>
              </a:spcAft>
              <a:buNone/>
            </a:pPr>
            <a:r>
              <a:rPr lang="es">
                <a:solidFill>
                  <a:srgbClr val="FFFFFF"/>
                </a:solidFill>
              </a:rPr>
              <a:t>There are lots of manipulation techniques:</a:t>
            </a:r>
            <a:endParaRPr>
              <a:solidFill>
                <a:srgbClr val="FFFFFF"/>
              </a:solidFill>
            </a:endParaRPr>
          </a:p>
          <a:p>
            <a:pPr indent="-342900" lvl="0" marL="457200" rtl="0" algn="l">
              <a:spcBef>
                <a:spcPts val="1600"/>
              </a:spcBef>
              <a:spcAft>
                <a:spcPts val="0"/>
              </a:spcAft>
              <a:buClr>
                <a:srgbClr val="FFFFFF"/>
              </a:buClr>
              <a:buSzPts val="1800"/>
              <a:buChar char="●"/>
            </a:pPr>
            <a:r>
              <a:rPr lang="es">
                <a:solidFill>
                  <a:srgbClr val="FFFFFF"/>
                </a:solidFill>
              </a:rPr>
              <a:t>to distract the public with other minor problems. </a:t>
            </a:r>
            <a:endParaRPr>
              <a:solidFill>
                <a:srgbClr val="FFFFFF"/>
              </a:solidFill>
            </a:endParaRPr>
          </a:p>
          <a:p>
            <a:pPr indent="-342900" lvl="0" marL="457200" rtl="0" algn="l">
              <a:spcBef>
                <a:spcPts val="0"/>
              </a:spcBef>
              <a:spcAft>
                <a:spcPts val="0"/>
              </a:spcAft>
              <a:buClr>
                <a:srgbClr val="FFFFFF"/>
              </a:buClr>
              <a:buSzPts val="1800"/>
              <a:buChar char="●"/>
            </a:pPr>
            <a:r>
              <a:rPr lang="es">
                <a:solidFill>
                  <a:srgbClr val="FFFFFF"/>
                </a:solidFill>
              </a:rPr>
              <a:t>to make the problem something that we would have to worry about in the future.</a:t>
            </a:r>
            <a:endParaRPr>
              <a:solidFill>
                <a:srgbClr val="FFFFFF"/>
              </a:solidFill>
            </a:endParaRPr>
          </a:p>
          <a:p>
            <a:pPr indent="-342900" lvl="0" marL="457200" rtl="0" algn="l">
              <a:spcBef>
                <a:spcPts val="0"/>
              </a:spcBef>
              <a:spcAft>
                <a:spcPts val="0"/>
              </a:spcAft>
              <a:buClr>
                <a:srgbClr val="FFFFFF"/>
              </a:buClr>
              <a:buSzPts val="1800"/>
              <a:buChar char="●"/>
            </a:pPr>
            <a:r>
              <a:rPr lang="es">
                <a:solidFill>
                  <a:srgbClr val="FFFFFF"/>
                </a:solidFill>
              </a:rPr>
              <a:t>to speak to the public as they were kids.</a:t>
            </a:r>
            <a:endParaRPr>
              <a:solidFill>
                <a:srgbClr val="FFFFFF"/>
              </a:solidFill>
            </a:endParaRPr>
          </a:p>
          <a:p>
            <a:pPr indent="-342900" lvl="0" marL="457200" rtl="0" algn="l">
              <a:spcBef>
                <a:spcPts val="0"/>
              </a:spcBef>
              <a:spcAft>
                <a:spcPts val="0"/>
              </a:spcAft>
              <a:buClr>
                <a:srgbClr val="FFFFFF"/>
              </a:buClr>
              <a:buSzPts val="1800"/>
              <a:buChar char="●"/>
            </a:pPr>
            <a:r>
              <a:rPr lang="es">
                <a:solidFill>
                  <a:srgbClr val="FFFFFF"/>
                </a:solidFill>
              </a:rPr>
              <a:t>keep the public in ignorance.</a:t>
            </a:r>
            <a:endParaRPr>
              <a:solidFill>
                <a:srgbClr val="FFFFFF"/>
              </a:solidFill>
            </a:endParaRPr>
          </a:p>
          <a:p>
            <a:pPr indent="-342900" lvl="0" marL="457200" rtl="0" algn="l">
              <a:spcBef>
                <a:spcPts val="0"/>
              </a:spcBef>
              <a:spcAft>
                <a:spcPts val="0"/>
              </a:spcAft>
              <a:buClr>
                <a:srgbClr val="FFFFFF"/>
              </a:buClr>
              <a:buSzPts val="1800"/>
              <a:buChar char="●"/>
            </a:pPr>
            <a:r>
              <a:rPr lang="es">
                <a:solidFill>
                  <a:srgbClr val="FFFFFF"/>
                </a:solidFill>
              </a:rPr>
              <a:t>etc.</a:t>
            </a:r>
            <a:endParaRPr>
              <a:solidFill>
                <a:srgbClr val="FFFFFF"/>
              </a:solidFill>
            </a:endParaRPr>
          </a:p>
        </p:txBody>
      </p:sp>
      <p:pic>
        <p:nvPicPr>
          <p:cNvPr id="339" name="Google Shape;339;p45"/>
          <p:cNvPicPr preferRelativeResize="0"/>
          <p:nvPr/>
        </p:nvPicPr>
        <p:blipFill>
          <a:blip r:embed="rId3">
            <a:alphaModFix/>
          </a:blip>
          <a:stretch>
            <a:fillRect/>
          </a:stretch>
        </p:blipFill>
        <p:spPr>
          <a:xfrm>
            <a:off x="7679825" y="445025"/>
            <a:ext cx="1152475" cy="11524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Manipulation techniques of public opinion</a:t>
            </a:r>
            <a:endParaRPr/>
          </a:p>
          <a:p>
            <a:pPr indent="0" lvl="0" marL="0" rtl="0" algn="l">
              <a:spcBef>
                <a:spcPts val="0"/>
              </a:spcBef>
              <a:spcAft>
                <a:spcPts val="0"/>
              </a:spcAft>
              <a:buNone/>
            </a:pPr>
            <a:r>
              <a:t/>
            </a:r>
            <a:endParaRPr/>
          </a:p>
        </p:txBody>
      </p:sp>
      <p:sp>
        <p:nvSpPr>
          <p:cNvPr id="345" name="Google Shape;345;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Conclusions</a:t>
            </a:r>
            <a:endParaRPr/>
          </a:p>
          <a:p>
            <a:pPr indent="0" lvl="0" marL="0" rtl="0" algn="l">
              <a:spcBef>
                <a:spcPts val="1600"/>
              </a:spcBef>
              <a:spcAft>
                <a:spcPts val="0"/>
              </a:spcAft>
              <a:buNone/>
            </a:pPr>
            <a:r>
              <a:rPr lang="es">
                <a:solidFill>
                  <a:srgbClr val="FFFFFF"/>
                </a:solidFill>
              </a:rPr>
              <a:t>I</a:t>
            </a:r>
            <a:r>
              <a:rPr lang="es">
                <a:solidFill>
                  <a:srgbClr val="FFFFFF"/>
                </a:solidFill>
              </a:rPr>
              <a:t>mmigration is being used for some countries that don’t want to welcome immigrants.</a:t>
            </a:r>
            <a:endParaRPr>
              <a:solidFill>
                <a:srgbClr val="FFFFFF"/>
              </a:solidFill>
            </a:endParaRPr>
          </a:p>
          <a:p>
            <a:pPr indent="0" lvl="0" marL="0" rtl="0" algn="just">
              <a:lnSpc>
                <a:spcPct val="100000"/>
              </a:lnSpc>
              <a:spcBef>
                <a:spcPts val="1600"/>
              </a:spcBef>
              <a:spcAft>
                <a:spcPts val="0"/>
              </a:spcAft>
              <a:buNone/>
            </a:pPr>
            <a:r>
              <a:rPr lang="es">
                <a:solidFill>
                  <a:schemeClr val="accent2"/>
                </a:solidFill>
              </a:rPr>
              <a:t>An example is that the media are influencing and convincing people to think that</a:t>
            </a:r>
            <a:endParaRPr>
              <a:solidFill>
                <a:schemeClr val="accent2"/>
              </a:solidFill>
            </a:endParaRPr>
          </a:p>
          <a:p>
            <a:pPr indent="-342900" lvl="0" marL="457200" rtl="0" algn="just">
              <a:lnSpc>
                <a:spcPct val="100000"/>
              </a:lnSpc>
              <a:spcBef>
                <a:spcPts val="0"/>
              </a:spcBef>
              <a:spcAft>
                <a:spcPts val="0"/>
              </a:spcAft>
              <a:buClr>
                <a:schemeClr val="accent2"/>
              </a:buClr>
              <a:buSzPts val="1800"/>
              <a:buChar char="●"/>
            </a:pPr>
            <a:r>
              <a:rPr lang="es">
                <a:solidFill>
                  <a:schemeClr val="accent2"/>
                </a:solidFill>
              </a:rPr>
              <a:t>immigrants come to Europe only to commit  a crime, </a:t>
            </a:r>
            <a:endParaRPr>
              <a:solidFill>
                <a:schemeClr val="accent2"/>
              </a:solidFill>
            </a:endParaRPr>
          </a:p>
          <a:p>
            <a:pPr indent="-342900" lvl="0" marL="457200" rtl="0" algn="just">
              <a:lnSpc>
                <a:spcPct val="100000"/>
              </a:lnSpc>
              <a:spcBef>
                <a:spcPts val="0"/>
              </a:spcBef>
              <a:spcAft>
                <a:spcPts val="0"/>
              </a:spcAft>
              <a:buClr>
                <a:schemeClr val="accent2"/>
              </a:buClr>
              <a:buSzPts val="1800"/>
              <a:buChar char="●"/>
            </a:pPr>
            <a:r>
              <a:rPr lang="es">
                <a:solidFill>
                  <a:schemeClr val="accent2"/>
                </a:solidFill>
              </a:rPr>
              <a:t>steal the jobs </a:t>
            </a:r>
            <a:endParaRPr>
              <a:solidFill>
                <a:schemeClr val="accent2"/>
              </a:solidFill>
            </a:endParaRPr>
          </a:p>
          <a:p>
            <a:pPr indent="-342900" lvl="0" marL="457200" rtl="0" algn="just">
              <a:lnSpc>
                <a:spcPct val="100000"/>
              </a:lnSpc>
              <a:spcBef>
                <a:spcPts val="0"/>
              </a:spcBef>
              <a:spcAft>
                <a:spcPts val="0"/>
              </a:spcAft>
              <a:buClr>
                <a:schemeClr val="accent2"/>
              </a:buClr>
              <a:buSzPts val="1800"/>
              <a:buChar char="●"/>
            </a:pPr>
            <a:r>
              <a:rPr lang="es">
                <a:solidFill>
                  <a:schemeClr val="accent2"/>
                </a:solidFill>
              </a:rPr>
              <a:t>or they said “in their countries they can live perfectly…”</a:t>
            </a:r>
            <a:endParaRPr>
              <a:solidFill>
                <a:schemeClr val="accent2"/>
              </a:solidFill>
            </a:endParaRPr>
          </a:p>
          <a:p>
            <a:pPr indent="0" lvl="0" marL="0" rtl="0" algn="just">
              <a:lnSpc>
                <a:spcPct val="100000"/>
              </a:lnSpc>
              <a:spcBef>
                <a:spcPts val="0"/>
              </a:spcBef>
              <a:spcAft>
                <a:spcPts val="0"/>
              </a:spcAft>
              <a:buNone/>
            </a:pPr>
            <a:r>
              <a:t/>
            </a:r>
            <a:endParaRPr>
              <a:solidFill>
                <a:schemeClr val="accent2"/>
              </a:solidFill>
            </a:endParaRPr>
          </a:p>
          <a:p>
            <a:pPr indent="0" lvl="0" marL="0" rtl="0" algn="just">
              <a:lnSpc>
                <a:spcPct val="100000"/>
              </a:lnSpc>
              <a:spcBef>
                <a:spcPts val="0"/>
              </a:spcBef>
              <a:spcAft>
                <a:spcPts val="0"/>
              </a:spcAft>
              <a:buClr>
                <a:srgbClr val="000000"/>
              </a:buClr>
              <a:buSzPts val="1100"/>
              <a:buFont typeface="Arial"/>
              <a:buNone/>
            </a:pPr>
            <a:r>
              <a:rPr lang="es">
                <a:solidFill>
                  <a:srgbClr val="FF9900"/>
                </a:solidFill>
              </a:rPr>
              <a:t>All this is a lie.</a:t>
            </a:r>
            <a:endParaRPr>
              <a:solidFill>
                <a:srgbClr val="FF9900"/>
              </a:solidFill>
            </a:endParaRPr>
          </a:p>
        </p:txBody>
      </p:sp>
      <p:pic>
        <p:nvPicPr>
          <p:cNvPr id="346" name="Google Shape;346;p46"/>
          <p:cNvPicPr preferRelativeResize="0"/>
          <p:nvPr/>
        </p:nvPicPr>
        <p:blipFill>
          <a:blip r:embed="rId3">
            <a:alphaModFix/>
          </a:blip>
          <a:stretch>
            <a:fillRect/>
          </a:stretch>
        </p:blipFill>
        <p:spPr>
          <a:xfrm>
            <a:off x="7679825" y="445025"/>
            <a:ext cx="1152475" cy="1152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000"/>
              <a:t>Thanks!</a:t>
            </a:r>
            <a:endParaRPr sz="3000"/>
          </a:p>
        </p:txBody>
      </p:sp>
      <p:sp>
        <p:nvSpPr>
          <p:cNvPr id="352" name="Google Shape;352;p47"/>
          <p:cNvSpPr txBox="1"/>
          <p:nvPr>
            <p:ph idx="1" type="body"/>
          </p:nvPr>
        </p:nvSpPr>
        <p:spPr>
          <a:xfrm>
            <a:off x="311700" y="1101175"/>
            <a:ext cx="3466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400">
                <a:solidFill>
                  <a:srgbClr val="FFFFFF"/>
                </a:solidFill>
              </a:rPr>
              <a:t>About 50 students and 25 teachers have participated in this work, thanks to them for their work and thanks to you for your attention!</a:t>
            </a:r>
            <a:endParaRPr sz="3000"/>
          </a:p>
        </p:txBody>
      </p:sp>
      <p:pic>
        <p:nvPicPr>
          <p:cNvPr id="353" name="Google Shape;353;p47"/>
          <p:cNvPicPr preferRelativeResize="0"/>
          <p:nvPr/>
        </p:nvPicPr>
        <p:blipFill>
          <a:blip r:embed="rId3">
            <a:alphaModFix/>
          </a:blip>
          <a:stretch>
            <a:fillRect/>
          </a:stretch>
        </p:blipFill>
        <p:spPr>
          <a:xfrm>
            <a:off x="4242450" y="603013"/>
            <a:ext cx="4589848" cy="3937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pic>
        <p:nvPicPr>
          <p:cNvPr id="358" name="Google Shape;358;p48"/>
          <p:cNvPicPr preferRelativeResize="0"/>
          <p:nvPr/>
        </p:nvPicPr>
        <p:blipFill>
          <a:blip r:embed="rId3">
            <a:alphaModFix/>
          </a:blip>
          <a:stretch>
            <a:fillRect/>
          </a:stretch>
        </p:blipFill>
        <p:spPr>
          <a:xfrm>
            <a:off x="1654125" y="0"/>
            <a:ext cx="5995718"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238225" y="312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81" name="Google Shape;81;p16"/>
          <p:cNvSpPr txBox="1"/>
          <p:nvPr>
            <p:ph idx="1" type="body"/>
          </p:nvPr>
        </p:nvSpPr>
        <p:spPr>
          <a:xfrm>
            <a:off x="311700" y="1314125"/>
            <a:ext cx="7217100" cy="8973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2000">
                <a:solidFill>
                  <a:schemeClr val="accent2"/>
                </a:solidFill>
              </a:rPr>
              <a:t>We have asked people about their </a:t>
            </a:r>
            <a:r>
              <a:rPr lang="es" sz="2000">
                <a:solidFill>
                  <a:srgbClr val="F1C232"/>
                </a:solidFill>
              </a:rPr>
              <a:t>opinion</a:t>
            </a:r>
            <a:r>
              <a:rPr lang="es" sz="2000">
                <a:solidFill>
                  <a:schemeClr val="accent2"/>
                </a:solidFill>
              </a:rPr>
              <a:t> </a:t>
            </a:r>
            <a:r>
              <a:rPr lang="es" sz="2000">
                <a:solidFill>
                  <a:srgbClr val="F1C232"/>
                </a:solidFill>
              </a:rPr>
              <a:t>of immigration</a:t>
            </a:r>
            <a:r>
              <a:rPr lang="es" sz="2000">
                <a:solidFill>
                  <a:schemeClr val="accent2"/>
                </a:solidFill>
              </a:rPr>
              <a:t> and they </a:t>
            </a:r>
            <a:r>
              <a:rPr lang="es" sz="2000">
                <a:solidFill>
                  <a:srgbClr val="F1C232"/>
                </a:solidFill>
              </a:rPr>
              <a:t>most believe</a:t>
            </a:r>
            <a:r>
              <a:rPr lang="es" sz="2000">
                <a:solidFill>
                  <a:schemeClr val="accent2"/>
                </a:solidFill>
              </a:rPr>
              <a:t> that it is </a:t>
            </a:r>
            <a:r>
              <a:rPr lang="es" sz="2000">
                <a:solidFill>
                  <a:srgbClr val="F1C232"/>
                </a:solidFill>
              </a:rPr>
              <a:t>positive</a:t>
            </a:r>
            <a:r>
              <a:rPr lang="es" sz="2000">
                <a:solidFill>
                  <a:schemeClr val="accent2"/>
                </a:solidFill>
              </a:rPr>
              <a:t>, as we can see in this graph:</a:t>
            </a:r>
            <a:endParaRPr sz="2000">
              <a:solidFill>
                <a:schemeClr val="accent2"/>
              </a:solidFill>
            </a:endParaRPr>
          </a:p>
        </p:txBody>
      </p:sp>
      <p:pic>
        <p:nvPicPr>
          <p:cNvPr id="82" name="Google Shape;82;p16"/>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83" name="Google Shape;83;p16"/>
          <p:cNvPicPr preferRelativeResize="0"/>
          <p:nvPr/>
        </p:nvPicPr>
        <p:blipFill rotWithShape="1">
          <a:blip r:embed="rId4">
            <a:alphaModFix/>
          </a:blip>
          <a:srcRect b="3799" l="0" r="0" t="0"/>
          <a:stretch/>
        </p:blipFill>
        <p:spPr>
          <a:xfrm>
            <a:off x="1454875" y="2452450"/>
            <a:ext cx="6410050" cy="2323650"/>
          </a:xfrm>
          <a:prstGeom prst="rect">
            <a:avLst/>
          </a:prstGeom>
          <a:noFill/>
          <a:ln>
            <a:noFill/>
          </a:ln>
        </p:spPr>
      </p:pic>
      <p:sp>
        <p:nvSpPr>
          <p:cNvPr id="84" name="Google Shape;84;p16"/>
          <p:cNvSpPr txBox="1"/>
          <p:nvPr>
            <p:ph idx="1" type="body"/>
          </p:nvPr>
        </p:nvSpPr>
        <p:spPr>
          <a:xfrm>
            <a:off x="311700" y="885463"/>
            <a:ext cx="1278000" cy="5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Results.</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90" name="Google Shape;90;p17"/>
          <p:cNvSpPr txBox="1"/>
          <p:nvPr>
            <p:ph idx="1" type="body"/>
          </p:nvPr>
        </p:nvSpPr>
        <p:spPr>
          <a:xfrm>
            <a:off x="311700" y="1358200"/>
            <a:ext cx="7101300" cy="14193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2000">
                <a:solidFill>
                  <a:schemeClr val="accent2"/>
                </a:solidFill>
              </a:rPr>
              <a:t>We have also demand people their </a:t>
            </a:r>
            <a:r>
              <a:rPr lang="es" sz="2000">
                <a:solidFill>
                  <a:srgbClr val="F1C232"/>
                </a:solidFill>
              </a:rPr>
              <a:t>opinion</a:t>
            </a:r>
            <a:r>
              <a:rPr lang="es" sz="2000">
                <a:solidFill>
                  <a:schemeClr val="accent2"/>
                </a:solidFill>
              </a:rPr>
              <a:t> about what should we do with </a:t>
            </a:r>
            <a:r>
              <a:rPr lang="es" sz="2000">
                <a:solidFill>
                  <a:srgbClr val="F1C232"/>
                </a:solidFill>
              </a:rPr>
              <a:t>foreign people </a:t>
            </a:r>
            <a:r>
              <a:rPr lang="es" sz="2000">
                <a:solidFill>
                  <a:schemeClr val="accent2"/>
                </a:solidFill>
              </a:rPr>
              <a:t>and the results are here:</a:t>
            </a:r>
            <a:endParaRPr sz="2000">
              <a:solidFill>
                <a:schemeClr val="accent2"/>
              </a:solidFill>
            </a:endParaRPr>
          </a:p>
        </p:txBody>
      </p:sp>
      <p:pic>
        <p:nvPicPr>
          <p:cNvPr id="91" name="Google Shape;91;p17"/>
          <p:cNvPicPr preferRelativeResize="0"/>
          <p:nvPr/>
        </p:nvPicPr>
        <p:blipFill>
          <a:blip r:embed="rId3">
            <a:alphaModFix/>
          </a:blip>
          <a:stretch>
            <a:fillRect/>
          </a:stretch>
        </p:blipFill>
        <p:spPr>
          <a:xfrm>
            <a:off x="7679825" y="445025"/>
            <a:ext cx="1152475" cy="1152475"/>
          </a:xfrm>
          <a:prstGeom prst="rect">
            <a:avLst/>
          </a:prstGeom>
          <a:noFill/>
          <a:ln>
            <a:noFill/>
          </a:ln>
        </p:spPr>
      </p:pic>
      <p:pic>
        <p:nvPicPr>
          <p:cNvPr id="92" name="Google Shape;92;p17"/>
          <p:cNvPicPr preferRelativeResize="0"/>
          <p:nvPr/>
        </p:nvPicPr>
        <p:blipFill rotWithShape="1">
          <a:blip r:embed="rId4">
            <a:alphaModFix/>
          </a:blip>
          <a:srcRect b="0" l="10634" r="0" t="0"/>
          <a:stretch/>
        </p:blipFill>
        <p:spPr>
          <a:xfrm>
            <a:off x="1381400" y="2400925"/>
            <a:ext cx="6300000" cy="2257625"/>
          </a:xfrm>
          <a:prstGeom prst="rect">
            <a:avLst/>
          </a:prstGeom>
          <a:noFill/>
          <a:ln>
            <a:noFill/>
          </a:ln>
        </p:spPr>
      </p:pic>
      <p:sp>
        <p:nvSpPr>
          <p:cNvPr id="93" name="Google Shape;93;p17"/>
          <p:cNvSpPr txBox="1"/>
          <p:nvPr>
            <p:ph idx="1" type="body"/>
          </p:nvPr>
        </p:nvSpPr>
        <p:spPr>
          <a:xfrm>
            <a:off x="443925" y="944250"/>
            <a:ext cx="1278000" cy="5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Results.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99" name="Google Shape;99;p18"/>
          <p:cNvSpPr txBox="1"/>
          <p:nvPr>
            <p:ph idx="1" type="body"/>
          </p:nvPr>
        </p:nvSpPr>
        <p:spPr>
          <a:xfrm>
            <a:off x="447625" y="1350075"/>
            <a:ext cx="8133300" cy="1839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rPr lang="es">
                <a:solidFill>
                  <a:schemeClr val="accent2"/>
                </a:solidFill>
              </a:rPr>
              <a:t>The press usually tell us that </a:t>
            </a:r>
            <a:r>
              <a:rPr lang="es">
                <a:solidFill>
                  <a:srgbClr val="F1C232"/>
                </a:solidFill>
              </a:rPr>
              <a:t>immigration </a:t>
            </a:r>
            <a:r>
              <a:rPr lang="es">
                <a:solidFill>
                  <a:schemeClr val="accent2"/>
                </a:solidFill>
              </a:rPr>
              <a:t>is a </a:t>
            </a:r>
            <a:r>
              <a:rPr lang="es">
                <a:solidFill>
                  <a:srgbClr val="F1C232"/>
                </a:solidFill>
              </a:rPr>
              <a:t>great problem</a:t>
            </a:r>
            <a:r>
              <a:rPr lang="es">
                <a:solidFill>
                  <a:schemeClr val="accent2"/>
                </a:solidFill>
              </a:rPr>
              <a:t> and society is </a:t>
            </a:r>
            <a:r>
              <a:rPr lang="es">
                <a:solidFill>
                  <a:srgbClr val="F1C232"/>
                </a:solidFill>
              </a:rPr>
              <a:t>very worried</a:t>
            </a:r>
            <a:r>
              <a:rPr lang="es">
                <a:solidFill>
                  <a:schemeClr val="accent2"/>
                </a:solidFill>
              </a:rPr>
              <a:t> about this. In spite of this, when we asked people about the three biggest issues, immigration isn’t one of them. In fact, it is the </a:t>
            </a:r>
            <a:r>
              <a:rPr lang="es">
                <a:solidFill>
                  <a:srgbClr val="F1C232"/>
                </a:solidFill>
              </a:rPr>
              <a:t>seventh trouble</a:t>
            </a:r>
            <a:r>
              <a:rPr lang="es">
                <a:solidFill>
                  <a:schemeClr val="accent2"/>
                </a:solidFill>
              </a:rPr>
              <a:t> in </a:t>
            </a:r>
            <a:r>
              <a:rPr lang="es">
                <a:solidFill>
                  <a:srgbClr val="F1C232"/>
                </a:solidFill>
              </a:rPr>
              <a:t>importance. </a:t>
            </a:r>
            <a:endParaRPr>
              <a:solidFill>
                <a:srgbClr val="F1C232"/>
              </a:solidFill>
            </a:endParaRPr>
          </a:p>
          <a:p>
            <a:pPr indent="0" lvl="0" marL="0" rtl="0" algn="l">
              <a:spcBef>
                <a:spcPts val="160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7638425" y="155138"/>
            <a:ext cx="1152475" cy="1152475"/>
          </a:xfrm>
          <a:prstGeom prst="rect">
            <a:avLst/>
          </a:prstGeom>
          <a:noFill/>
          <a:ln>
            <a:noFill/>
          </a:ln>
        </p:spPr>
      </p:pic>
      <p:pic>
        <p:nvPicPr>
          <p:cNvPr id="101" name="Google Shape;101;p18"/>
          <p:cNvPicPr preferRelativeResize="0"/>
          <p:nvPr/>
        </p:nvPicPr>
        <p:blipFill>
          <a:blip r:embed="rId4">
            <a:alphaModFix/>
          </a:blip>
          <a:stretch>
            <a:fillRect/>
          </a:stretch>
        </p:blipFill>
        <p:spPr>
          <a:xfrm>
            <a:off x="1819975" y="2789500"/>
            <a:ext cx="5504050" cy="2065050"/>
          </a:xfrm>
          <a:prstGeom prst="rect">
            <a:avLst/>
          </a:prstGeom>
          <a:noFill/>
          <a:ln>
            <a:noFill/>
          </a:ln>
        </p:spPr>
      </p:pic>
      <p:sp>
        <p:nvSpPr>
          <p:cNvPr id="102" name="Google Shape;102;p18"/>
          <p:cNvSpPr txBox="1"/>
          <p:nvPr>
            <p:ph idx="1" type="body"/>
          </p:nvPr>
        </p:nvSpPr>
        <p:spPr>
          <a:xfrm>
            <a:off x="447625" y="1017725"/>
            <a:ext cx="1278000" cy="5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Results.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Survey</a:t>
            </a:r>
            <a:endParaRPr/>
          </a:p>
        </p:txBody>
      </p:sp>
      <p:sp>
        <p:nvSpPr>
          <p:cNvPr id="108" name="Google Shape;108;p19"/>
          <p:cNvSpPr txBox="1"/>
          <p:nvPr>
            <p:ph idx="1" type="body"/>
          </p:nvPr>
        </p:nvSpPr>
        <p:spPr>
          <a:xfrm>
            <a:off x="311700" y="1152475"/>
            <a:ext cx="7349700" cy="33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999999"/>
                </a:solidFill>
              </a:rPr>
              <a:t>Conclusions </a:t>
            </a:r>
            <a:r>
              <a:rPr lang="es">
                <a:solidFill>
                  <a:srgbClr val="FFFFFF"/>
                </a:solidFill>
              </a:rPr>
              <a:t> </a:t>
            </a:r>
            <a:endParaRPr>
              <a:solidFill>
                <a:srgbClr val="FFFFFF"/>
              </a:solidFill>
            </a:endParaRPr>
          </a:p>
          <a:p>
            <a:pPr indent="0" lvl="0" marL="0" rtl="0" algn="l">
              <a:spcBef>
                <a:spcPts val="1600"/>
              </a:spcBef>
              <a:spcAft>
                <a:spcPts val="0"/>
              </a:spcAft>
              <a:buNone/>
            </a:pPr>
            <a:r>
              <a:rPr lang="es" sz="2000">
                <a:solidFill>
                  <a:srgbClr val="FFFFFF"/>
                </a:solidFill>
              </a:rPr>
              <a:t>Thanks to this </a:t>
            </a:r>
            <a:r>
              <a:rPr lang="es" sz="2000">
                <a:solidFill>
                  <a:srgbClr val="F1C232"/>
                </a:solidFill>
              </a:rPr>
              <a:t>survey</a:t>
            </a:r>
            <a:r>
              <a:rPr lang="es" sz="2000">
                <a:solidFill>
                  <a:srgbClr val="FFFFFF"/>
                </a:solidFill>
              </a:rPr>
              <a:t> we have been able to understand better the </a:t>
            </a:r>
            <a:r>
              <a:rPr lang="es" sz="2000">
                <a:solidFill>
                  <a:srgbClr val="F1C232"/>
                </a:solidFill>
              </a:rPr>
              <a:t>believings</a:t>
            </a:r>
            <a:r>
              <a:rPr lang="es" sz="2000">
                <a:solidFill>
                  <a:srgbClr val="FFFFFF"/>
                </a:solidFill>
              </a:rPr>
              <a:t> of people and also it has been very striking the division of society, since many </a:t>
            </a:r>
            <a:r>
              <a:rPr lang="es" sz="2000">
                <a:solidFill>
                  <a:srgbClr val="F1C232"/>
                </a:solidFill>
              </a:rPr>
              <a:t>people think</a:t>
            </a:r>
            <a:r>
              <a:rPr lang="es" sz="2000">
                <a:solidFill>
                  <a:srgbClr val="FFFFFF"/>
                </a:solidFill>
              </a:rPr>
              <a:t> immigration is good for us while another great </a:t>
            </a:r>
            <a:r>
              <a:rPr lang="es" sz="2000">
                <a:solidFill>
                  <a:srgbClr val="FFFFFF"/>
                </a:solidFill>
              </a:rPr>
              <a:t>pourcentage</a:t>
            </a:r>
            <a:r>
              <a:rPr lang="es" sz="2000">
                <a:solidFill>
                  <a:srgbClr val="FFFFFF"/>
                </a:solidFill>
              </a:rPr>
              <a:t> believe the opposite. </a:t>
            </a:r>
            <a:endParaRPr sz="2000">
              <a:solidFill>
                <a:srgbClr val="FFFFFF"/>
              </a:solidFill>
            </a:endParaRPr>
          </a:p>
          <a:p>
            <a:pPr indent="0" lvl="0" marL="0" rtl="0" algn="l">
              <a:spcBef>
                <a:spcPts val="1600"/>
              </a:spcBef>
              <a:spcAft>
                <a:spcPts val="0"/>
              </a:spcAft>
              <a:buNone/>
            </a:pPr>
            <a:r>
              <a:rPr lang="es" sz="2000">
                <a:solidFill>
                  <a:srgbClr val="FFFFFF"/>
                </a:solidFill>
              </a:rPr>
              <a:t>We have also discovered that the biggest concern of people is the lack of work. </a:t>
            </a:r>
            <a:endParaRPr sz="2000">
              <a:solidFill>
                <a:srgbClr val="FFFFFF"/>
              </a:solidFill>
            </a:endParaRPr>
          </a:p>
          <a:p>
            <a:pPr indent="0" lvl="0" marL="0" rtl="0" algn="l">
              <a:spcBef>
                <a:spcPts val="1600"/>
              </a:spcBef>
              <a:spcAft>
                <a:spcPts val="1600"/>
              </a:spcAft>
              <a:buNone/>
            </a:pPr>
            <a:r>
              <a:t/>
            </a:r>
            <a:endParaRPr/>
          </a:p>
        </p:txBody>
      </p:sp>
      <p:pic>
        <p:nvPicPr>
          <p:cNvPr id="109" name="Google Shape;109;p19"/>
          <p:cNvPicPr preferRelativeResize="0"/>
          <p:nvPr/>
        </p:nvPicPr>
        <p:blipFill>
          <a:blip r:embed="rId3">
            <a:alphaModFix/>
          </a:blip>
          <a:stretch>
            <a:fillRect/>
          </a:stretch>
        </p:blipFill>
        <p:spPr>
          <a:xfrm>
            <a:off x="7784225" y="445025"/>
            <a:ext cx="1048075" cy="139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Testimony</a:t>
            </a:r>
            <a:endParaRPr/>
          </a:p>
        </p:txBody>
      </p:sp>
      <p:sp>
        <p:nvSpPr>
          <p:cNvPr id="115" name="Google Shape;115;p20"/>
          <p:cNvSpPr txBox="1"/>
          <p:nvPr>
            <p:ph idx="1" type="body"/>
          </p:nvPr>
        </p:nvSpPr>
        <p:spPr>
          <a:xfrm>
            <a:off x="311700" y="1152475"/>
            <a:ext cx="2088300" cy="46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rgbClr val="000000"/>
              </a:buClr>
              <a:buSzPts val="1100"/>
              <a:buFont typeface="Arial"/>
              <a:buNone/>
            </a:pPr>
            <a:r>
              <a:rPr lang="es" sz="2000"/>
              <a:t>Explanation</a:t>
            </a:r>
            <a:endParaRPr sz="2000"/>
          </a:p>
        </p:txBody>
      </p:sp>
      <p:pic>
        <p:nvPicPr>
          <p:cNvPr id="116" name="Google Shape;116;p20"/>
          <p:cNvPicPr preferRelativeResize="0"/>
          <p:nvPr/>
        </p:nvPicPr>
        <p:blipFill>
          <a:blip r:embed="rId3">
            <a:alphaModFix/>
          </a:blip>
          <a:stretch>
            <a:fillRect/>
          </a:stretch>
        </p:blipFill>
        <p:spPr>
          <a:xfrm>
            <a:off x="6926350" y="445025"/>
            <a:ext cx="827500" cy="1035950"/>
          </a:xfrm>
          <a:prstGeom prst="rect">
            <a:avLst/>
          </a:prstGeom>
          <a:noFill/>
          <a:ln>
            <a:noFill/>
          </a:ln>
        </p:spPr>
      </p:pic>
      <p:pic>
        <p:nvPicPr>
          <p:cNvPr id="117" name="Google Shape;117;p20"/>
          <p:cNvPicPr preferRelativeResize="0"/>
          <p:nvPr/>
        </p:nvPicPr>
        <p:blipFill>
          <a:blip r:embed="rId3">
            <a:alphaModFix/>
          </a:blip>
          <a:stretch>
            <a:fillRect/>
          </a:stretch>
        </p:blipFill>
        <p:spPr>
          <a:xfrm flipH="1">
            <a:off x="7875375" y="445025"/>
            <a:ext cx="827500" cy="1035950"/>
          </a:xfrm>
          <a:prstGeom prst="rect">
            <a:avLst/>
          </a:prstGeom>
          <a:noFill/>
          <a:ln>
            <a:noFill/>
          </a:ln>
        </p:spPr>
      </p:pic>
      <p:sp>
        <p:nvSpPr>
          <p:cNvPr id="118" name="Google Shape;118;p20"/>
          <p:cNvSpPr txBox="1"/>
          <p:nvPr/>
        </p:nvSpPr>
        <p:spPr>
          <a:xfrm>
            <a:off x="342750" y="1749825"/>
            <a:ext cx="8458500" cy="2760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EFEFEF"/>
                </a:solidFill>
              </a:rPr>
              <a:t>We want to know the opinion of </a:t>
            </a:r>
            <a:r>
              <a:rPr lang="es" sz="1800">
                <a:solidFill>
                  <a:srgbClr val="EFEFEF"/>
                </a:solidFill>
              </a:rPr>
              <a:t>immigrants</a:t>
            </a:r>
            <a:r>
              <a:rPr lang="es" sz="1800">
                <a:solidFill>
                  <a:srgbClr val="EFEFEF"/>
                </a:solidFill>
              </a:rPr>
              <a:t> about migration, why they decided to come to Spain, their</a:t>
            </a:r>
            <a:r>
              <a:rPr lang="es" sz="1800">
                <a:solidFill>
                  <a:srgbClr val="F1C232"/>
                </a:solidFill>
              </a:rPr>
              <a:t> experience</a:t>
            </a:r>
            <a:r>
              <a:rPr lang="es" sz="1800">
                <a:solidFill>
                  <a:srgbClr val="EFEFEF"/>
                </a:solidFill>
              </a:rPr>
              <a:t>, their </a:t>
            </a:r>
            <a:r>
              <a:rPr lang="es" sz="1800">
                <a:solidFill>
                  <a:srgbClr val="F1C232"/>
                </a:solidFill>
              </a:rPr>
              <a:t>difficulties...</a:t>
            </a:r>
            <a:endParaRPr sz="1800">
              <a:solidFill>
                <a:srgbClr val="F1C232"/>
              </a:solidFill>
            </a:endParaRPr>
          </a:p>
          <a:p>
            <a:pPr indent="0" lvl="0" marL="0" rtl="0" algn="just">
              <a:spcBef>
                <a:spcPts val="0"/>
              </a:spcBef>
              <a:spcAft>
                <a:spcPts val="0"/>
              </a:spcAft>
              <a:buNone/>
            </a:pPr>
            <a:r>
              <a:t/>
            </a:r>
            <a:endParaRPr sz="1800">
              <a:solidFill>
                <a:srgbClr val="EFEFEF"/>
              </a:solidFill>
            </a:endParaRPr>
          </a:p>
          <a:p>
            <a:pPr indent="0" lvl="0" marL="0" rtl="0" algn="just">
              <a:spcBef>
                <a:spcPts val="0"/>
              </a:spcBef>
              <a:spcAft>
                <a:spcPts val="0"/>
              </a:spcAft>
              <a:buNone/>
            </a:pPr>
            <a:r>
              <a:rPr lang="es" sz="1800">
                <a:solidFill>
                  <a:srgbClr val="EFEFEF"/>
                </a:solidFill>
              </a:rPr>
              <a:t>We are going to make </a:t>
            </a:r>
            <a:r>
              <a:rPr lang="es" sz="1800">
                <a:solidFill>
                  <a:srgbClr val="F1C232"/>
                </a:solidFill>
              </a:rPr>
              <a:t>three interviews </a:t>
            </a:r>
            <a:r>
              <a:rPr lang="es" sz="1800">
                <a:solidFill>
                  <a:srgbClr val="EFEFEF"/>
                </a:solidFill>
              </a:rPr>
              <a:t>to immigrants from </a:t>
            </a:r>
            <a:r>
              <a:rPr lang="es" sz="1800">
                <a:solidFill>
                  <a:srgbClr val="F1C232"/>
                </a:solidFill>
              </a:rPr>
              <a:t>different countries </a:t>
            </a:r>
            <a:r>
              <a:rPr lang="es" sz="1800">
                <a:solidFill>
                  <a:srgbClr val="EFEFEF"/>
                </a:solidFill>
              </a:rPr>
              <a:t>and ages  to give a chance to tell their</a:t>
            </a:r>
            <a:r>
              <a:rPr lang="es" sz="1800">
                <a:solidFill>
                  <a:srgbClr val="F1C232"/>
                </a:solidFill>
              </a:rPr>
              <a:t> own story</a:t>
            </a:r>
            <a:r>
              <a:rPr lang="es" sz="1800">
                <a:solidFill>
                  <a:srgbClr val="EFEFEF"/>
                </a:solidFill>
              </a:rPr>
              <a:t> and their perception of immigration.</a:t>
            </a:r>
            <a:endParaRPr sz="1800">
              <a:solidFill>
                <a:srgbClr val="EFEFEF"/>
              </a:solidFill>
            </a:endParaRPr>
          </a:p>
          <a:p>
            <a:pPr indent="0" lvl="0" marL="0" rtl="0" algn="just">
              <a:spcBef>
                <a:spcPts val="0"/>
              </a:spcBef>
              <a:spcAft>
                <a:spcPts val="0"/>
              </a:spcAft>
              <a:buNone/>
            </a:pPr>
            <a:r>
              <a:t/>
            </a:r>
            <a:endParaRPr sz="1800">
              <a:solidFill>
                <a:srgbClr val="EFEFEF"/>
              </a:solidFill>
            </a:endParaRPr>
          </a:p>
          <a:p>
            <a:pPr indent="0" lvl="0" marL="0" rtl="0" algn="just">
              <a:spcBef>
                <a:spcPts val="0"/>
              </a:spcBef>
              <a:spcAft>
                <a:spcPts val="0"/>
              </a:spcAft>
              <a:buNone/>
            </a:pPr>
            <a:r>
              <a:rPr lang="es" sz="1800">
                <a:solidFill>
                  <a:srgbClr val="EFEFEF"/>
                </a:solidFill>
              </a:rPr>
              <a:t>We had </a:t>
            </a:r>
            <a:r>
              <a:rPr lang="es" sz="1800">
                <a:solidFill>
                  <a:srgbClr val="F1C232"/>
                </a:solidFill>
              </a:rPr>
              <a:t>some problems</a:t>
            </a:r>
            <a:r>
              <a:rPr lang="es" sz="1800">
                <a:solidFill>
                  <a:srgbClr val="EFEFEF"/>
                </a:solidFill>
              </a:rPr>
              <a:t> to find immigrants who would want to participate in this project due to the  fear to being </a:t>
            </a:r>
            <a:r>
              <a:rPr lang="es" sz="1800">
                <a:solidFill>
                  <a:srgbClr val="EFEFEF"/>
                </a:solidFill>
              </a:rPr>
              <a:t>recognised</a:t>
            </a:r>
            <a:r>
              <a:rPr lang="es" sz="1800">
                <a:solidFill>
                  <a:srgbClr val="EFEFEF"/>
                </a:solidFill>
              </a:rPr>
              <a:t>.</a:t>
            </a:r>
            <a:endParaRPr sz="1800">
              <a:solidFill>
                <a:srgbClr val="EFEFEF"/>
              </a:solidFill>
            </a:endParaRPr>
          </a:p>
          <a:p>
            <a:pPr indent="0" lvl="0" marL="0" rtl="0" algn="just">
              <a:spcBef>
                <a:spcPts val="0"/>
              </a:spcBef>
              <a:spcAft>
                <a:spcPts val="0"/>
              </a:spcAft>
              <a:buNone/>
            </a:pPr>
            <a:r>
              <a:t/>
            </a:r>
            <a:endParaRPr>
              <a:solidFill>
                <a:srgbClr val="EFEFEF"/>
              </a:solidFill>
            </a:endParaRPr>
          </a:p>
          <a:p>
            <a:pPr indent="0" lvl="0" marL="0" rtl="0" algn="just">
              <a:spcBef>
                <a:spcPts val="0"/>
              </a:spcBef>
              <a:spcAft>
                <a:spcPts val="0"/>
              </a:spcAft>
              <a:buNone/>
            </a:pPr>
            <a:r>
              <a:t/>
            </a:r>
            <a:endParaRPr>
              <a:solidFill>
                <a:srgbClr val="EFEFE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1000"/>
                                        <p:tgtEl>
                                          <p:spTgt spid="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animEffect filter="fade" transition="in">
                                      <p:cBhvr>
                                        <p:cTn dur="1000"/>
                                        <p:tgtEl>
                                          <p:spTgt spid="1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Testimony</a:t>
            </a:r>
            <a:endParaRPr/>
          </a:p>
        </p:txBody>
      </p:sp>
      <p:sp>
        <p:nvSpPr>
          <p:cNvPr id="124" name="Google Shape;124;p21"/>
          <p:cNvSpPr txBox="1"/>
          <p:nvPr>
            <p:ph idx="1" type="body"/>
          </p:nvPr>
        </p:nvSpPr>
        <p:spPr>
          <a:xfrm>
            <a:off x="311700" y="1152475"/>
            <a:ext cx="1278000" cy="51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Results.</a:t>
            </a:r>
            <a:endParaRPr sz="2000"/>
          </a:p>
        </p:txBody>
      </p:sp>
      <p:pic>
        <p:nvPicPr>
          <p:cNvPr id="125" name="Google Shape;125;p21"/>
          <p:cNvPicPr preferRelativeResize="0"/>
          <p:nvPr/>
        </p:nvPicPr>
        <p:blipFill>
          <a:blip r:embed="rId3">
            <a:alphaModFix/>
          </a:blip>
          <a:stretch>
            <a:fillRect/>
          </a:stretch>
        </p:blipFill>
        <p:spPr>
          <a:xfrm>
            <a:off x="7679825" y="445025"/>
            <a:ext cx="1152475" cy="1152475"/>
          </a:xfrm>
          <a:prstGeom prst="rect">
            <a:avLst/>
          </a:prstGeom>
          <a:noFill/>
          <a:ln>
            <a:noFill/>
          </a:ln>
        </p:spPr>
      </p:pic>
      <p:sp>
        <p:nvSpPr>
          <p:cNvPr id="126" name="Google Shape;126;p21"/>
          <p:cNvSpPr txBox="1"/>
          <p:nvPr/>
        </p:nvSpPr>
        <p:spPr>
          <a:xfrm>
            <a:off x="514475" y="1665775"/>
            <a:ext cx="8214900" cy="12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FFFFFF"/>
                </a:solidFill>
              </a:rPr>
              <a:t>We had made some </a:t>
            </a:r>
            <a:r>
              <a:rPr lang="es" sz="2000">
                <a:solidFill>
                  <a:srgbClr val="F1C232"/>
                </a:solidFill>
              </a:rPr>
              <a:t>questions</a:t>
            </a:r>
            <a:r>
              <a:rPr lang="es" sz="2000">
                <a:solidFill>
                  <a:srgbClr val="FFFFFF"/>
                </a:solidFill>
              </a:rPr>
              <a:t> to immigrants from </a:t>
            </a:r>
            <a:r>
              <a:rPr lang="es" sz="2000">
                <a:solidFill>
                  <a:srgbClr val="F1C232"/>
                </a:solidFill>
              </a:rPr>
              <a:t>Cuba</a:t>
            </a:r>
            <a:r>
              <a:rPr lang="es" sz="2000">
                <a:solidFill>
                  <a:srgbClr val="FFFFFF"/>
                </a:solidFill>
              </a:rPr>
              <a:t>, </a:t>
            </a:r>
            <a:r>
              <a:rPr lang="es" sz="2000">
                <a:solidFill>
                  <a:srgbClr val="F1C232"/>
                </a:solidFill>
              </a:rPr>
              <a:t>Venezuela </a:t>
            </a:r>
            <a:r>
              <a:rPr lang="es" sz="2000">
                <a:solidFill>
                  <a:srgbClr val="FFFFFF"/>
                </a:solidFill>
              </a:rPr>
              <a:t>and </a:t>
            </a:r>
            <a:r>
              <a:rPr lang="es" sz="2000">
                <a:solidFill>
                  <a:srgbClr val="F1C232"/>
                </a:solidFill>
              </a:rPr>
              <a:t>Cameroon</a:t>
            </a:r>
            <a:r>
              <a:rPr lang="es" sz="2000">
                <a:solidFill>
                  <a:srgbClr val="FFFFFF"/>
                </a:solidFill>
              </a:rPr>
              <a:t>. We have asked them about the reasons that lead them to leave their countries and these were their answers:</a:t>
            </a:r>
            <a:endParaRPr sz="20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endParaRPr>
          </a:p>
          <a:p>
            <a:pPr indent="0" lvl="0" marL="457200" rtl="0" algn="l">
              <a:spcBef>
                <a:spcPts val="0"/>
              </a:spcBef>
              <a:spcAft>
                <a:spcPts val="0"/>
              </a:spcAft>
              <a:buNone/>
            </a:pPr>
            <a:r>
              <a:t/>
            </a:r>
            <a:endParaRPr sz="1800">
              <a:solidFill>
                <a:srgbClr val="FFFFFF"/>
              </a:solidFill>
            </a:endParaRPr>
          </a:p>
        </p:txBody>
      </p:sp>
      <p:pic>
        <p:nvPicPr>
          <p:cNvPr id="127" name="Google Shape;127;p21" title="Testimonios BorradorVenezuela">
            <a:hlinkClick r:id="rId4"/>
          </p:cNvPr>
          <p:cNvPicPr preferRelativeResize="0"/>
          <p:nvPr/>
        </p:nvPicPr>
        <p:blipFill>
          <a:blip r:embed="rId5">
            <a:alphaModFix/>
          </a:blip>
          <a:stretch>
            <a:fillRect/>
          </a:stretch>
        </p:blipFill>
        <p:spPr>
          <a:xfrm>
            <a:off x="769600" y="3048450"/>
            <a:ext cx="2847524" cy="1875925"/>
          </a:xfrm>
          <a:prstGeom prst="rect">
            <a:avLst/>
          </a:prstGeom>
          <a:noFill/>
          <a:ln>
            <a:noFill/>
          </a:ln>
        </p:spPr>
      </p:pic>
      <p:pic>
        <p:nvPicPr>
          <p:cNvPr id="128" name="Google Shape;128;p21" title="Testimonios CortePregunta1">
            <a:hlinkClick r:id="rId6"/>
          </p:cNvPr>
          <p:cNvPicPr preferRelativeResize="0"/>
          <p:nvPr/>
        </p:nvPicPr>
        <p:blipFill>
          <a:blip r:embed="rId7">
            <a:alphaModFix/>
          </a:blip>
          <a:stretch>
            <a:fillRect/>
          </a:stretch>
        </p:blipFill>
        <p:spPr>
          <a:xfrm>
            <a:off x="4572000" y="3048450"/>
            <a:ext cx="2847526" cy="187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