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Sr3YH+4Chu02cJ4BPzbsBzXF2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6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2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 sz="3600"/>
              <a:t>Steps to create an association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245848" y="54418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Production departament</a:t>
            </a:r>
            <a:endParaRPr/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513754" y="1380857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lphaUcParenR"/>
            </a:pPr>
            <a:r>
              <a:rPr lang="es" sz="1700">
                <a:solidFill>
                  <a:srgbClr val="FF0000"/>
                </a:solidFill>
              </a:rPr>
              <a:t>S</a:t>
            </a:r>
            <a:r>
              <a:rPr lang="es" sz="1700">
                <a:solidFill>
                  <a:srgbClr val="FF0000"/>
                </a:solidFill>
              </a:rPr>
              <a:t>olidarity mini  market, in the main avenue all the  weekend of april.</a:t>
            </a:r>
            <a:endParaRPr sz="17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>
                <a:solidFill>
                  <a:srgbClr val="FF0000"/>
                </a:solidFill>
              </a:rPr>
              <a:t>African artesany                     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>
                <a:solidFill>
                  <a:srgbClr val="FF0000"/>
                </a:solidFill>
              </a:rPr>
              <a:t>Vases = 15€</a:t>
            </a:r>
            <a:endParaRPr>
              <a:solidFill>
                <a:srgbClr val="FF0000"/>
              </a:solidFill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>
                <a:solidFill>
                  <a:srgbClr val="191919"/>
                </a:solidFill>
              </a:rPr>
              <a:t>  Vases of resin or ceramic     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5337" l="6410" r="33002" t="34078"/>
          <a:stretch/>
        </p:blipFill>
        <p:spPr>
          <a:xfrm>
            <a:off x="5590744" y="2692030"/>
            <a:ext cx="1759225" cy="209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978" y="3043993"/>
            <a:ext cx="2587728" cy="1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5555943" y="1932628"/>
            <a:ext cx="1828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Kanga = 10€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Cloth used to dress or carry things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B) Activities</a:t>
            </a:r>
            <a:endParaRPr/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411300" y="1948625"/>
            <a:ext cx="8328900" cy="25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6428"/>
              <a:buNone/>
            </a:pPr>
            <a:r>
              <a:rPr lang="es" sz="2603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1. LOTTERY: The prize will consist on a weekend trip. In the school there will be a stand where, every Thursday, the tickets will be sold. Each number will cost one euro and there will be 100 numbers.</a:t>
            </a:r>
            <a:endParaRPr sz="260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6428"/>
              <a:buNone/>
            </a:pPr>
            <a:r>
              <a:t/>
            </a:r>
            <a:endParaRPr sz="260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ct val="26428"/>
              <a:buNone/>
            </a:pPr>
            <a:r>
              <a:rPr lang="es" sz="2603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2. BENEFICAL FOOTBALL MATCH: Atlético Sanluqueño will play with a</a:t>
            </a:r>
            <a:endParaRPr sz="260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ct val="26428"/>
              <a:buNone/>
            </a:pPr>
            <a:r>
              <a:rPr lang="es" sz="2603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representation of voluntary association members. The ticket price will cost 1 €.</a:t>
            </a:r>
            <a:endParaRPr sz="260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ct val="26428"/>
              <a:buNone/>
            </a:pPr>
            <a:r>
              <a:t/>
            </a:r>
            <a:endParaRPr sz="260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ct val="26428"/>
              <a:buNone/>
            </a:pPr>
            <a:r>
              <a:rPr lang="es" sz="2603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3. CHARITY MARKET.</a:t>
            </a:r>
            <a:endParaRPr sz="260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ct val="91367"/>
              <a:buNone/>
            </a:pPr>
            <a:r>
              <a:t/>
            </a:r>
            <a:endParaRPr sz="753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ct val="89466"/>
              <a:buNone/>
            </a:pPr>
            <a:r>
              <a:t/>
            </a:r>
            <a:endParaRPr sz="769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96629"/>
              <a:buNone/>
            </a:pPr>
            <a:r>
              <a:t/>
            </a:r>
            <a:endParaRPr sz="71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9.DEPARTMENT OF HUMAN RESOURCES</a:t>
            </a:r>
            <a:endParaRPr/>
          </a:p>
        </p:txBody>
      </p:sp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729450" y="206582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" sz="18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ts functions are: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- Each person will occupe its position, according to the characteristics of the person.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- Get associates to be integrated and motivated.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1905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- Organise a training to adapt the worker to his job.</a:t>
            </a:r>
            <a:endParaRPr/>
          </a:p>
        </p:txBody>
      </p:sp>
      <p:sp>
        <p:nvSpPr>
          <p:cNvPr id="160" name="Google Shape;160;p12"/>
          <p:cNvSpPr txBox="1"/>
          <p:nvPr/>
        </p:nvSpPr>
        <p:spPr>
          <a:xfrm>
            <a:off x="-6412000" y="4952675"/>
            <a:ext cx="76887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9"/>
              <a:buNone/>
            </a:pPr>
            <a:r>
              <a:rPr b="0" lang="e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10. DEPARTMENT OF ADMINISTRATION AND FINANCE:</a:t>
            </a:r>
            <a:endParaRPr b="0"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829"/>
              <a:buNone/>
            </a:pPr>
            <a:r>
              <a:rPr lang="e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It will calculate profit or loss = Total income - Total expenses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829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829"/>
              <a:buNone/>
            </a:pPr>
            <a:r>
              <a:rPr lang="e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To communicate to the rest of the associates the result obtained and the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829"/>
              <a:buNone/>
            </a:pPr>
            <a:r>
              <a:rPr lang="e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destination of funds.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829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829"/>
              <a:buNone/>
            </a:pPr>
            <a:r>
              <a:rPr lang="e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To take care of looking for the necessary financing to carry out the draft.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37566"/>
              <a:buNone/>
            </a:pPr>
            <a:r>
              <a:rPr b="0" lang="e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STATEMENT OF ACCOUNTS AS OF 01 January 2021</a:t>
            </a:r>
            <a:endParaRPr b="0"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 txBox="1"/>
          <p:nvPr>
            <p:ph idx="1" type="body"/>
          </p:nvPr>
        </p:nvSpPr>
        <p:spPr>
          <a:xfrm>
            <a:off x="729450" y="1853850"/>
            <a:ext cx="79461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rPr lang="es" sz="2834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Initial capital (01/01/2020): 100 partners for € 3.50 =</a:t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rPr lang="es" sz="2834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350 €</a:t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t/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rPr lang="es" sz="2834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Income from activities carried out = € 2,100</a:t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t/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rPr lang="es" sz="2834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Donations from companies = € 300</a:t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t/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rPr lang="es" sz="2834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* Costs raw materials, materials activities = € 550</a:t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t/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96571"/>
              <a:buNone/>
            </a:pPr>
            <a:r>
              <a:rPr lang="es" sz="2834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Total profit = 2,100 - 550 = € 1,550</a:t>
            </a:r>
            <a:endParaRPr sz="2834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STEPS TO CREATE AN ASSOCIATION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677325" y="20180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700"/>
              <a:t>Associations are formed by agreements of three or more people who are committed to sharing knowledge, means and activities to achieve objectives of general interests.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s" sz="1700"/>
              <a:t>They are not for profit: the benefits obtained by the associations should be used exclusively for compliance of its purposes, without in any case its distribution between the associates.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5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0"/>
              <a:buAutoNum type="arabicPeriod"/>
            </a:pPr>
            <a:r>
              <a:rPr lang="es" sz="2440"/>
              <a:t>CELEBRATION OF THE ASSEMBLY CONSTITUTIVE, IN WHICH A BOARD OF DIRECTORS:</a:t>
            </a:r>
            <a:endParaRPr sz="2440"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600"/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s" sz="2300"/>
              <a:t>President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s" sz="2300"/>
              <a:t>Vice president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s" sz="2300"/>
              <a:t>Secretary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s" sz="2300"/>
              <a:t>Treasurer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2. NAME AND LOGO</a:t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799" y="1719925"/>
            <a:ext cx="4959051" cy="304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642725" y="13446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313"/>
              <a:buNone/>
            </a:pPr>
            <a:r>
              <a:rPr lang="es"/>
              <a:t>3.</a:t>
            </a:r>
            <a:r>
              <a:rPr lang="es" sz="2933"/>
              <a:t> Estatutes of ISDI</a:t>
            </a:r>
            <a:endParaRPr sz="2933"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727650" y="2073550"/>
            <a:ext cx="76887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500"/>
              <a:t>Rules governing the association: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It will have a educational, cultural and inclusive character.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Promote support for immigrants, refugees and displaced.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Promote equality and social inclusion of all immigrants.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Promote and increase solidarity social economy projects.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Promote the values of immigrants.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Awareness and information.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729450" y="1318650"/>
            <a:ext cx="7688700" cy="3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"/>
              <a:t>4. Pay the fees and roll in the Andalusian association register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"/>
              <a:t>5. Later we have to  apply for the taxes number and legalize the minute book, partners and accounting book. 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 flipH="1" rot="10800000">
            <a:off x="729450" y="4340000"/>
            <a:ext cx="7688700" cy="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657563" y="645528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solidFill>
                  <a:srgbClr val="00684E"/>
                </a:solidFill>
              </a:rPr>
              <a:t>Solidarity departments</a:t>
            </a:r>
            <a:endParaRPr>
              <a:solidFill>
                <a:srgbClr val="00684E"/>
              </a:solidFill>
            </a:endParaRPr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526859" y="1538671"/>
            <a:ext cx="3786348" cy="3214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5"/>
              <a:buNone/>
            </a:pPr>
            <a:r>
              <a:rPr lang="es" sz="6500">
                <a:solidFill>
                  <a:srgbClr val="D03100"/>
                </a:solidFill>
              </a:rPr>
              <a:t>Activities to do:</a:t>
            </a:r>
            <a:endParaRPr sz="6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5"/>
              <a:buNone/>
            </a:pPr>
            <a:r>
              <a:rPr lang="es" sz="7284">
                <a:solidFill>
                  <a:srgbClr val="191919"/>
                </a:solidFill>
              </a:rPr>
              <a:t>•Informative talks</a:t>
            </a:r>
            <a:endParaRPr sz="728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5"/>
              <a:buNone/>
            </a:pPr>
            <a:r>
              <a:rPr lang="es" sz="7284">
                <a:solidFill>
                  <a:srgbClr val="191919"/>
                </a:solidFill>
              </a:rPr>
              <a:t>•Brochures</a:t>
            </a:r>
            <a:endParaRPr sz="728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5"/>
              <a:buNone/>
            </a:pPr>
            <a:r>
              <a:rPr lang="es" sz="7284">
                <a:solidFill>
                  <a:srgbClr val="191919"/>
                </a:solidFill>
              </a:rPr>
              <a:t>•Information stands in the high school </a:t>
            </a:r>
            <a:endParaRPr sz="728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5"/>
              <a:buNone/>
            </a:pPr>
            <a:r>
              <a:rPr lang="es" sz="7284">
                <a:solidFill>
                  <a:srgbClr val="191919"/>
                </a:solidFill>
              </a:rPr>
              <a:t>•Interviews in the digital newspaper </a:t>
            </a:r>
            <a:endParaRPr sz="728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5"/>
              <a:buNone/>
            </a:pPr>
            <a:r>
              <a:rPr lang="es" sz="7284">
                <a:solidFill>
                  <a:srgbClr val="191919"/>
                </a:solidFill>
              </a:rPr>
              <a:t>•International music on the time </a:t>
            </a:r>
            <a:r>
              <a:rPr lang="es" sz="7284">
                <a:solidFill>
                  <a:srgbClr val="191919"/>
                </a:solidFill>
              </a:rPr>
              <a:t>break</a:t>
            </a:r>
            <a:endParaRPr sz="728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398525"/>
            <a:ext cx="4124995" cy="258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677169" y="593247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Solidarity race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624888" y="13753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/>
              <a:t>It will be done  a solidarity race,  for collect money for the association.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/>
              <a:t>Each participant will have a patron,  that for each turn will give an euro. The race will be done for the promenade marítime and will have water and fruits for all of the participant.</a:t>
            </a:r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2165" y="2514978"/>
            <a:ext cx="3431423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321" y="2823190"/>
            <a:ext cx="2990800" cy="195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494185" y="638992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Food collect</a:t>
            </a:r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727650" y="1608343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/>
              <a:t>We will collect food at the door of the supermarket. 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800"/>
              <a:t>And </a:t>
            </a:r>
            <a:r>
              <a:rPr lang="es" sz="1800"/>
              <a:t>all the food collected will be distributed for the immigrants more in need.</a:t>
            </a:r>
            <a:endParaRPr/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4156" y="2857979"/>
            <a:ext cx="4566308" cy="202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