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94" r:id="rId4"/>
    <p:sldId id="271" r:id="rId5"/>
    <p:sldId id="272" r:id="rId6"/>
    <p:sldId id="282" r:id="rId7"/>
    <p:sldId id="280" r:id="rId8"/>
    <p:sldId id="259" r:id="rId9"/>
    <p:sldId id="276" r:id="rId10"/>
    <p:sldId id="262" r:id="rId11"/>
    <p:sldId id="284" r:id="rId12"/>
    <p:sldId id="261" r:id="rId13"/>
    <p:sldId id="283" r:id="rId14"/>
    <p:sldId id="279" r:id="rId15"/>
    <p:sldId id="278" r:id="rId16"/>
    <p:sldId id="260" r:id="rId17"/>
    <p:sldId id="285" r:id="rId18"/>
    <p:sldId id="263" r:id="rId19"/>
    <p:sldId id="264" r:id="rId20"/>
    <p:sldId id="267" r:id="rId21"/>
    <p:sldId id="266" r:id="rId22"/>
    <p:sldId id="291" r:id="rId23"/>
    <p:sldId id="292" r:id="rId24"/>
    <p:sldId id="286" r:id="rId25"/>
    <p:sldId id="287" r:id="rId26"/>
    <p:sldId id="258" r:id="rId27"/>
    <p:sldId id="300" r:id="rId28"/>
    <p:sldId id="275" r:id="rId29"/>
    <p:sldId id="299" r:id="rId30"/>
    <p:sldId id="296" r:id="rId31"/>
    <p:sldId id="289" r:id="rId32"/>
    <p:sldId id="273" r:id="rId33"/>
    <p:sldId id="293" r:id="rId34"/>
    <p:sldId id="301" r:id="rId35"/>
    <p:sldId id="295" r:id="rId3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p:scale>
          <a:sx n="70" d="100"/>
          <a:sy n="70" d="100"/>
        </p:scale>
        <p:origin x="-1392" y="-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9BDC506-0F04-449A-937D-8B8C7B20E844}" type="datetimeFigureOut">
              <a:rPr lang="tr-TR" smtClean="0"/>
              <a:pPr/>
              <a:t>19.12.2018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D7CFDE-4A80-412F-8E4B-276982F62DD5}"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F8D7CFDE-4A80-412F-8E4B-276982F62DD5}" type="slidenum">
              <a:rPr lang="tr-TR" smtClean="0"/>
              <a:pPr/>
              <a:t>30</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19.12.2018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19.12.2018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video" Target="file:///C:\Users\&#214;zt&#252;rk\Desktop\c1-turkey%20imigration\4.immigration\syrian.wmv"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ideo" Target="file:///C:\Users\&#214;zt&#252;rk\Desktop\c1-turkey%20imigration\4.immigration\coffee.mp4"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goc.gov.t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tr/url?sa=t&amp;rct=j&amp;q=&amp;esrc=s&amp;source=web&amp;cd=1&amp;cad=rja&amp;uact=8&amp;ved=0ahUKEwi91t6lo6vaAhWDOSwKHU1wAjIQFggnMAA&amp;url=https://www.dailysabah.com/feature/2018/02/23/the-battle-of-manzikert-how-anatolia-became-turkeys-home&amp;usg=AOvVaw0VUtferi_WP9FbrJsepuB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Öztürk\Desktop\c1-turkey imigration\5.monday\erasmus-projesi-kabul-edildidf1983ad23f07d0c22fe.jpg"/>
          <p:cNvPicPr>
            <a:picLocks noChangeAspect="1" noChangeArrowheads="1"/>
          </p:cNvPicPr>
          <p:nvPr/>
        </p:nvPicPr>
        <p:blipFill>
          <a:blip r:embed="rId2" cstate="print"/>
          <a:srcRect/>
          <a:stretch>
            <a:fillRect/>
          </a:stretch>
        </p:blipFill>
        <p:spPr bwMode="auto">
          <a:xfrm>
            <a:off x="323528" y="404664"/>
            <a:ext cx="8496944" cy="6192688"/>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Öztürk\Desktop\göçç\resm\brain-drain.jpg"/>
          <p:cNvPicPr>
            <a:picLocks noChangeAspect="1" noChangeArrowheads="1"/>
          </p:cNvPicPr>
          <p:nvPr/>
        </p:nvPicPr>
        <p:blipFill>
          <a:blip r:embed="rId2" cstate="print"/>
          <a:srcRect/>
          <a:stretch>
            <a:fillRect/>
          </a:stretch>
        </p:blipFill>
        <p:spPr bwMode="auto">
          <a:xfrm>
            <a:off x="2195736" y="3140968"/>
            <a:ext cx="4762500" cy="3505200"/>
          </a:xfrm>
          <a:prstGeom prst="rect">
            <a:avLst/>
          </a:prstGeom>
          <a:noFill/>
        </p:spPr>
      </p:pic>
      <p:sp>
        <p:nvSpPr>
          <p:cNvPr id="4" name="3 Metin kutusu"/>
          <p:cNvSpPr txBox="1"/>
          <p:nvPr/>
        </p:nvSpPr>
        <p:spPr>
          <a:xfrm>
            <a:off x="2915816" y="332656"/>
            <a:ext cx="4032448" cy="646331"/>
          </a:xfrm>
          <a:prstGeom prst="rect">
            <a:avLst/>
          </a:prstGeom>
          <a:noFill/>
        </p:spPr>
        <p:txBody>
          <a:bodyPr wrap="square" rtlCol="0">
            <a:spAutoFit/>
          </a:bodyPr>
          <a:lstStyle/>
          <a:p>
            <a:pPr algn="ctr"/>
            <a:r>
              <a:rPr lang="tr-TR" sz="3600" dirty="0" err="1" smtClean="0">
                <a:latin typeface="Papyrus" pitchFamily="66" charset="0"/>
              </a:rPr>
              <a:t>Brain</a:t>
            </a:r>
            <a:r>
              <a:rPr lang="tr-TR" sz="3600" dirty="0" smtClean="0">
                <a:latin typeface="Papyrus" pitchFamily="66" charset="0"/>
              </a:rPr>
              <a:t> </a:t>
            </a:r>
            <a:r>
              <a:rPr lang="tr-TR" sz="3600" dirty="0" err="1" smtClean="0">
                <a:latin typeface="Papyrus" pitchFamily="66" charset="0"/>
              </a:rPr>
              <a:t>Drain</a:t>
            </a:r>
            <a:endParaRPr lang="tr-TR" sz="3600" dirty="0">
              <a:latin typeface="Papyrus" pitchFamily="66" charset="0"/>
            </a:endParaRPr>
          </a:p>
        </p:txBody>
      </p:sp>
      <p:sp>
        <p:nvSpPr>
          <p:cNvPr id="5" name="4 Metin kutusu"/>
          <p:cNvSpPr txBox="1"/>
          <p:nvPr/>
        </p:nvSpPr>
        <p:spPr>
          <a:xfrm>
            <a:off x="179512" y="1124744"/>
            <a:ext cx="8964488" cy="1569660"/>
          </a:xfrm>
          <a:prstGeom prst="rect">
            <a:avLst/>
          </a:prstGeom>
          <a:noFill/>
        </p:spPr>
        <p:txBody>
          <a:bodyPr wrap="square" rtlCol="0">
            <a:spAutoFit/>
          </a:bodyPr>
          <a:lstStyle/>
          <a:p>
            <a:r>
              <a:rPr lang="tr-TR" sz="3200" dirty="0" err="1" smtClean="0">
                <a:latin typeface="Papyrus" pitchFamily="66" charset="0"/>
              </a:rPr>
              <a:t>Significant</a:t>
            </a:r>
            <a:r>
              <a:rPr lang="tr-TR" sz="3200" dirty="0" smtClean="0">
                <a:latin typeface="Papyrus" pitchFamily="66" charset="0"/>
              </a:rPr>
              <a:t> </a:t>
            </a:r>
            <a:r>
              <a:rPr lang="tr-TR" sz="3200" dirty="0" err="1" smtClean="0">
                <a:latin typeface="Papyrus" pitchFamily="66" charset="0"/>
              </a:rPr>
              <a:t>number</a:t>
            </a:r>
            <a:r>
              <a:rPr lang="tr-TR" sz="3200" dirty="0" smtClean="0">
                <a:latin typeface="Papyrus" pitchFamily="66" charset="0"/>
              </a:rPr>
              <a:t> </a:t>
            </a:r>
            <a:r>
              <a:rPr lang="en-US" sz="3200" dirty="0" smtClean="0">
                <a:latin typeface="Papyrus" pitchFamily="66" charset="0"/>
              </a:rPr>
              <a:t>of highly educated</a:t>
            </a:r>
            <a:r>
              <a:rPr lang="tr-TR" sz="3200" dirty="0" smtClean="0">
                <a:latin typeface="Papyrus" pitchFamily="66" charset="0"/>
              </a:rPr>
              <a:t> </a:t>
            </a:r>
            <a:r>
              <a:rPr lang="en-US" sz="3200" dirty="0" smtClean="0">
                <a:latin typeface="Papyrus" pitchFamily="66" charset="0"/>
              </a:rPr>
              <a:t>individuals from Turkey choose to take advantage of overseas</a:t>
            </a:r>
            <a:r>
              <a:rPr lang="tr-TR" sz="3200" dirty="0" smtClean="0">
                <a:latin typeface="Papyrus" pitchFamily="66" charset="0"/>
              </a:rPr>
              <a:t> </a:t>
            </a:r>
            <a:r>
              <a:rPr lang="tr-TR" sz="3200" dirty="0" err="1" smtClean="0">
                <a:latin typeface="Papyrus" pitchFamily="66" charset="0"/>
              </a:rPr>
              <a:t>employment</a:t>
            </a:r>
            <a:r>
              <a:rPr lang="tr-TR" sz="3200" dirty="0" smtClean="0">
                <a:latin typeface="Papyrus" pitchFamily="66" charset="0"/>
              </a:rPr>
              <a:t> </a:t>
            </a:r>
            <a:r>
              <a:rPr lang="tr-TR" sz="3200" dirty="0" err="1" smtClean="0">
                <a:latin typeface="Papyrus" pitchFamily="66" charset="0"/>
              </a:rPr>
              <a:t>opportunities</a:t>
            </a:r>
            <a:r>
              <a:rPr lang="tr-TR" dirty="0" smtClean="0"/>
              <a:t>.</a:t>
            </a:r>
            <a:endParaRPr lang="tr-T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Öztürk\Desktop\azizsancar.jpg"/>
          <p:cNvPicPr>
            <a:picLocks noChangeAspect="1" noChangeArrowheads="1"/>
          </p:cNvPicPr>
          <p:nvPr/>
        </p:nvPicPr>
        <p:blipFill>
          <a:blip r:embed="rId2" cstate="print"/>
          <a:srcRect/>
          <a:stretch>
            <a:fillRect/>
          </a:stretch>
        </p:blipFill>
        <p:spPr bwMode="auto">
          <a:xfrm>
            <a:off x="1619672" y="2276872"/>
            <a:ext cx="6048672" cy="4020587"/>
          </a:xfrm>
          <a:prstGeom prst="rect">
            <a:avLst/>
          </a:prstGeom>
          <a:noFill/>
        </p:spPr>
      </p:pic>
      <p:sp>
        <p:nvSpPr>
          <p:cNvPr id="6" name="5 Metin kutusu"/>
          <p:cNvSpPr txBox="1"/>
          <p:nvPr/>
        </p:nvSpPr>
        <p:spPr>
          <a:xfrm>
            <a:off x="323528" y="404664"/>
            <a:ext cx="8568952" cy="1077218"/>
          </a:xfrm>
          <a:prstGeom prst="rect">
            <a:avLst/>
          </a:prstGeom>
          <a:noFill/>
        </p:spPr>
        <p:txBody>
          <a:bodyPr wrap="square" rtlCol="0">
            <a:spAutoFit/>
          </a:bodyPr>
          <a:lstStyle/>
          <a:p>
            <a:pPr algn="ctr"/>
            <a:r>
              <a:rPr lang="tr-TR" sz="3200" dirty="0" err="1" smtClean="0">
                <a:latin typeface="Papyrus" pitchFamily="66" charset="0"/>
              </a:rPr>
              <a:t>Born</a:t>
            </a:r>
            <a:r>
              <a:rPr lang="tr-TR" sz="3200" dirty="0" smtClean="0">
                <a:latin typeface="Papyrus" pitchFamily="66" charset="0"/>
              </a:rPr>
              <a:t> in Mardin,</a:t>
            </a:r>
            <a:r>
              <a:rPr lang="tr-TR" sz="3200" dirty="0" err="1" smtClean="0">
                <a:latin typeface="Papyrus" pitchFamily="66" charset="0"/>
              </a:rPr>
              <a:t>Turkish</a:t>
            </a:r>
            <a:r>
              <a:rPr lang="tr-TR" sz="3200" dirty="0" smtClean="0">
                <a:latin typeface="Papyrus" pitchFamily="66" charset="0"/>
              </a:rPr>
              <a:t> </a:t>
            </a:r>
            <a:r>
              <a:rPr lang="tr-TR" sz="3200" dirty="0" err="1" smtClean="0">
                <a:latin typeface="Papyrus" pitchFamily="66" charset="0"/>
              </a:rPr>
              <a:t>Scientist</a:t>
            </a:r>
            <a:r>
              <a:rPr lang="tr-TR" sz="3200" dirty="0" smtClean="0">
                <a:latin typeface="Papyrus" pitchFamily="66" charset="0"/>
              </a:rPr>
              <a:t> Aziz Sancar  </a:t>
            </a:r>
            <a:r>
              <a:rPr lang="tr-TR" sz="3200" dirty="0" err="1" smtClean="0">
                <a:latin typeface="Papyrus" pitchFamily="66" charset="0"/>
              </a:rPr>
              <a:t>won</a:t>
            </a:r>
            <a:r>
              <a:rPr lang="tr-TR" sz="3200" dirty="0" smtClean="0">
                <a:latin typeface="Papyrus" pitchFamily="66" charset="0"/>
              </a:rPr>
              <a:t> Nobel Prize in </a:t>
            </a:r>
            <a:r>
              <a:rPr lang="tr-TR" sz="3200" dirty="0" err="1" smtClean="0">
                <a:latin typeface="Papyrus" pitchFamily="66" charset="0"/>
              </a:rPr>
              <a:t>Chemistry</a:t>
            </a:r>
            <a:r>
              <a:rPr lang="tr-TR" sz="3200" dirty="0" smtClean="0">
                <a:latin typeface="Papyrus" pitchFamily="66" charset="0"/>
              </a:rPr>
              <a:t> in 2015</a:t>
            </a:r>
            <a:endParaRPr lang="tr-TR" sz="3200" dirty="0">
              <a:latin typeface="Papyrus" pitchFamily="66"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Öztürk\Desktop\göçç\resm\iste-gaziantepin-goc-haritasi-1490095525-19767791614.png"/>
          <p:cNvPicPr>
            <a:picLocks noChangeAspect="1" noChangeArrowheads="1"/>
          </p:cNvPicPr>
          <p:nvPr/>
        </p:nvPicPr>
        <p:blipFill>
          <a:blip r:embed="rId2" cstate="print"/>
          <a:srcRect/>
          <a:stretch>
            <a:fillRect/>
          </a:stretch>
        </p:blipFill>
        <p:spPr bwMode="auto">
          <a:xfrm>
            <a:off x="899592" y="2636912"/>
            <a:ext cx="7560840" cy="3979754"/>
          </a:xfrm>
          <a:prstGeom prst="rect">
            <a:avLst/>
          </a:prstGeom>
          <a:noFill/>
        </p:spPr>
      </p:pic>
      <p:sp>
        <p:nvSpPr>
          <p:cNvPr id="5" name="4 Metin kutusu"/>
          <p:cNvSpPr txBox="1"/>
          <p:nvPr/>
        </p:nvSpPr>
        <p:spPr>
          <a:xfrm>
            <a:off x="251520" y="404664"/>
            <a:ext cx="8568952" cy="2308324"/>
          </a:xfrm>
          <a:prstGeom prst="rect">
            <a:avLst/>
          </a:prstGeom>
          <a:noFill/>
        </p:spPr>
        <p:txBody>
          <a:bodyPr wrap="square" rtlCol="0">
            <a:spAutoFit/>
          </a:bodyPr>
          <a:lstStyle/>
          <a:p>
            <a:pPr algn="ctr"/>
            <a:r>
              <a:rPr lang="en-US" sz="4800" b="1" dirty="0" smtClean="0">
                <a:latin typeface="Papyrus" pitchFamily="66" charset="0"/>
              </a:rPr>
              <a:t>Internal migration has had a great impact on Turkey's population dynamics</a:t>
            </a:r>
            <a:endParaRPr lang="tr-TR" sz="4800" b="1" dirty="0">
              <a:latin typeface="Papyrus" pitchFamily="66"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normAutofit/>
          </a:bodyPr>
          <a:lstStyle/>
          <a:p>
            <a:pPr>
              <a:buNone/>
            </a:pPr>
            <a:endParaRPr lang="tr-TR" dirty="0">
              <a:latin typeface="Papyrus" pitchFamily="66" charset="0"/>
            </a:endParaRPr>
          </a:p>
        </p:txBody>
      </p:sp>
      <p:pic>
        <p:nvPicPr>
          <p:cNvPr id="4" name="Picture 2" descr="C:\Users\Öztürk\Desktop\göçç\resm\679e815d830298ad8dcd1a026811cf48.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4 Metin kutusu"/>
          <p:cNvSpPr txBox="1"/>
          <p:nvPr/>
        </p:nvSpPr>
        <p:spPr>
          <a:xfrm>
            <a:off x="539552" y="188640"/>
            <a:ext cx="6984776" cy="1323439"/>
          </a:xfrm>
          <a:prstGeom prst="rect">
            <a:avLst/>
          </a:prstGeom>
          <a:noFill/>
        </p:spPr>
        <p:txBody>
          <a:bodyPr wrap="square" rtlCol="0">
            <a:spAutoFit/>
          </a:bodyPr>
          <a:lstStyle/>
          <a:p>
            <a:r>
              <a:rPr lang="en-GB" sz="8000" dirty="0" err="1" smtClean="0">
                <a:latin typeface="Papyrus" pitchFamily="66" charset="0"/>
              </a:rPr>
              <a:t>Aggriculture</a:t>
            </a:r>
            <a:endParaRPr lang="en-GB" sz="8000" dirty="0">
              <a:latin typeface="Papyrus"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dirty="0" smtClean="0"/>
              <a:t/>
            </a:r>
            <a:br>
              <a:rPr lang="tr-TR" dirty="0" smtClean="0"/>
            </a:br>
            <a:r>
              <a:rPr lang="tr-TR" dirty="0" smtClean="0">
                <a:latin typeface="Papyrus" pitchFamily="66" charset="0"/>
              </a:rPr>
              <a:t/>
            </a:r>
            <a:br>
              <a:rPr lang="tr-TR" dirty="0" smtClean="0">
                <a:latin typeface="Papyrus" pitchFamily="66" charset="0"/>
              </a:rPr>
            </a:br>
            <a:endParaRPr lang="tr-TR" dirty="0">
              <a:latin typeface="Papyrus" pitchFamily="66" charset="0"/>
            </a:endParaRPr>
          </a:p>
        </p:txBody>
      </p:sp>
      <p:sp>
        <p:nvSpPr>
          <p:cNvPr id="3" name="2 İçerik Yer Tutucusu"/>
          <p:cNvSpPr>
            <a:spLocks noGrp="1"/>
          </p:cNvSpPr>
          <p:nvPr>
            <p:ph idx="1"/>
          </p:nvPr>
        </p:nvSpPr>
        <p:spPr/>
        <p:txBody>
          <a:bodyPr>
            <a:normAutofit/>
          </a:bodyPr>
          <a:lstStyle/>
          <a:p>
            <a:pPr algn="just">
              <a:buNone/>
            </a:pPr>
            <a:r>
              <a:rPr lang="tr-TR" dirty="0" smtClean="0">
                <a:latin typeface="Papyrus" pitchFamily="66" charset="0"/>
              </a:rPr>
              <a:t>		</a:t>
            </a:r>
            <a:endParaRPr lang="tr-TR" dirty="0">
              <a:latin typeface="Papyrus" pitchFamily="66" charset="0"/>
            </a:endParaRPr>
          </a:p>
        </p:txBody>
      </p:sp>
      <p:pic>
        <p:nvPicPr>
          <p:cNvPr id="4" name="Picture 5" descr="C:\Users\Öztürk\Desktop\göçç\resm\karasabanla-tarla-sürülmesi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188640"/>
            <a:ext cx="8373616" cy="6120680"/>
          </a:xfrm>
        </p:spPr>
        <p:txBody>
          <a:bodyPr>
            <a:normAutofit/>
          </a:bodyPr>
          <a:lstStyle/>
          <a:p>
            <a:pPr algn="just">
              <a:buNone/>
            </a:pPr>
            <a:r>
              <a:rPr lang="tr-TR" dirty="0" smtClean="0"/>
              <a:t>		</a:t>
            </a:r>
            <a:endParaRPr lang="tr-TR" dirty="0" smtClean="0">
              <a:latin typeface="Papyrus" pitchFamily="66" charset="0"/>
            </a:endParaRPr>
          </a:p>
          <a:p>
            <a:pPr algn="just">
              <a:buNone/>
            </a:pPr>
            <a:r>
              <a:rPr lang="tr-TR" dirty="0" smtClean="0">
                <a:latin typeface="Papyrus" pitchFamily="66" charset="0"/>
              </a:rPr>
              <a:t>		</a:t>
            </a:r>
            <a:endParaRPr lang="tr-TR" dirty="0">
              <a:latin typeface="Papyrus" pitchFamily="66" charset="0"/>
            </a:endParaRPr>
          </a:p>
        </p:txBody>
      </p:sp>
      <p:pic>
        <p:nvPicPr>
          <p:cNvPr id="4" name="Picture 3" descr="C:\Users\Öztürk\Desktop\göçç\resm\ders-zili-caldi-ancak,-ogrenci-irgatlar-pamuk-toplamaya-devam-ediyor-IHA-20120917AW000159-4-t.jpg"/>
          <p:cNvPicPr>
            <a:picLocks noChangeAspect="1" noChangeArrowheads="1"/>
          </p:cNvPicPr>
          <p:nvPr/>
        </p:nvPicPr>
        <p:blipFill>
          <a:blip r:embed="rId2" cstate="print"/>
          <a:srcRect/>
          <a:stretch>
            <a:fillRect/>
          </a:stretch>
        </p:blipFill>
        <p:spPr bwMode="auto">
          <a:xfrm>
            <a:off x="0" y="-459432"/>
            <a:ext cx="9141571" cy="731743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Öztürk\Desktop\göçç\resm\pamukkk.jpg"/>
          <p:cNvPicPr>
            <a:picLocks noChangeAspect="1" noChangeArrowheads="1"/>
          </p:cNvPicPr>
          <p:nvPr/>
        </p:nvPicPr>
        <p:blipFill>
          <a:blip r:embed="rId2" cstate="print"/>
          <a:srcRect/>
          <a:stretch>
            <a:fillRect/>
          </a:stretch>
        </p:blipFill>
        <p:spPr bwMode="auto">
          <a:xfrm>
            <a:off x="0" y="-1"/>
            <a:ext cx="9144000" cy="6907839"/>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Öztürk\Desktop\17-2017_yilinda_yakalanan_duzensiz_gocmenler(ilk10uyruk)_ing.jpg"/>
          <p:cNvPicPr>
            <a:picLocks noChangeAspect="1" noChangeArrowheads="1"/>
          </p:cNvPicPr>
          <p:nvPr/>
        </p:nvPicPr>
        <p:blipFill>
          <a:blip r:embed="rId2" cstate="print"/>
          <a:srcRect/>
          <a:stretch>
            <a:fillRect/>
          </a:stretch>
        </p:blipFill>
        <p:spPr bwMode="auto">
          <a:xfrm>
            <a:off x="1043608" y="1064987"/>
            <a:ext cx="6912767" cy="5793013"/>
          </a:xfrm>
          <a:prstGeom prst="rect">
            <a:avLst/>
          </a:prstGeom>
          <a:noFill/>
        </p:spPr>
      </p:pic>
      <p:sp>
        <p:nvSpPr>
          <p:cNvPr id="3" name="2 Metin kutusu"/>
          <p:cNvSpPr txBox="1"/>
          <p:nvPr/>
        </p:nvSpPr>
        <p:spPr>
          <a:xfrm>
            <a:off x="1979712" y="332656"/>
            <a:ext cx="5760640" cy="646331"/>
          </a:xfrm>
          <a:prstGeom prst="rect">
            <a:avLst/>
          </a:prstGeom>
          <a:noFill/>
        </p:spPr>
        <p:txBody>
          <a:bodyPr wrap="square" rtlCol="0">
            <a:spAutoFit/>
          </a:bodyPr>
          <a:lstStyle/>
          <a:p>
            <a:pPr algn="ctr"/>
            <a:r>
              <a:rPr lang="tr-TR" sz="3600" b="1" dirty="0" err="1" smtClean="0">
                <a:latin typeface="Papyrus" pitchFamily="66" charset="0"/>
              </a:rPr>
              <a:t>Migrant</a:t>
            </a:r>
            <a:r>
              <a:rPr lang="tr-TR" sz="3600" b="1" dirty="0" smtClean="0">
                <a:latin typeface="Papyrus" pitchFamily="66" charset="0"/>
              </a:rPr>
              <a:t> </a:t>
            </a:r>
            <a:r>
              <a:rPr lang="tr-TR" sz="3600" b="1" dirty="0" err="1" smtClean="0">
                <a:latin typeface="Papyrus" pitchFamily="66" charset="0"/>
              </a:rPr>
              <a:t>Crysis</a:t>
            </a:r>
            <a:r>
              <a:rPr lang="tr-TR" sz="3600" b="1" dirty="0" smtClean="0">
                <a:latin typeface="Papyrus" pitchFamily="66" charset="0"/>
              </a:rPr>
              <a:t> in </a:t>
            </a:r>
            <a:r>
              <a:rPr lang="tr-TR" sz="3600" b="1" dirty="0" err="1" smtClean="0">
                <a:latin typeface="Papyrus" pitchFamily="66" charset="0"/>
              </a:rPr>
              <a:t>Turkey</a:t>
            </a:r>
            <a:endParaRPr lang="tr-TR" sz="3600" b="1" dirty="0">
              <a:latin typeface="Papyrus" pitchFamily="66"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Öztürk\Desktop\göçç\resm\2942014141812739_14022014104400554_DSC_0128(2).jpg"/>
          <p:cNvPicPr>
            <a:picLocks noChangeAspect="1" noChangeArrowheads="1"/>
          </p:cNvPicPr>
          <p:nvPr/>
        </p:nvPicPr>
        <p:blipFill>
          <a:blip r:embed="rId2" cstate="print"/>
          <a:srcRect/>
          <a:stretch>
            <a:fillRect/>
          </a:stretch>
        </p:blipFill>
        <p:spPr bwMode="auto">
          <a:xfrm>
            <a:off x="323528" y="1268760"/>
            <a:ext cx="8464098" cy="4824536"/>
          </a:xfrm>
          <a:prstGeom prst="rect">
            <a:avLst/>
          </a:prstGeom>
          <a:noFill/>
        </p:spPr>
      </p:pic>
      <p:sp>
        <p:nvSpPr>
          <p:cNvPr id="4" name="3 Başlık"/>
          <p:cNvSpPr>
            <a:spLocks noGrp="1"/>
          </p:cNvSpPr>
          <p:nvPr>
            <p:ph type="title"/>
          </p:nvPr>
        </p:nvSpPr>
        <p:spPr>
          <a:xfrm>
            <a:off x="1907704" y="274638"/>
            <a:ext cx="5544616" cy="706090"/>
          </a:xfrm>
        </p:spPr>
        <p:txBody>
          <a:bodyPr>
            <a:normAutofit fontScale="90000"/>
          </a:bodyPr>
          <a:lstStyle/>
          <a:p>
            <a:r>
              <a:rPr lang="tr-TR" dirty="0" err="1" smtClean="0">
                <a:latin typeface="Papyrus" pitchFamily="66" charset="0"/>
              </a:rPr>
              <a:t>Syrian</a:t>
            </a:r>
            <a:r>
              <a:rPr lang="tr-TR" dirty="0" smtClean="0">
                <a:latin typeface="Papyrus" pitchFamily="66" charset="0"/>
              </a:rPr>
              <a:t> </a:t>
            </a:r>
            <a:r>
              <a:rPr lang="tr-TR" dirty="0" err="1" smtClean="0">
                <a:latin typeface="Papyrus" pitchFamily="66" charset="0"/>
              </a:rPr>
              <a:t>Case</a:t>
            </a:r>
            <a:endParaRPr lang="tr-TR" dirty="0">
              <a:latin typeface="Papyru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latin typeface="Papyrus" pitchFamily="66" charset="0"/>
              </a:rPr>
              <a:t>Refugee</a:t>
            </a:r>
            <a:r>
              <a:rPr lang="tr-TR" dirty="0" smtClean="0">
                <a:latin typeface="Papyrus" pitchFamily="66" charset="0"/>
              </a:rPr>
              <a:t> </a:t>
            </a:r>
            <a:r>
              <a:rPr lang="tr-TR" dirty="0" err="1" smtClean="0">
                <a:latin typeface="Papyrus" pitchFamily="66" charset="0"/>
              </a:rPr>
              <a:t>Camp</a:t>
            </a:r>
            <a:r>
              <a:rPr lang="tr-TR" dirty="0" smtClean="0">
                <a:latin typeface="Papyrus" pitchFamily="66" charset="0"/>
              </a:rPr>
              <a:t> in Hatay</a:t>
            </a:r>
            <a:endParaRPr lang="tr-TR" dirty="0">
              <a:latin typeface="Papyrus" pitchFamily="66" charset="0"/>
            </a:endParaRPr>
          </a:p>
        </p:txBody>
      </p:sp>
      <p:pic>
        <p:nvPicPr>
          <p:cNvPr id="4" name="Picture 3" descr="C:\Users\Öztürk\Desktop\göçç\resm\askale-multeci-kampi-denetlemeden-kaciriliyor-mu.jpg"/>
          <p:cNvPicPr>
            <a:picLocks noGrp="1" noChangeAspect="1" noChangeArrowheads="1"/>
          </p:cNvPicPr>
          <p:nvPr>
            <p:ph idx="1"/>
          </p:nvPr>
        </p:nvPicPr>
        <p:blipFill>
          <a:blip r:embed="rId2" cstate="print"/>
          <a:srcRect/>
          <a:stretch>
            <a:fillRect/>
          </a:stretch>
        </p:blipFill>
        <p:spPr bwMode="auto">
          <a:xfrm>
            <a:off x="395536" y="1700808"/>
            <a:ext cx="8352928" cy="475252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Öztürk\Desktop\göçç\resm\12-22-201724812PM681_slider-ing-18aralik.png"/>
          <p:cNvPicPr>
            <a:picLocks noChangeAspect="1" noChangeArrowheads="1"/>
          </p:cNvPicPr>
          <p:nvPr/>
        </p:nvPicPr>
        <p:blipFill>
          <a:blip r:embed="rId2" cstate="print"/>
          <a:srcRect/>
          <a:stretch>
            <a:fillRect/>
          </a:stretch>
        </p:blipFill>
        <p:spPr bwMode="auto">
          <a:xfrm>
            <a:off x="395536" y="260648"/>
            <a:ext cx="8424936" cy="3168351"/>
          </a:xfrm>
          <a:prstGeom prst="rect">
            <a:avLst/>
          </a:prstGeom>
          <a:noFill/>
        </p:spPr>
      </p:pic>
      <p:sp>
        <p:nvSpPr>
          <p:cNvPr id="3" name="2 Metin kutusu"/>
          <p:cNvSpPr txBox="1"/>
          <p:nvPr/>
        </p:nvSpPr>
        <p:spPr>
          <a:xfrm>
            <a:off x="539552" y="3933056"/>
            <a:ext cx="7704856" cy="2862322"/>
          </a:xfrm>
          <a:prstGeom prst="rect">
            <a:avLst/>
          </a:prstGeom>
          <a:noFill/>
        </p:spPr>
        <p:txBody>
          <a:bodyPr wrap="square" rtlCol="0">
            <a:spAutoFit/>
          </a:bodyPr>
          <a:lstStyle/>
          <a:p>
            <a:pPr algn="ctr"/>
            <a:r>
              <a:rPr lang="tr-TR" sz="3600" dirty="0" err="1" smtClean="0">
                <a:latin typeface="Blackadder ITC" pitchFamily="82" charset="0"/>
              </a:rPr>
              <a:t>Migration</a:t>
            </a:r>
            <a:r>
              <a:rPr lang="tr-TR" sz="3600" dirty="0" smtClean="0">
                <a:latin typeface="Blackadder ITC" pitchFamily="82" charset="0"/>
              </a:rPr>
              <a:t> in </a:t>
            </a:r>
            <a:r>
              <a:rPr lang="tr-TR" sz="3600" dirty="0" err="1" smtClean="0">
                <a:latin typeface="Blackadder ITC" pitchFamily="82" charset="0"/>
              </a:rPr>
              <a:t>Turkey</a:t>
            </a:r>
            <a:r>
              <a:rPr lang="tr-TR" sz="3600" dirty="0" smtClean="0">
                <a:latin typeface="Blackadder ITC" pitchFamily="82" charset="0"/>
              </a:rPr>
              <a:t> </a:t>
            </a:r>
            <a:br>
              <a:rPr lang="tr-TR" sz="3600" dirty="0" smtClean="0">
                <a:latin typeface="Blackadder ITC" pitchFamily="82" charset="0"/>
              </a:rPr>
            </a:br>
            <a:r>
              <a:rPr lang="en-US" sz="3600" dirty="0" smtClean="0">
                <a:latin typeface="Blackadder ITC" pitchFamily="82" charset="0"/>
              </a:rPr>
              <a:t/>
            </a:r>
            <a:br>
              <a:rPr lang="en-US" sz="3600" dirty="0" smtClean="0">
                <a:latin typeface="Blackadder ITC" pitchFamily="82" charset="0"/>
              </a:rPr>
            </a:br>
            <a:r>
              <a:rPr lang="en-US" sz="3600" dirty="0" smtClean="0">
                <a:latin typeface="Blackadder ITC" pitchFamily="82" charset="0"/>
              </a:rPr>
              <a:t>Turkey is a bridge between some Middle East</a:t>
            </a:r>
            <a:r>
              <a:rPr lang="tr-TR" sz="3600" dirty="0" smtClean="0">
                <a:latin typeface="Blackadder ITC" pitchFamily="82" charset="0"/>
              </a:rPr>
              <a:t>, </a:t>
            </a:r>
            <a:r>
              <a:rPr lang="en-US" sz="3600" dirty="0" smtClean="0">
                <a:latin typeface="Blackadder ITC" pitchFamily="82" charset="0"/>
              </a:rPr>
              <a:t>Asian </a:t>
            </a:r>
            <a:r>
              <a:rPr lang="tr-TR" sz="3600" dirty="0" err="1" smtClean="0">
                <a:latin typeface="Blackadder ITC" pitchFamily="82" charset="0"/>
              </a:rPr>
              <a:t>and</a:t>
            </a:r>
            <a:r>
              <a:rPr lang="en-US" sz="3600" dirty="0" smtClean="0">
                <a:latin typeface="Blackadder ITC" pitchFamily="82" charset="0"/>
              </a:rPr>
              <a:t> </a:t>
            </a:r>
            <a:r>
              <a:rPr lang="en-US" sz="3600" dirty="0" err="1" smtClean="0">
                <a:latin typeface="Blackadder ITC" pitchFamily="82" charset="0"/>
              </a:rPr>
              <a:t>Euroepan</a:t>
            </a:r>
            <a:r>
              <a:rPr lang="en-US" sz="3600" dirty="0" smtClean="0">
                <a:latin typeface="Blackadder ITC" pitchFamily="82" charset="0"/>
              </a:rPr>
              <a:t> Count</a:t>
            </a:r>
            <a:r>
              <a:rPr lang="tr-TR" sz="3600" dirty="0" smtClean="0">
                <a:latin typeface="Blackadder ITC" pitchFamily="82" charset="0"/>
              </a:rPr>
              <a:t>r</a:t>
            </a:r>
            <a:r>
              <a:rPr lang="en-US" sz="3600" dirty="0" err="1" smtClean="0">
                <a:latin typeface="Blackadder ITC" pitchFamily="82" charset="0"/>
              </a:rPr>
              <a:t>ies</a:t>
            </a:r>
            <a:r>
              <a:rPr lang="en-US" sz="3600" dirty="0" smtClean="0">
                <a:latin typeface="Blackadder ITC" pitchFamily="82" charset="0"/>
              </a:rPr>
              <a:t> </a:t>
            </a:r>
            <a:endParaRPr lang="tr-TR" sz="3600" dirty="0" smtClean="0">
              <a:latin typeface="Blackadder ITC" pitchFamily="82" charset="0"/>
            </a:endParaRPr>
          </a:p>
          <a:p>
            <a:endParaRPr lang="tr-TR" sz="3600" dirty="0" smtClean="0">
              <a:latin typeface="Blackadder ITC" pitchFamily="82"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err="1" smtClean="0">
                <a:latin typeface="Papyrus" pitchFamily="66" charset="0"/>
              </a:rPr>
              <a:t>Educational</a:t>
            </a:r>
            <a:r>
              <a:rPr lang="tr-TR" sz="3600" dirty="0" smtClean="0">
                <a:latin typeface="Papyrus" pitchFamily="66" charset="0"/>
              </a:rPr>
              <a:t> </a:t>
            </a:r>
            <a:r>
              <a:rPr lang="tr-TR" sz="3600" dirty="0" err="1" smtClean="0">
                <a:latin typeface="Papyrus" pitchFamily="66" charset="0"/>
              </a:rPr>
              <a:t>Support</a:t>
            </a:r>
            <a:endParaRPr lang="tr-TR" sz="3600" dirty="0">
              <a:latin typeface="Papyrus" pitchFamily="66" charset="0"/>
            </a:endParaRPr>
          </a:p>
        </p:txBody>
      </p:sp>
      <p:pic>
        <p:nvPicPr>
          <p:cNvPr id="11266" name="Picture 2" descr="C:\Users\Öztürk\Desktop\göçç\resm\20151207195231_suriye.jpg"/>
          <p:cNvPicPr>
            <a:picLocks noChangeAspect="1" noChangeArrowheads="1"/>
          </p:cNvPicPr>
          <p:nvPr/>
        </p:nvPicPr>
        <p:blipFill>
          <a:blip r:embed="rId2" cstate="print"/>
          <a:srcRect/>
          <a:stretch>
            <a:fillRect/>
          </a:stretch>
        </p:blipFill>
        <p:spPr bwMode="auto">
          <a:xfrm>
            <a:off x="755576" y="2132856"/>
            <a:ext cx="7552840" cy="4248472"/>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Öztürk\Desktop\resized_6f7d3-3d49b96ccocuk2.jpg"/>
          <p:cNvPicPr>
            <a:picLocks noChangeAspect="1" noChangeArrowheads="1"/>
          </p:cNvPicPr>
          <p:nvPr/>
        </p:nvPicPr>
        <p:blipFill>
          <a:blip r:embed="rId2" cstate="print"/>
          <a:srcRect/>
          <a:stretch>
            <a:fillRect/>
          </a:stretch>
        </p:blipFill>
        <p:spPr bwMode="auto">
          <a:xfrm>
            <a:off x="683568" y="1628800"/>
            <a:ext cx="7702248" cy="4824536"/>
          </a:xfrm>
          <a:prstGeom prst="rect">
            <a:avLst/>
          </a:prstGeom>
          <a:noFill/>
        </p:spPr>
      </p:pic>
      <p:sp>
        <p:nvSpPr>
          <p:cNvPr id="6" name="5 Metin kutusu"/>
          <p:cNvSpPr txBox="1"/>
          <p:nvPr/>
        </p:nvSpPr>
        <p:spPr>
          <a:xfrm>
            <a:off x="1763688" y="476672"/>
            <a:ext cx="5400600" cy="648071"/>
          </a:xfrm>
          <a:prstGeom prst="rect">
            <a:avLst/>
          </a:prstGeom>
          <a:noFill/>
        </p:spPr>
        <p:txBody>
          <a:bodyPr wrap="square" rtlCol="0">
            <a:spAutoFit/>
          </a:bodyPr>
          <a:lstStyle/>
          <a:p>
            <a:r>
              <a:rPr lang="tr-TR" sz="3600" dirty="0" err="1" smtClean="0">
                <a:latin typeface="Papyrus" pitchFamily="66" charset="0"/>
              </a:rPr>
              <a:t>Free</a:t>
            </a:r>
            <a:r>
              <a:rPr lang="tr-TR" sz="3600" dirty="0" smtClean="0">
                <a:latin typeface="Papyrus" pitchFamily="66" charset="0"/>
              </a:rPr>
              <a:t> </a:t>
            </a:r>
            <a:r>
              <a:rPr lang="tr-TR" sz="3600" dirty="0" err="1" smtClean="0">
                <a:latin typeface="Papyrus" pitchFamily="66" charset="0"/>
              </a:rPr>
              <a:t>Medical</a:t>
            </a:r>
            <a:r>
              <a:rPr lang="tr-TR" sz="3600" dirty="0" smtClean="0">
                <a:latin typeface="Papyrus" pitchFamily="66" charset="0"/>
              </a:rPr>
              <a:t> </a:t>
            </a:r>
            <a:r>
              <a:rPr lang="tr-TR" sz="3600" dirty="0" err="1" smtClean="0">
                <a:latin typeface="Papyrus" pitchFamily="66" charset="0"/>
              </a:rPr>
              <a:t>Treatment</a:t>
            </a:r>
            <a:endParaRPr lang="tr-TR" sz="3600" dirty="0">
              <a:latin typeface="Papyrus" pitchFamily="66"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600" dirty="0" err="1" smtClean="0">
                <a:latin typeface="Papyrus" pitchFamily="66" charset="0"/>
              </a:rPr>
              <a:t>Our</a:t>
            </a:r>
            <a:r>
              <a:rPr lang="tr-TR" sz="3600" dirty="0" smtClean="0">
                <a:latin typeface="Papyrus" pitchFamily="66" charset="0"/>
              </a:rPr>
              <a:t> </a:t>
            </a:r>
            <a:r>
              <a:rPr lang="tr-TR" sz="3600" dirty="0" err="1" smtClean="0">
                <a:latin typeface="Papyrus" pitchFamily="66" charset="0"/>
              </a:rPr>
              <a:t>Interview</a:t>
            </a:r>
            <a:r>
              <a:rPr lang="tr-TR" sz="3600" dirty="0" smtClean="0">
                <a:latin typeface="Papyrus" pitchFamily="66" charset="0"/>
              </a:rPr>
              <a:t> </a:t>
            </a:r>
            <a:r>
              <a:rPr lang="tr-TR" sz="3600" dirty="0" err="1" smtClean="0">
                <a:latin typeface="Papyrus" pitchFamily="66" charset="0"/>
              </a:rPr>
              <a:t>with</a:t>
            </a:r>
            <a:r>
              <a:rPr lang="tr-TR" sz="3600" dirty="0" smtClean="0">
                <a:latin typeface="Papyrus" pitchFamily="66" charset="0"/>
              </a:rPr>
              <a:t> </a:t>
            </a:r>
            <a:r>
              <a:rPr lang="tr-TR" sz="3600" dirty="0" err="1" smtClean="0">
                <a:latin typeface="Papyrus" pitchFamily="66" charset="0"/>
              </a:rPr>
              <a:t>Syrian</a:t>
            </a:r>
            <a:r>
              <a:rPr lang="tr-TR" sz="3600" dirty="0" smtClean="0">
                <a:latin typeface="Papyrus" pitchFamily="66" charset="0"/>
              </a:rPr>
              <a:t> </a:t>
            </a:r>
            <a:r>
              <a:rPr lang="tr-TR" sz="3600" dirty="0" err="1" smtClean="0">
                <a:latin typeface="Papyrus" pitchFamily="66" charset="0"/>
              </a:rPr>
              <a:t>Students</a:t>
            </a:r>
            <a:endParaRPr lang="tr-TR" sz="3600" dirty="0">
              <a:latin typeface="Papyrus" pitchFamily="66" charset="0"/>
            </a:endParaRPr>
          </a:p>
        </p:txBody>
      </p:sp>
      <p:sp>
        <p:nvSpPr>
          <p:cNvPr id="3" name="2 İçerik Yer Tutucusu"/>
          <p:cNvSpPr>
            <a:spLocks noGrp="1"/>
          </p:cNvSpPr>
          <p:nvPr>
            <p:ph idx="1"/>
          </p:nvPr>
        </p:nvSpPr>
        <p:spPr/>
        <p:txBody>
          <a:bodyPr/>
          <a:lstStyle/>
          <a:p>
            <a:endParaRPr lang="tr-TR" dirty="0"/>
          </a:p>
        </p:txBody>
      </p:sp>
      <p:pic>
        <p:nvPicPr>
          <p:cNvPr id="1026" name="Picture 2" descr="C:\Users\Öztürk\Desktop\IMG-20180401-WA0001.jpg"/>
          <p:cNvPicPr>
            <a:picLocks noChangeAspect="1" noChangeArrowheads="1"/>
          </p:cNvPicPr>
          <p:nvPr/>
        </p:nvPicPr>
        <p:blipFill>
          <a:blip r:embed="rId2" cstate="print"/>
          <a:srcRect/>
          <a:stretch>
            <a:fillRect/>
          </a:stretch>
        </p:blipFill>
        <p:spPr bwMode="auto">
          <a:xfrm>
            <a:off x="195263" y="1484784"/>
            <a:ext cx="8721969" cy="4896544"/>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yrian.wmv">
            <a:hlinkClick r:id="" action="ppaction://media"/>
          </p:cNvPr>
          <p:cNvPicPr>
            <a:picLocks noRot="1" noChangeAspect="1"/>
          </p:cNvPicPr>
          <p:nvPr>
            <a:videoFile r:link="rId1"/>
          </p:nvPr>
        </p:nvPicPr>
        <p:blipFill>
          <a:blip r:embed="rId3" cstate="print"/>
          <a:stretch>
            <a:fillRect/>
          </a:stretch>
        </p:blipFill>
        <p:spPr>
          <a:xfrm>
            <a:off x="-4572000" y="-1712913"/>
            <a:ext cx="18288000" cy="10287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308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692696"/>
            <a:ext cx="8229600" cy="5400600"/>
          </a:xfrm>
        </p:spPr>
        <p:txBody>
          <a:bodyPr>
            <a:normAutofit/>
          </a:bodyPr>
          <a:lstStyle/>
          <a:p>
            <a:pPr algn="just">
              <a:buNone/>
            </a:pPr>
            <a:r>
              <a:rPr lang="tr-TR" dirty="0" smtClean="0"/>
              <a:t>		</a:t>
            </a:r>
          </a:p>
          <a:p>
            <a:pPr algn="just">
              <a:buNone/>
            </a:pPr>
            <a:r>
              <a:rPr lang="tr-TR" sz="3600" dirty="0" smtClean="0">
                <a:latin typeface="Papyrus" pitchFamily="66" charset="0"/>
              </a:rPr>
              <a:t> 		</a:t>
            </a:r>
            <a:r>
              <a:rPr lang="en-US" sz="3600" dirty="0" smtClean="0">
                <a:latin typeface="Papyrus" pitchFamily="66" charset="0"/>
              </a:rPr>
              <a:t>The short movie called KAHWA / COFFEE tells the story of a Syrian child who is sent to buy coffee by his mother while waiting in the toilet queue. The cast of the film is formed by Turks and Syrians with the help of </a:t>
            </a:r>
            <a:r>
              <a:rPr lang="en-US" sz="3600" dirty="0" err="1" smtClean="0">
                <a:latin typeface="Papyrus" pitchFamily="66" charset="0"/>
              </a:rPr>
              <a:t>Sultanbeyli</a:t>
            </a:r>
            <a:r>
              <a:rPr lang="en-US" sz="3600" dirty="0" smtClean="0">
                <a:latin typeface="Papyrus" pitchFamily="66" charset="0"/>
              </a:rPr>
              <a:t> Municipality and Refugee Association</a:t>
            </a:r>
            <a:r>
              <a:rPr lang="tr-TR" sz="3600" dirty="0" smtClean="0">
                <a:latin typeface="Papyrus" pitchFamily="66" charset="0"/>
              </a:rPr>
              <a:t>.</a:t>
            </a:r>
            <a:endParaRPr lang="tr-TR" sz="3600" dirty="0">
              <a:latin typeface="Papyru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ffee.mp4">
            <a:hlinkClick r:id="" action="ppaction://media"/>
          </p:cNvPr>
          <p:cNvPicPr>
            <a:picLocks noRot="1" noChangeAspect="1"/>
          </p:cNvPicPr>
          <p:nvPr>
            <a:videoFile r:link="rId1"/>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Öztürk\Desktop\c1-turkey imigration\4.immigration\AP267435415818_0final.jpg"/>
          <p:cNvPicPr>
            <a:picLocks noChangeAspect="1" noChangeArrowheads="1"/>
          </p:cNvPicPr>
          <p:nvPr/>
        </p:nvPicPr>
        <p:blipFill>
          <a:blip r:embed="rId2" cstate="print"/>
          <a:srcRect/>
          <a:stretch>
            <a:fillRect/>
          </a:stretch>
        </p:blipFill>
        <p:spPr bwMode="auto">
          <a:xfrm>
            <a:off x="539552" y="1484784"/>
            <a:ext cx="8136904" cy="4536504"/>
          </a:xfrm>
          <a:prstGeom prst="rect">
            <a:avLst/>
          </a:prstGeom>
          <a:noFill/>
        </p:spPr>
      </p:pic>
      <p:sp>
        <p:nvSpPr>
          <p:cNvPr id="3" name="2 Metin kutusu"/>
          <p:cNvSpPr txBox="1"/>
          <p:nvPr/>
        </p:nvSpPr>
        <p:spPr>
          <a:xfrm>
            <a:off x="467544" y="620688"/>
            <a:ext cx="8208912" cy="830997"/>
          </a:xfrm>
          <a:prstGeom prst="rect">
            <a:avLst/>
          </a:prstGeom>
          <a:noFill/>
        </p:spPr>
        <p:txBody>
          <a:bodyPr wrap="square" rtlCol="0">
            <a:spAutoFit/>
          </a:bodyPr>
          <a:lstStyle/>
          <a:p>
            <a:pPr algn="ctr"/>
            <a:r>
              <a:rPr lang="tr-TR" sz="4800" dirty="0" err="1" smtClean="0">
                <a:latin typeface="Papyrus" pitchFamily="66" charset="0"/>
              </a:rPr>
              <a:t>The</a:t>
            </a:r>
            <a:r>
              <a:rPr lang="tr-TR" sz="4800" dirty="0" smtClean="0">
                <a:latin typeface="Papyrus" pitchFamily="66" charset="0"/>
              </a:rPr>
              <a:t> </a:t>
            </a:r>
            <a:r>
              <a:rPr lang="tr-TR" sz="4800" dirty="0" err="1" smtClean="0">
                <a:latin typeface="Papyrus" pitchFamily="66" charset="0"/>
              </a:rPr>
              <a:t>most</a:t>
            </a:r>
            <a:r>
              <a:rPr lang="tr-TR" sz="4800" dirty="0" smtClean="0">
                <a:latin typeface="Papyrus" pitchFamily="66" charset="0"/>
              </a:rPr>
              <a:t> </a:t>
            </a:r>
            <a:r>
              <a:rPr lang="tr-TR" sz="4800" dirty="0" err="1" smtClean="0">
                <a:latin typeface="Papyrus" pitchFamily="66" charset="0"/>
              </a:rPr>
              <a:t>affected</a:t>
            </a:r>
            <a:r>
              <a:rPr lang="tr-TR" sz="4800" dirty="0" smtClean="0">
                <a:latin typeface="Papyrus" pitchFamily="66" charset="0"/>
              </a:rPr>
              <a:t> </a:t>
            </a:r>
            <a:r>
              <a:rPr lang="tr-TR" sz="4800" dirty="0" err="1" smtClean="0">
                <a:latin typeface="Papyrus" pitchFamily="66" charset="0"/>
              </a:rPr>
              <a:t>group</a:t>
            </a:r>
            <a:r>
              <a:rPr lang="tr-TR" sz="4800" dirty="0" smtClean="0">
                <a:latin typeface="Papyrus" pitchFamily="66" charset="0"/>
              </a:rPr>
              <a:t>:</a:t>
            </a:r>
            <a:r>
              <a:rPr lang="tr-TR" sz="4800" dirty="0" err="1" smtClean="0">
                <a:latin typeface="Papyrus" pitchFamily="66" charset="0"/>
              </a:rPr>
              <a:t>Kids</a:t>
            </a:r>
            <a:endParaRPr lang="tr-TR" sz="4800" dirty="0">
              <a:latin typeface="Papyru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Öztürk\Desktop\c1-turkey imigration\4.immigration\suriyeli-multeciler.jpg"/>
          <p:cNvPicPr>
            <a:picLocks noChangeAspect="1" noChangeArrowheads="1"/>
          </p:cNvPicPr>
          <p:nvPr/>
        </p:nvPicPr>
        <p:blipFill>
          <a:blip r:embed="rId2" cstate="print"/>
          <a:srcRect/>
          <a:stretch>
            <a:fillRect/>
          </a:stretch>
        </p:blipFill>
        <p:spPr bwMode="auto">
          <a:xfrm>
            <a:off x="0" y="1719486"/>
            <a:ext cx="9144000" cy="5138514"/>
          </a:xfrm>
          <a:prstGeom prst="rect">
            <a:avLst/>
          </a:prstGeom>
          <a:noFill/>
        </p:spPr>
      </p:pic>
      <p:sp>
        <p:nvSpPr>
          <p:cNvPr id="5" name="4 Metin kutusu"/>
          <p:cNvSpPr txBox="1"/>
          <p:nvPr/>
        </p:nvSpPr>
        <p:spPr>
          <a:xfrm>
            <a:off x="251520" y="476672"/>
            <a:ext cx="8712968" cy="830997"/>
          </a:xfrm>
          <a:prstGeom prst="rect">
            <a:avLst/>
          </a:prstGeom>
          <a:noFill/>
        </p:spPr>
        <p:txBody>
          <a:bodyPr wrap="square" rtlCol="0">
            <a:spAutoFit/>
          </a:bodyPr>
          <a:lstStyle/>
          <a:p>
            <a:r>
              <a:rPr lang="en-US" sz="4800" dirty="0" smtClean="0">
                <a:latin typeface="Papyrus" pitchFamily="66" charset="0"/>
              </a:rPr>
              <a:t>They are not aware of s</a:t>
            </a:r>
            <a:r>
              <a:rPr lang="tr-TR" sz="4800" dirty="0" smtClean="0">
                <a:latin typeface="Papyrus" pitchFamily="66" charset="0"/>
              </a:rPr>
              <a:t>i</a:t>
            </a:r>
            <a:r>
              <a:rPr lang="en-US" sz="4800" dirty="0" smtClean="0">
                <a:latin typeface="Papyrus" pitchFamily="66" charset="0"/>
              </a:rPr>
              <a:t>t</a:t>
            </a:r>
            <a:r>
              <a:rPr lang="tr-TR" sz="4800" dirty="0" smtClean="0">
                <a:latin typeface="Papyrus" pitchFamily="66" charset="0"/>
              </a:rPr>
              <a:t>u</a:t>
            </a:r>
            <a:r>
              <a:rPr lang="en-US" sz="4800" dirty="0" smtClean="0">
                <a:latin typeface="Papyrus" pitchFamily="66" charset="0"/>
              </a:rPr>
              <a:t>at</a:t>
            </a:r>
            <a:r>
              <a:rPr lang="tr-TR" sz="4800" dirty="0" smtClean="0">
                <a:latin typeface="Papyrus" pitchFamily="66" charset="0"/>
              </a:rPr>
              <a:t>i</a:t>
            </a:r>
            <a:r>
              <a:rPr lang="en-US" sz="4800" dirty="0" smtClean="0">
                <a:latin typeface="Papyrus" pitchFamily="66" charset="0"/>
              </a:rPr>
              <a:t>on</a:t>
            </a:r>
            <a:endParaRPr lang="en-US" sz="4800" dirty="0">
              <a:latin typeface="Papyrus" pitchFamily="66"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Öztürk\Desktop\c1-turkey imigration\4.immigration\resized_be248-067e9baamansetc.jpg"/>
          <p:cNvPicPr>
            <a:picLocks noChangeAspect="1" noChangeArrowheads="1"/>
          </p:cNvPicPr>
          <p:nvPr/>
        </p:nvPicPr>
        <p:blipFill>
          <a:blip r:embed="rId2" cstate="print"/>
          <a:srcRect/>
          <a:stretch>
            <a:fillRect/>
          </a:stretch>
        </p:blipFill>
        <p:spPr bwMode="auto">
          <a:xfrm>
            <a:off x="0" y="2492896"/>
            <a:ext cx="9144000" cy="4365104"/>
          </a:xfrm>
          <a:prstGeom prst="rect">
            <a:avLst/>
          </a:prstGeom>
          <a:noFill/>
        </p:spPr>
      </p:pic>
      <p:sp>
        <p:nvSpPr>
          <p:cNvPr id="6" name="5 Metin kutusu"/>
          <p:cNvSpPr txBox="1"/>
          <p:nvPr/>
        </p:nvSpPr>
        <p:spPr>
          <a:xfrm>
            <a:off x="0" y="548680"/>
            <a:ext cx="9144000" cy="707886"/>
          </a:xfrm>
          <a:prstGeom prst="rect">
            <a:avLst/>
          </a:prstGeom>
          <a:noFill/>
        </p:spPr>
        <p:txBody>
          <a:bodyPr wrap="square" rtlCol="0">
            <a:spAutoFit/>
          </a:bodyPr>
          <a:lstStyle/>
          <a:p>
            <a:r>
              <a:rPr lang="tr-TR" sz="4000" dirty="0" err="1" smtClean="0">
                <a:latin typeface="Papyrus" pitchFamily="66" charset="0"/>
              </a:rPr>
              <a:t>They</a:t>
            </a:r>
            <a:r>
              <a:rPr lang="tr-TR" sz="4000" dirty="0" smtClean="0">
                <a:latin typeface="Papyrus" pitchFamily="66" charset="0"/>
              </a:rPr>
              <a:t> </a:t>
            </a:r>
            <a:r>
              <a:rPr lang="tr-TR" sz="4000" dirty="0" err="1" smtClean="0">
                <a:latin typeface="Papyrus" pitchFamily="66" charset="0"/>
              </a:rPr>
              <a:t>are</a:t>
            </a:r>
            <a:r>
              <a:rPr lang="tr-TR" sz="4000" dirty="0" smtClean="0">
                <a:latin typeface="Papyrus" pitchFamily="66" charset="0"/>
              </a:rPr>
              <a:t> </a:t>
            </a:r>
            <a:r>
              <a:rPr lang="tr-TR" sz="4000" dirty="0" err="1" smtClean="0">
                <a:latin typeface="Papyrus" pitchFamily="66" charset="0"/>
              </a:rPr>
              <a:t>forced</a:t>
            </a:r>
            <a:r>
              <a:rPr lang="tr-TR" sz="4000" dirty="0" smtClean="0">
                <a:latin typeface="Papyrus" pitchFamily="66" charset="0"/>
              </a:rPr>
              <a:t> </a:t>
            </a:r>
            <a:r>
              <a:rPr lang="tr-TR" sz="4000" dirty="0" err="1" smtClean="0">
                <a:latin typeface="Papyrus" pitchFamily="66" charset="0"/>
              </a:rPr>
              <a:t>to</a:t>
            </a:r>
            <a:r>
              <a:rPr lang="tr-TR" sz="4000" dirty="0" smtClean="0">
                <a:latin typeface="Papyrus" pitchFamily="66" charset="0"/>
              </a:rPr>
              <a:t> </a:t>
            </a:r>
            <a:r>
              <a:rPr lang="tr-TR" sz="4000" dirty="0" err="1" smtClean="0">
                <a:latin typeface="Papyrus" pitchFamily="66" charset="0"/>
              </a:rPr>
              <a:t>leave</a:t>
            </a:r>
            <a:r>
              <a:rPr lang="tr-TR" sz="4000" dirty="0" smtClean="0">
                <a:latin typeface="Papyrus" pitchFamily="66" charset="0"/>
              </a:rPr>
              <a:t> </a:t>
            </a:r>
            <a:r>
              <a:rPr lang="tr-TR" sz="4000" dirty="0" err="1" smtClean="0">
                <a:latin typeface="Papyrus" pitchFamily="66" charset="0"/>
              </a:rPr>
              <a:t>their</a:t>
            </a:r>
            <a:r>
              <a:rPr lang="tr-TR" sz="4000" dirty="0" smtClean="0">
                <a:latin typeface="Papyrus" pitchFamily="66" charset="0"/>
              </a:rPr>
              <a:t> </a:t>
            </a:r>
            <a:r>
              <a:rPr lang="tr-TR" sz="4000" dirty="0" err="1" smtClean="0">
                <a:latin typeface="Papyrus" pitchFamily="66" charset="0"/>
              </a:rPr>
              <a:t>country</a:t>
            </a:r>
            <a:endParaRPr lang="tr-TR" sz="4000" dirty="0">
              <a:latin typeface="Papyru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Öztürk\Desktop\c1-turkey imigration\4.immigration\suriyeli-multeciler-1.jpg"/>
          <p:cNvPicPr>
            <a:picLocks noChangeAspect="1" noChangeArrowheads="1"/>
          </p:cNvPicPr>
          <p:nvPr/>
        </p:nvPicPr>
        <p:blipFill>
          <a:blip r:embed="rId2" cstate="print"/>
          <a:srcRect/>
          <a:stretch>
            <a:fillRect/>
          </a:stretch>
        </p:blipFill>
        <p:spPr bwMode="auto">
          <a:xfrm>
            <a:off x="0" y="2564904"/>
            <a:ext cx="9144000" cy="4293096"/>
          </a:xfrm>
          <a:prstGeom prst="rect">
            <a:avLst/>
          </a:prstGeom>
          <a:noFill/>
        </p:spPr>
      </p:pic>
      <p:sp>
        <p:nvSpPr>
          <p:cNvPr id="5" name="4 Metin kutusu"/>
          <p:cNvSpPr txBox="1"/>
          <p:nvPr/>
        </p:nvSpPr>
        <p:spPr>
          <a:xfrm>
            <a:off x="0" y="0"/>
            <a:ext cx="8892480" cy="2062103"/>
          </a:xfrm>
          <a:prstGeom prst="rect">
            <a:avLst/>
          </a:prstGeom>
          <a:noFill/>
        </p:spPr>
        <p:txBody>
          <a:bodyPr wrap="square" rtlCol="0">
            <a:spAutoFit/>
          </a:bodyPr>
          <a:lstStyle/>
          <a:p>
            <a:pPr algn="ctr"/>
            <a:r>
              <a:rPr lang="en-US" sz="3200" dirty="0" smtClean="0">
                <a:latin typeface="Papyrus" pitchFamily="66" charset="0"/>
              </a:rPr>
              <a:t>Rising problem:</a:t>
            </a:r>
            <a:r>
              <a:rPr lang="tr-TR" sz="3200" dirty="0" smtClean="0">
                <a:latin typeface="Papyrus" pitchFamily="66" charset="0"/>
              </a:rPr>
              <a:t> </a:t>
            </a:r>
            <a:r>
              <a:rPr lang="en-US" sz="3200" dirty="0" smtClean="0">
                <a:latin typeface="Papyrus" pitchFamily="66" charset="0"/>
              </a:rPr>
              <a:t>Population. According to the research of Turkish Statistical Institute. The number of Syrian babies born in last two years is higher than the number of Turkish babies</a:t>
            </a:r>
            <a:endParaRPr lang="en-US" sz="3200" dirty="0">
              <a:latin typeface="Papyrus" pitchFamily="66"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Öztürk\Desktop\göçç\IMG-20180401-WA0000.jpg"/>
          <p:cNvPicPr>
            <a:picLocks noChangeAspect="1" noChangeArrowheads="1"/>
          </p:cNvPicPr>
          <p:nvPr/>
        </p:nvPicPr>
        <p:blipFill>
          <a:blip r:embed="rId2" cstate="print"/>
          <a:srcRect/>
          <a:stretch>
            <a:fillRect/>
          </a:stretch>
        </p:blipFill>
        <p:spPr bwMode="auto">
          <a:xfrm>
            <a:off x="0" y="0"/>
            <a:ext cx="5313034" cy="6858000"/>
          </a:xfrm>
          <a:prstGeom prst="rect">
            <a:avLst/>
          </a:prstGeom>
          <a:noFill/>
        </p:spPr>
      </p:pic>
      <p:sp>
        <p:nvSpPr>
          <p:cNvPr id="7" name="6 Metin kutusu"/>
          <p:cNvSpPr txBox="1"/>
          <p:nvPr/>
        </p:nvSpPr>
        <p:spPr>
          <a:xfrm>
            <a:off x="5292080" y="0"/>
            <a:ext cx="3672408" cy="6237312"/>
          </a:xfrm>
          <a:prstGeom prst="rect">
            <a:avLst/>
          </a:prstGeom>
          <a:noFill/>
        </p:spPr>
        <p:txBody>
          <a:bodyPr wrap="square" rtlCol="0">
            <a:spAutoFit/>
          </a:bodyPr>
          <a:lstStyle/>
          <a:p>
            <a:r>
              <a:rPr lang="tr-TR" sz="3200" dirty="0" err="1" smtClean="0">
                <a:latin typeface="Papyrus" pitchFamily="66" charset="0"/>
              </a:rPr>
              <a:t>We</a:t>
            </a:r>
            <a:r>
              <a:rPr lang="tr-TR" sz="3200" dirty="0" smtClean="0">
                <a:latin typeface="Papyrus" pitchFamily="66" charset="0"/>
              </a:rPr>
              <a:t> </a:t>
            </a:r>
            <a:r>
              <a:rPr lang="tr-TR" sz="3200" dirty="0" err="1" smtClean="0">
                <a:latin typeface="Papyrus" pitchFamily="66" charset="0"/>
              </a:rPr>
              <a:t>have</a:t>
            </a:r>
            <a:r>
              <a:rPr lang="tr-TR" sz="3200" dirty="0" smtClean="0">
                <a:latin typeface="Papyrus" pitchFamily="66" charset="0"/>
              </a:rPr>
              <a:t> </a:t>
            </a:r>
            <a:r>
              <a:rPr lang="tr-TR" sz="3200" dirty="0" err="1" smtClean="0">
                <a:latin typeface="Papyrus" pitchFamily="66" charset="0"/>
              </a:rPr>
              <a:t>visited</a:t>
            </a:r>
            <a:r>
              <a:rPr lang="tr-TR" sz="3200" dirty="0" smtClean="0">
                <a:latin typeface="Papyrus" pitchFamily="66" charset="0"/>
              </a:rPr>
              <a:t> </a:t>
            </a:r>
            <a:r>
              <a:rPr lang="tr-TR" sz="3200" dirty="0" err="1" smtClean="0">
                <a:latin typeface="Papyrus" pitchFamily="66" charset="0"/>
              </a:rPr>
              <a:t>Sociology</a:t>
            </a:r>
            <a:r>
              <a:rPr lang="tr-TR" sz="3200" dirty="0" smtClean="0">
                <a:latin typeface="Papyrus" pitchFamily="66" charset="0"/>
              </a:rPr>
              <a:t> </a:t>
            </a:r>
            <a:r>
              <a:rPr lang="tr-TR" sz="3200" dirty="0" err="1" smtClean="0">
                <a:latin typeface="Papyrus" pitchFamily="66" charset="0"/>
              </a:rPr>
              <a:t>and</a:t>
            </a:r>
            <a:r>
              <a:rPr lang="tr-TR" sz="3200" dirty="0" smtClean="0">
                <a:latin typeface="Papyrus" pitchFamily="66" charset="0"/>
              </a:rPr>
              <a:t> </a:t>
            </a:r>
            <a:r>
              <a:rPr lang="tr-TR" sz="3200" dirty="0" err="1" smtClean="0">
                <a:latin typeface="Papyrus" pitchFamily="66" charset="0"/>
              </a:rPr>
              <a:t>History</a:t>
            </a:r>
            <a:r>
              <a:rPr lang="tr-TR" sz="3200" dirty="0" smtClean="0">
                <a:latin typeface="Papyrus" pitchFamily="66" charset="0"/>
              </a:rPr>
              <a:t> </a:t>
            </a:r>
            <a:r>
              <a:rPr lang="tr-TR" sz="3200" dirty="0" err="1" smtClean="0">
                <a:latin typeface="Papyrus" pitchFamily="66" charset="0"/>
              </a:rPr>
              <a:t>Departments</a:t>
            </a:r>
            <a:r>
              <a:rPr lang="tr-TR" sz="3200" dirty="0" smtClean="0">
                <a:latin typeface="Papyrus" pitchFamily="66" charset="0"/>
              </a:rPr>
              <a:t> of Kocatepe </a:t>
            </a:r>
            <a:r>
              <a:rPr lang="tr-TR" sz="3200" dirty="0" err="1" smtClean="0">
                <a:latin typeface="Papyrus" pitchFamily="66" charset="0"/>
              </a:rPr>
              <a:t>University</a:t>
            </a:r>
            <a:r>
              <a:rPr lang="tr-TR" sz="3200" dirty="0" smtClean="0">
                <a:latin typeface="Papyrus" pitchFamily="66" charset="0"/>
              </a:rPr>
              <a:t>. Prof. Dr. </a:t>
            </a:r>
            <a:r>
              <a:rPr lang="tr-TR" sz="3200" dirty="0" err="1" smtClean="0">
                <a:latin typeface="Papyrus" pitchFamily="66" charset="0"/>
              </a:rPr>
              <a:t>İlteriş</a:t>
            </a:r>
            <a:r>
              <a:rPr lang="tr-TR" sz="3200" dirty="0" smtClean="0">
                <a:latin typeface="Papyrus" pitchFamily="66" charset="0"/>
              </a:rPr>
              <a:t> YILDIRIM </a:t>
            </a:r>
            <a:r>
              <a:rPr lang="tr-TR" sz="3200" dirty="0" err="1" smtClean="0">
                <a:latin typeface="Papyrus" pitchFamily="66" charset="0"/>
              </a:rPr>
              <a:t>and</a:t>
            </a:r>
            <a:r>
              <a:rPr lang="tr-TR" sz="3200" dirty="0" smtClean="0">
                <a:latin typeface="Papyrus" pitchFamily="66" charset="0"/>
              </a:rPr>
              <a:t> </a:t>
            </a:r>
            <a:r>
              <a:rPr lang="tr-TR" sz="3200" dirty="0" err="1" smtClean="0">
                <a:latin typeface="Papyrus" pitchFamily="66" charset="0"/>
              </a:rPr>
              <a:t>Assoc</a:t>
            </a:r>
            <a:r>
              <a:rPr lang="tr-TR" sz="3200" dirty="0" smtClean="0">
                <a:latin typeface="Papyrus" pitchFamily="66" charset="0"/>
              </a:rPr>
              <a:t>. Prof Selim PULLU </a:t>
            </a:r>
            <a:r>
              <a:rPr lang="tr-TR" sz="3200" dirty="0" err="1" smtClean="0">
                <a:latin typeface="Papyrus" pitchFamily="66" charset="0"/>
              </a:rPr>
              <a:t>gave</a:t>
            </a:r>
            <a:r>
              <a:rPr lang="tr-TR" sz="3200" dirty="0" smtClean="0">
                <a:latin typeface="Papyrus" pitchFamily="66" charset="0"/>
              </a:rPr>
              <a:t> </a:t>
            </a:r>
            <a:r>
              <a:rPr lang="tr-TR" sz="3200" dirty="0" err="1" smtClean="0">
                <a:latin typeface="Papyrus" pitchFamily="66" charset="0"/>
              </a:rPr>
              <a:t>some</a:t>
            </a:r>
            <a:r>
              <a:rPr lang="tr-TR" sz="3200" dirty="0" smtClean="0">
                <a:latin typeface="Papyrus" pitchFamily="66" charset="0"/>
              </a:rPr>
              <a:t> </a:t>
            </a:r>
            <a:r>
              <a:rPr lang="tr-TR" sz="3200" dirty="0" err="1" smtClean="0">
                <a:latin typeface="Papyrus" pitchFamily="66" charset="0"/>
              </a:rPr>
              <a:t>information</a:t>
            </a:r>
            <a:r>
              <a:rPr lang="tr-TR" sz="3200" dirty="0" smtClean="0">
                <a:latin typeface="Papyrus" pitchFamily="66" charset="0"/>
              </a:rPr>
              <a:t> </a:t>
            </a:r>
            <a:r>
              <a:rPr lang="tr-TR" sz="3200" dirty="0" err="1" smtClean="0">
                <a:latin typeface="Papyrus" pitchFamily="66" charset="0"/>
              </a:rPr>
              <a:t>about</a:t>
            </a:r>
            <a:r>
              <a:rPr lang="tr-TR" sz="3200" dirty="0" smtClean="0">
                <a:latin typeface="Papyrus" pitchFamily="66" charset="0"/>
              </a:rPr>
              <a:t> </a:t>
            </a:r>
            <a:r>
              <a:rPr lang="tr-TR" sz="3200" dirty="0" err="1" smtClean="0">
                <a:latin typeface="Papyrus" pitchFamily="66" charset="0"/>
              </a:rPr>
              <a:t>immigration</a:t>
            </a:r>
            <a:r>
              <a:rPr lang="tr-TR" sz="3200" dirty="0" smtClean="0">
                <a:latin typeface="Papyrus" pitchFamily="66" charset="0"/>
              </a:rPr>
              <a:t>.</a:t>
            </a:r>
            <a:endParaRPr lang="tr-TR" sz="3200" dirty="0">
              <a:latin typeface="Papyrus" pitchFamily="66"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Öztürk\Desktop\c1-turkey imigration\4.immigration\son_dakika_kusadasinda_multeci_botu_batti_cesetler_kiyiya_vurdu_h618834_8c2e2.jpg"/>
          <p:cNvPicPr>
            <a:picLocks noChangeAspect="1" noChangeArrowheads="1"/>
          </p:cNvPicPr>
          <p:nvPr/>
        </p:nvPicPr>
        <p:blipFill>
          <a:blip r:embed="rId3" cstate="print"/>
          <a:srcRect/>
          <a:stretch>
            <a:fillRect/>
          </a:stretch>
        </p:blipFill>
        <p:spPr bwMode="auto">
          <a:xfrm>
            <a:off x="0" y="2564904"/>
            <a:ext cx="9144000" cy="4293096"/>
          </a:xfrm>
          <a:prstGeom prst="rect">
            <a:avLst/>
          </a:prstGeom>
          <a:noFill/>
        </p:spPr>
      </p:pic>
      <p:sp>
        <p:nvSpPr>
          <p:cNvPr id="5" name="4 Metin kutusu"/>
          <p:cNvSpPr txBox="1"/>
          <p:nvPr/>
        </p:nvSpPr>
        <p:spPr>
          <a:xfrm>
            <a:off x="179512" y="692696"/>
            <a:ext cx="8712968" cy="1754326"/>
          </a:xfrm>
          <a:prstGeom prst="rect">
            <a:avLst/>
          </a:prstGeom>
          <a:noFill/>
        </p:spPr>
        <p:txBody>
          <a:bodyPr wrap="square" rtlCol="0">
            <a:spAutoFit/>
          </a:bodyPr>
          <a:lstStyle/>
          <a:p>
            <a:r>
              <a:rPr lang="tr-TR" sz="5400" dirty="0" err="1" smtClean="0">
                <a:latin typeface="Papyrus" pitchFamily="66" charset="0"/>
              </a:rPr>
              <a:t>Hopes</a:t>
            </a:r>
            <a:r>
              <a:rPr lang="tr-TR" sz="5400" dirty="0" smtClean="0">
                <a:latin typeface="Papyrus" pitchFamily="66" charset="0"/>
              </a:rPr>
              <a:t> </a:t>
            </a:r>
            <a:r>
              <a:rPr lang="tr-TR" sz="5400" dirty="0" err="1" smtClean="0">
                <a:latin typeface="Papyrus" pitchFamily="66" charset="0"/>
              </a:rPr>
              <a:t>for</a:t>
            </a:r>
            <a:r>
              <a:rPr lang="tr-TR" sz="5400" dirty="0" smtClean="0">
                <a:latin typeface="Papyrus" pitchFamily="66" charset="0"/>
              </a:rPr>
              <a:t> </a:t>
            </a:r>
            <a:r>
              <a:rPr lang="tr-TR" sz="5400" dirty="0" err="1" smtClean="0">
                <a:latin typeface="Papyrus" pitchFamily="66" charset="0"/>
              </a:rPr>
              <a:t>better</a:t>
            </a:r>
            <a:r>
              <a:rPr lang="tr-TR" sz="5400" dirty="0" smtClean="0">
                <a:latin typeface="Papyrus" pitchFamily="66" charset="0"/>
              </a:rPr>
              <a:t> life </a:t>
            </a:r>
            <a:r>
              <a:rPr lang="tr-TR" sz="5400" dirty="0" err="1" smtClean="0">
                <a:latin typeface="Papyrus" pitchFamily="66" charset="0"/>
              </a:rPr>
              <a:t>often</a:t>
            </a:r>
            <a:r>
              <a:rPr lang="tr-TR" sz="5400" dirty="0" smtClean="0">
                <a:latin typeface="Papyrus" pitchFamily="66" charset="0"/>
              </a:rPr>
              <a:t> </a:t>
            </a:r>
            <a:r>
              <a:rPr lang="tr-TR" sz="5400" dirty="0" err="1" smtClean="0">
                <a:latin typeface="Papyrus" pitchFamily="66" charset="0"/>
              </a:rPr>
              <a:t>end</a:t>
            </a:r>
            <a:r>
              <a:rPr lang="tr-TR" sz="5400" dirty="0" smtClean="0">
                <a:latin typeface="Papyrus" pitchFamily="66" charset="0"/>
              </a:rPr>
              <a:t> </a:t>
            </a:r>
            <a:r>
              <a:rPr lang="tr-TR" sz="5400" dirty="0" err="1" smtClean="0">
                <a:latin typeface="Papyrus" pitchFamily="66" charset="0"/>
              </a:rPr>
              <a:t>with</a:t>
            </a:r>
            <a:r>
              <a:rPr lang="tr-TR" sz="5400" dirty="0" smtClean="0">
                <a:latin typeface="Papyrus" pitchFamily="66" charset="0"/>
              </a:rPr>
              <a:t> </a:t>
            </a:r>
            <a:r>
              <a:rPr lang="tr-TR" sz="5400" dirty="0" err="1" smtClean="0">
                <a:latin typeface="Papyrus" pitchFamily="66" charset="0"/>
              </a:rPr>
              <a:t>tragedy</a:t>
            </a:r>
            <a:r>
              <a:rPr lang="tr-TR" sz="5400" dirty="0" smtClean="0">
                <a:latin typeface="Papyrus" pitchFamily="66" charset="0"/>
              </a:rPr>
              <a:t>.</a:t>
            </a:r>
            <a:endParaRPr lang="tr-TR" sz="5400" dirty="0">
              <a:latin typeface="Papyrus" pitchFamily="66"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Öztürk\Desktop\göçç\resm\aylan-kurdiden-sonra-70-cocuk-yunanistana-gecerken-oldu,GROQUDynxEG3IIjbVn6JpQ.jpg"/>
          <p:cNvPicPr>
            <a:picLocks noChangeAspect="1" noChangeArrowheads="1"/>
          </p:cNvPicPr>
          <p:nvPr/>
        </p:nvPicPr>
        <p:blipFill>
          <a:blip r:embed="rId2" cstate="print"/>
          <a:srcRect/>
          <a:stretch>
            <a:fillRect/>
          </a:stretch>
        </p:blipFill>
        <p:spPr bwMode="auto">
          <a:xfrm>
            <a:off x="0" y="1"/>
            <a:ext cx="5868144" cy="2451370"/>
          </a:xfrm>
          <a:prstGeom prst="rect">
            <a:avLst/>
          </a:prstGeom>
          <a:noFill/>
        </p:spPr>
      </p:pic>
      <p:pic>
        <p:nvPicPr>
          <p:cNvPr id="5" name="Picture 3" descr="C:\Users\Öztürk\Desktop\göçç\resm\AP_66521920063-1.jpg"/>
          <p:cNvPicPr>
            <a:picLocks noChangeAspect="1" noChangeArrowheads="1"/>
          </p:cNvPicPr>
          <p:nvPr/>
        </p:nvPicPr>
        <p:blipFill>
          <a:blip r:embed="rId3" cstate="print"/>
          <a:srcRect/>
          <a:stretch>
            <a:fillRect/>
          </a:stretch>
        </p:blipFill>
        <p:spPr bwMode="auto">
          <a:xfrm>
            <a:off x="0" y="2420887"/>
            <a:ext cx="5868144" cy="4556233"/>
          </a:xfrm>
          <a:prstGeom prst="rect">
            <a:avLst/>
          </a:prstGeom>
          <a:noFill/>
        </p:spPr>
      </p:pic>
      <p:sp>
        <p:nvSpPr>
          <p:cNvPr id="6" name="5 Metin kutusu"/>
          <p:cNvSpPr txBox="1"/>
          <p:nvPr/>
        </p:nvSpPr>
        <p:spPr>
          <a:xfrm>
            <a:off x="6012160" y="260648"/>
            <a:ext cx="2664296" cy="5632311"/>
          </a:xfrm>
          <a:prstGeom prst="rect">
            <a:avLst/>
          </a:prstGeom>
          <a:noFill/>
        </p:spPr>
        <p:txBody>
          <a:bodyPr wrap="square" rtlCol="0">
            <a:spAutoFit/>
          </a:bodyPr>
          <a:lstStyle/>
          <a:p>
            <a:pPr algn="r"/>
            <a:r>
              <a:rPr lang="en-US" sz="3600" b="1" dirty="0" smtClean="0">
                <a:latin typeface="Papyrus" pitchFamily="66" charset="0"/>
              </a:rPr>
              <a:t>A young Syrian boy, who drowned in his family’s attempt to reach Greece from Turkey</a:t>
            </a:r>
            <a:r>
              <a:rPr lang="tr-TR" sz="3600" b="1" dirty="0" smtClean="0">
                <a:latin typeface="Papyrus" pitchFamily="66" charset="0"/>
              </a:rPr>
              <a:t>.</a:t>
            </a:r>
            <a:endParaRPr lang="tr-TR" sz="3600" b="1" dirty="0">
              <a:latin typeface="Papyrus" pitchFamily="66"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Öztürk\Desktop\c1-turkey imigration\4.immigration\resized_75f70-8d3250debodrum.jpg"/>
          <p:cNvPicPr>
            <a:picLocks noChangeAspect="1" noChangeArrowheads="1"/>
          </p:cNvPicPr>
          <p:nvPr/>
        </p:nvPicPr>
        <p:blipFill>
          <a:blip r:embed="rId2" cstate="print"/>
          <a:srcRect/>
          <a:stretch>
            <a:fillRect/>
          </a:stretch>
        </p:blipFill>
        <p:spPr bwMode="auto">
          <a:xfrm>
            <a:off x="0" y="1556792"/>
            <a:ext cx="9144000" cy="5301209"/>
          </a:xfrm>
          <a:prstGeom prst="rect">
            <a:avLst/>
          </a:prstGeom>
          <a:noFill/>
        </p:spPr>
      </p:pic>
      <p:sp>
        <p:nvSpPr>
          <p:cNvPr id="3" name="2 Metin kutusu"/>
          <p:cNvSpPr txBox="1"/>
          <p:nvPr/>
        </p:nvSpPr>
        <p:spPr>
          <a:xfrm>
            <a:off x="323528" y="0"/>
            <a:ext cx="8280920" cy="1569660"/>
          </a:xfrm>
          <a:prstGeom prst="rect">
            <a:avLst/>
          </a:prstGeom>
          <a:noFill/>
        </p:spPr>
        <p:txBody>
          <a:bodyPr wrap="square" rtlCol="0">
            <a:spAutoFit/>
          </a:bodyPr>
          <a:lstStyle/>
          <a:p>
            <a:r>
              <a:rPr lang="tr-TR" sz="3200" dirty="0" err="1" smtClean="0">
                <a:latin typeface="Papyrus" pitchFamily="66" charset="0"/>
              </a:rPr>
              <a:t>Turkish</a:t>
            </a:r>
            <a:r>
              <a:rPr lang="tr-TR" sz="3200" dirty="0" smtClean="0">
                <a:latin typeface="Papyrus" pitchFamily="66" charset="0"/>
              </a:rPr>
              <a:t> </a:t>
            </a:r>
            <a:r>
              <a:rPr lang="tr-TR" sz="3200" dirty="0" err="1" smtClean="0">
                <a:latin typeface="Papyrus" pitchFamily="66" charset="0"/>
              </a:rPr>
              <a:t>police</a:t>
            </a:r>
            <a:r>
              <a:rPr lang="tr-TR" sz="3200" dirty="0" smtClean="0">
                <a:latin typeface="Papyrus" pitchFamily="66" charset="0"/>
              </a:rPr>
              <a:t> </a:t>
            </a:r>
            <a:r>
              <a:rPr lang="tr-TR" sz="3200" dirty="0" err="1" smtClean="0">
                <a:latin typeface="Papyrus" pitchFamily="66" charset="0"/>
              </a:rPr>
              <a:t>officer</a:t>
            </a:r>
            <a:r>
              <a:rPr lang="tr-TR" sz="3200" dirty="0" smtClean="0">
                <a:latin typeface="Papyrus" pitchFamily="66" charset="0"/>
              </a:rPr>
              <a:t> </a:t>
            </a:r>
            <a:r>
              <a:rPr lang="tr-TR" sz="3200" dirty="0" err="1" smtClean="0">
                <a:latin typeface="Papyrus" pitchFamily="66" charset="0"/>
              </a:rPr>
              <a:t>carried</a:t>
            </a:r>
            <a:r>
              <a:rPr lang="tr-TR" sz="3200" dirty="0" smtClean="0">
                <a:latin typeface="Papyrus" pitchFamily="66" charset="0"/>
              </a:rPr>
              <a:t> </a:t>
            </a:r>
            <a:r>
              <a:rPr lang="tr-TR" sz="3200" dirty="0" err="1" smtClean="0">
                <a:latin typeface="Papyrus" pitchFamily="66" charset="0"/>
              </a:rPr>
              <a:t>this</a:t>
            </a:r>
            <a:r>
              <a:rPr lang="tr-TR" sz="3200" dirty="0" smtClean="0">
                <a:latin typeface="Papyrus" pitchFamily="66" charset="0"/>
              </a:rPr>
              <a:t> </a:t>
            </a:r>
            <a:r>
              <a:rPr lang="tr-TR" sz="3200" dirty="0" err="1" smtClean="0">
                <a:latin typeface="Papyrus" pitchFamily="66" charset="0"/>
              </a:rPr>
              <a:t>little</a:t>
            </a:r>
            <a:r>
              <a:rPr lang="tr-TR" sz="3200" dirty="0" smtClean="0">
                <a:latin typeface="Papyrus" pitchFamily="66" charset="0"/>
              </a:rPr>
              <a:t> </a:t>
            </a:r>
            <a:r>
              <a:rPr lang="tr-TR" sz="3200" dirty="0" err="1" smtClean="0">
                <a:latin typeface="Papyrus" pitchFamily="66" charset="0"/>
              </a:rPr>
              <a:t>girl</a:t>
            </a:r>
            <a:r>
              <a:rPr lang="tr-TR" sz="3200" dirty="0" smtClean="0">
                <a:latin typeface="Papyrus" pitchFamily="66" charset="0"/>
              </a:rPr>
              <a:t> in his </a:t>
            </a:r>
            <a:r>
              <a:rPr lang="tr-TR" sz="3200" dirty="0" err="1" smtClean="0">
                <a:latin typeface="Papyrus" pitchFamily="66" charset="0"/>
              </a:rPr>
              <a:t>hands</a:t>
            </a:r>
            <a:r>
              <a:rPr lang="tr-TR" sz="3200" dirty="0" smtClean="0">
                <a:latin typeface="Papyrus" pitchFamily="66" charset="0"/>
              </a:rPr>
              <a:t> </a:t>
            </a:r>
            <a:r>
              <a:rPr lang="tr-TR" sz="3200" dirty="0" err="1" smtClean="0">
                <a:latin typeface="Papyrus" pitchFamily="66" charset="0"/>
              </a:rPr>
              <a:t>to</a:t>
            </a:r>
            <a:r>
              <a:rPr lang="tr-TR" sz="3200" dirty="0" smtClean="0">
                <a:latin typeface="Papyrus" pitchFamily="66" charset="0"/>
              </a:rPr>
              <a:t> </a:t>
            </a:r>
            <a:r>
              <a:rPr lang="tr-TR" sz="3200" dirty="0" err="1" smtClean="0">
                <a:latin typeface="Papyrus" pitchFamily="66" charset="0"/>
              </a:rPr>
              <a:t>the</a:t>
            </a:r>
            <a:r>
              <a:rPr lang="tr-TR" sz="3200" dirty="0" smtClean="0">
                <a:latin typeface="Papyrus" pitchFamily="66" charset="0"/>
              </a:rPr>
              <a:t> </a:t>
            </a:r>
            <a:r>
              <a:rPr lang="tr-TR" sz="3200" dirty="0" err="1" smtClean="0">
                <a:latin typeface="Papyrus" pitchFamily="66" charset="0"/>
              </a:rPr>
              <a:t>hospital</a:t>
            </a:r>
            <a:r>
              <a:rPr lang="tr-TR" sz="3200" dirty="0" smtClean="0">
                <a:latin typeface="Papyrus" pitchFamily="66" charset="0"/>
              </a:rPr>
              <a:t>, but it </a:t>
            </a:r>
            <a:r>
              <a:rPr lang="tr-TR" sz="3200" dirty="0" err="1" smtClean="0">
                <a:latin typeface="Papyrus" pitchFamily="66" charset="0"/>
              </a:rPr>
              <a:t>wasn’t</a:t>
            </a:r>
            <a:r>
              <a:rPr lang="tr-TR" sz="3200" dirty="0" smtClean="0">
                <a:latin typeface="Papyrus" pitchFamily="66" charset="0"/>
              </a:rPr>
              <a:t> </a:t>
            </a:r>
            <a:r>
              <a:rPr lang="tr-TR" sz="3200" dirty="0" err="1" smtClean="0">
                <a:latin typeface="Papyrus" pitchFamily="66" charset="0"/>
              </a:rPr>
              <a:t>enough</a:t>
            </a:r>
            <a:r>
              <a:rPr lang="tr-TR" sz="3200" dirty="0" smtClean="0">
                <a:latin typeface="Papyrus" pitchFamily="66" charset="0"/>
              </a:rPr>
              <a:t> </a:t>
            </a:r>
            <a:r>
              <a:rPr lang="tr-TR" sz="3200" dirty="0" err="1" smtClean="0">
                <a:latin typeface="Papyrus" pitchFamily="66" charset="0"/>
              </a:rPr>
              <a:t>to</a:t>
            </a:r>
            <a:r>
              <a:rPr lang="tr-TR" sz="3200" dirty="0" smtClean="0">
                <a:latin typeface="Papyrus" pitchFamily="66" charset="0"/>
              </a:rPr>
              <a:t> </a:t>
            </a:r>
            <a:r>
              <a:rPr lang="tr-TR" sz="3200" dirty="0" err="1" smtClean="0">
                <a:latin typeface="Papyrus" pitchFamily="66" charset="0"/>
              </a:rPr>
              <a:t>save</a:t>
            </a:r>
            <a:r>
              <a:rPr lang="tr-TR" sz="3200" dirty="0" smtClean="0">
                <a:latin typeface="Papyrus" pitchFamily="66" charset="0"/>
              </a:rPr>
              <a:t> her life.</a:t>
            </a:r>
            <a:endParaRPr lang="tr-TR" sz="3200" dirty="0">
              <a:latin typeface="Papyrus" pitchFamily="66"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Öztürk\Desktop\göçç\resm\sabsa.png"/>
          <p:cNvPicPr>
            <a:picLocks noChangeAspect="1" noChangeArrowheads="1"/>
          </p:cNvPicPr>
          <p:nvPr/>
        </p:nvPicPr>
        <p:blipFill>
          <a:blip r:embed="rId2" cstate="print"/>
          <a:srcRect/>
          <a:stretch>
            <a:fillRect/>
          </a:stretch>
        </p:blipFill>
        <p:spPr bwMode="auto">
          <a:xfrm>
            <a:off x="0" y="3140968"/>
            <a:ext cx="9144000" cy="3717032"/>
          </a:xfrm>
          <a:prstGeom prst="rect">
            <a:avLst/>
          </a:prstGeom>
          <a:noFill/>
        </p:spPr>
      </p:pic>
      <p:sp>
        <p:nvSpPr>
          <p:cNvPr id="5" name="4 Metin kutusu"/>
          <p:cNvSpPr txBox="1"/>
          <p:nvPr/>
        </p:nvSpPr>
        <p:spPr>
          <a:xfrm>
            <a:off x="323528" y="188640"/>
            <a:ext cx="8352928" cy="3046988"/>
          </a:xfrm>
          <a:prstGeom prst="rect">
            <a:avLst/>
          </a:prstGeom>
          <a:noFill/>
        </p:spPr>
        <p:txBody>
          <a:bodyPr wrap="square" rtlCol="0">
            <a:spAutoFit/>
          </a:bodyPr>
          <a:lstStyle/>
          <a:p>
            <a:r>
              <a:rPr lang="en-US" sz="3200" dirty="0" smtClean="0">
                <a:latin typeface="Papyrus" pitchFamily="66" charset="0"/>
              </a:rPr>
              <a:t>The best solution would be to end the war. That is the most important factor. Nobody would leave their countries and houses unless they have to”. </a:t>
            </a:r>
          </a:p>
          <a:p>
            <a:r>
              <a:rPr lang="en-US" sz="3200" dirty="0" smtClean="0">
                <a:latin typeface="Papyrus" pitchFamily="66" charset="0"/>
              </a:rPr>
              <a:t>Official at the Directorate of Migration Manage</a:t>
            </a:r>
            <a:r>
              <a:rPr lang="tr-TR" sz="3200" dirty="0" smtClean="0">
                <a:latin typeface="Papyrus" pitchFamily="66" charset="0"/>
              </a:rPr>
              <a:t>m</a:t>
            </a:r>
            <a:r>
              <a:rPr lang="en-US" sz="3200" dirty="0" smtClean="0">
                <a:latin typeface="Papyrus" pitchFamily="66" charset="0"/>
              </a:rPr>
              <a:t>e</a:t>
            </a:r>
            <a:r>
              <a:rPr lang="tr-TR" sz="3200" dirty="0" err="1" smtClean="0">
                <a:latin typeface="Papyrus" pitchFamily="66" charset="0"/>
              </a:rPr>
              <a:t>nt</a:t>
            </a:r>
            <a:r>
              <a:rPr lang="tr-TR" sz="3200" dirty="0" smtClean="0">
                <a:latin typeface="Papyrus" pitchFamily="66" charset="0"/>
              </a:rPr>
              <a:t>, </a:t>
            </a:r>
            <a:r>
              <a:rPr lang="en-US" sz="3200" dirty="0" smtClean="0">
                <a:latin typeface="Papyrus" pitchFamily="66" charset="0"/>
              </a:rPr>
              <a:t> Ankara </a:t>
            </a:r>
            <a:endParaRPr lang="tr-TR" sz="3200" dirty="0">
              <a:latin typeface="Papyrus" pitchFamily="66"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Öztürk\Desktop\thank-you.jpg"/>
          <p:cNvPicPr>
            <a:picLocks noChangeAspect="1" noChangeArrowheads="1"/>
          </p:cNvPicPr>
          <p:nvPr/>
        </p:nvPicPr>
        <p:blipFill>
          <a:blip r:embed="rId2" cstate="print"/>
          <a:srcRect/>
          <a:stretch>
            <a:fillRect/>
          </a:stretch>
        </p:blipFill>
        <p:spPr bwMode="auto">
          <a:xfrm>
            <a:off x="539552" y="1628800"/>
            <a:ext cx="8121848" cy="3894683"/>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kutusu"/>
          <p:cNvSpPr txBox="1"/>
          <p:nvPr/>
        </p:nvSpPr>
        <p:spPr>
          <a:xfrm>
            <a:off x="467544" y="260648"/>
            <a:ext cx="7920880" cy="11449288"/>
          </a:xfrm>
          <a:prstGeom prst="rect">
            <a:avLst/>
          </a:prstGeom>
          <a:noFill/>
        </p:spPr>
        <p:txBody>
          <a:bodyPr wrap="square" rtlCol="0">
            <a:spAutoFit/>
          </a:bodyPr>
          <a:lstStyle/>
          <a:p>
            <a:r>
              <a:rPr lang="tr-TR" dirty="0" err="1" smtClean="0">
                <a:latin typeface="Papyrus" pitchFamily="66" charset="0"/>
              </a:rPr>
              <a:t>Resurces</a:t>
            </a:r>
            <a:r>
              <a:rPr lang="tr-TR" dirty="0" smtClean="0">
                <a:latin typeface="Papyrus" pitchFamily="66" charset="0"/>
              </a:rPr>
              <a:t>:</a:t>
            </a:r>
          </a:p>
          <a:p>
            <a:endParaRPr lang="tr-TR" dirty="0" smtClean="0">
              <a:latin typeface="Papyrus" pitchFamily="66" charset="0"/>
            </a:endParaRPr>
          </a:p>
          <a:p>
            <a:pPr>
              <a:buFont typeface="Arial" pitchFamily="34" charset="0"/>
              <a:buChar char="•"/>
            </a:pPr>
            <a:r>
              <a:rPr lang="tr-TR" dirty="0" err="1" smtClean="0">
                <a:latin typeface="Papyrus" pitchFamily="66" charset="0"/>
              </a:rPr>
              <a:t>Republic</a:t>
            </a:r>
            <a:r>
              <a:rPr lang="tr-TR" dirty="0" smtClean="0">
                <a:latin typeface="Papyrus" pitchFamily="66" charset="0"/>
              </a:rPr>
              <a:t> of </a:t>
            </a:r>
            <a:r>
              <a:rPr lang="tr-TR" dirty="0" err="1" smtClean="0">
                <a:latin typeface="Papyrus" pitchFamily="66" charset="0"/>
              </a:rPr>
              <a:t>Turkey</a:t>
            </a:r>
            <a:r>
              <a:rPr lang="tr-TR" dirty="0" smtClean="0">
                <a:latin typeface="Papyrus" pitchFamily="66" charset="0"/>
              </a:rPr>
              <a:t>, </a:t>
            </a:r>
            <a:r>
              <a:rPr lang="tr-TR" dirty="0" err="1" smtClean="0">
                <a:latin typeface="Papyrus" pitchFamily="66" charset="0"/>
              </a:rPr>
              <a:t>Ministry</a:t>
            </a:r>
            <a:r>
              <a:rPr lang="tr-TR" dirty="0" smtClean="0">
                <a:latin typeface="Papyrus" pitchFamily="66" charset="0"/>
              </a:rPr>
              <a:t> of </a:t>
            </a:r>
            <a:r>
              <a:rPr lang="tr-TR" dirty="0" err="1" smtClean="0">
                <a:latin typeface="Papyrus" pitchFamily="66" charset="0"/>
              </a:rPr>
              <a:t>Interior</a:t>
            </a:r>
            <a:r>
              <a:rPr lang="tr-TR" dirty="0" smtClean="0">
                <a:latin typeface="Papyrus" pitchFamily="66" charset="0"/>
              </a:rPr>
              <a:t>  </a:t>
            </a:r>
            <a:r>
              <a:rPr lang="tr-TR" dirty="0" err="1" smtClean="0">
                <a:latin typeface="Papyrus" pitchFamily="66" charset="0"/>
              </a:rPr>
              <a:t>Directorate</a:t>
            </a:r>
            <a:r>
              <a:rPr lang="tr-TR" dirty="0" smtClean="0">
                <a:latin typeface="Papyrus" pitchFamily="66" charset="0"/>
              </a:rPr>
              <a:t> General of </a:t>
            </a:r>
            <a:r>
              <a:rPr lang="tr-TR" dirty="0" err="1" smtClean="0">
                <a:latin typeface="Papyrus" pitchFamily="66" charset="0"/>
              </a:rPr>
              <a:t>Migration</a:t>
            </a:r>
            <a:r>
              <a:rPr lang="tr-TR" dirty="0" smtClean="0">
                <a:latin typeface="Papyrus" pitchFamily="66" charset="0"/>
              </a:rPr>
              <a:t> </a:t>
            </a:r>
            <a:r>
              <a:rPr lang="tr-TR" dirty="0" err="1" smtClean="0">
                <a:latin typeface="Papyrus" pitchFamily="66" charset="0"/>
              </a:rPr>
              <a:t>Manegement</a:t>
            </a:r>
            <a:r>
              <a:rPr lang="tr-TR" dirty="0" smtClean="0">
                <a:latin typeface="Papyrus" pitchFamily="66" charset="0"/>
              </a:rPr>
              <a:t> </a:t>
            </a:r>
            <a:r>
              <a:rPr lang="tr-TR" dirty="0" err="1" smtClean="0">
                <a:latin typeface="Papyrus" pitchFamily="66" charset="0"/>
              </a:rPr>
              <a:t>Website</a:t>
            </a:r>
            <a:r>
              <a:rPr lang="tr-TR" dirty="0" smtClean="0">
                <a:latin typeface="Papyrus" pitchFamily="66" charset="0"/>
              </a:rPr>
              <a:t>: </a:t>
            </a:r>
            <a:r>
              <a:rPr lang="tr-TR" dirty="0" smtClean="0">
                <a:latin typeface="Papyrus" pitchFamily="66" charset="0"/>
                <a:hlinkClick r:id="rId2"/>
              </a:rPr>
              <a:t>http://www.</a:t>
            </a:r>
            <a:r>
              <a:rPr lang="tr-TR" dirty="0" err="1" smtClean="0">
                <a:latin typeface="Papyrus" pitchFamily="66" charset="0"/>
                <a:hlinkClick r:id="rId2"/>
              </a:rPr>
              <a:t>goc</a:t>
            </a:r>
            <a:r>
              <a:rPr lang="tr-TR" dirty="0" smtClean="0">
                <a:latin typeface="Papyrus" pitchFamily="66" charset="0"/>
                <a:hlinkClick r:id="rId2"/>
              </a:rPr>
              <a:t>.gov.tr</a:t>
            </a:r>
            <a:endParaRPr lang="tr-TR" dirty="0" smtClean="0">
              <a:latin typeface="Papyrus" pitchFamily="66" charset="0"/>
            </a:endParaRPr>
          </a:p>
          <a:p>
            <a:pPr>
              <a:buFont typeface="Arial" pitchFamily="34" charset="0"/>
              <a:buChar char="•"/>
            </a:pPr>
            <a:endParaRPr lang="tr-TR" dirty="0" smtClean="0">
              <a:latin typeface="Papyrus" pitchFamily="66" charset="0"/>
            </a:endParaRPr>
          </a:p>
          <a:p>
            <a:pPr>
              <a:buFont typeface="Arial" pitchFamily="34" charset="0"/>
              <a:buChar char="•"/>
            </a:pPr>
            <a:r>
              <a:rPr lang="en-US" dirty="0" err="1" smtClean="0">
                <a:latin typeface="Papyrus" pitchFamily="66" charset="0"/>
              </a:rPr>
              <a:t>Içduygu</a:t>
            </a:r>
            <a:r>
              <a:rPr lang="en-US" dirty="0" smtClean="0">
                <a:latin typeface="Papyrus" pitchFamily="66" charset="0"/>
              </a:rPr>
              <a:t>, A. (2003). Irregular Migration in Turkey. IOM</a:t>
            </a:r>
          </a:p>
          <a:p>
            <a:r>
              <a:rPr lang="en-US" dirty="0" err="1" smtClean="0">
                <a:latin typeface="Papyrus" pitchFamily="66" charset="0"/>
              </a:rPr>
              <a:t>Migraton</a:t>
            </a:r>
            <a:r>
              <a:rPr lang="en-US" dirty="0" smtClean="0">
                <a:latin typeface="Papyrus" pitchFamily="66" charset="0"/>
              </a:rPr>
              <a:t> Research Series No.12. Geneva. http://www.iom.</a:t>
            </a:r>
          </a:p>
          <a:p>
            <a:r>
              <a:rPr lang="tr-TR" dirty="0" err="1" smtClean="0">
                <a:latin typeface="Papyrus" pitchFamily="66" charset="0"/>
              </a:rPr>
              <a:t>int</a:t>
            </a:r>
            <a:r>
              <a:rPr lang="tr-TR" dirty="0" smtClean="0">
                <a:latin typeface="Papyrus" pitchFamily="66" charset="0"/>
              </a:rPr>
              <a:t>/</a:t>
            </a:r>
            <a:r>
              <a:rPr lang="tr-TR" dirty="0" err="1" smtClean="0">
                <a:latin typeface="Papyrus" pitchFamily="66" charset="0"/>
              </a:rPr>
              <a:t>documents</a:t>
            </a:r>
            <a:r>
              <a:rPr lang="tr-TR" dirty="0" smtClean="0">
                <a:latin typeface="Papyrus" pitchFamily="66" charset="0"/>
              </a:rPr>
              <a:t>/</a:t>
            </a:r>
            <a:r>
              <a:rPr lang="tr-TR" dirty="0" err="1" smtClean="0">
                <a:latin typeface="Papyrus" pitchFamily="66" charset="0"/>
              </a:rPr>
              <a:t>publication</a:t>
            </a:r>
            <a:r>
              <a:rPr lang="tr-TR" dirty="0" smtClean="0">
                <a:latin typeface="Papyrus" pitchFamily="66" charset="0"/>
              </a:rPr>
              <a:t>/en/</a:t>
            </a:r>
            <a:r>
              <a:rPr lang="tr-TR" dirty="0" err="1" smtClean="0">
                <a:latin typeface="Papyrus" pitchFamily="66" charset="0"/>
              </a:rPr>
              <a:t>mrs</a:t>
            </a:r>
            <a:r>
              <a:rPr lang="tr-TR" dirty="0" smtClean="0">
                <a:latin typeface="Papyrus" pitchFamily="66" charset="0"/>
              </a:rPr>
              <a:t>%5F12%5F2003.</a:t>
            </a:r>
            <a:r>
              <a:rPr lang="tr-TR" dirty="0" err="1" smtClean="0">
                <a:latin typeface="Papyrus" pitchFamily="66" charset="0"/>
              </a:rPr>
              <a:t>pdf</a:t>
            </a:r>
            <a:endParaRPr lang="tr-TR" dirty="0" smtClean="0">
              <a:latin typeface="Papyrus" pitchFamily="66" charset="0"/>
            </a:endParaRPr>
          </a:p>
          <a:p>
            <a:endParaRPr lang="tr-TR" dirty="0" smtClean="0">
              <a:latin typeface="Papyrus" pitchFamily="66" charset="0"/>
            </a:endParaRPr>
          </a:p>
          <a:p>
            <a:pPr>
              <a:buFont typeface="Arial" pitchFamily="34" charset="0"/>
              <a:buChar char="•"/>
            </a:pPr>
            <a:r>
              <a:rPr lang="en-US" dirty="0" err="1" smtClean="0">
                <a:latin typeface="Papyrus" pitchFamily="66" charset="0"/>
              </a:rPr>
              <a:t>Gedik</a:t>
            </a:r>
            <a:r>
              <a:rPr lang="en-US" dirty="0" smtClean="0">
                <a:latin typeface="Papyrus" pitchFamily="66" charset="0"/>
              </a:rPr>
              <a:t>, A. (1997), "Internal Migration In Turkey, 1965-1985: Test of </a:t>
            </a:r>
            <a:r>
              <a:rPr lang="en-US" dirty="0" err="1" smtClean="0">
                <a:latin typeface="Papyrus" pitchFamily="66" charset="0"/>
              </a:rPr>
              <a:t>Conicting</a:t>
            </a:r>
            <a:r>
              <a:rPr lang="en-US" dirty="0" smtClean="0">
                <a:latin typeface="Papyrus" pitchFamily="66" charset="0"/>
              </a:rPr>
              <a:t> Findings</a:t>
            </a:r>
          </a:p>
          <a:p>
            <a:r>
              <a:rPr lang="en-US" dirty="0" smtClean="0">
                <a:latin typeface="Papyrus" pitchFamily="66" charset="0"/>
              </a:rPr>
              <a:t>In The Literature", Review of Urban and Regional Studies 9, 170-79</a:t>
            </a:r>
            <a:endParaRPr lang="tr-TR" dirty="0" smtClean="0">
              <a:latin typeface="Papyrus" pitchFamily="66" charset="0"/>
            </a:endParaRPr>
          </a:p>
          <a:p>
            <a:endParaRPr lang="tr-TR" dirty="0" smtClean="0">
              <a:latin typeface="Papyrus" pitchFamily="66" charset="0"/>
            </a:endParaRPr>
          </a:p>
          <a:p>
            <a:pPr>
              <a:buFont typeface="Arial" pitchFamily="34" charset="0"/>
              <a:buChar char="•"/>
            </a:pPr>
            <a:r>
              <a:rPr lang="en-US" dirty="0" err="1" smtClean="0">
                <a:latin typeface="Papyrus" pitchFamily="66" charset="0"/>
              </a:rPr>
              <a:t>Gökhan</a:t>
            </a:r>
            <a:r>
              <a:rPr lang="en-US" dirty="0" smtClean="0">
                <a:latin typeface="Papyrus" pitchFamily="66" charset="0"/>
              </a:rPr>
              <a:t>, Ali and </a:t>
            </a:r>
            <a:r>
              <a:rPr lang="en-US" dirty="0" err="1" smtClean="0">
                <a:latin typeface="Papyrus" pitchFamily="66" charset="0"/>
              </a:rPr>
              <a:t>Alpay</a:t>
            </a:r>
            <a:r>
              <a:rPr lang="en-US" dirty="0" smtClean="0">
                <a:latin typeface="Papyrus" pitchFamily="66" charset="0"/>
              </a:rPr>
              <a:t> </a:t>
            </a:r>
            <a:r>
              <a:rPr lang="en-US" dirty="0" err="1" smtClean="0">
                <a:latin typeface="Papyrus" pitchFamily="66" charset="0"/>
              </a:rPr>
              <a:t>Filiztekin</a:t>
            </a:r>
            <a:r>
              <a:rPr lang="en-US" dirty="0" smtClean="0">
                <a:latin typeface="Papyrus" pitchFamily="66" charset="0"/>
              </a:rPr>
              <a:t> (2008), </a:t>
            </a:r>
            <a:r>
              <a:rPr lang="en-US" i="1" dirty="0" smtClean="0">
                <a:latin typeface="Papyrus" pitchFamily="66" charset="0"/>
              </a:rPr>
              <a:t>The determinants of internal migration in Turkey, http://research.sabanciuniv.edu/11336/1/749.pdf </a:t>
            </a:r>
            <a:endParaRPr lang="tr-TR" i="1" dirty="0" smtClean="0">
              <a:latin typeface="Papyrus" pitchFamily="66" charset="0"/>
            </a:endParaRPr>
          </a:p>
          <a:p>
            <a:endParaRPr lang="tr-TR" i="1" dirty="0" smtClean="0">
              <a:latin typeface="Papyrus" pitchFamily="66" charset="0"/>
            </a:endParaRPr>
          </a:p>
          <a:p>
            <a:pPr>
              <a:buFont typeface="Arial" pitchFamily="34" charset="0"/>
              <a:buChar char="•"/>
            </a:pPr>
            <a:r>
              <a:rPr lang="tr-TR" i="1" dirty="0" err="1" smtClean="0">
                <a:latin typeface="Papyrus" pitchFamily="66" charset="0"/>
              </a:rPr>
              <a:t>Sizege</a:t>
            </a:r>
            <a:r>
              <a:rPr lang="tr-TR" i="1" dirty="0" smtClean="0">
                <a:latin typeface="Papyrus" pitchFamily="66" charset="0"/>
              </a:rPr>
              <a:t>, C. </a:t>
            </a:r>
            <a:r>
              <a:rPr lang="tr-TR" i="1" dirty="0" err="1" smtClean="0">
                <a:latin typeface="Papyrus" pitchFamily="66" charset="0"/>
              </a:rPr>
              <a:t>And</a:t>
            </a:r>
            <a:r>
              <a:rPr lang="tr-TR" i="1" dirty="0" smtClean="0">
                <a:latin typeface="Papyrus" pitchFamily="66" charset="0"/>
              </a:rPr>
              <a:t> Ballı, E. (2016) “</a:t>
            </a:r>
            <a:r>
              <a:rPr lang="en-US" dirty="0" smtClean="0">
                <a:latin typeface="Papyrus" pitchFamily="66" charset="0"/>
              </a:rPr>
              <a:t>The </a:t>
            </a:r>
            <a:r>
              <a:rPr lang="en-US" dirty="0" err="1" smtClean="0">
                <a:latin typeface="Papyrus" pitchFamily="66" charset="0"/>
              </a:rPr>
              <a:t>determınants</a:t>
            </a:r>
            <a:r>
              <a:rPr lang="en-US" dirty="0" smtClean="0">
                <a:latin typeface="Papyrus" pitchFamily="66" charset="0"/>
              </a:rPr>
              <a:t> of </a:t>
            </a:r>
            <a:r>
              <a:rPr lang="en-US" dirty="0" err="1" smtClean="0">
                <a:latin typeface="Papyrus" pitchFamily="66" charset="0"/>
              </a:rPr>
              <a:t>ınternal</a:t>
            </a:r>
            <a:r>
              <a:rPr lang="en-US" dirty="0" smtClean="0">
                <a:latin typeface="Papyrus" pitchFamily="66" charset="0"/>
              </a:rPr>
              <a:t> </a:t>
            </a:r>
            <a:r>
              <a:rPr lang="en-US" dirty="0" err="1" smtClean="0">
                <a:latin typeface="Papyrus" pitchFamily="66" charset="0"/>
              </a:rPr>
              <a:t>mıgratıon</a:t>
            </a:r>
            <a:r>
              <a:rPr lang="en-US" dirty="0" smtClean="0">
                <a:latin typeface="Papyrus" pitchFamily="66" charset="0"/>
              </a:rPr>
              <a:t>: the case of </a:t>
            </a:r>
            <a:r>
              <a:rPr lang="tr-TR" dirty="0" smtClean="0">
                <a:latin typeface="Papyrus" pitchFamily="66" charset="0"/>
              </a:rPr>
              <a:t>T</a:t>
            </a:r>
            <a:r>
              <a:rPr lang="en-US" dirty="0" err="1" smtClean="0">
                <a:latin typeface="Papyrus" pitchFamily="66" charset="0"/>
              </a:rPr>
              <a:t>urkey</a:t>
            </a:r>
            <a:r>
              <a:rPr lang="tr-TR" dirty="0" smtClean="0">
                <a:latin typeface="Papyrus" pitchFamily="66" charset="0"/>
              </a:rPr>
              <a:t>”  </a:t>
            </a:r>
            <a:r>
              <a:rPr lang="en-US" dirty="0" smtClean="0">
                <a:latin typeface="Papyrus" pitchFamily="66" charset="0"/>
              </a:rPr>
              <a:t> </a:t>
            </a:r>
            <a:r>
              <a:rPr lang="en-US" dirty="0" err="1" smtClean="0">
                <a:latin typeface="Papyrus" pitchFamily="66" charset="0"/>
              </a:rPr>
              <a:t>ınternatıonal</a:t>
            </a:r>
            <a:r>
              <a:rPr lang="en-US" dirty="0" smtClean="0">
                <a:latin typeface="Papyrus" pitchFamily="66" charset="0"/>
              </a:rPr>
              <a:t> journal of </a:t>
            </a:r>
            <a:r>
              <a:rPr lang="en-US" dirty="0" err="1" smtClean="0">
                <a:latin typeface="Papyrus" pitchFamily="66" charset="0"/>
              </a:rPr>
              <a:t>economıcs</a:t>
            </a:r>
            <a:r>
              <a:rPr lang="en-US" dirty="0" smtClean="0">
                <a:latin typeface="Papyrus" pitchFamily="66" charset="0"/>
              </a:rPr>
              <a:t> and </a:t>
            </a:r>
            <a:r>
              <a:rPr lang="en-US" dirty="0" err="1" smtClean="0">
                <a:latin typeface="Papyrus" pitchFamily="66" charset="0"/>
              </a:rPr>
              <a:t>fınance</a:t>
            </a:r>
            <a:r>
              <a:rPr lang="en-US" dirty="0" smtClean="0">
                <a:latin typeface="Papyrus" pitchFamily="66" charset="0"/>
              </a:rPr>
              <a:t> </a:t>
            </a:r>
            <a:r>
              <a:rPr lang="en-US" dirty="0" err="1" smtClean="0">
                <a:latin typeface="Papyrus" pitchFamily="66" charset="0"/>
              </a:rPr>
              <a:t>studıes</a:t>
            </a:r>
            <a:endParaRPr lang="tr-TR" dirty="0" smtClean="0">
              <a:latin typeface="Papyrus" pitchFamily="66" charset="0"/>
            </a:endParaRPr>
          </a:p>
          <a:p>
            <a:pPr>
              <a:buFont typeface="Arial" pitchFamily="34" charset="0"/>
              <a:buChar char="•"/>
            </a:pPr>
            <a:endParaRPr lang="tr-TR" dirty="0" smtClean="0">
              <a:latin typeface="Papyrus" pitchFamily="66" charset="0"/>
            </a:endParaRPr>
          </a:p>
          <a:p>
            <a:pPr>
              <a:buFont typeface="Arial" pitchFamily="34" charset="0"/>
              <a:buChar char="•"/>
            </a:pPr>
            <a:endParaRPr lang="tr-TR" dirty="0" smtClean="0">
              <a:latin typeface="Papyrus" pitchFamily="66" charset="0"/>
            </a:endParaRPr>
          </a:p>
          <a:p>
            <a:pPr>
              <a:buFont typeface="Arial" pitchFamily="34" charset="0"/>
              <a:buChar char="•"/>
            </a:pPr>
            <a:r>
              <a:rPr lang="tr-TR" dirty="0" smtClean="0">
                <a:latin typeface="Papyrus" pitchFamily="66" charset="0"/>
              </a:rPr>
              <a:t>Erdoğan, İ. (2003) </a:t>
            </a:r>
            <a:r>
              <a:rPr lang="tr-TR" dirty="0" err="1" smtClean="0">
                <a:latin typeface="Papyrus" pitchFamily="66" charset="0"/>
              </a:rPr>
              <a:t>Brain</a:t>
            </a:r>
            <a:r>
              <a:rPr lang="tr-TR" dirty="0" smtClean="0">
                <a:latin typeface="Papyrus" pitchFamily="66" charset="0"/>
              </a:rPr>
              <a:t> </a:t>
            </a:r>
            <a:r>
              <a:rPr lang="tr-TR" dirty="0" err="1" smtClean="0">
                <a:latin typeface="Papyrus" pitchFamily="66" charset="0"/>
              </a:rPr>
              <a:t>Drain</a:t>
            </a:r>
            <a:r>
              <a:rPr lang="tr-TR" dirty="0" smtClean="0">
                <a:latin typeface="Papyrus" pitchFamily="66" charset="0"/>
              </a:rPr>
              <a:t> in </a:t>
            </a:r>
            <a:r>
              <a:rPr lang="tr-TR" dirty="0" err="1" smtClean="0">
                <a:latin typeface="Papyrus" pitchFamily="66" charset="0"/>
              </a:rPr>
              <a:t>Turkey</a:t>
            </a:r>
            <a:r>
              <a:rPr lang="tr-TR" dirty="0" smtClean="0">
                <a:latin typeface="Papyrus" pitchFamily="66" charset="0"/>
              </a:rPr>
              <a:t>. http://www.</a:t>
            </a:r>
            <a:r>
              <a:rPr lang="tr-TR" dirty="0" err="1" smtClean="0">
                <a:latin typeface="Papyrus" pitchFamily="66" charset="0"/>
              </a:rPr>
              <a:t>kuyeb</a:t>
            </a:r>
            <a:r>
              <a:rPr lang="tr-TR" dirty="0" smtClean="0">
                <a:latin typeface="Papyrus" pitchFamily="66" charset="0"/>
              </a:rPr>
              <a:t>.com/</a:t>
            </a:r>
            <a:r>
              <a:rPr lang="tr-TR" dirty="0" err="1" smtClean="0">
                <a:latin typeface="Papyrus" pitchFamily="66" charset="0"/>
              </a:rPr>
              <a:t>pdf</a:t>
            </a:r>
            <a:r>
              <a:rPr lang="tr-TR" dirty="0" smtClean="0">
                <a:latin typeface="Papyrus" pitchFamily="66" charset="0"/>
              </a:rPr>
              <a:t>/en/7757858b8bf9bbf1f2eac1341af9d9dcganing.</a:t>
            </a:r>
            <a:r>
              <a:rPr lang="tr-TR" dirty="0" err="1" smtClean="0">
                <a:latin typeface="Papyrus" pitchFamily="66" charset="0"/>
              </a:rPr>
              <a:t>pdf</a:t>
            </a:r>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smtClean="0">
              <a:latin typeface="Papyrus" pitchFamily="66" charset="0"/>
            </a:endParaRPr>
          </a:p>
          <a:p>
            <a:endParaRPr lang="tr-TR" dirty="0">
              <a:latin typeface="Papyrus" pitchFamily="66"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Metin kutusu"/>
          <p:cNvSpPr txBox="1"/>
          <p:nvPr/>
        </p:nvSpPr>
        <p:spPr>
          <a:xfrm>
            <a:off x="179512" y="332656"/>
            <a:ext cx="8748464" cy="1323439"/>
          </a:xfrm>
          <a:prstGeom prst="rect">
            <a:avLst/>
          </a:prstGeom>
          <a:noFill/>
        </p:spPr>
        <p:txBody>
          <a:bodyPr wrap="square" rtlCol="0">
            <a:spAutoFit/>
          </a:bodyPr>
          <a:lstStyle/>
          <a:p>
            <a:pPr algn="ctr"/>
            <a:r>
              <a:rPr lang="en-US" sz="4000" b="1" dirty="0" smtClean="0">
                <a:latin typeface="Papyrus" pitchFamily="66" charset="0"/>
              </a:rPr>
              <a:t>Migration Period begin</a:t>
            </a:r>
            <a:r>
              <a:rPr lang="tr-TR" sz="4000" b="1" dirty="0" smtClean="0">
                <a:latin typeface="Papyrus" pitchFamily="66" charset="0"/>
              </a:rPr>
              <a:t>s</a:t>
            </a:r>
            <a:r>
              <a:rPr lang="en-US" sz="4000" b="1" dirty="0" smtClean="0">
                <a:latin typeface="Papyrus" pitchFamily="66" charset="0"/>
              </a:rPr>
              <a:t> with the invasion of Europe by the Huns in 375</a:t>
            </a:r>
            <a:endParaRPr lang="tr-TR" sz="4000" b="1" dirty="0">
              <a:latin typeface="Papyrus" pitchFamily="66" charset="0"/>
            </a:endParaRPr>
          </a:p>
        </p:txBody>
      </p:sp>
      <p:pic>
        <p:nvPicPr>
          <p:cNvPr id="3074" name="Picture 2" descr="C:\Users\Öztürk\Desktop\hunss.jpg"/>
          <p:cNvPicPr>
            <a:picLocks noChangeAspect="1" noChangeArrowheads="1"/>
          </p:cNvPicPr>
          <p:nvPr/>
        </p:nvPicPr>
        <p:blipFill>
          <a:blip r:embed="rId2" cstate="print"/>
          <a:srcRect/>
          <a:stretch>
            <a:fillRect/>
          </a:stretch>
        </p:blipFill>
        <p:spPr bwMode="auto">
          <a:xfrm>
            <a:off x="251520" y="1835098"/>
            <a:ext cx="8568952" cy="486315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Öztürk\Desktop\anadoluya gelis.jpg"/>
          <p:cNvPicPr>
            <a:picLocks noChangeAspect="1" noChangeArrowheads="1"/>
          </p:cNvPicPr>
          <p:nvPr/>
        </p:nvPicPr>
        <p:blipFill>
          <a:blip r:embed="rId2" cstate="print"/>
          <a:srcRect/>
          <a:stretch>
            <a:fillRect/>
          </a:stretch>
        </p:blipFill>
        <p:spPr bwMode="auto">
          <a:xfrm>
            <a:off x="1331641" y="2204864"/>
            <a:ext cx="6408712" cy="3960440"/>
          </a:xfrm>
          <a:prstGeom prst="rect">
            <a:avLst/>
          </a:prstGeom>
          <a:noFill/>
        </p:spPr>
      </p:pic>
      <p:sp>
        <p:nvSpPr>
          <p:cNvPr id="4" name="3 Metin kutusu"/>
          <p:cNvSpPr txBox="1"/>
          <p:nvPr/>
        </p:nvSpPr>
        <p:spPr>
          <a:xfrm>
            <a:off x="179512" y="692696"/>
            <a:ext cx="8640960" cy="1200329"/>
          </a:xfrm>
          <a:prstGeom prst="rect">
            <a:avLst/>
          </a:prstGeom>
          <a:noFill/>
        </p:spPr>
        <p:txBody>
          <a:bodyPr wrap="square" rtlCol="0">
            <a:spAutoFit/>
          </a:bodyPr>
          <a:lstStyle/>
          <a:p>
            <a:pPr algn="ctr"/>
            <a:r>
              <a:rPr lang="en-US" sz="3600" dirty="0" smtClean="0">
                <a:latin typeface="Papyrus" pitchFamily="66" charset="0"/>
                <a:hlinkClick r:id="rId3"/>
              </a:rPr>
              <a:t>The Battle of </a:t>
            </a:r>
            <a:r>
              <a:rPr lang="en-US" sz="3600" dirty="0" err="1" smtClean="0">
                <a:latin typeface="Papyrus" pitchFamily="66" charset="0"/>
                <a:hlinkClick r:id="rId3"/>
              </a:rPr>
              <a:t>Manzikert</a:t>
            </a:r>
            <a:r>
              <a:rPr lang="en-US" sz="3600" dirty="0" smtClean="0">
                <a:latin typeface="Papyrus" pitchFamily="66" charset="0"/>
                <a:hlinkClick r:id="rId3"/>
              </a:rPr>
              <a:t>: </a:t>
            </a:r>
            <a:r>
              <a:rPr lang="tr-TR" sz="3600" dirty="0" smtClean="0">
                <a:latin typeface="Papyrus" pitchFamily="66" charset="0"/>
                <a:hlinkClick r:id="rId3"/>
              </a:rPr>
              <a:t/>
            </a:r>
            <a:br>
              <a:rPr lang="tr-TR" sz="3600" dirty="0" smtClean="0">
                <a:latin typeface="Papyrus" pitchFamily="66" charset="0"/>
                <a:hlinkClick r:id="rId3"/>
              </a:rPr>
            </a:br>
            <a:r>
              <a:rPr lang="en-US" sz="3600" dirty="0" smtClean="0">
                <a:latin typeface="Papyrus" pitchFamily="66" charset="0"/>
                <a:hlinkClick r:id="rId3"/>
              </a:rPr>
              <a:t>How Anatolia became Turkey's home </a:t>
            </a:r>
            <a:endParaRPr lang="tr-TR" sz="3600" dirty="0">
              <a:latin typeface="Papyru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548680"/>
            <a:ext cx="8229600" cy="5040560"/>
          </a:xfrm>
        </p:spPr>
        <p:txBody>
          <a:bodyPr>
            <a:normAutofit/>
          </a:bodyPr>
          <a:lstStyle/>
          <a:p>
            <a:pPr algn="just">
              <a:buNone/>
            </a:pPr>
            <a:r>
              <a:rPr lang="tr-TR" dirty="0" smtClean="0">
                <a:latin typeface="Papyrus" pitchFamily="66" charset="0"/>
              </a:rPr>
              <a:t>		</a:t>
            </a:r>
            <a:endParaRPr lang="en-US" dirty="0" smtClean="0">
              <a:latin typeface="Papyrus" pitchFamily="66" charset="0"/>
            </a:endParaRPr>
          </a:p>
          <a:p>
            <a:pPr algn="just">
              <a:buNone/>
            </a:pPr>
            <a:r>
              <a:rPr lang="tr-TR" dirty="0" smtClean="0">
                <a:latin typeface="Papyrus" pitchFamily="66" charset="0"/>
              </a:rPr>
              <a:t>		</a:t>
            </a:r>
            <a:r>
              <a:rPr lang="en-US" dirty="0" smtClean="0">
                <a:latin typeface="Papyrus" pitchFamily="66" charset="0"/>
              </a:rPr>
              <a:t>Immigration movements which happened as of second half of 19th century and caused major changes in the ethnic features of Anatolia, have very important role on today’s Turkey.</a:t>
            </a:r>
          </a:p>
          <a:p>
            <a:pPr algn="just"/>
            <a:endParaRPr lang="en-US" dirty="0" smtClean="0">
              <a:latin typeface="Papyrus" pitchFamily="66"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Öztürk\Desktop\göçç\mubadele-06.jpg"/>
          <p:cNvPicPr>
            <a:picLocks noChangeAspect="1" noChangeArrowheads="1"/>
          </p:cNvPicPr>
          <p:nvPr/>
        </p:nvPicPr>
        <p:blipFill>
          <a:blip r:embed="rId2" cstate="print"/>
          <a:srcRect/>
          <a:stretch>
            <a:fillRect/>
          </a:stretch>
        </p:blipFill>
        <p:spPr bwMode="auto">
          <a:xfrm>
            <a:off x="1115616" y="1268760"/>
            <a:ext cx="6974089" cy="5252895"/>
          </a:xfrm>
          <a:prstGeom prst="rect">
            <a:avLst/>
          </a:prstGeom>
          <a:noFill/>
        </p:spPr>
      </p:pic>
      <p:sp>
        <p:nvSpPr>
          <p:cNvPr id="5" name="4 Metin kutusu"/>
          <p:cNvSpPr txBox="1"/>
          <p:nvPr/>
        </p:nvSpPr>
        <p:spPr>
          <a:xfrm>
            <a:off x="1979712" y="476672"/>
            <a:ext cx="4968552" cy="646331"/>
          </a:xfrm>
          <a:prstGeom prst="rect">
            <a:avLst/>
          </a:prstGeom>
          <a:noFill/>
        </p:spPr>
        <p:txBody>
          <a:bodyPr wrap="square" rtlCol="0">
            <a:spAutoFit/>
          </a:bodyPr>
          <a:lstStyle/>
          <a:p>
            <a:pPr algn="ctr"/>
            <a:r>
              <a:rPr lang="tr-TR" sz="3600" dirty="0" err="1" smtClean="0">
                <a:latin typeface="Papyrus" pitchFamily="66" charset="0"/>
              </a:rPr>
              <a:t>Population</a:t>
            </a:r>
            <a:r>
              <a:rPr lang="tr-TR" sz="3600" dirty="0" smtClean="0">
                <a:latin typeface="Papyrus" pitchFamily="66" charset="0"/>
              </a:rPr>
              <a:t> Exchange</a:t>
            </a:r>
            <a:endParaRPr lang="tr-TR" sz="3600" dirty="0">
              <a:latin typeface="Papyrus" pitchFamily="66"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Öztürk\Desktop\göçç\resm\490-250.jpg"/>
          <p:cNvPicPr>
            <a:picLocks noChangeAspect="1" noChangeArrowheads="1"/>
          </p:cNvPicPr>
          <p:nvPr/>
        </p:nvPicPr>
        <p:blipFill>
          <a:blip r:embed="rId2" cstate="print"/>
          <a:srcRect/>
          <a:stretch>
            <a:fillRect/>
          </a:stretch>
        </p:blipFill>
        <p:spPr bwMode="auto">
          <a:xfrm>
            <a:off x="323528" y="1628800"/>
            <a:ext cx="8609275" cy="4392488"/>
          </a:xfrm>
          <a:prstGeom prst="rect">
            <a:avLst/>
          </a:prstGeom>
          <a:noFill/>
        </p:spPr>
      </p:pic>
      <p:sp>
        <p:nvSpPr>
          <p:cNvPr id="3" name="2 Metin kutusu"/>
          <p:cNvSpPr txBox="1"/>
          <p:nvPr/>
        </p:nvSpPr>
        <p:spPr>
          <a:xfrm>
            <a:off x="1115616" y="404664"/>
            <a:ext cx="7524328" cy="1200329"/>
          </a:xfrm>
          <a:prstGeom prst="rect">
            <a:avLst/>
          </a:prstGeom>
          <a:noFill/>
        </p:spPr>
        <p:txBody>
          <a:bodyPr wrap="square" rtlCol="0">
            <a:spAutoFit/>
          </a:bodyPr>
          <a:lstStyle/>
          <a:p>
            <a:pPr algn="ctr"/>
            <a:r>
              <a:rPr lang="en-US" sz="7200" dirty="0" err="1" smtClean="0">
                <a:latin typeface="Papyrus" pitchFamily="66" charset="0"/>
              </a:rPr>
              <a:t>Labour</a:t>
            </a:r>
            <a:r>
              <a:rPr lang="en-US" sz="7200" dirty="0" smtClean="0">
                <a:latin typeface="Papyrus" pitchFamily="66" charset="0"/>
              </a:rPr>
              <a:t> Migration</a:t>
            </a:r>
            <a:endParaRPr lang="en-US" sz="7200" dirty="0">
              <a:latin typeface="Papyrus" pitchFamily="66"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332656"/>
            <a:ext cx="8291264" cy="5793507"/>
          </a:xfrm>
        </p:spPr>
        <p:txBody>
          <a:bodyPr>
            <a:normAutofit/>
          </a:bodyPr>
          <a:lstStyle/>
          <a:p>
            <a:pPr>
              <a:buNone/>
            </a:pPr>
            <a:r>
              <a:rPr lang="tr-TR" dirty="0" smtClean="0">
                <a:latin typeface="Papyrus" pitchFamily="66" charset="0"/>
              </a:rPr>
              <a:t>	</a:t>
            </a:r>
            <a:r>
              <a:rPr lang="en-US" dirty="0" smtClean="0">
                <a:latin typeface="Papyrus" pitchFamily="66" charset="0"/>
              </a:rPr>
              <a:t>Large-scale Turkish labor emigration to Europe started with an agreement signed by the Turkish and West German governments in 1961. The pact aimed to provide the German economy with temporary unskilled labor, "guest workers," while thinning the ranks of Turkey's unemployed.</a:t>
            </a:r>
            <a:endParaRPr lang="tr-TR" dirty="0">
              <a:latin typeface="Papyrus" pitchFamily="66"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473</TotalTime>
  <Words>408</Words>
  <Application>Microsoft Office PowerPoint</Application>
  <PresentationFormat>Ekran Gösterisi (4:3)</PresentationFormat>
  <Paragraphs>69</Paragraphs>
  <Slides>35</Slides>
  <Notes>1</Notes>
  <HiddenSlides>0</HiddenSlides>
  <MMClips>2</MMClips>
  <ScaleCrop>false</ScaleCrop>
  <HeadingPairs>
    <vt:vector size="4" baseType="variant">
      <vt:variant>
        <vt:lpstr>Tema</vt:lpstr>
      </vt:variant>
      <vt:variant>
        <vt:i4>1</vt:i4>
      </vt:variant>
      <vt:variant>
        <vt:lpstr>Slayt Başlıkları</vt:lpstr>
      </vt:variant>
      <vt:variant>
        <vt:i4>35</vt:i4>
      </vt:variant>
    </vt:vector>
  </HeadingPairs>
  <TitlesOfParts>
    <vt:vector size="36"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  </vt:lpstr>
      <vt:lpstr>Slayt 15</vt:lpstr>
      <vt:lpstr>Slayt 16</vt:lpstr>
      <vt:lpstr>Slayt 17</vt:lpstr>
      <vt:lpstr>Syrian Case</vt:lpstr>
      <vt:lpstr>Refugee Camp in Hatay</vt:lpstr>
      <vt:lpstr>Educational Support</vt:lpstr>
      <vt:lpstr>Slayt 21</vt:lpstr>
      <vt:lpstr>Our Interview with Syrian Students</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Öztürk</dc:creator>
  <cp:lastModifiedBy>Öztürk</cp:lastModifiedBy>
  <cp:revision>57</cp:revision>
  <dcterms:created xsi:type="dcterms:W3CDTF">2018-03-31T18:46:41Z</dcterms:created>
  <dcterms:modified xsi:type="dcterms:W3CDTF">2018-12-19T18:12:09Z</dcterms:modified>
</cp:coreProperties>
</file>