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80" r:id="rId7"/>
    <p:sldId id="271" r:id="rId8"/>
    <p:sldId id="272" r:id="rId9"/>
    <p:sldId id="261" r:id="rId10"/>
    <p:sldId id="266" r:id="rId11"/>
    <p:sldId id="269" r:id="rId12"/>
    <p:sldId id="270" r:id="rId13"/>
    <p:sldId id="279" r:id="rId14"/>
    <p:sldId id="283" r:id="rId15"/>
    <p:sldId id="284" r:id="rId16"/>
    <p:sldId id="289" r:id="rId17"/>
    <p:sldId id="290" r:id="rId18"/>
    <p:sldId id="291" r:id="rId19"/>
    <p:sldId id="285" r:id="rId20"/>
    <p:sldId id="286" r:id="rId21"/>
    <p:sldId id="287" r:id="rId22"/>
    <p:sldId id="288" r:id="rId23"/>
    <p:sldId id="262" r:id="rId24"/>
    <p:sldId id="263" r:id="rId25"/>
    <p:sldId id="264" r:id="rId26"/>
    <p:sldId id="265" r:id="rId27"/>
    <p:sldId id="276" r:id="rId28"/>
    <p:sldId id="274" r:id="rId29"/>
    <p:sldId id="281" r:id="rId30"/>
    <p:sldId id="282" r:id="rId31"/>
    <p:sldId id="277" r:id="rId32"/>
    <p:sldId id="278" r:id="rId33"/>
    <p:sldId id="273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>
      <p:cViewPr>
        <p:scale>
          <a:sx n="75" d="100"/>
          <a:sy n="7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What does friendship mean?</c:v>
                </c:pt>
              </c:strCache>
            </c:strRef>
          </c:tx>
          <c:invertIfNegative val="0"/>
          <c:cat>
            <c:strRef>
              <c:f>Foglio1!$A$2:$A$12</c:f>
              <c:strCache>
                <c:ptCount val="11"/>
                <c:pt idx="0">
                  <c:v>Trust</c:v>
                </c:pt>
                <c:pt idx="1">
                  <c:v>Support</c:v>
                </c:pt>
                <c:pt idx="2">
                  <c:v>Enjoyment</c:v>
                </c:pt>
                <c:pt idx="3">
                  <c:v>Exchange</c:v>
                </c:pt>
                <c:pt idx="4">
                  <c:v>An important value</c:v>
                </c:pt>
                <c:pt idx="5">
                  <c:v>It does not exist</c:v>
                </c:pt>
                <c:pt idx="6">
                  <c:v>Loyalty</c:v>
                </c:pt>
                <c:pt idx="7">
                  <c:v>Respect</c:v>
                </c:pt>
                <c:pt idx="8">
                  <c:v>Family</c:v>
                </c:pt>
                <c:pt idx="9">
                  <c:v>Sharing</c:v>
                </c:pt>
                <c:pt idx="10">
                  <c:v>Not to be judge</c:v>
                </c:pt>
              </c:strCache>
            </c:str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14</c:v>
                </c:pt>
                <c:pt idx="1">
                  <c:v>11</c:v>
                </c:pt>
                <c:pt idx="2">
                  <c:v>3</c:v>
                </c:pt>
                <c:pt idx="3">
                  <c:v>3</c:v>
                </c:pt>
                <c:pt idx="4">
                  <c:v>12</c:v>
                </c:pt>
                <c:pt idx="5">
                  <c:v>1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  <c:pt idx="9">
                  <c:v>4</c:v>
                </c:pt>
                <c:pt idx="1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387008"/>
        <c:axId val="177388544"/>
      </c:barChart>
      <c:catAx>
        <c:axId val="177387008"/>
        <c:scaling>
          <c:orientation val="minMax"/>
        </c:scaling>
        <c:delete val="0"/>
        <c:axPos val="l"/>
        <c:majorTickMark val="out"/>
        <c:minorTickMark val="none"/>
        <c:tickLblPos val="nextTo"/>
        <c:crossAx val="177388544"/>
        <c:crosses val="autoZero"/>
        <c:auto val="1"/>
        <c:lblAlgn val="ctr"/>
        <c:lblOffset val="100"/>
        <c:noMultiLvlLbl val="0"/>
      </c:catAx>
      <c:valAx>
        <c:axId val="1773885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77387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lumMod val="60000"/>
        <a:lumOff val="40000"/>
      </a:schemeClr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89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41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3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6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31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8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7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7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86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64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03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E114A-56B5-4337-AD5E-067C3B2CD402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3ABA3-004A-4505-AD85-4EC9331FAB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055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presentazioni/I'm%20special%20IT.pptx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SECOND TRAINING EVENT LATVIA, </a:t>
            </a:r>
            <a:r>
              <a:rPr lang="it-IT" sz="2400" dirty="0" smtClean="0"/>
              <a:t>17th-21th </a:t>
            </a:r>
            <a:r>
              <a:rPr lang="it-IT" sz="2400" dirty="0" err="1" smtClean="0"/>
              <a:t>June</a:t>
            </a:r>
            <a:r>
              <a:rPr lang="it-IT" sz="2400" dirty="0" smtClean="0"/>
              <a:t> 2019</a:t>
            </a:r>
            <a:endParaRPr lang="it-IT" sz="2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dirty="0" err="1" smtClean="0"/>
              <a:t>Our</a:t>
            </a:r>
            <a:r>
              <a:rPr lang="it-IT" sz="2800" dirty="0" smtClean="0"/>
              <a:t> </a:t>
            </a:r>
            <a:r>
              <a:rPr lang="it-IT" sz="2800" dirty="0" err="1" smtClean="0"/>
              <a:t>activities</a:t>
            </a:r>
            <a:r>
              <a:rPr lang="it-IT" sz="2800" dirty="0" smtClean="0"/>
              <a:t> </a:t>
            </a:r>
            <a:r>
              <a:rPr lang="it-IT" sz="2800" dirty="0" err="1" smtClean="0"/>
              <a:t>during</a:t>
            </a:r>
            <a:r>
              <a:rPr lang="it-IT" sz="2800" dirty="0" smtClean="0"/>
              <a:t> </a:t>
            </a:r>
            <a:r>
              <a:rPr lang="it-IT" sz="2800" dirty="0" err="1" smtClean="0"/>
              <a:t>our</a:t>
            </a:r>
            <a:r>
              <a:rPr lang="it-IT" sz="2800" dirty="0" smtClean="0"/>
              <a:t> first </a:t>
            </a:r>
            <a:r>
              <a:rPr lang="it-IT" sz="2800" dirty="0" err="1" smtClean="0"/>
              <a:t>year</a:t>
            </a:r>
            <a:r>
              <a:rPr lang="it-IT" sz="2800" dirty="0" smtClean="0"/>
              <a:t> with</a:t>
            </a:r>
          </a:p>
          <a:p>
            <a:r>
              <a:rPr lang="it-IT" sz="2800" dirty="0" smtClean="0"/>
              <a:t>Persona </a:t>
            </a:r>
            <a:r>
              <a:rPr lang="it-IT" sz="2800" dirty="0" err="1" smtClean="0"/>
              <a:t>Doll</a:t>
            </a:r>
            <a:r>
              <a:rPr lang="it-IT" sz="2800" dirty="0" smtClean="0"/>
              <a:t> </a:t>
            </a:r>
            <a:r>
              <a:rPr lang="it-IT" sz="2800" dirty="0" err="1" smtClean="0"/>
              <a:t>Methodology</a:t>
            </a:r>
            <a:endParaRPr lang="it-IT" sz="2800" dirty="0" smtClean="0"/>
          </a:p>
          <a:p>
            <a:r>
              <a:rPr lang="it-IT" sz="2800" dirty="0" err="1" smtClean="0"/>
              <a:t>Italy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1303024" cy="16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I’m</a:t>
            </a:r>
            <a:r>
              <a:rPr lang="it-IT" dirty="0" smtClean="0"/>
              <a:t> special…..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27" y="2907067"/>
            <a:ext cx="3580452" cy="268533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04048" y="3068960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uploaded</a:t>
            </a:r>
            <a:r>
              <a:rPr lang="it-IT" dirty="0" smtClean="0"/>
              <a:t> on </a:t>
            </a:r>
            <a:r>
              <a:rPr lang="it-IT" dirty="0" err="1" smtClean="0"/>
              <a:t>etwinning</a:t>
            </a:r>
            <a:endParaRPr lang="it-IT" dirty="0" smtClean="0"/>
          </a:p>
          <a:p>
            <a:r>
              <a:rPr lang="it-IT" dirty="0" smtClean="0">
                <a:hlinkClick r:id="rId3" action="ppaction://hlinkpres?slideindex=1&amp;slidetitle="/>
              </a:rPr>
              <a:t>..\presentazioni\</a:t>
            </a:r>
            <a:r>
              <a:rPr lang="it-IT" dirty="0" err="1" smtClean="0">
                <a:hlinkClick r:id="rId3" action="ppaction://hlinkpres?slideindex=1&amp;slidetitle="/>
              </a:rPr>
              <a:t>I'm</a:t>
            </a:r>
            <a:r>
              <a:rPr lang="it-IT" dirty="0" smtClean="0">
                <a:hlinkClick r:id="rId3" action="ppaction://hlinkpres?slideindex=1&amp;slidetitle="/>
              </a:rPr>
              <a:t> special IT.pptx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8046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1860596" cy="410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2368035" cy="315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52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286231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78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872" y="2348880"/>
            <a:ext cx="1906902" cy="38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7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2708920"/>
            <a:ext cx="4176464" cy="31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91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2" cy="31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96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2" cy="31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80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1" cy="31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41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1" cy="31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47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2" cy="31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64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evaluation</a:t>
            </a:r>
            <a:r>
              <a:rPr lang="it-IT" dirty="0" smtClean="0"/>
              <a:t> </a:t>
            </a:r>
            <a:r>
              <a:rPr lang="it-IT" dirty="0" err="1" smtClean="0"/>
              <a:t>questionaries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TEACHERS</a:t>
            </a:r>
          </a:p>
          <a:p>
            <a:pPr marL="0" indent="0" algn="ctr">
              <a:buNone/>
            </a:pPr>
            <a:r>
              <a:rPr lang="it-IT" dirty="0" smtClean="0"/>
              <a:t>CHILDREN</a:t>
            </a:r>
          </a:p>
          <a:p>
            <a:pPr marL="0" indent="0" algn="ctr">
              <a:buNone/>
            </a:pPr>
            <a:r>
              <a:rPr lang="it-IT" dirty="0" smtClean="0"/>
              <a:t>PARENTS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113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5" y="2708920"/>
            <a:ext cx="4176461" cy="313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47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852936"/>
            <a:ext cx="5980560" cy="290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06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478" y="2736887"/>
            <a:ext cx="3830906" cy="290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737804"/>
            <a:ext cx="3830906" cy="28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841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8333"/>
          <a:stretch/>
        </p:blipFill>
        <p:spPr>
          <a:xfrm>
            <a:off x="2195558" y="2636912"/>
            <a:ext cx="5099397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Supporting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</a:t>
            </a:r>
            <a:r>
              <a:rPr lang="it-IT" dirty="0" err="1" smtClean="0"/>
              <a:t>individuality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219749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solidFill>
                  <a:srgbClr val="FFFF00"/>
                </a:solidFill>
              </a:rPr>
              <a:t>Recognizing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our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emotions</a:t>
            </a:r>
            <a:r>
              <a:rPr lang="it-IT" sz="2400" i="1" dirty="0" smtClean="0">
                <a:solidFill>
                  <a:srgbClr val="FFFF00"/>
                </a:solidFill>
              </a:rPr>
              <a:t> and work on </a:t>
            </a:r>
            <a:r>
              <a:rPr lang="it-IT" sz="2400" i="1" dirty="0" err="1" smtClean="0">
                <a:solidFill>
                  <a:srgbClr val="FFFF00"/>
                </a:solidFill>
              </a:rPr>
              <a:t>this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subject</a:t>
            </a:r>
            <a:endParaRPr lang="it-IT" sz="2400" i="1" dirty="0">
              <a:solidFill>
                <a:srgbClr val="FFFF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68" y="2924944"/>
            <a:ext cx="4480005" cy="33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9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Supporting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</a:t>
            </a:r>
            <a:r>
              <a:rPr lang="it-IT" dirty="0" err="1" smtClean="0"/>
              <a:t>individuality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219749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solidFill>
                  <a:srgbClr val="FFFF00"/>
                </a:solidFill>
              </a:rPr>
              <a:t>Recognizing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our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emotions</a:t>
            </a:r>
            <a:r>
              <a:rPr lang="it-IT" sz="2400" i="1" dirty="0" smtClean="0">
                <a:solidFill>
                  <a:srgbClr val="FFFF00"/>
                </a:solidFill>
              </a:rPr>
              <a:t> and work on </a:t>
            </a:r>
            <a:r>
              <a:rPr lang="it-IT" sz="2400" i="1" dirty="0" err="1" smtClean="0">
                <a:solidFill>
                  <a:srgbClr val="FFFF00"/>
                </a:solidFill>
              </a:rPr>
              <a:t>this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subject</a:t>
            </a:r>
            <a:endParaRPr lang="it-IT" sz="2400" i="1" dirty="0">
              <a:solidFill>
                <a:srgbClr val="FFFF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39752" y="3435110"/>
            <a:ext cx="4480005" cy="30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Supporting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</a:t>
            </a:r>
            <a:r>
              <a:rPr lang="it-IT" dirty="0" err="1" smtClean="0"/>
              <a:t>individuality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219749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solidFill>
                  <a:srgbClr val="FFFF00"/>
                </a:solidFill>
              </a:rPr>
              <a:t>Recognizing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our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emotions</a:t>
            </a:r>
            <a:r>
              <a:rPr lang="it-IT" sz="2400" i="1" dirty="0" smtClean="0">
                <a:solidFill>
                  <a:srgbClr val="FFFF00"/>
                </a:solidFill>
              </a:rPr>
              <a:t> and work on </a:t>
            </a:r>
            <a:r>
              <a:rPr lang="it-IT" sz="2400" i="1" dirty="0" err="1" smtClean="0">
                <a:solidFill>
                  <a:srgbClr val="FFFF00"/>
                </a:solidFill>
              </a:rPr>
              <a:t>this</a:t>
            </a:r>
            <a:r>
              <a:rPr lang="it-IT" sz="2400" i="1" dirty="0" smtClean="0">
                <a:solidFill>
                  <a:srgbClr val="FFFF00"/>
                </a:solidFill>
              </a:rPr>
              <a:t> </a:t>
            </a:r>
            <a:r>
              <a:rPr lang="it-IT" sz="2400" i="1" dirty="0" err="1" smtClean="0">
                <a:solidFill>
                  <a:srgbClr val="FFFF00"/>
                </a:solidFill>
              </a:rPr>
              <a:t>subject</a:t>
            </a:r>
            <a:endParaRPr lang="it-IT" sz="2400" i="1" dirty="0">
              <a:solidFill>
                <a:srgbClr val="FFFF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1459" y="3055872"/>
            <a:ext cx="2267345" cy="30231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96952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99" y="3491804"/>
            <a:ext cx="3182976" cy="17904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81" y="2795527"/>
            <a:ext cx="5688631" cy="31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32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27" y="2780928"/>
            <a:ext cx="5688632" cy="31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8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06" y="2780928"/>
            <a:ext cx="4266473" cy="31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evaluation</a:t>
            </a:r>
            <a:r>
              <a:rPr lang="it-IT" dirty="0" smtClean="0"/>
              <a:t> </a:t>
            </a:r>
            <a:r>
              <a:rPr lang="it-IT" dirty="0" err="1" smtClean="0"/>
              <a:t>questionaries</a:t>
            </a: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TEACHERS</a:t>
            </a:r>
          </a:p>
          <a:p>
            <a:pPr marL="0" indent="0" algn="ctr">
              <a:buNone/>
            </a:pPr>
            <a:r>
              <a:rPr lang="it-IT" dirty="0" smtClean="0"/>
              <a:t>26 out of 26</a:t>
            </a:r>
          </a:p>
          <a:p>
            <a:pPr marL="0" indent="0" algn="ctr">
              <a:buNone/>
            </a:pP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56392"/>
            <a:ext cx="3384376" cy="17340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36" y="3456392"/>
            <a:ext cx="3629468" cy="164477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15616" y="566124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… a </a:t>
            </a:r>
            <a:r>
              <a:rPr lang="it-IT" i="1" dirty="0" err="1" smtClean="0"/>
              <a:t>flower</a:t>
            </a:r>
            <a:r>
              <a:rPr lang="it-IT" i="1" dirty="0" smtClean="0"/>
              <a:t> </a:t>
            </a:r>
            <a:r>
              <a:rPr lang="it-IT" i="1" dirty="0" err="1" smtClean="0"/>
              <a:t>you</a:t>
            </a:r>
            <a:r>
              <a:rPr lang="it-IT" i="1" dirty="0" smtClean="0"/>
              <a:t> </a:t>
            </a:r>
            <a:r>
              <a:rPr lang="it-IT" i="1" dirty="0" err="1" smtClean="0"/>
              <a:t>have</a:t>
            </a:r>
            <a:r>
              <a:rPr lang="it-IT" i="1" dirty="0" smtClean="0"/>
              <a:t> to water and take care </a:t>
            </a:r>
            <a:r>
              <a:rPr lang="it-IT" i="1" dirty="0" err="1" smtClean="0"/>
              <a:t>because</a:t>
            </a:r>
            <a:r>
              <a:rPr lang="it-IT" i="1" dirty="0" smtClean="0"/>
              <a:t> </a:t>
            </a:r>
            <a:r>
              <a:rPr lang="it-IT" i="1" dirty="0" err="1" smtClean="0"/>
              <a:t>it</a:t>
            </a:r>
            <a:r>
              <a:rPr lang="it-IT" i="1" dirty="0" smtClean="0"/>
              <a:t> </a:t>
            </a:r>
            <a:r>
              <a:rPr lang="it-IT" i="1" dirty="0" err="1" smtClean="0"/>
              <a:t>does</a:t>
            </a:r>
            <a:r>
              <a:rPr lang="it-IT" i="1" dirty="0" smtClean="0"/>
              <a:t> </a:t>
            </a:r>
            <a:r>
              <a:rPr lang="it-IT" i="1" dirty="0" err="1" smtClean="0"/>
              <a:t>not</a:t>
            </a:r>
            <a:r>
              <a:rPr lang="it-IT" i="1" dirty="0" smtClean="0"/>
              <a:t> dry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62148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06" y="2780928"/>
            <a:ext cx="4266473" cy="31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45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27" y="2780928"/>
            <a:ext cx="5688631" cy="31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8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063514" cy="407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629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Developing</a:t>
            </a:r>
            <a:r>
              <a:rPr lang="it-IT" dirty="0" smtClean="0"/>
              <a:t> </a:t>
            </a:r>
            <a:r>
              <a:rPr lang="it-IT" dirty="0" err="1" smtClean="0"/>
              <a:t>children’s</a:t>
            </a:r>
            <a:r>
              <a:rPr lang="it-IT" dirty="0" smtClean="0"/>
              <a:t> social </a:t>
            </a:r>
            <a:r>
              <a:rPr lang="it-IT" dirty="0" err="1" smtClean="0"/>
              <a:t>skills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5832648" cy="38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evaluation</a:t>
            </a:r>
            <a:r>
              <a:rPr lang="it-IT" dirty="0" smtClean="0"/>
              <a:t> </a:t>
            </a:r>
            <a:r>
              <a:rPr lang="it-IT" dirty="0" err="1" smtClean="0"/>
              <a:t>questionaries</a:t>
            </a: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CHILDREN</a:t>
            </a:r>
          </a:p>
          <a:p>
            <a:r>
              <a:rPr lang="en-GB" dirty="0"/>
              <a:t>Starting evaluation-CHILDREN</a:t>
            </a:r>
            <a:endParaRPr lang="it-IT" dirty="0"/>
          </a:p>
          <a:p>
            <a:r>
              <a:rPr lang="en-GB" dirty="0"/>
              <a:t>We did a starting evaluation with </a:t>
            </a:r>
            <a:r>
              <a:rPr lang="en-GB" dirty="0" smtClean="0"/>
              <a:t>children, </a:t>
            </a:r>
            <a:r>
              <a:rPr lang="en-GB" dirty="0"/>
              <a:t>starting with general questions </a:t>
            </a:r>
            <a:r>
              <a:rPr lang="en-GB" dirty="0" smtClean="0"/>
              <a:t>during </a:t>
            </a:r>
            <a:r>
              <a:rPr lang="en-GB" dirty="0"/>
              <a:t>circle-time.</a:t>
            </a:r>
            <a:endParaRPr lang="it-IT" dirty="0"/>
          </a:p>
          <a:p>
            <a:r>
              <a:rPr lang="en-GB" dirty="0"/>
              <a:t>The children who worked on this are 4/5 years old.</a:t>
            </a:r>
            <a:endParaRPr lang="it-IT" dirty="0"/>
          </a:p>
          <a:p>
            <a:r>
              <a:rPr lang="en-GB" dirty="0"/>
              <a:t> </a:t>
            </a:r>
            <a:endParaRPr lang="it-IT" dirty="0"/>
          </a:p>
          <a:p>
            <a:r>
              <a:rPr lang="en-GB" i="1" dirty="0"/>
              <a:t>Some of the questions are the following:</a:t>
            </a:r>
            <a:endParaRPr lang="it-IT" dirty="0"/>
          </a:p>
          <a:p>
            <a:r>
              <a:rPr lang="en-GB" sz="4800" b="1" dirty="0">
                <a:solidFill>
                  <a:srgbClr val="FF0000"/>
                </a:solidFill>
              </a:rPr>
              <a:t>What friendship means? What do you think friendship is?</a:t>
            </a:r>
            <a:endParaRPr lang="it-IT" sz="4800" b="1" dirty="0">
              <a:solidFill>
                <a:srgbClr val="FF0000"/>
              </a:solidFill>
            </a:endParaRPr>
          </a:p>
          <a:p>
            <a:r>
              <a:rPr lang="en-GB" sz="4800" b="1" dirty="0">
                <a:solidFill>
                  <a:srgbClr val="FF0000"/>
                </a:solidFill>
              </a:rPr>
              <a:t>Have you got any friends? What does it mean?</a:t>
            </a:r>
            <a:endParaRPr lang="it-IT" sz="4800" b="1" dirty="0">
              <a:solidFill>
                <a:srgbClr val="FF0000"/>
              </a:solidFill>
            </a:endParaRPr>
          </a:p>
          <a:p>
            <a:r>
              <a:rPr lang="en-GB" sz="4800" b="1" dirty="0">
                <a:solidFill>
                  <a:srgbClr val="FF0000"/>
                </a:solidFill>
              </a:rPr>
              <a:t>What do you do with them?</a:t>
            </a:r>
            <a:endParaRPr lang="it-IT" sz="4800" b="1" dirty="0">
              <a:solidFill>
                <a:srgbClr val="FF0000"/>
              </a:solidFill>
            </a:endParaRPr>
          </a:p>
          <a:p>
            <a:r>
              <a:rPr lang="en-GB" b="1" dirty="0"/>
              <a:t> </a:t>
            </a:r>
            <a:endParaRPr lang="it-IT" dirty="0"/>
          </a:p>
          <a:p>
            <a:r>
              <a:rPr lang="en-GB" i="1" dirty="0"/>
              <a:t> These are some of the answers:</a:t>
            </a:r>
            <a:endParaRPr lang="it-IT" dirty="0"/>
          </a:p>
          <a:p>
            <a:r>
              <a:rPr lang="en-GB" dirty="0"/>
              <a:t>When we are friends we must love each other</a:t>
            </a:r>
            <a:endParaRPr lang="it-IT" dirty="0"/>
          </a:p>
          <a:p>
            <a:r>
              <a:rPr lang="en-GB" dirty="0"/>
              <a:t>When we are friends we must not get angry</a:t>
            </a:r>
            <a:endParaRPr lang="it-IT" dirty="0"/>
          </a:p>
          <a:p>
            <a:r>
              <a:rPr lang="en-GB" dirty="0"/>
              <a:t>It is important to have friends because you are not alone.</a:t>
            </a:r>
            <a:endParaRPr lang="it-IT" dirty="0"/>
          </a:p>
          <a:p>
            <a:r>
              <a:rPr lang="en-GB" dirty="0"/>
              <a:t>We help our friends when they are in difficulty</a:t>
            </a:r>
            <a:endParaRPr lang="it-IT" dirty="0"/>
          </a:p>
          <a:p>
            <a:r>
              <a:rPr lang="en-GB" dirty="0"/>
              <a:t>Being friends means to hug each other when we are sad</a:t>
            </a:r>
            <a:endParaRPr lang="it-IT" dirty="0"/>
          </a:p>
          <a:p>
            <a:r>
              <a:rPr lang="en-GB" dirty="0"/>
              <a:t>Friendship means to love each other and when one is angry and then she/he becomes happy</a:t>
            </a:r>
            <a:endParaRPr lang="it-IT" dirty="0"/>
          </a:p>
          <a:p>
            <a:r>
              <a:rPr lang="en-GB" dirty="0"/>
              <a:t>A friend must not hurt you and she/he must make up with you</a:t>
            </a:r>
            <a:endParaRPr lang="it-IT" dirty="0"/>
          </a:p>
          <a:p>
            <a:r>
              <a:rPr lang="en-GB" dirty="0"/>
              <a:t>A real friend is good with you and does not beat you</a:t>
            </a:r>
            <a:endParaRPr lang="it-IT" dirty="0"/>
          </a:p>
          <a:p>
            <a:r>
              <a:rPr lang="en-GB" dirty="0"/>
              <a:t>I’m not good with my friends and I beat them… but after I make up with them and I kiss them.</a:t>
            </a:r>
            <a:endParaRPr lang="it-IT" dirty="0"/>
          </a:p>
          <a:p>
            <a:r>
              <a:rPr lang="en-GB" dirty="0"/>
              <a:t>Friendship means to make a child happy</a:t>
            </a:r>
            <a:endParaRPr lang="it-IT" dirty="0"/>
          </a:p>
          <a:p>
            <a:r>
              <a:rPr lang="en-GB" dirty="0"/>
              <a:t> </a:t>
            </a:r>
            <a:endParaRPr lang="it-IT" dirty="0"/>
          </a:p>
          <a:p>
            <a:r>
              <a:rPr lang="en-GB" dirty="0"/>
              <a:t> </a:t>
            </a:r>
            <a:endParaRPr lang="it-IT" dirty="0"/>
          </a:p>
          <a:p>
            <a:r>
              <a:rPr lang="en-GB" dirty="0"/>
              <a:t>I usually play with my friends, I respect the rules and I do not beat them</a:t>
            </a:r>
            <a:endParaRPr lang="it-IT" dirty="0"/>
          </a:p>
          <a:p>
            <a:r>
              <a:rPr lang="en-GB" dirty="0"/>
              <a:t>I watch cartoons with my friends</a:t>
            </a:r>
            <a:endParaRPr lang="it-IT" dirty="0"/>
          </a:p>
          <a:p>
            <a:r>
              <a:rPr lang="en-GB" dirty="0"/>
              <a:t>I meet my friends even outside the school and we can go and eat pizza</a:t>
            </a:r>
            <a:endParaRPr lang="it-IT" dirty="0"/>
          </a:p>
          <a:p>
            <a:r>
              <a:rPr lang="en-GB" dirty="0"/>
              <a:t>I help Simone when he draws because he is my friend</a:t>
            </a:r>
            <a:endParaRPr lang="it-IT" dirty="0"/>
          </a:p>
          <a:p>
            <a:r>
              <a:rPr lang="en-GB" dirty="0"/>
              <a:t>Kristal is my best friend and when I stay with her I’m happy</a:t>
            </a:r>
            <a:endParaRPr lang="it-IT" dirty="0"/>
          </a:p>
          <a:p>
            <a:r>
              <a:rPr lang="en-GB" dirty="0"/>
              <a:t>With my friends we do bike races</a:t>
            </a:r>
            <a:endParaRPr lang="it-IT" dirty="0"/>
          </a:p>
          <a:p>
            <a:r>
              <a:rPr lang="en-GB" dirty="0"/>
              <a:t>We help our friends doing some jobs</a:t>
            </a:r>
            <a:endParaRPr lang="it-IT" dirty="0"/>
          </a:p>
          <a:p>
            <a:r>
              <a:rPr lang="en-GB" dirty="0" smtClean="0"/>
              <a:t>Friendship </a:t>
            </a:r>
            <a:r>
              <a:rPr lang="en-GB" dirty="0"/>
              <a:t>means to listen to what the others are saying, and we can fight but then we make it up and we play together</a:t>
            </a:r>
            <a:endParaRPr lang="it-IT" dirty="0"/>
          </a:p>
          <a:p>
            <a:r>
              <a:rPr lang="en-GB" dirty="0"/>
              <a:t>I play with my friends and I’m happy</a:t>
            </a:r>
            <a:endParaRPr lang="it-IT" dirty="0"/>
          </a:p>
          <a:p>
            <a:r>
              <a:rPr lang="en-GB" dirty="0"/>
              <a:t>My best friend is </a:t>
            </a:r>
            <a:r>
              <a:rPr lang="en-GB" dirty="0" err="1"/>
              <a:t>Duccio</a:t>
            </a:r>
            <a:r>
              <a:rPr lang="en-GB" dirty="0"/>
              <a:t> and I play with him</a:t>
            </a:r>
            <a:endParaRPr lang="it-IT" dirty="0"/>
          </a:p>
          <a:p>
            <a:r>
              <a:rPr lang="en-GB" dirty="0"/>
              <a:t>I would like that my friend could come and sleep at home with me</a:t>
            </a:r>
            <a:endParaRPr lang="it-IT" dirty="0"/>
          </a:p>
          <a:p>
            <a:r>
              <a:rPr lang="en-GB" dirty="0"/>
              <a:t>My best friend is </a:t>
            </a:r>
            <a:r>
              <a:rPr lang="en-GB" dirty="0" err="1"/>
              <a:t>Frida</a:t>
            </a:r>
            <a:r>
              <a:rPr lang="en-GB" dirty="0"/>
              <a:t>, my dog. She plays with me and she always licks me</a:t>
            </a:r>
            <a:endParaRPr lang="it-IT" dirty="0"/>
          </a:p>
          <a:p>
            <a:r>
              <a:rPr lang="en-GB" dirty="0"/>
              <a:t>My best friends are </a:t>
            </a:r>
            <a:r>
              <a:rPr lang="en-GB" dirty="0" err="1"/>
              <a:t>Matilde</a:t>
            </a:r>
            <a:r>
              <a:rPr lang="en-GB" dirty="0"/>
              <a:t> e Teresa. We keep staying together and we play. I often kiss them.</a:t>
            </a:r>
            <a:endParaRPr lang="it-IT" dirty="0"/>
          </a:p>
          <a:p>
            <a:r>
              <a:rPr lang="en-GB" dirty="0"/>
              <a:t> </a:t>
            </a:r>
            <a:endParaRPr lang="it-IT" dirty="0"/>
          </a:p>
          <a:p>
            <a:pPr marL="0" indent="0" algn="ctr">
              <a:buNone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26543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Initial</a:t>
            </a:r>
            <a:r>
              <a:rPr lang="it-IT" dirty="0" smtClean="0"/>
              <a:t> </a:t>
            </a:r>
            <a:r>
              <a:rPr lang="it-IT" dirty="0" err="1" smtClean="0"/>
              <a:t>evaluation</a:t>
            </a:r>
            <a:r>
              <a:rPr lang="it-IT" dirty="0" smtClean="0"/>
              <a:t> </a:t>
            </a:r>
            <a:r>
              <a:rPr lang="it-IT" dirty="0" err="1" smtClean="0"/>
              <a:t>questionaries</a:t>
            </a: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PARENTS</a:t>
            </a:r>
          </a:p>
          <a:p>
            <a:pPr marL="0" indent="0" algn="ctr">
              <a:buNone/>
            </a:pPr>
            <a:r>
              <a:rPr lang="it-IT" dirty="0" smtClean="0"/>
              <a:t>72 out of 392</a:t>
            </a:r>
            <a:endParaRPr lang="it-IT" dirty="0"/>
          </a:p>
        </p:txBody>
      </p:sp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2048630086"/>
              </p:ext>
            </p:extLst>
          </p:nvPr>
        </p:nvGraphicFramePr>
        <p:xfrm>
          <a:off x="1763688" y="34290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9591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r="6221" b="12123"/>
          <a:stretch/>
        </p:blipFill>
        <p:spPr bwMode="auto">
          <a:xfrm rot="16200000">
            <a:off x="2387534" y="1076964"/>
            <a:ext cx="42969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2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pic>
        <p:nvPicPr>
          <p:cNvPr id="4098" name="Picture 2" descr="C:\Users\user\Downloads\Copy of Nilo...i miei amici Duccio e Loren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2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30749" cy="46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54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 err="1" smtClean="0"/>
              <a:t>Our</a:t>
            </a:r>
            <a:r>
              <a:rPr lang="it-IT" sz="2700" dirty="0" smtClean="0"/>
              <a:t> first </a:t>
            </a:r>
            <a:r>
              <a:rPr lang="it-IT" sz="2700" dirty="0" err="1" smtClean="0"/>
              <a:t>activities</a:t>
            </a:r>
            <a:r>
              <a:rPr lang="it-IT" sz="2700" dirty="0" smtClean="0"/>
              <a:t> with Persona </a:t>
            </a:r>
            <a:r>
              <a:rPr lang="it-IT" sz="2700" dirty="0" err="1" smtClean="0"/>
              <a:t>Doll</a:t>
            </a:r>
            <a:r>
              <a:rPr lang="it-IT" sz="2700" dirty="0" smtClean="0"/>
              <a:t> </a:t>
            </a:r>
            <a:r>
              <a:rPr lang="it-IT" sz="2700" dirty="0" err="1" smtClean="0"/>
              <a:t>Methodology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Latvia,</a:t>
            </a:r>
            <a:r>
              <a:rPr lang="it-IT" dirty="0" smtClean="0"/>
              <a:t> </a:t>
            </a:r>
            <a:r>
              <a:rPr lang="it-IT" sz="1600" dirty="0" smtClean="0"/>
              <a:t>17th-21th </a:t>
            </a:r>
            <a:r>
              <a:rPr lang="it-IT" sz="1600" dirty="0" err="1" smtClean="0"/>
              <a:t>June</a:t>
            </a:r>
            <a:r>
              <a:rPr lang="it-IT" sz="1600" dirty="0" smtClean="0"/>
              <a:t> 2019</a:t>
            </a: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Our</a:t>
            </a:r>
            <a:r>
              <a:rPr lang="it-IT" dirty="0" smtClean="0"/>
              <a:t> first </a:t>
            </a:r>
            <a:r>
              <a:rPr lang="it-IT" dirty="0" err="1" smtClean="0"/>
              <a:t>doll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r>
              <a:rPr lang="it-IT" dirty="0" smtClean="0"/>
              <a:t> and story</a:t>
            </a:r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708415"/>
            <a:ext cx="6325413" cy="31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1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474</Words>
  <Application>Microsoft Office PowerPoint</Application>
  <PresentationFormat>Presentazione su schermo (4:3)</PresentationFormat>
  <Paragraphs>117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SECOND TRAINING EVENT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  <vt:lpstr>Our first activities with Persona Doll Methodology Latvia, 17th-21th June 2019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 TRAINING EVENT LATVIA, 17th-21th June 2019</dc:title>
  <dc:creator>Utente Windows</dc:creator>
  <cp:lastModifiedBy>Utente Windows</cp:lastModifiedBy>
  <cp:revision>16</cp:revision>
  <dcterms:created xsi:type="dcterms:W3CDTF">2019-06-15T15:00:33Z</dcterms:created>
  <dcterms:modified xsi:type="dcterms:W3CDTF">2019-06-18T04:56:09Z</dcterms:modified>
</cp:coreProperties>
</file>