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58" r:id="rId5"/>
    <p:sldId id="261" r:id="rId6"/>
    <p:sldId id="259" r:id="rId7"/>
    <p:sldId id="260" r:id="rId8"/>
    <p:sldId id="262" r:id="rId9"/>
    <p:sldId id="263" r:id="rId10"/>
    <p:sldId id="265" r:id="rId11"/>
    <p:sldId id="264" r:id="rId12"/>
    <p:sldId id="273" r:id="rId13"/>
    <p:sldId id="266" r:id="rId14"/>
    <p:sldId id="267" r:id="rId15"/>
    <p:sldId id="271" r:id="rId16"/>
    <p:sldId id="268" r:id="rId17"/>
    <p:sldId id="272" r:id="rId18"/>
    <p:sldId id="269" r:id="rId19"/>
    <p:sldId id="270" r:id="rId20"/>
    <p:sldId id="274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9B38-9E52-4FD0-92C0-6474232ADFC3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0898-4E24-44EE-9679-1C6EAF6CAB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55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9B38-9E52-4FD0-92C0-6474232ADFC3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0898-4E24-44EE-9679-1C6EAF6CAB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3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9B38-9E52-4FD0-92C0-6474232ADFC3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0898-4E24-44EE-9679-1C6EAF6CAB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2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9B38-9E52-4FD0-92C0-6474232ADFC3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0898-4E24-44EE-9679-1C6EAF6CAB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49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9B38-9E52-4FD0-92C0-6474232ADFC3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0898-4E24-44EE-9679-1C6EAF6CAB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04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9B38-9E52-4FD0-92C0-6474232ADFC3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0898-4E24-44EE-9679-1C6EAF6CAB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91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9B38-9E52-4FD0-92C0-6474232ADFC3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0898-4E24-44EE-9679-1C6EAF6CAB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20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9B38-9E52-4FD0-92C0-6474232ADFC3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0898-4E24-44EE-9679-1C6EAF6CAB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64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9B38-9E52-4FD0-92C0-6474232ADFC3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0898-4E24-44EE-9679-1C6EAF6CAB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124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9B38-9E52-4FD0-92C0-6474232ADFC3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0898-4E24-44EE-9679-1C6EAF6CAB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39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9B38-9E52-4FD0-92C0-6474232ADFC3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0898-4E24-44EE-9679-1C6EAF6CAB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49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29B38-9E52-4FD0-92C0-6474232ADFC3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A0898-4E24-44EE-9679-1C6EAF6CAB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15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i="1" dirty="0" smtClean="0"/>
              <a:t>WHAT DO WE KNOW OF </a:t>
            </a:r>
          </a:p>
          <a:p>
            <a:r>
              <a:rPr lang="it-IT" i="1" dirty="0" smtClean="0"/>
              <a:t>OUR COUNTRY?</a:t>
            </a:r>
            <a:endParaRPr lang="it-IT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62" y="620688"/>
            <a:ext cx="921138" cy="100811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28" y="1340768"/>
            <a:ext cx="1457325" cy="10477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4710"/>
            <a:ext cx="1008112" cy="126409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33" y="5661248"/>
            <a:ext cx="2352662" cy="130866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81" y="332656"/>
            <a:ext cx="951940" cy="1296144"/>
          </a:xfrm>
          <a:prstGeom prst="rect">
            <a:avLst/>
          </a:prstGeom>
        </p:spPr>
      </p:pic>
      <p:pic>
        <p:nvPicPr>
          <p:cNvPr id="5" name="VOLARE_REMIX_-_Dj_e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9362" y="5356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9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err="1" smtClean="0">
                <a:solidFill>
                  <a:srgbClr val="0070C0"/>
                </a:solidFill>
              </a:rPr>
              <a:t>Food</a:t>
            </a:r>
            <a:endParaRPr lang="it-IT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it-IT" dirty="0" smtClean="0"/>
              <a:t>Pizza: a </a:t>
            </a:r>
            <a:r>
              <a:rPr lang="it-IT" dirty="0" err="1" smtClean="0"/>
              <a:t>coding</a:t>
            </a:r>
            <a:r>
              <a:rPr lang="it-IT" dirty="0" smtClean="0"/>
              <a:t> </a:t>
            </a:r>
            <a:r>
              <a:rPr lang="it-IT" dirty="0" err="1" smtClean="0"/>
              <a:t>activity</a:t>
            </a:r>
            <a:r>
              <a:rPr lang="it-IT" dirty="0" smtClean="0"/>
              <a:t>!</a:t>
            </a:r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212976"/>
            <a:ext cx="4132344" cy="309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5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err="1" smtClean="0">
                <a:solidFill>
                  <a:srgbClr val="0070C0"/>
                </a:solidFill>
              </a:rPr>
              <a:t>Italian</a:t>
            </a:r>
            <a:r>
              <a:rPr lang="it-IT" i="1" dirty="0" smtClean="0">
                <a:solidFill>
                  <a:srgbClr val="0070C0"/>
                </a:solidFill>
              </a:rPr>
              <a:t> Carnival </a:t>
            </a:r>
            <a:r>
              <a:rPr lang="it-IT" i="1" dirty="0" err="1" smtClean="0">
                <a:solidFill>
                  <a:srgbClr val="0070C0"/>
                </a:solidFill>
              </a:rPr>
              <a:t>Masks</a:t>
            </a:r>
            <a:endParaRPr lang="it-IT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it-IT" dirty="0" smtClean="0"/>
              <a:t>Arlecchino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96952"/>
            <a:ext cx="2592288" cy="345638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7" y="3133865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6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err="1" smtClean="0">
                <a:solidFill>
                  <a:srgbClr val="0070C0"/>
                </a:solidFill>
              </a:rPr>
              <a:t>Italian</a:t>
            </a:r>
            <a:r>
              <a:rPr lang="it-IT" i="1" dirty="0" smtClean="0">
                <a:solidFill>
                  <a:srgbClr val="0070C0"/>
                </a:solidFill>
              </a:rPr>
              <a:t> Carnival </a:t>
            </a:r>
            <a:r>
              <a:rPr lang="it-IT" i="1" dirty="0" err="1" smtClean="0">
                <a:solidFill>
                  <a:srgbClr val="0070C0"/>
                </a:solidFill>
              </a:rPr>
              <a:t>Masks</a:t>
            </a:r>
            <a:endParaRPr lang="it-IT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it-IT" dirty="0" smtClean="0"/>
              <a:t>Arlecchino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805598"/>
            <a:ext cx="2592288" cy="183909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72" y="3133865"/>
            <a:ext cx="2355726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6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err="1" smtClean="0">
                <a:solidFill>
                  <a:srgbClr val="0070C0"/>
                </a:solidFill>
              </a:rPr>
              <a:t>Italian</a:t>
            </a:r>
            <a:r>
              <a:rPr lang="it-IT" i="1" dirty="0" smtClean="0">
                <a:solidFill>
                  <a:srgbClr val="0070C0"/>
                </a:solidFill>
              </a:rPr>
              <a:t> Carnival </a:t>
            </a:r>
            <a:r>
              <a:rPr lang="it-IT" i="1" dirty="0" err="1" smtClean="0">
                <a:solidFill>
                  <a:srgbClr val="0070C0"/>
                </a:solidFill>
              </a:rPr>
              <a:t>Masks</a:t>
            </a:r>
            <a:endParaRPr lang="it-IT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it-IT" dirty="0" smtClean="0"/>
              <a:t>Pulcinella</a:t>
            </a:r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96953"/>
            <a:ext cx="3360373" cy="252028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0264" r="12945" b="8869"/>
          <a:stretch/>
        </p:blipFill>
        <p:spPr>
          <a:xfrm>
            <a:off x="4310722" y="2996953"/>
            <a:ext cx="4362262" cy="29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err="1" smtClean="0">
                <a:solidFill>
                  <a:srgbClr val="0070C0"/>
                </a:solidFill>
              </a:rPr>
              <a:t>Italian</a:t>
            </a:r>
            <a:r>
              <a:rPr lang="it-IT" i="1" dirty="0" smtClean="0">
                <a:solidFill>
                  <a:srgbClr val="0070C0"/>
                </a:solidFill>
              </a:rPr>
              <a:t> Carnival </a:t>
            </a:r>
            <a:r>
              <a:rPr lang="it-IT" i="1" dirty="0" err="1" smtClean="0">
                <a:solidFill>
                  <a:srgbClr val="0070C0"/>
                </a:solidFill>
              </a:rPr>
              <a:t>Masks</a:t>
            </a:r>
            <a:endParaRPr lang="it-IT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it-IT" dirty="0" smtClean="0"/>
              <a:t>Pulcinella and Arlecchino</a:t>
            </a:r>
            <a:endParaRPr lang="it-IT" dirty="0" smtClean="0"/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7" b="7628"/>
          <a:stretch/>
        </p:blipFill>
        <p:spPr>
          <a:xfrm>
            <a:off x="1412575" y="2996952"/>
            <a:ext cx="6053681" cy="359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err="1" smtClean="0">
                <a:solidFill>
                  <a:srgbClr val="0070C0"/>
                </a:solidFill>
              </a:rPr>
              <a:t>Italian</a:t>
            </a:r>
            <a:r>
              <a:rPr lang="it-IT" i="1" dirty="0" smtClean="0">
                <a:solidFill>
                  <a:srgbClr val="0070C0"/>
                </a:solidFill>
              </a:rPr>
              <a:t> Carnival </a:t>
            </a:r>
            <a:r>
              <a:rPr lang="it-IT" i="1" dirty="0" err="1" smtClean="0">
                <a:solidFill>
                  <a:srgbClr val="0070C0"/>
                </a:solidFill>
              </a:rPr>
              <a:t>Masks</a:t>
            </a:r>
            <a:endParaRPr lang="it-IT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it-IT" dirty="0" smtClean="0"/>
              <a:t>Pulcinella and Arlecchino</a:t>
            </a:r>
            <a:endParaRPr lang="it-IT" dirty="0" smtClean="0"/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7999" r="12657" b="30294"/>
          <a:stretch/>
        </p:blipFill>
        <p:spPr>
          <a:xfrm>
            <a:off x="1576639" y="3207434"/>
            <a:ext cx="6262449" cy="324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7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smtClean="0">
                <a:solidFill>
                  <a:srgbClr val="0070C0"/>
                </a:solidFill>
              </a:rPr>
              <a:t>Carnival festival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76872"/>
            <a:ext cx="5630560" cy="42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smtClean="0">
                <a:solidFill>
                  <a:srgbClr val="0070C0"/>
                </a:solidFill>
              </a:rPr>
              <a:t>Carnival festival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76872"/>
            <a:ext cx="5630560" cy="42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3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smtClean="0">
                <a:solidFill>
                  <a:srgbClr val="0070C0"/>
                </a:solidFill>
              </a:rPr>
              <a:t>Carnival festival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3" b="30253"/>
          <a:stretch/>
        </p:blipFill>
        <p:spPr>
          <a:xfrm>
            <a:off x="1042508" y="2996952"/>
            <a:ext cx="7269558" cy="260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1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smtClean="0">
                <a:solidFill>
                  <a:srgbClr val="0070C0"/>
                </a:solidFill>
              </a:rPr>
              <a:t>Carnival festival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8103" r="22438" b="51"/>
          <a:stretch/>
        </p:blipFill>
        <p:spPr>
          <a:xfrm>
            <a:off x="1549811" y="2348880"/>
            <a:ext cx="6290422" cy="424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2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smtClean="0">
                <a:solidFill>
                  <a:srgbClr val="FF0000"/>
                </a:solidFill>
              </a:rPr>
              <a:t>Creative </a:t>
            </a:r>
            <a:r>
              <a:rPr lang="it-IT" i="1" dirty="0" err="1" smtClean="0">
                <a:solidFill>
                  <a:srgbClr val="FF0000"/>
                </a:solidFill>
              </a:rPr>
              <a:t>maps</a:t>
            </a:r>
            <a:endParaRPr lang="it-IT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9" y="2436843"/>
            <a:ext cx="4335876" cy="316519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36843"/>
            <a:ext cx="4320480" cy="31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0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73" y="1700808"/>
            <a:ext cx="494990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5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smtClean="0">
                <a:solidFill>
                  <a:srgbClr val="FF0000"/>
                </a:solidFill>
              </a:rPr>
              <a:t>The </a:t>
            </a:r>
            <a:r>
              <a:rPr lang="it-IT" i="1" dirty="0" err="1" smtClean="0">
                <a:solidFill>
                  <a:srgbClr val="FF0000"/>
                </a:solidFill>
              </a:rPr>
              <a:t>leaning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</a:rPr>
              <a:t>tower</a:t>
            </a:r>
            <a:r>
              <a:rPr lang="it-IT" i="1" dirty="0" smtClean="0">
                <a:solidFill>
                  <a:srgbClr val="FF0000"/>
                </a:solidFill>
              </a:rPr>
              <a:t> of Pisa</a:t>
            </a:r>
            <a:endParaRPr lang="it-IT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28" y="2953468"/>
            <a:ext cx="4220253" cy="316519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07" y="2436843"/>
            <a:ext cx="4198066" cy="31485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52" y="4600408"/>
            <a:ext cx="1542456" cy="206084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057095" y="572286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schemeClr val="accent6">
                    <a:lumMod val="75000"/>
                  </a:schemeClr>
                </a:solidFill>
              </a:rPr>
              <a:t>And a </a:t>
            </a:r>
            <a:r>
              <a:rPr lang="it-IT" i="1" dirty="0" err="1" smtClean="0">
                <a:solidFill>
                  <a:schemeClr val="accent6">
                    <a:lumMod val="75000"/>
                  </a:schemeClr>
                </a:solidFill>
              </a:rPr>
              <a:t>child</a:t>
            </a:r>
            <a:r>
              <a:rPr lang="it-IT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i="1" dirty="0" err="1" smtClean="0">
                <a:solidFill>
                  <a:schemeClr val="accent6">
                    <a:lumMod val="75000"/>
                  </a:schemeClr>
                </a:solidFill>
              </a:rPr>
              <a:t>took</a:t>
            </a:r>
            <a:r>
              <a:rPr lang="it-IT" i="1" dirty="0" smtClean="0">
                <a:solidFill>
                  <a:schemeClr val="accent6">
                    <a:lumMod val="75000"/>
                  </a:schemeClr>
                </a:solidFill>
              </a:rPr>
              <a:t> the right time to </a:t>
            </a:r>
            <a:r>
              <a:rPr lang="it-IT" i="1" dirty="0" err="1" smtClean="0">
                <a:solidFill>
                  <a:schemeClr val="accent6">
                    <a:lumMod val="75000"/>
                  </a:schemeClr>
                </a:solidFill>
              </a:rPr>
              <a:t>visit</a:t>
            </a:r>
            <a:r>
              <a:rPr lang="it-IT" i="1" dirty="0" smtClean="0">
                <a:solidFill>
                  <a:schemeClr val="accent6">
                    <a:lumMod val="75000"/>
                  </a:schemeClr>
                </a:solidFill>
              </a:rPr>
              <a:t> Pisa with </a:t>
            </a:r>
            <a:r>
              <a:rPr lang="it-IT" i="1" dirty="0" err="1" smtClean="0">
                <a:solidFill>
                  <a:schemeClr val="accent6">
                    <a:lumMod val="75000"/>
                  </a:schemeClr>
                </a:solidFill>
              </a:rPr>
              <a:t>his</a:t>
            </a:r>
            <a:r>
              <a:rPr lang="it-IT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i="1" dirty="0" err="1" smtClean="0">
                <a:solidFill>
                  <a:schemeClr val="accent6">
                    <a:lumMod val="75000"/>
                  </a:schemeClr>
                </a:solidFill>
              </a:rPr>
              <a:t>parents</a:t>
            </a:r>
            <a:r>
              <a:rPr lang="it-IT" i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it-IT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9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smtClean="0">
                <a:solidFill>
                  <a:srgbClr val="FF0000"/>
                </a:solidFill>
              </a:rPr>
              <a:t>Ferrari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/>
          <a:stretch/>
        </p:blipFill>
        <p:spPr>
          <a:xfrm>
            <a:off x="882942" y="2348880"/>
            <a:ext cx="3096344" cy="226033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19" y="2348880"/>
            <a:ext cx="3563889" cy="227866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/>
          <a:stretch/>
        </p:blipFill>
        <p:spPr>
          <a:xfrm>
            <a:off x="2915816" y="4659332"/>
            <a:ext cx="3112995" cy="201285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941168"/>
            <a:ext cx="936104" cy="124813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6636635" y="4848427"/>
            <a:ext cx="1203598" cy="143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smtClean="0">
                <a:solidFill>
                  <a:srgbClr val="FF0000"/>
                </a:solidFill>
              </a:rPr>
              <a:t>Fashion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45" y="2204863"/>
            <a:ext cx="5185525" cy="43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2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smtClean="0">
                <a:solidFill>
                  <a:srgbClr val="FF0000"/>
                </a:solidFill>
              </a:rPr>
              <a:t>Fashion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1" y="2204864"/>
            <a:ext cx="2163550" cy="395560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54" y="2204863"/>
            <a:ext cx="5274143" cy="39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8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smtClean="0">
                <a:solidFill>
                  <a:srgbClr val="FF0000"/>
                </a:solidFill>
              </a:rPr>
              <a:t>Fashion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71336"/>
            <a:ext cx="4109335" cy="3082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" y="2276872"/>
            <a:ext cx="1899850" cy="142488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19" y="3371336"/>
            <a:ext cx="4047169" cy="303537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t="8956" r="16694" b="19856"/>
          <a:stretch/>
        </p:blipFill>
        <p:spPr>
          <a:xfrm>
            <a:off x="5840255" y="2178897"/>
            <a:ext cx="2236763" cy="16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6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err="1" smtClean="0">
                <a:solidFill>
                  <a:srgbClr val="0070C0"/>
                </a:solidFill>
              </a:rPr>
              <a:t>Food</a:t>
            </a:r>
            <a:endParaRPr lang="it-IT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prepare</a:t>
            </a:r>
            <a:r>
              <a:rPr lang="it-IT" dirty="0" smtClean="0"/>
              <a:t> pizza!</a:t>
            </a:r>
          </a:p>
          <a:p>
            <a:pPr marL="0" indent="0" algn="ctr">
              <a:buNone/>
            </a:pPr>
            <a:r>
              <a:rPr lang="it-IT" dirty="0"/>
              <a:t>w</a:t>
            </a:r>
            <a:r>
              <a:rPr lang="it-IT" dirty="0" smtClean="0"/>
              <a:t>ith </a:t>
            </a:r>
            <a:r>
              <a:rPr lang="it-IT" dirty="0" err="1" smtClean="0"/>
              <a:t>salted</a:t>
            </a:r>
            <a:r>
              <a:rPr lang="it-IT" dirty="0" smtClean="0"/>
              <a:t> </a:t>
            </a:r>
            <a:r>
              <a:rPr lang="it-IT" dirty="0" err="1" smtClean="0"/>
              <a:t>dough</a:t>
            </a:r>
            <a:r>
              <a:rPr lang="it-IT" dirty="0" smtClean="0"/>
              <a:t>, and painting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 r="13515" b="20205"/>
          <a:stretch/>
        </p:blipFill>
        <p:spPr>
          <a:xfrm>
            <a:off x="899592" y="3516395"/>
            <a:ext cx="2098356" cy="284854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1" r="29385"/>
          <a:stretch/>
        </p:blipFill>
        <p:spPr>
          <a:xfrm>
            <a:off x="3635896" y="3622077"/>
            <a:ext cx="2160240" cy="279948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12560" b="12000"/>
          <a:stretch/>
        </p:blipFill>
        <p:spPr>
          <a:xfrm>
            <a:off x="6535195" y="3516395"/>
            <a:ext cx="1779367" cy="286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5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OUR ITALIAN WEEK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i="1" dirty="0" err="1" smtClean="0">
                <a:solidFill>
                  <a:srgbClr val="0070C0"/>
                </a:solidFill>
              </a:rPr>
              <a:t>Food</a:t>
            </a:r>
            <a:endParaRPr lang="it-IT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prepare</a:t>
            </a:r>
            <a:r>
              <a:rPr lang="it-IT" dirty="0" smtClean="0"/>
              <a:t> pizza!</a:t>
            </a:r>
          </a:p>
          <a:p>
            <a:pPr marL="0" indent="0" algn="ctr">
              <a:buNone/>
            </a:pPr>
            <a:r>
              <a:rPr lang="it-IT" dirty="0"/>
              <a:t>w</a:t>
            </a:r>
            <a:r>
              <a:rPr lang="it-IT" dirty="0" smtClean="0"/>
              <a:t>ith </a:t>
            </a:r>
            <a:r>
              <a:rPr lang="it-IT" dirty="0" err="1" smtClean="0"/>
              <a:t>salted</a:t>
            </a:r>
            <a:r>
              <a:rPr lang="it-IT" dirty="0" smtClean="0"/>
              <a:t> </a:t>
            </a:r>
            <a:r>
              <a:rPr lang="it-IT" dirty="0" err="1" smtClean="0"/>
              <a:t>dough</a:t>
            </a:r>
            <a:r>
              <a:rPr lang="it-IT" dirty="0" smtClean="0"/>
              <a:t>, and painting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49470"/>
            <a:ext cx="723751" cy="7920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710"/>
            <a:ext cx="792088" cy="9932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9525"/>
            <a:ext cx="747953" cy="10183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51" y="4807051"/>
            <a:ext cx="2172034" cy="162902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45" y="3516046"/>
            <a:ext cx="2160240" cy="121454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32" y="3516045"/>
            <a:ext cx="3889860" cy="29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6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154</Words>
  <Application>Microsoft Office PowerPoint</Application>
  <PresentationFormat>Presentazione su schermo (4:3)</PresentationFormat>
  <Paragraphs>51</Paragraphs>
  <Slides>20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  <vt:lpstr>OUR ITALIAN WEEK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ITALIAN WEEK</dc:title>
  <dc:creator>Utente Windows</dc:creator>
  <cp:lastModifiedBy>Utente Windows</cp:lastModifiedBy>
  <cp:revision>15</cp:revision>
  <dcterms:created xsi:type="dcterms:W3CDTF">2020-03-21T18:18:55Z</dcterms:created>
  <dcterms:modified xsi:type="dcterms:W3CDTF">2020-03-22T22:58:58Z</dcterms:modified>
</cp:coreProperties>
</file>