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6/15/2019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6/15/2019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facebook.com/psichologijosnamai/videos/2144138198996477/?t=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9487" y="2521413"/>
            <a:ext cx="9905998" cy="670351"/>
          </a:xfrm>
        </p:spPr>
        <p:txBody>
          <a:bodyPr>
            <a:noAutofit/>
          </a:bodyPr>
          <a:lstStyle/>
          <a:p>
            <a:pPr algn="ctr"/>
            <a:r>
              <a:rPr lang="lt-LT" sz="4800" dirty="0" err="1" smtClean="0">
                <a:latin typeface="Times New Roman" panose="02020603050405020304" pitchFamily="18" charset="0"/>
                <a:cs typeface="Times New Roman" panose="02020603050405020304" pitchFamily="18" charset="0"/>
              </a:rPr>
              <a:t>Doll</a:t>
            </a:r>
            <a:r>
              <a:rPr lang="lt-LT" sz="4800" dirty="0" smtClean="0">
                <a:latin typeface="Times New Roman" panose="02020603050405020304" pitchFamily="18" charset="0"/>
                <a:cs typeface="Times New Roman" panose="02020603050405020304" pitchFamily="18" charset="0"/>
              </a:rPr>
              <a:t> </a:t>
            </a:r>
            <a:r>
              <a:rPr lang="lt-LT" sz="4800" dirty="0" err="1" smtClean="0">
                <a:latin typeface="Times New Roman" panose="02020603050405020304" pitchFamily="18" charset="0"/>
                <a:cs typeface="Times New Roman" panose="02020603050405020304" pitchFamily="18" charset="0"/>
              </a:rPr>
              <a:t>etan</a:t>
            </a:r>
            <a:endParaRPr lang="lt-LT" sz="4800"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6738" b="7797"/>
          <a:stretch/>
        </p:blipFill>
        <p:spPr>
          <a:xfrm>
            <a:off x="5138569" y="220966"/>
            <a:ext cx="4247478" cy="6600209"/>
          </a:xfrm>
        </p:spPr>
      </p:pic>
    </p:spTree>
    <p:extLst>
      <p:ext uri="{BB962C8B-B14F-4D97-AF65-F5344CB8AC3E}">
        <p14:creationId xmlns:p14="http://schemas.microsoft.com/office/powerpoint/2010/main" val="2049808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7976" y="196569"/>
            <a:ext cx="9905999" cy="6392490"/>
          </a:xfrm>
        </p:spPr>
        <p:txBody>
          <a:bodyPr>
            <a:normAutofit/>
          </a:bodyPr>
          <a:lstStyle/>
          <a:p>
            <a:r>
              <a:rPr lang="en-US" sz="3200" dirty="0" smtClean="0">
                <a:latin typeface="Times New Roman" panose="02020603050405020304" pitchFamily="18" charset="0"/>
                <a:cs typeface="Times New Roman" panose="02020603050405020304" pitchFamily="18" charset="0"/>
              </a:rPr>
              <a:t>Family</a:t>
            </a:r>
            <a:r>
              <a:rPr lang="en-US" sz="3200" dirty="0">
                <a:latin typeface="Times New Roman" panose="02020603050405020304" pitchFamily="18" charset="0"/>
                <a:cs typeface="Times New Roman" panose="02020603050405020304" pitchFamily="18" charset="0"/>
              </a:rPr>
              <a:t>: lives with his father and his mother. Has an older brother.</a:t>
            </a:r>
          </a:p>
          <a:p>
            <a:r>
              <a:rPr lang="en-US" sz="3200" dirty="0">
                <a:latin typeface="Times New Roman" panose="02020603050405020304" pitchFamily="18" charset="0"/>
                <a:cs typeface="Times New Roman" panose="02020603050405020304" pitchFamily="18" charset="0"/>
              </a:rPr>
              <a:t>Nationality: Eric was born in Lithuania. His parents are Lithuanians. They speak Lithuanian between themselves.</a:t>
            </a:r>
          </a:p>
          <a:p>
            <a:r>
              <a:rPr lang="en-US" sz="3200" dirty="0">
                <a:latin typeface="Times New Roman" panose="02020603050405020304" pitchFamily="18" charset="0"/>
                <a:cs typeface="Times New Roman" panose="02020603050405020304" pitchFamily="18" charset="0"/>
              </a:rPr>
              <a:t>Likes/ differences: likes being with friends, playing active games, running, helping grownups. Likes to eat a </a:t>
            </a:r>
            <a:r>
              <a:rPr lang="en-US" sz="3200" dirty="0" smtClean="0">
                <a:latin typeface="Times New Roman" panose="02020603050405020304" pitchFamily="18" charset="0"/>
                <a:cs typeface="Times New Roman" panose="02020603050405020304" pitchFamily="18" charset="0"/>
              </a:rPr>
              <a:t>lot.</a:t>
            </a:r>
            <a:r>
              <a:rPr lang="lt-LT"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Doesn’t </a:t>
            </a:r>
            <a:r>
              <a:rPr lang="en-US" sz="3200" dirty="0">
                <a:latin typeface="Times New Roman" panose="02020603050405020304" pitchFamily="18" charset="0"/>
                <a:cs typeface="Times New Roman" panose="02020603050405020304" pitchFamily="18" charset="0"/>
              </a:rPr>
              <a:t>like being laughed at. Doesn’t like tabletop games, educational activities done on or by the table.</a:t>
            </a:r>
          </a:p>
          <a:p>
            <a:r>
              <a:rPr lang="en-US" sz="3200" dirty="0">
                <a:latin typeface="Times New Roman" panose="02020603050405020304" pitchFamily="18" charset="0"/>
                <a:cs typeface="Times New Roman" panose="02020603050405020304" pitchFamily="18" charset="0"/>
              </a:rPr>
              <a:t>Favorite food: likes dishes from meat, </a:t>
            </a:r>
            <a:r>
              <a:rPr lang="en-US" sz="3200" dirty="0" smtClean="0">
                <a:latin typeface="Times New Roman" panose="02020603050405020304" pitchFamily="18" charset="0"/>
                <a:cs typeface="Times New Roman" panose="02020603050405020304" pitchFamily="18" charset="0"/>
              </a:rPr>
              <a:t>sweets.</a:t>
            </a:r>
            <a:r>
              <a:rPr lang="lt-LT"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Doesn’t </a:t>
            </a:r>
            <a:r>
              <a:rPr lang="en-US" sz="3200" dirty="0">
                <a:latin typeface="Times New Roman" panose="02020603050405020304" pitchFamily="18" charset="0"/>
                <a:cs typeface="Times New Roman" panose="02020603050405020304" pitchFamily="18" charset="0"/>
              </a:rPr>
              <a:t>like – curd, pasta.</a:t>
            </a:r>
          </a:p>
          <a:p>
            <a:endParaRPr lang="lt-LT" dirty="0"/>
          </a:p>
        </p:txBody>
      </p:sp>
    </p:spTree>
    <p:extLst>
      <p:ext uri="{BB962C8B-B14F-4D97-AF65-F5344CB8AC3E}">
        <p14:creationId xmlns:p14="http://schemas.microsoft.com/office/powerpoint/2010/main" val="125825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2659" y="134471"/>
            <a:ext cx="10667999" cy="5656730"/>
          </a:xfrm>
        </p:spPr>
        <p:txBody>
          <a:bodyPr>
            <a:noAutofit/>
          </a:bodyPr>
          <a:lstStyle/>
          <a:p>
            <a:r>
              <a:rPr lang="en-US" sz="3200" dirty="0">
                <a:latin typeface="Times New Roman" panose="02020603050405020304" pitchFamily="18" charset="0"/>
                <a:cs typeface="Times New Roman" panose="02020603050405020304" pitchFamily="18" charset="0"/>
              </a:rPr>
              <a:t>Fears: afraid of insects, being alone.</a:t>
            </a:r>
          </a:p>
          <a:p>
            <a:r>
              <a:rPr lang="en-US" sz="3200" dirty="0">
                <a:latin typeface="Times New Roman" panose="02020603050405020304" pitchFamily="18" charset="0"/>
                <a:cs typeface="Times New Roman" panose="02020603050405020304" pitchFamily="18" charset="0"/>
              </a:rPr>
              <a:t>Physical individuality: now he’s 5 years old, dark hair, brown eyes. He is of heavy build.</a:t>
            </a:r>
          </a:p>
          <a:p>
            <a:r>
              <a:rPr lang="en-US" sz="3200" dirty="0">
                <a:latin typeface="Times New Roman" panose="02020603050405020304" pitchFamily="18" charset="0"/>
                <a:cs typeface="Times New Roman" panose="02020603050405020304" pitchFamily="18" charset="0"/>
              </a:rPr>
              <a:t>History: </a:t>
            </a:r>
            <a:r>
              <a:rPr lang="en-US" sz="3200" dirty="0" err="1">
                <a:latin typeface="Times New Roman" panose="02020603050405020304" pitchFamily="18" charset="0"/>
                <a:cs typeface="Times New Roman" panose="02020603050405020304" pitchFamily="18" charset="0"/>
              </a:rPr>
              <a:t>Etan</a:t>
            </a:r>
            <a:r>
              <a:rPr lang="en-US" sz="3200" dirty="0">
                <a:latin typeface="Times New Roman" panose="02020603050405020304" pitchFamily="18" charset="0"/>
                <a:cs typeface="Times New Roman" panose="02020603050405020304" pitchFamily="18" charset="0"/>
              </a:rPr>
              <a:t> really likes running, but often when running he trips over his friends or objects and falls over. </a:t>
            </a:r>
            <a:r>
              <a:rPr lang="en-US" sz="3200" dirty="0" err="1">
                <a:latin typeface="Times New Roman" panose="02020603050405020304" pitchFamily="18" charset="0"/>
                <a:cs typeface="Times New Roman" panose="02020603050405020304" pitchFamily="18" charset="0"/>
              </a:rPr>
              <a:t>Etan</a:t>
            </a:r>
            <a:r>
              <a:rPr lang="en-US" sz="3200" dirty="0">
                <a:latin typeface="Times New Roman" panose="02020603050405020304" pitchFamily="18" charset="0"/>
                <a:cs typeface="Times New Roman" panose="02020603050405020304" pitchFamily="18" charset="0"/>
              </a:rPr>
              <a:t> really wants to make friends, but sometimes he shows his emotions too strongly and hurts his friends, sometimes – without intention. Friends avoid </a:t>
            </a:r>
            <a:r>
              <a:rPr lang="en-US" sz="3200" dirty="0" err="1">
                <a:latin typeface="Times New Roman" panose="02020603050405020304" pitchFamily="18" charset="0"/>
                <a:cs typeface="Times New Roman" panose="02020603050405020304" pitchFamily="18" charset="0"/>
              </a:rPr>
              <a:t>Etan</a:t>
            </a:r>
            <a:r>
              <a:rPr lang="en-US" sz="3200" dirty="0">
                <a:latin typeface="Times New Roman" panose="02020603050405020304" pitchFamily="18" charset="0"/>
                <a:cs typeface="Times New Roman" panose="02020603050405020304" pitchFamily="18" charset="0"/>
              </a:rPr>
              <a:t> because they fear that he will hurt them and they also laugh at him because of his obesity. Then </a:t>
            </a:r>
            <a:r>
              <a:rPr lang="en-US" sz="3200" dirty="0" err="1">
                <a:latin typeface="Times New Roman" panose="02020603050405020304" pitchFamily="18" charset="0"/>
                <a:cs typeface="Times New Roman" panose="02020603050405020304" pitchFamily="18" charset="0"/>
              </a:rPr>
              <a:t>Etan</a:t>
            </a:r>
            <a:r>
              <a:rPr lang="en-US" sz="3200" dirty="0">
                <a:latin typeface="Times New Roman" panose="02020603050405020304" pitchFamily="18" charset="0"/>
                <a:cs typeface="Times New Roman" panose="02020603050405020304" pitchFamily="18" charset="0"/>
              </a:rPr>
              <a:t> feels bad because he is clumsy due to his obesity.</a:t>
            </a:r>
          </a:p>
          <a:p>
            <a:endParaRPr lang="lt-LT"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404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815788"/>
          </a:xfrm>
        </p:spPr>
        <p:txBody>
          <a:bodyPr/>
          <a:lstStyle/>
          <a:p>
            <a:pPr algn="ctr"/>
            <a:r>
              <a:rPr lang="lt-LT" dirty="0" smtClean="0">
                <a:latin typeface="Times New Roman" panose="02020603050405020304" pitchFamily="18" charset="0"/>
                <a:cs typeface="Times New Roman" panose="02020603050405020304" pitchFamily="18" charset="0"/>
              </a:rPr>
              <a:t>ETAN STORY</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41412" y="573741"/>
            <a:ext cx="9905999" cy="6391835"/>
          </a:xfrm>
        </p:spPr>
        <p:txBody>
          <a:bodyPr>
            <a:normAutofit fontScale="77500" lnSpcReduction="20000"/>
          </a:bodyPr>
          <a:lstStyle/>
          <a:p>
            <a:pPr marL="0" indent="0">
              <a:buNone/>
            </a:pPr>
            <a:r>
              <a:rPr lang="en-US" sz="2600" dirty="0" smtClean="0">
                <a:latin typeface="Times New Roman" panose="02020603050405020304" pitchFamily="18" charset="0"/>
                <a:cs typeface="Times New Roman" panose="02020603050405020304" pitchFamily="18" charset="0"/>
              </a:rPr>
              <a:t>One </a:t>
            </a:r>
            <a:r>
              <a:rPr lang="en-US" sz="2600" dirty="0">
                <a:latin typeface="Times New Roman" panose="02020603050405020304" pitchFamily="18" charset="0"/>
                <a:cs typeface="Times New Roman" panose="02020603050405020304" pitchFamily="18" charset="0"/>
              </a:rPr>
              <a:t>Wednesday </a:t>
            </a:r>
            <a:r>
              <a:rPr lang="en-US" sz="2600" dirty="0" err="1">
                <a:latin typeface="Times New Roman" panose="02020603050405020304" pitchFamily="18" charset="0"/>
                <a:cs typeface="Times New Roman" panose="02020603050405020304" pitchFamily="18" charset="0"/>
              </a:rPr>
              <a:t>Etan</a:t>
            </a:r>
            <a:r>
              <a:rPr lang="en-US" sz="2600" dirty="0">
                <a:latin typeface="Times New Roman" panose="02020603050405020304" pitchFamily="18" charset="0"/>
                <a:cs typeface="Times New Roman" panose="02020603050405020304" pitchFamily="18" charset="0"/>
              </a:rPr>
              <a:t> came to the kindergarten happy, in a good mood, talked to friends. During the morning circle listened to teacher's stories, actively participated in activities. After the activities, kids were getting ready to go outside. </a:t>
            </a:r>
            <a:r>
              <a:rPr lang="en-US" sz="2600" dirty="0" err="1">
                <a:latin typeface="Times New Roman" panose="02020603050405020304" pitchFamily="18" charset="0"/>
                <a:cs typeface="Times New Roman" panose="02020603050405020304" pitchFamily="18" charset="0"/>
              </a:rPr>
              <a:t>Etan</a:t>
            </a:r>
            <a:r>
              <a:rPr lang="en-US" sz="2600" dirty="0">
                <a:latin typeface="Times New Roman" panose="02020603050405020304" pitchFamily="18" charset="0"/>
                <a:cs typeface="Times New Roman" panose="02020603050405020304" pitchFamily="18" charset="0"/>
              </a:rPr>
              <a:t> was happy, that he‘d get to go outside, from the joy he hugs his friend too strongly and makes him fall over. The friend gets angry, because it wasn‘t fun for him, that </a:t>
            </a:r>
            <a:r>
              <a:rPr lang="en-US" sz="2600" dirty="0" err="1">
                <a:latin typeface="Times New Roman" panose="02020603050405020304" pitchFamily="18" charset="0"/>
                <a:cs typeface="Times New Roman" panose="02020603050405020304" pitchFamily="18" charset="0"/>
              </a:rPr>
              <a:t>Etan</a:t>
            </a:r>
            <a:r>
              <a:rPr lang="en-US" sz="2600" dirty="0">
                <a:latin typeface="Times New Roman" panose="02020603050405020304" pitchFamily="18" charset="0"/>
                <a:cs typeface="Times New Roman" panose="02020603050405020304" pitchFamily="18" charset="0"/>
              </a:rPr>
              <a:t> hugged him without a warning and the other kids got frightened when they fell over. </a:t>
            </a:r>
            <a:r>
              <a:rPr lang="en-US" sz="2600" dirty="0" err="1">
                <a:latin typeface="Times New Roman" panose="02020603050405020304" pitchFamily="18" charset="0"/>
                <a:cs typeface="Times New Roman" panose="02020603050405020304" pitchFamily="18" charset="0"/>
              </a:rPr>
              <a:t>Etan</a:t>
            </a:r>
            <a:r>
              <a:rPr lang="en-US" sz="2600" dirty="0">
                <a:latin typeface="Times New Roman" panose="02020603050405020304" pitchFamily="18" charset="0"/>
                <a:cs typeface="Times New Roman" panose="02020603050405020304" pitchFamily="18" charset="0"/>
              </a:rPr>
              <a:t> always tries to be nice, so apologizes to his friend nicely and promises to try not to do this again. </a:t>
            </a:r>
            <a:endParaRPr lang="lt-LT" sz="2600" dirty="0">
              <a:latin typeface="Times New Roman" panose="02020603050405020304" pitchFamily="18" charset="0"/>
              <a:cs typeface="Times New Roman" panose="02020603050405020304" pitchFamily="18" charset="0"/>
            </a:endParaRPr>
          </a:p>
          <a:p>
            <a:pPr marL="0" indent="0">
              <a:buNone/>
            </a:pPr>
            <a:r>
              <a:rPr lang="en-US" sz="2600" dirty="0" err="1" smtClean="0">
                <a:latin typeface="Times New Roman" panose="02020603050405020304" pitchFamily="18" charset="0"/>
                <a:cs typeface="Times New Roman" panose="02020603050405020304" pitchFamily="18" charset="0"/>
              </a:rPr>
              <a:t>Etan</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being in a hurry trips over other kids. The kids get angry that he‘s fat and always trips over things. Firstly, </a:t>
            </a:r>
            <a:r>
              <a:rPr lang="en-US" sz="2600" dirty="0" err="1">
                <a:latin typeface="Times New Roman" panose="02020603050405020304" pitchFamily="18" charset="0"/>
                <a:cs typeface="Times New Roman" panose="02020603050405020304" pitchFamily="18" charset="0"/>
              </a:rPr>
              <a:t>Etan</a:t>
            </a:r>
            <a:r>
              <a:rPr lang="en-US" sz="2600" dirty="0">
                <a:latin typeface="Times New Roman" panose="02020603050405020304" pitchFamily="18" charset="0"/>
                <a:cs typeface="Times New Roman" panose="02020603050405020304" pitchFamily="18" charset="0"/>
              </a:rPr>
              <a:t> tries to apologize to everybody, but the kids start laughing at him, calling him names. The boy asks his friends to stop doing that, but they don‘t listen to him and keep laughing. </a:t>
            </a:r>
            <a:r>
              <a:rPr lang="en-US" sz="2600" dirty="0" err="1">
                <a:latin typeface="Times New Roman" panose="02020603050405020304" pitchFamily="18" charset="0"/>
                <a:cs typeface="Times New Roman" panose="02020603050405020304" pitchFamily="18" charset="0"/>
              </a:rPr>
              <a:t>Etan</a:t>
            </a:r>
            <a:r>
              <a:rPr lang="en-US" sz="2600" dirty="0">
                <a:latin typeface="Times New Roman" panose="02020603050405020304" pitchFamily="18" charset="0"/>
                <a:cs typeface="Times New Roman" panose="02020603050405020304" pitchFamily="18" charset="0"/>
              </a:rPr>
              <a:t> starts to cry. His friend’s words hurt him. One boy comes closer to </a:t>
            </a:r>
            <a:r>
              <a:rPr lang="en-US" sz="2600" dirty="0" err="1">
                <a:latin typeface="Times New Roman" panose="02020603050405020304" pitchFamily="18" charset="0"/>
                <a:cs typeface="Times New Roman" panose="02020603050405020304" pitchFamily="18" charset="0"/>
              </a:rPr>
              <a:t>Etan</a:t>
            </a:r>
            <a:r>
              <a:rPr lang="en-US" sz="2600" dirty="0">
                <a:latin typeface="Times New Roman" panose="02020603050405020304" pitchFamily="18" charset="0"/>
                <a:cs typeface="Times New Roman" panose="02020603050405020304" pitchFamily="18" charset="0"/>
              </a:rPr>
              <a:t>, pushes him, says that </a:t>
            </a:r>
            <a:r>
              <a:rPr lang="en-US" sz="2600" dirty="0" err="1">
                <a:latin typeface="Times New Roman" panose="02020603050405020304" pitchFamily="18" charset="0"/>
                <a:cs typeface="Times New Roman" panose="02020603050405020304" pitchFamily="18" charset="0"/>
              </a:rPr>
              <a:t>Etan</a:t>
            </a:r>
            <a:r>
              <a:rPr lang="en-US" sz="2600" dirty="0">
                <a:latin typeface="Times New Roman" panose="02020603050405020304" pitchFamily="18" charset="0"/>
                <a:cs typeface="Times New Roman" panose="02020603050405020304" pitchFamily="18" charset="0"/>
              </a:rPr>
              <a:t> is fat, and always blocks the way. </a:t>
            </a:r>
            <a:r>
              <a:rPr lang="en-US" sz="2600" dirty="0" err="1">
                <a:latin typeface="Times New Roman" panose="02020603050405020304" pitchFamily="18" charset="0"/>
                <a:cs typeface="Times New Roman" panose="02020603050405020304" pitchFamily="18" charset="0"/>
              </a:rPr>
              <a:t>Etan</a:t>
            </a:r>
            <a:r>
              <a:rPr lang="en-US" sz="2600" dirty="0">
                <a:latin typeface="Times New Roman" panose="02020603050405020304" pitchFamily="18" charset="0"/>
                <a:cs typeface="Times New Roman" panose="02020603050405020304" pitchFamily="18" charset="0"/>
              </a:rPr>
              <a:t> gets angry and starts pummeling his friend. He gets angry because he always tries to be good, to apologize after hitting his friends accidentally, but his friends make fun of him because of his obesity, laugh at him and push him. The teacher splits them apart and, after going outside, gets everyone to sit in a circle and talk. </a:t>
            </a:r>
          </a:p>
          <a:p>
            <a:r>
              <a:rPr lang="en-US" sz="2600" dirty="0">
                <a:latin typeface="Times New Roman" panose="02020603050405020304" pitchFamily="18" charset="0"/>
                <a:cs typeface="Times New Roman" panose="02020603050405020304" pitchFamily="18" charset="0"/>
              </a:rPr>
              <a:t>How does </a:t>
            </a:r>
            <a:r>
              <a:rPr lang="en-US" sz="2600" dirty="0" err="1">
                <a:latin typeface="Times New Roman" panose="02020603050405020304" pitchFamily="18" charset="0"/>
                <a:cs typeface="Times New Roman" panose="02020603050405020304" pitchFamily="18" charset="0"/>
              </a:rPr>
              <a:t>Etan</a:t>
            </a:r>
            <a:r>
              <a:rPr lang="en-US" sz="2600" dirty="0">
                <a:latin typeface="Times New Roman" panose="02020603050405020304" pitchFamily="18" charset="0"/>
                <a:cs typeface="Times New Roman" panose="02020603050405020304" pitchFamily="18" charset="0"/>
              </a:rPr>
              <a:t> feel?</a:t>
            </a:r>
          </a:p>
          <a:p>
            <a:r>
              <a:rPr lang="en-US" sz="2600" dirty="0">
                <a:latin typeface="Times New Roman" panose="02020603050405020304" pitchFamily="18" charset="0"/>
                <a:cs typeface="Times New Roman" panose="02020603050405020304" pitchFamily="18" charset="0"/>
              </a:rPr>
              <a:t>Why did </a:t>
            </a:r>
            <a:r>
              <a:rPr lang="en-US" sz="2600" dirty="0" err="1">
                <a:latin typeface="Times New Roman" panose="02020603050405020304" pitchFamily="18" charset="0"/>
                <a:cs typeface="Times New Roman" panose="02020603050405020304" pitchFamily="18" charset="0"/>
              </a:rPr>
              <a:t>Etan</a:t>
            </a:r>
            <a:r>
              <a:rPr lang="en-US" sz="2600" dirty="0">
                <a:latin typeface="Times New Roman" panose="02020603050405020304" pitchFamily="18" charset="0"/>
                <a:cs typeface="Times New Roman" panose="02020603050405020304" pitchFamily="18" charset="0"/>
              </a:rPr>
              <a:t> do this?</a:t>
            </a:r>
          </a:p>
          <a:p>
            <a:r>
              <a:rPr lang="en-US" sz="2600" dirty="0">
                <a:latin typeface="Times New Roman" panose="02020603050405020304" pitchFamily="18" charset="0"/>
                <a:cs typeface="Times New Roman" panose="02020603050405020304" pitchFamily="18" charset="0"/>
              </a:rPr>
              <a:t>Why do other kids make fun of him?</a:t>
            </a:r>
          </a:p>
          <a:p>
            <a:endParaRPr lang="lt-LT" dirty="0"/>
          </a:p>
        </p:txBody>
      </p:sp>
    </p:spTree>
    <p:extLst>
      <p:ext uri="{BB962C8B-B14F-4D97-AF65-F5344CB8AC3E}">
        <p14:creationId xmlns:p14="http://schemas.microsoft.com/office/powerpoint/2010/main" val="3762444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278674"/>
            <a:ext cx="9905999" cy="5512527"/>
          </a:xfrm>
        </p:spPr>
        <p:txBody>
          <a:bodyPr>
            <a:noAutofit/>
          </a:bodyPr>
          <a:lstStyle/>
          <a:p>
            <a:r>
              <a:rPr lang="en-US" dirty="0">
                <a:latin typeface="Times New Roman" panose="02020603050405020304" pitchFamily="18" charset="0"/>
                <a:cs typeface="Times New Roman" panose="02020603050405020304" pitchFamily="18" charset="0"/>
              </a:rPr>
              <a:t>The story of a doll Ethan thought us nice behavior with kids, who are different. We laid out cards and created stories, talked about helping a friend, not laughing at him/her.</a:t>
            </a:r>
            <a:endParaRPr lang="lt-LT"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We tried to feel what the other person experiences while being laughed at, what we could change in our behavior to make Ethan feel better.</a:t>
            </a:r>
            <a:endParaRPr lang="lt-LT"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We watched an animated movie, which reminded us that everyone is important, we should help each other and never give up</a:t>
            </a:r>
            <a:r>
              <a:rPr lang="en-US" dirty="0" smtClean="0">
                <a:latin typeface="Times New Roman" panose="02020603050405020304" pitchFamily="18" charset="0"/>
                <a:cs typeface="Times New Roman" panose="02020603050405020304" pitchFamily="18" charset="0"/>
              </a:rPr>
              <a:t>.</a:t>
            </a:r>
            <a:endParaRPr lang="lt-LT" dirty="0">
              <a:latin typeface="Times New Roman" panose="02020603050405020304" pitchFamily="18" charset="0"/>
              <a:cs typeface="Times New Roman" panose="02020603050405020304" pitchFamily="18" charset="0"/>
            </a:endParaRPr>
          </a:p>
          <a:p>
            <a:r>
              <a:rPr lang="lt-LT" u="sng" dirty="0">
                <a:latin typeface="Times New Roman" panose="02020603050405020304" pitchFamily="18" charset="0"/>
                <a:cs typeface="Times New Roman" panose="02020603050405020304" pitchFamily="18" charset="0"/>
                <a:hlinkClick r:id="rId2"/>
              </a:rPr>
              <a:t>https://www.facebook.com/psichologijosnamai/videos/2144138198996477/?</a:t>
            </a:r>
            <a:r>
              <a:rPr lang="lt-LT" u="sng" dirty="0" smtClean="0">
                <a:latin typeface="Times New Roman" panose="02020603050405020304" pitchFamily="18" charset="0"/>
                <a:cs typeface="Times New Roman" panose="02020603050405020304" pitchFamily="18" charset="0"/>
                <a:hlinkClick r:id="rId2"/>
              </a:rPr>
              <a:t>t=8</a:t>
            </a:r>
            <a:endParaRPr lang="lt-LT"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Activities with dolls help us to develop children's social skills, make speak who are too shy to say about their feelings. While helping the dolls, children learn to communicate and to work together, find answers to their questions.</a:t>
            </a:r>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354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smtClean="0">
                <a:latin typeface="Times New Roman" panose="02020603050405020304" pitchFamily="18" charset="0"/>
                <a:cs typeface="Times New Roman" panose="02020603050405020304" pitchFamily="18" charset="0"/>
              </a:rPr>
              <a:t>ACTIVITIES WITH </a:t>
            </a:r>
            <a:r>
              <a:rPr lang="lt-LT" dirty="0" err="1" smtClean="0">
                <a:latin typeface="Times New Roman" panose="02020603050405020304" pitchFamily="18" charset="0"/>
                <a:cs typeface="Times New Roman" panose="02020603050405020304" pitchFamily="18" charset="0"/>
              </a:rPr>
              <a:t>DOLLs</a:t>
            </a:r>
            <a:endParaRPr lang="lt-LT" dirty="0">
              <a:latin typeface="Times New Roman" panose="02020603050405020304" pitchFamily="18" charset="0"/>
              <a:cs typeface="Times New Roman" panose="02020603050405020304" pitchFamily="18" charset="0"/>
            </a:endParaRPr>
          </a:p>
        </p:txBody>
      </p:sp>
      <p:pic>
        <p:nvPicPr>
          <p:cNvPr id="4" name="Dolls activities">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946400" y="2249488"/>
            <a:ext cx="6296025" cy="3541712"/>
          </a:xfrm>
        </p:spPr>
      </p:pic>
    </p:spTree>
    <p:extLst>
      <p:ext uri="{BB962C8B-B14F-4D97-AF65-F5344CB8AC3E}">
        <p14:creationId xmlns:p14="http://schemas.microsoft.com/office/powerpoint/2010/main" val="39655373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12</TotalTime>
  <Words>657</Words>
  <Application>Microsoft Office PowerPoint</Application>
  <PresentationFormat>Widescreen</PresentationFormat>
  <Paragraphs>20</Paragraphs>
  <Slides>6</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Times New Roman</vt:lpstr>
      <vt:lpstr>Trebuchet MS</vt:lpstr>
      <vt:lpstr>Tw Cen MT</vt:lpstr>
      <vt:lpstr>Circuit</vt:lpstr>
      <vt:lpstr>Doll etan</vt:lpstr>
      <vt:lpstr>PowerPoint Presentation</vt:lpstr>
      <vt:lpstr>PowerPoint Presentation</vt:lpstr>
      <vt:lpstr>ETAN STORY</vt:lpstr>
      <vt:lpstr>PowerPoint Presentation</vt:lpstr>
      <vt:lpstr>ACTIVITIES WITH DOLLs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Doll etan</dc:title>
  <dc:creator>Daiva Skurdelienė</dc:creator>
  <cp:lastModifiedBy>Daiva Skurdelienė</cp:lastModifiedBy>
  <cp:revision>4</cp:revision>
  <dcterms:created xsi:type="dcterms:W3CDTF">2019-06-15T14:27:22Z</dcterms:created>
  <dcterms:modified xsi:type="dcterms:W3CDTF">2019-06-15T14:55:26Z</dcterms:modified>
</cp:coreProperties>
</file>